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260" r:id="rId2"/>
    <p:sldId id="823" r:id="rId3"/>
    <p:sldId id="824" r:id="rId4"/>
    <p:sldId id="825" r:id="rId5"/>
    <p:sldId id="826" r:id="rId6"/>
    <p:sldId id="827" r:id="rId7"/>
    <p:sldId id="779" r:id="rId8"/>
    <p:sldId id="272" r:id="rId9"/>
    <p:sldId id="687" r:id="rId10"/>
    <p:sldId id="769" r:id="rId11"/>
    <p:sldId id="693" r:id="rId12"/>
    <p:sldId id="695" r:id="rId13"/>
    <p:sldId id="780" r:id="rId14"/>
    <p:sldId id="795" r:id="rId15"/>
    <p:sldId id="781" r:id="rId16"/>
    <p:sldId id="273" r:id="rId17"/>
    <p:sldId id="704" r:id="rId18"/>
    <p:sldId id="811" r:id="rId19"/>
    <p:sldId id="813" r:id="rId20"/>
    <p:sldId id="812" r:id="rId21"/>
    <p:sldId id="814" r:id="rId22"/>
    <p:sldId id="782" r:id="rId23"/>
    <p:sldId id="783" r:id="rId24"/>
    <p:sldId id="784" r:id="rId25"/>
    <p:sldId id="785" r:id="rId26"/>
    <p:sldId id="788" r:id="rId27"/>
    <p:sldId id="787" r:id="rId28"/>
    <p:sldId id="804" r:id="rId29"/>
    <p:sldId id="805" r:id="rId30"/>
    <p:sldId id="806" r:id="rId31"/>
    <p:sldId id="803" r:id="rId32"/>
    <p:sldId id="793" r:id="rId33"/>
    <p:sldId id="794" r:id="rId34"/>
    <p:sldId id="796" r:id="rId35"/>
    <p:sldId id="797" r:id="rId36"/>
    <p:sldId id="798" r:id="rId37"/>
    <p:sldId id="799" r:id="rId38"/>
    <p:sldId id="800" r:id="rId39"/>
    <p:sldId id="801" r:id="rId40"/>
    <p:sldId id="802" r:id="rId41"/>
    <p:sldId id="287" r:id="rId42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1746D0D8-1CFB-409A-8C57-2A84A5F46E41}">
          <p14:sldIdLst>
            <p14:sldId id="260"/>
            <p14:sldId id="823"/>
            <p14:sldId id="824"/>
            <p14:sldId id="825"/>
            <p14:sldId id="826"/>
            <p14:sldId id="827"/>
            <p14:sldId id="779"/>
            <p14:sldId id="272"/>
            <p14:sldId id="687"/>
            <p14:sldId id="769"/>
            <p14:sldId id="693"/>
            <p14:sldId id="695"/>
            <p14:sldId id="780"/>
            <p14:sldId id="795"/>
            <p14:sldId id="781"/>
            <p14:sldId id="273"/>
            <p14:sldId id="704"/>
            <p14:sldId id="811"/>
            <p14:sldId id="813"/>
            <p14:sldId id="812"/>
            <p14:sldId id="814"/>
            <p14:sldId id="782"/>
            <p14:sldId id="783"/>
            <p14:sldId id="784"/>
            <p14:sldId id="785"/>
            <p14:sldId id="788"/>
            <p14:sldId id="787"/>
            <p14:sldId id="804"/>
            <p14:sldId id="805"/>
            <p14:sldId id="806"/>
            <p14:sldId id="803"/>
            <p14:sldId id="793"/>
            <p14:sldId id="794"/>
            <p14:sldId id="796"/>
            <p14:sldId id="797"/>
            <p14:sldId id="798"/>
            <p14:sldId id="799"/>
            <p14:sldId id="800"/>
            <p14:sldId id="801"/>
            <p14:sldId id="802"/>
            <p14:sldId id="28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1DA"/>
    <a:srgbClr val="B5C7E7"/>
    <a:srgbClr val="DDD9C3"/>
    <a:srgbClr val="4472C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F6114C-998A-4771-AD66-B7E0D2299114}" v="13" dt="2020-10-22T00:36:49.4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9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B2D3900-0453-4E3B-B80B-F1A529492DA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6" y="9371287"/>
            <a:ext cx="2918830" cy="495028"/>
          </a:xfrm>
          <a:prstGeom prst="rect">
            <a:avLst/>
          </a:prstGeom>
        </p:spPr>
        <p:txBody>
          <a:bodyPr vert="horz" lIns="90752" tIns="45376" rIns="90752" bIns="45376" rtlCol="0" anchor="b"/>
          <a:lstStyle>
            <a:lvl1pPr algn="r">
              <a:defRPr sz="1100"/>
            </a:lvl1pPr>
          </a:lstStyle>
          <a:p>
            <a:fld id="{A346D391-CA8D-4B94-B33B-521D6B567DF5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‹#›</a:t>
            </a:fld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83459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18830" cy="281081"/>
          </a:xfrm>
          <a:prstGeom prst="rect">
            <a:avLst/>
          </a:prstGeom>
        </p:spPr>
        <p:txBody>
          <a:bodyPr vert="horz" lIns="90752" tIns="45376" rIns="90752" bIns="45376" rtlCol="0"/>
          <a:lstStyle>
            <a:lvl1pPr algn="l">
              <a:defRPr sz="11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6" y="1"/>
            <a:ext cx="2918830" cy="281081"/>
          </a:xfrm>
          <a:prstGeom prst="rect">
            <a:avLst/>
          </a:prstGeom>
        </p:spPr>
        <p:txBody>
          <a:bodyPr vert="horz" lIns="90752" tIns="45376" rIns="90752" bIns="45376" rtlCol="0"/>
          <a:lstStyle>
            <a:lvl1pPr algn="r">
              <a:defRPr sz="11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45053B6B-85F0-4D10-BE8B-30F32F836F75}" type="datetimeFigureOut">
              <a:rPr kumimoji="1" lang="ja-JP" altLang="en-US" smtClean="0"/>
              <a:pPr/>
              <a:t>2021/2/17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9075" y="242888"/>
            <a:ext cx="6249988" cy="4689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2" tIns="45376" rIns="90752" bIns="4537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228386" y="5150092"/>
            <a:ext cx="6231939" cy="4435140"/>
          </a:xfrm>
          <a:prstGeom prst="rect">
            <a:avLst/>
          </a:prstGeom>
        </p:spPr>
        <p:txBody>
          <a:bodyPr vert="horz" lIns="90752" tIns="45376" rIns="90752" bIns="4537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585233"/>
            <a:ext cx="2918830" cy="281081"/>
          </a:xfrm>
          <a:prstGeom prst="rect">
            <a:avLst/>
          </a:prstGeom>
        </p:spPr>
        <p:txBody>
          <a:bodyPr vert="horz" lIns="90752" tIns="45376" rIns="90752" bIns="45376" rtlCol="0" anchor="b"/>
          <a:lstStyle>
            <a:lvl1pPr algn="l">
              <a:defRPr sz="11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6" y="9585233"/>
            <a:ext cx="2918830" cy="281081"/>
          </a:xfrm>
          <a:prstGeom prst="rect">
            <a:avLst/>
          </a:prstGeom>
        </p:spPr>
        <p:txBody>
          <a:bodyPr vert="horz" lIns="90752" tIns="45376" rIns="90752" bIns="45376" rtlCol="0" anchor="b"/>
          <a:lstStyle>
            <a:lvl1pPr algn="r">
              <a:defRPr sz="11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BC593228-728A-4795-AE70-4E585814037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4407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45340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8865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b="1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9602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44317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44317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44317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47860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8329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05020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607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23146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99810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8329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06290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75721">
              <a:defRPr/>
            </a:pP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5589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7260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9523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8621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7523">
              <a:defRPr/>
            </a:pPr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7628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9901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5900" y="242888"/>
            <a:ext cx="6254750" cy="46910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93228-728A-4795-AE70-4E5858140379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385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8702" y="2932007"/>
            <a:ext cx="5328592" cy="538609"/>
          </a:xfrm>
        </p:spPr>
        <p:txBody>
          <a:bodyPr wrap="square">
            <a:normAutofit/>
          </a:bodyPr>
          <a:lstStyle>
            <a:lvl1pPr algn="ctr">
              <a:defRPr lang="en-US" sz="2900" dirty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8702" y="3669365"/>
            <a:ext cx="5328592" cy="205921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7024" y="6525344"/>
            <a:ext cx="504056" cy="288032"/>
          </a:xfrm>
        </p:spPr>
        <p:txBody>
          <a:bodyPr/>
          <a:lstStyle>
            <a:lvl1pPr>
              <a:defRPr sz="12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11"/>
          <p:cNvSpPr>
            <a:spLocks noChangeArrowheads="1"/>
          </p:cNvSpPr>
          <p:nvPr userDrawn="1"/>
        </p:nvSpPr>
        <p:spPr bwMode="gray">
          <a:xfrm>
            <a:off x="324644" y="2763058"/>
            <a:ext cx="8502650" cy="109537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78780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3909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3424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604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8651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30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504056" cy="288032"/>
          </a:xfrm>
        </p:spPr>
        <p:txBody>
          <a:bodyPr/>
          <a:lstStyle>
            <a:lvl1pPr>
              <a:defRPr sz="1400">
                <a:latin typeface="Meiryo UI" panose="020B0604030504040204" pitchFamily="50" charset="-128"/>
                <a:cs typeface="Arial" panose="020B0604020202020204" pitchFamily="34" charset="0"/>
              </a:defRPr>
            </a:lvl1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11"/>
          <p:cNvSpPr>
            <a:spLocks noChangeArrowheads="1"/>
          </p:cNvSpPr>
          <p:nvPr userDrawn="1"/>
        </p:nvSpPr>
        <p:spPr bwMode="gray">
          <a:xfrm>
            <a:off x="324644" y="2763058"/>
            <a:ext cx="8502650" cy="109537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827584" y="2060848"/>
            <a:ext cx="424847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indent="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kumimoji="1" lang="en-US" altLang="ja-JP" sz="3200" b="0">
                <a:solidFill>
                  <a:schemeClr val="tx1"/>
                </a:solidFill>
                <a:latin typeface="Meiryo UI" panose="020B0604030504040204" pitchFamily="50" charset="-128"/>
                <a:cs typeface="Arial" panose="020B0604020202020204" pitchFamily="34" charset="0"/>
              </a:rPr>
              <a:t>Contents</a:t>
            </a:r>
            <a:endParaRPr kumimoji="1" lang="ja-JP" altLang="en-US" sz="3200" b="0">
              <a:solidFill>
                <a:schemeClr val="tx1"/>
              </a:solidFill>
              <a:latin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3"/>
          </p:nvPr>
        </p:nvSpPr>
        <p:spPr>
          <a:xfrm>
            <a:off x="1259632" y="2996952"/>
            <a:ext cx="6912768" cy="2664296"/>
          </a:xfrm>
        </p:spPr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78052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924944"/>
            <a:ext cx="5328592" cy="538609"/>
          </a:xfrm>
        </p:spPr>
        <p:txBody>
          <a:bodyPr wrap="square">
            <a:normAutofit/>
          </a:bodyPr>
          <a:lstStyle>
            <a:lvl1pPr>
              <a:defRPr lang="en-US" sz="2900" dirty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504056" cy="288032"/>
          </a:xfrm>
        </p:spPr>
        <p:txBody>
          <a:bodyPr/>
          <a:lstStyle>
            <a:lvl1pPr>
              <a:defRPr sz="1400">
                <a:latin typeface="Meiryo UI" panose="020B0604030504040204" pitchFamily="50" charset="-128"/>
                <a:cs typeface="Arial" panose="020B0604020202020204" pitchFamily="34" charset="0"/>
              </a:defRPr>
            </a:lvl1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11"/>
          <p:cNvSpPr>
            <a:spLocks noChangeArrowheads="1"/>
          </p:cNvSpPr>
          <p:nvPr userDrawn="1"/>
        </p:nvSpPr>
        <p:spPr bwMode="gray">
          <a:xfrm>
            <a:off x="324644" y="2763058"/>
            <a:ext cx="8502650" cy="109537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74401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740" y="293900"/>
            <a:ext cx="7560840" cy="424732"/>
          </a:xfrm>
        </p:spPr>
        <p:txBody>
          <a:bodyPr wrap="none">
            <a:normAutofit/>
          </a:bodyPr>
          <a:lstStyle>
            <a:lvl1pPr>
              <a:defRPr lang="en-US" sz="2400" dirty="0">
                <a:latin typeface="+mj-ea"/>
                <a:ea typeface="+mj-ea"/>
              </a:defRPr>
            </a:lvl1pPr>
          </a:lstStyle>
          <a:p>
            <a:pPr lvl="0" fontAlgn="base">
              <a:spcAft>
                <a:spcPct val="0"/>
              </a:spcAft>
            </a:pPr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504056" cy="288032"/>
          </a:xfrm>
        </p:spPr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11"/>
          <p:cNvSpPr>
            <a:spLocks noChangeArrowheads="1"/>
          </p:cNvSpPr>
          <p:nvPr userDrawn="1"/>
        </p:nvSpPr>
        <p:spPr bwMode="gray">
          <a:xfrm>
            <a:off x="1" y="739775"/>
            <a:ext cx="9144000" cy="74485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endParaRPr lang="ja-JP" altLang="en-US"/>
          </a:p>
        </p:txBody>
      </p:sp>
      <p:sp>
        <p:nvSpPr>
          <p:cNvPr id="8" name="テキスト プレースホルダー 11">
            <a:extLst>
              <a:ext uri="{FF2B5EF4-FFF2-40B4-BE49-F238E27FC236}">
                <a16:creationId xmlns:a16="http://schemas.microsoft.com/office/drawing/2014/main" id="{0DE1672B-D344-4BD6-B34C-F2F1800B0D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7740" y="30163"/>
            <a:ext cx="7537450" cy="217487"/>
          </a:xfrm>
        </p:spPr>
        <p:txBody>
          <a:bodyPr>
            <a:noAutofit/>
          </a:bodyPr>
          <a:lstStyle>
            <a:lvl1pPr marL="0" indent="0">
              <a:buNone/>
              <a:defRPr sz="1100"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40102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963" y="281698"/>
            <a:ext cx="7560840" cy="424732"/>
          </a:xfrm>
        </p:spPr>
        <p:txBody>
          <a:bodyPr wrap="none">
            <a:normAutofit/>
          </a:bodyPr>
          <a:lstStyle>
            <a:lvl1pPr>
              <a:defRPr lang="en-US" sz="2400" dirty="0">
                <a:latin typeface="+mj-ea"/>
                <a:ea typeface="+mj-ea"/>
              </a:defRPr>
            </a:lvl1pPr>
          </a:lstStyle>
          <a:p>
            <a:pPr lvl="0" fontAlgn="base">
              <a:spcAft>
                <a:spcPct val="0"/>
              </a:spcAft>
            </a:pPr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504056" cy="288032"/>
          </a:xfrm>
        </p:spPr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11"/>
          <p:cNvSpPr>
            <a:spLocks noChangeArrowheads="1"/>
          </p:cNvSpPr>
          <p:nvPr userDrawn="1"/>
        </p:nvSpPr>
        <p:spPr bwMode="gray">
          <a:xfrm>
            <a:off x="1" y="739775"/>
            <a:ext cx="9144000" cy="74485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endParaRPr lang="ja-JP" altLang="en-US"/>
          </a:p>
        </p:txBody>
      </p:sp>
      <p:sp>
        <p:nvSpPr>
          <p:cNvPr id="17" name="スライド番号プレースホルダー 6">
            <a:extLst>
              <a:ext uri="{FF2B5EF4-FFF2-40B4-BE49-F238E27FC236}">
                <a16:creationId xmlns:a16="http://schemas.microsoft.com/office/drawing/2014/main" id="{F7DB9521-A65E-464E-8811-A10689FC2059}"/>
              </a:ext>
            </a:extLst>
          </p:cNvPr>
          <p:cNvSpPr txBox="1">
            <a:spLocks/>
          </p:cNvSpPr>
          <p:nvPr userDrawn="1"/>
        </p:nvSpPr>
        <p:spPr>
          <a:xfrm>
            <a:off x="8604448" y="6525344"/>
            <a:ext cx="504056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EDB8509-CC2C-4EC7-9C2E-996B98B588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23" name="タイトル 1">
            <a:extLst>
              <a:ext uri="{FF2B5EF4-FFF2-40B4-BE49-F238E27FC236}">
                <a16:creationId xmlns:a16="http://schemas.microsoft.com/office/drawing/2014/main" id="{1AEA4BB5-9CD3-480E-AE50-91C54AFC807A}"/>
              </a:ext>
            </a:extLst>
          </p:cNvPr>
          <p:cNvSpPr txBox="1">
            <a:spLocks/>
          </p:cNvSpPr>
          <p:nvPr userDrawn="1"/>
        </p:nvSpPr>
        <p:spPr>
          <a:xfrm>
            <a:off x="251520" y="30866"/>
            <a:ext cx="8712968" cy="23415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en-US" sz="2400" kern="12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j-cs"/>
              </a:defRPr>
            </a:lvl1pPr>
          </a:lstStyle>
          <a:p>
            <a:endParaRPr lang="ja-JP" altLang="en-US" sz="1200">
              <a:latin typeface="+mn-ea"/>
              <a:ea typeface="+mn-ea"/>
            </a:endParaRPr>
          </a:p>
        </p:txBody>
      </p:sp>
      <p:sp>
        <p:nvSpPr>
          <p:cNvPr id="12" name="テキスト プレースホルダー 11">
            <a:extLst>
              <a:ext uri="{FF2B5EF4-FFF2-40B4-BE49-F238E27FC236}">
                <a16:creationId xmlns:a16="http://schemas.microsoft.com/office/drawing/2014/main" id="{FBBEC861-0C85-40D6-A9BE-08F865D714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7963" y="30163"/>
            <a:ext cx="7537450" cy="217487"/>
          </a:xfrm>
        </p:spPr>
        <p:txBody>
          <a:bodyPr>
            <a:noAutofit/>
          </a:bodyPr>
          <a:lstStyle>
            <a:lvl1pPr marL="0" indent="0">
              <a:buNone/>
              <a:defRPr sz="1100"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DAE23E3B-7D65-4103-849F-133D70A576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873125"/>
          </a:xfrm>
          <a:solidFill>
            <a:srgbClr val="CCC1DA">
              <a:alpha val="45882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92D373B1-1AD8-4930-9623-3D86F9B177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844675"/>
            <a:ext cx="8756650" cy="4594225"/>
          </a:xfrm>
          <a:solidFill>
            <a:srgbClr val="DDD9C3"/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977817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7513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4066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1691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Copyright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5427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B8509-CC2C-4EC7-9C2E-996B98B588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529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72" r:id="rId3"/>
    <p:sldLayoutId id="2147483662" r:id="rId4"/>
    <p:sldLayoutId id="2147483675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io.go.jp/guides#renkeimode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renkei2.gsi.go.jp/renkei/130326mapsh_gijutu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cio.go.jp/policy-opendata#dataset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3.png"/><Relationship Id="rId4" Type="http://schemas.openxmlformats.org/officeDocument/2006/relationships/hyperlink" Target="https://www.kantei.go.jp/jp/forms/input_dataset_riyo_renraku.html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io.go.jp/policy-opendata#datase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io.go.jp/policy-opendata#datas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915816" y="2932007"/>
            <a:ext cx="5911478" cy="538609"/>
          </a:xfrm>
        </p:spPr>
        <p:txBody>
          <a:bodyPr>
            <a:normAutofit/>
          </a:bodyPr>
          <a:lstStyle/>
          <a:p>
            <a:pPr algn="r"/>
            <a:r>
              <a:rPr kumimoji="1" lang="ja-JP" altLang="en-US" dirty="0"/>
              <a:t>オープンデータ研修（応用編）</a:t>
            </a:r>
          </a:p>
        </p:txBody>
      </p:sp>
      <p:sp>
        <p:nvSpPr>
          <p:cNvPr id="4" name="サブタイトル 3"/>
          <p:cNvSpPr>
            <a:spLocks noGrp="1"/>
          </p:cNvSpPr>
          <p:nvPr>
            <p:ph type="subTitle" idx="1"/>
          </p:nvPr>
        </p:nvSpPr>
        <p:spPr>
          <a:xfrm>
            <a:off x="2676525" y="3669365"/>
            <a:ext cx="6150769" cy="2059210"/>
          </a:xfrm>
        </p:spPr>
        <p:txBody>
          <a:bodyPr/>
          <a:lstStyle/>
          <a:p>
            <a:r>
              <a:rPr lang="ja-JP" altLang="en-US" dirty="0"/>
              <a:t>～推奨データセットに基づくデータ加工手順～</a:t>
            </a:r>
          </a:p>
          <a:p>
            <a:r>
              <a:rPr kumimoji="1" lang="ja-JP" altLang="en-US" dirty="0"/>
              <a:t>（基本編</a:t>
            </a:r>
            <a:r>
              <a:rPr kumimoji="1" lang="en-US" altLang="ja-JP" dirty="0"/>
              <a:t>4. </a:t>
            </a:r>
            <a:r>
              <a:rPr kumimoji="1" lang="ja-JP" altLang="en-US" dirty="0"/>
              <a:t>文化財</a:t>
            </a:r>
            <a:r>
              <a:rPr kumimoji="1" lang="zh-TW" altLang="en-US" dirty="0"/>
              <a:t>一覧</a:t>
            </a:r>
            <a:r>
              <a:rPr kumimoji="1" lang="ja-JP" altLang="en-US" dirty="0"/>
              <a:t>）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22948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タイトル 22">
            <a:extLst>
              <a:ext uri="{FF2B5EF4-FFF2-40B4-BE49-F238E27FC236}">
                <a16:creationId xmlns:a16="http://schemas.microsoft.com/office/drawing/2014/main" id="{68BD467F-3989-450A-8D60-52D3E62E5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2.2 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データ項目定義書の構成</a:t>
            </a:r>
            <a:endParaRPr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3D3FD3C-9D52-40B0-AD6F-4C8C84B43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5CE23-8571-4374-9369-B8EA74D2E108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39A18C1-39F0-4548-9A7A-9AEABD8B89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ja-JP" sz="1800"/>
              <a:t>2. </a:t>
            </a:r>
            <a:r>
              <a:rPr lang="ja-JP" altLang="en-US" sz="1800"/>
              <a:t>推奨データセットの項目と確認事項</a:t>
            </a:r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0696D849-288C-433D-A343-1384C8BF84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42486"/>
          </a:xfrm>
        </p:spPr>
        <p:txBody>
          <a:bodyPr/>
          <a:lstStyle/>
          <a:p>
            <a:r>
              <a:rPr kumimoji="1" lang="ja-JP" altLang="en-US"/>
              <a:t>データ項目定義書を確認してみましょう。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224D87D-34C0-4FF8-8439-21A5A9D38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48" y="3055525"/>
            <a:ext cx="8172400" cy="3551718"/>
          </a:xfrm>
          <a:prstGeom prst="rect">
            <a:avLst/>
          </a:prstGeom>
        </p:spPr>
      </p:pic>
      <p:sp>
        <p:nvSpPr>
          <p:cNvPr id="36" name="テキスト プレースホルダー 7">
            <a:extLst>
              <a:ext uri="{FF2B5EF4-FFF2-40B4-BE49-F238E27FC236}">
                <a16:creationId xmlns:a16="http://schemas.microsoft.com/office/drawing/2014/main" id="{1B81EC13-5073-497E-AC35-664FF00D38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4622" y="1382364"/>
            <a:ext cx="8711416" cy="1673161"/>
          </a:xfrm>
        </p:spPr>
        <p:txBody>
          <a:bodyPr>
            <a:normAutofit fontScale="85000" lnSpcReduction="20000"/>
          </a:bodyPr>
          <a:lstStyle/>
          <a:p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「データ項目定義書」は、以下のような構成になっています。</a:t>
            </a:r>
          </a:p>
          <a:p>
            <a:pPr marL="342900" indent="-342900">
              <a:buFont typeface="+mj-ea"/>
              <a:buAutoNum type="circleNumDbPlain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改訂履歴</a:t>
            </a:r>
          </a:p>
          <a:p>
            <a:pPr marL="342900" indent="-342900">
              <a:buFont typeface="+mj-ea"/>
              <a:buAutoNum type="circleNumDbPlain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データ項目定義書について</a:t>
            </a: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</a:t>
            </a: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データ項目定義書の記載に関する説明が掲載されています。</a:t>
            </a:r>
          </a:p>
          <a:p>
            <a:pPr marL="342900" indent="-342900">
              <a:buFont typeface="+mj-ea"/>
              <a:buAutoNum type="circleNumDbPlain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個々の推奨データセットに関するデータ項目定義</a:t>
            </a:r>
          </a:p>
          <a:p>
            <a:pPr marL="342900" indent="-342900">
              <a:buFont typeface="+mj-ea"/>
              <a:buAutoNum type="circleNumDbPlain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ファイル名の命名規則</a:t>
            </a: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</a:t>
            </a: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公開する際のファイル名の命名規則を規定しています。</a:t>
            </a:r>
          </a:p>
          <a:p>
            <a:pPr marL="342900" indent="-342900">
              <a:buFont typeface="+mj-ea"/>
              <a:buAutoNum type="circleNumDbPlain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データ項目特記事項</a:t>
            </a: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</a:t>
            </a: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日付・位置情報・住所等の記載方法を規定しています。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B083E8F-A07C-4887-9351-ED8E06AAEC0E}"/>
              </a:ext>
            </a:extLst>
          </p:cNvPr>
          <p:cNvSpPr txBox="1"/>
          <p:nvPr/>
        </p:nvSpPr>
        <p:spPr>
          <a:xfrm>
            <a:off x="549242" y="654683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952E71A-296B-4A76-9862-41B927ADD2EB}"/>
              </a:ext>
            </a:extLst>
          </p:cNvPr>
          <p:cNvSpPr txBox="1"/>
          <p:nvPr/>
        </p:nvSpPr>
        <p:spPr>
          <a:xfrm>
            <a:off x="1100872" y="654683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solidFill>
                  <a:srgbClr val="FF0000"/>
                </a:solidFill>
              </a:rPr>
              <a:t>②</a:t>
            </a:r>
            <a:endParaRPr kumimoji="1" lang="en-US" altLang="ja-JP" sz="1600">
              <a:solidFill>
                <a:srgbClr val="FF0000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A785DA0-5D76-4B5B-968C-1EC35AB01FF9}"/>
              </a:ext>
            </a:extLst>
          </p:cNvPr>
          <p:cNvSpPr txBox="1"/>
          <p:nvPr/>
        </p:nvSpPr>
        <p:spPr>
          <a:xfrm>
            <a:off x="3773586" y="6525344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solidFill>
                  <a:srgbClr val="FF0000"/>
                </a:solidFill>
              </a:rPr>
              <a:t>③</a:t>
            </a:r>
            <a:endParaRPr kumimoji="1" lang="en-US" altLang="ja-JP" sz="1600">
              <a:solidFill>
                <a:srgbClr val="FF0000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3176B97-9972-4F04-96F3-88F3C5436FC0}"/>
              </a:ext>
            </a:extLst>
          </p:cNvPr>
          <p:cNvSpPr txBox="1"/>
          <p:nvPr/>
        </p:nvSpPr>
        <p:spPr>
          <a:xfrm>
            <a:off x="6397725" y="6525344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solidFill>
                  <a:srgbClr val="FF0000"/>
                </a:solidFill>
              </a:rPr>
              <a:t>④</a:t>
            </a:r>
            <a:endParaRPr kumimoji="1" lang="en-US" altLang="ja-JP" sz="1600">
              <a:solidFill>
                <a:srgbClr val="FF0000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8C02FDB-A94B-4113-B9F0-F4EBA42D2BFE}"/>
              </a:ext>
            </a:extLst>
          </p:cNvPr>
          <p:cNvSpPr txBox="1"/>
          <p:nvPr/>
        </p:nvSpPr>
        <p:spPr>
          <a:xfrm>
            <a:off x="7062470" y="6525344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solidFill>
                  <a:srgbClr val="FF0000"/>
                </a:solidFill>
              </a:rPr>
              <a:t>⑤</a:t>
            </a:r>
            <a:endParaRPr kumimoji="1" lang="en-US" altLang="ja-JP" sz="1600">
              <a:solidFill>
                <a:srgbClr val="FF0000"/>
              </a:solidFill>
            </a:endParaRPr>
          </a:p>
        </p:txBody>
      </p:sp>
      <p:sp>
        <p:nvSpPr>
          <p:cNvPr id="23" name="右中かっこ 22">
            <a:extLst>
              <a:ext uri="{FF2B5EF4-FFF2-40B4-BE49-F238E27FC236}">
                <a16:creationId xmlns:a16="http://schemas.microsoft.com/office/drawing/2014/main" id="{32CAFF60-F8CA-47DB-8AC0-8E930BFB45D9}"/>
              </a:ext>
            </a:extLst>
          </p:cNvPr>
          <p:cNvSpPr/>
          <p:nvPr/>
        </p:nvSpPr>
        <p:spPr>
          <a:xfrm rot="5400000">
            <a:off x="3886517" y="4327862"/>
            <a:ext cx="109224" cy="4403144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0884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9FCCEFFA-BFE5-44F8-B7EC-C182E3EAF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1461" y="2423059"/>
            <a:ext cx="4312539" cy="3088767"/>
          </a:xfrm>
          <a:prstGeom prst="rect">
            <a:avLst/>
          </a:prstGeom>
        </p:spPr>
      </p:pic>
      <p:sp>
        <p:nvSpPr>
          <p:cNvPr id="23" name="タイトル 22">
            <a:extLst>
              <a:ext uri="{FF2B5EF4-FFF2-40B4-BE49-F238E27FC236}">
                <a16:creationId xmlns:a16="http://schemas.microsoft.com/office/drawing/2014/main" id="{FB398876-9E13-416B-8512-3E4A4CAF8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2.3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データ項目定義</a:t>
            </a:r>
            <a:endParaRPr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11</a:t>
            </a:fld>
            <a:endParaRPr lang="ja-JP" altLang="en-US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C25C460B-71B0-4AE2-B4F3-51083B08AB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ja-JP"/>
              <a:t>2. </a:t>
            </a:r>
            <a:r>
              <a:rPr lang="ja-JP" altLang="en-US"/>
              <a:t>推奨データセットの項目と確認事項</a:t>
            </a:r>
          </a:p>
        </p:txBody>
      </p:sp>
      <p:sp>
        <p:nvSpPr>
          <p:cNvPr id="24" name="テキスト プレースホルダー 23">
            <a:extLst>
              <a:ext uri="{FF2B5EF4-FFF2-40B4-BE49-F238E27FC236}">
                <a16:creationId xmlns:a16="http://schemas.microsoft.com/office/drawing/2014/main" id="{A3DEF869-95DD-4F16-B3BF-435E2BE112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540"/>
          </a:xfrm>
        </p:spPr>
        <p:txBody>
          <a:bodyPr/>
          <a:lstStyle/>
          <a:p>
            <a:r>
              <a:rPr lang="ja-JP" altLang="en-US" dirty="0"/>
              <a:t>文化財一覧のデータ項目定義を確認してみましょう。</a:t>
            </a:r>
          </a:p>
        </p:txBody>
      </p:sp>
      <p:sp>
        <p:nvSpPr>
          <p:cNvPr id="25" name="テキスト プレースホルダー 7">
            <a:extLst>
              <a:ext uri="{FF2B5EF4-FFF2-40B4-BE49-F238E27FC236}">
                <a16:creationId xmlns:a16="http://schemas.microsoft.com/office/drawing/2014/main" id="{66E29981-CC8E-445D-BE95-62FD2267AD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4622" y="1382364"/>
            <a:ext cx="4563402" cy="5286996"/>
          </a:xfrm>
        </p:spPr>
        <p:txBody>
          <a:bodyPr>
            <a:normAutofit fontScale="85000" lnSpcReduction="20000"/>
          </a:bodyPr>
          <a:lstStyle/>
          <a:p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文化財一覧のデータ項目定義書は、以下の項目を必須・推奨としています。</a:t>
            </a:r>
          </a:p>
          <a:p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必須項目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名称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名称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_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カナ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文化財分類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種類（有形文化財・無形文化財の場合）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住所（記載可能である場合）</a:t>
            </a:r>
          </a:p>
          <a:p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推奨項目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緯度・経度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法人番号（ある場合）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所有者等（記載可能である場合）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文化財指定日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利用可能曜日（公開されている場合）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開始時間・終了時間（公開されている場合）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URL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所属する地方公共団体が管理する文化財データに、これらの項目があるか確認しましょう。必須項目に不足がある場合、調査することが望ましいです。</a:t>
            </a:r>
          </a:p>
          <a:p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緯度・経度は住所から算出できます。</a:t>
            </a:r>
            <a:b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その方法については後述</a:t>
            </a: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198C85A9-D185-4FA3-BA9A-6692CA030143}"/>
              </a:ext>
            </a:extLst>
          </p:cNvPr>
          <p:cNvSpPr/>
          <p:nvPr/>
        </p:nvSpPr>
        <p:spPr>
          <a:xfrm>
            <a:off x="4921808" y="3668578"/>
            <a:ext cx="758029" cy="1751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363B2F7-726D-4ABB-AA53-0EA236BBDAB4}"/>
              </a:ext>
            </a:extLst>
          </p:cNvPr>
          <p:cNvSpPr txBox="1"/>
          <p:nvPr/>
        </p:nvSpPr>
        <p:spPr>
          <a:xfrm>
            <a:off x="4781164" y="1431786"/>
            <a:ext cx="31197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>
                <a:solidFill>
                  <a:srgbClr val="FF0000"/>
                </a:solidFill>
              </a:rPr>
              <a:t>C</a:t>
            </a:r>
            <a:r>
              <a:rPr kumimoji="1" lang="ja-JP" altLang="en-US" sz="1400">
                <a:solidFill>
                  <a:srgbClr val="FF0000"/>
                </a:solidFill>
              </a:rPr>
              <a:t>列「区分」が</a:t>
            </a:r>
            <a:r>
              <a:rPr kumimoji="1" lang="en-US" altLang="ja-JP" sz="1400">
                <a:solidFill>
                  <a:srgbClr val="FF0000"/>
                </a:solidFill>
              </a:rPr>
              <a:t>2</a:t>
            </a:r>
            <a:r>
              <a:rPr kumimoji="1" lang="ja-JP" altLang="en-US" sz="1400">
                <a:solidFill>
                  <a:srgbClr val="FF0000"/>
                </a:solidFill>
              </a:rPr>
              <a:t>重丸◎である項目は必須</a:t>
            </a:r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8110817D-6331-451B-9128-F27BDDA7989E}"/>
              </a:ext>
            </a:extLst>
          </p:cNvPr>
          <p:cNvCxnSpPr>
            <a:cxnSpLocks/>
            <a:stCxn id="18" idx="2"/>
            <a:endCxn id="17" idx="0"/>
          </p:cNvCxnSpPr>
          <p:nvPr/>
        </p:nvCxnSpPr>
        <p:spPr>
          <a:xfrm flipH="1">
            <a:off x="5300823" y="1739563"/>
            <a:ext cx="1040224" cy="19290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FFBB3A7E-68BA-4434-B1AE-52DF61E8A424}"/>
              </a:ext>
            </a:extLst>
          </p:cNvPr>
          <p:cNvSpPr/>
          <p:nvPr/>
        </p:nvSpPr>
        <p:spPr>
          <a:xfrm>
            <a:off x="6019655" y="3137266"/>
            <a:ext cx="1209820" cy="12470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D0B9BAE3-AADE-4F54-93DA-D7174335FAD7}"/>
              </a:ext>
            </a:extLst>
          </p:cNvPr>
          <p:cNvSpPr txBox="1"/>
          <p:nvPr/>
        </p:nvSpPr>
        <p:spPr>
          <a:xfrm>
            <a:off x="6462786" y="1650175"/>
            <a:ext cx="2486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>
                <a:solidFill>
                  <a:srgbClr val="FF0000"/>
                </a:solidFill>
              </a:rPr>
              <a:t>ID</a:t>
            </a:r>
            <a:r>
              <a:rPr kumimoji="1" lang="ja-JP" altLang="en-US" sz="1400">
                <a:solidFill>
                  <a:srgbClr val="FF0000"/>
                </a:solidFill>
              </a:rPr>
              <a:t>・日付・住所等の記載方法は</a:t>
            </a:r>
            <a:br>
              <a:rPr kumimoji="1" lang="ja-JP" altLang="en-US" sz="1400">
                <a:solidFill>
                  <a:srgbClr val="FF0000"/>
                </a:solidFill>
              </a:rPr>
            </a:br>
            <a:r>
              <a:rPr kumimoji="1" lang="ja-JP" altLang="en-US" sz="1400">
                <a:solidFill>
                  <a:srgbClr val="FF0000"/>
                </a:solidFill>
              </a:rPr>
              <a:t>「共通ルール」に定められている</a:t>
            </a:r>
          </a:p>
        </p:txBody>
      </p: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92EECE27-1A2A-4250-9645-AF993FA6C1D5}"/>
              </a:ext>
            </a:extLst>
          </p:cNvPr>
          <p:cNvCxnSpPr>
            <a:cxnSpLocks/>
            <a:stCxn id="36" idx="2"/>
            <a:endCxn id="33" idx="0"/>
          </p:cNvCxnSpPr>
          <p:nvPr/>
        </p:nvCxnSpPr>
        <p:spPr>
          <a:xfrm flipH="1">
            <a:off x="6624565" y="2173395"/>
            <a:ext cx="1081510" cy="9638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四角形: 角を丸くする 40">
            <a:extLst>
              <a:ext uri="{FF2B5EF4-FFF2-40B4-BE49-F238E27FC236}">
                <a16:creationId xmlns:a16="http://schemas.microsoft.com/office/drawing/2014/main" id="{73E1B1E3-4CFA-49BF-9722-849B4B017946}"/>
              </a:ext>
            </a:extLst>
          </p:cNvPr>
          <p:cNvSpPr/>
          <p:nvPr/>
        </p:nvSpPr>
        <p:spPr>
          <a:xfrm>
            <a:off x="4921809" y="4527198"/>
            <a:ext cx="758028" cy="30777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8BAC2D1A-D167-470F-8BFE-CE97A32FC08A}"/>
              </a:ext>
            </a:extLst>
          </p:cNvPr>
          <p:cNvSpPr txBox="1"/>
          <p:nvPr/>
        </p:nvSpPr>
        <p:spPr>
          <a:xfrm>
            <a:off x="5064682" y="5518470"/>
            <a:ext cx="31197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FF0000"/>
                </a:solidFill>
              </a:rPr>
              <a:t>C</a:t>
            </a:r>
            <a:r>
              <a:rPr kumimoji="1" lang="ja-JP" altLang="en-US" sz="1400" dirty="0">
                <a:solidFill>
                  <a:srgbClr val="FF0000"/>
                </a:solidFill>
              </a:rPr>
              <a:t>列「区分」が</a:t>
            </a:r>
            <a:r>
              <a:rPr kumimoji="1" lang="en-US" altLang="ja-JP" sz="1400" dirty="0">
                <a:solidFill>
                  <a:srgbClr val="FF0000"/>
                </a:solidFill>
              </a:rPr>
              <a:t>1</a:t>
            </a:r>
            <a:r>
              <a:rPr kumimoji="1" lang="ja-JP" altLang="en-US" sz="1400" dirty="0">
                <a:solidFill>
                  <a:srgbClr val="FF0000"/>
                </a:solidFill>
              </a:rPr>
              <a:t>重丸○である項目は推奨</a:t>
            </a:r>
          </a:p>
        </p:txBody>
      </p: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1E7C4395-7E40-44D8-80DC-ACD3AA1B6303}"/>
              </a:ext>
            </a:extLst>
          </p:cNvPr>
          <p:cNvCxnSpPr>
            <a:cxnSpLocks/>
            <a:stCxn id="42" idx="0"/>
            <a:endCxn id="41" idx="2"/>
          </p:cNvCxnSpPr>
          <p:nvPr/>
        </p:nvCxnSpPr>
        <p:spPr>
          <a:xfrm flipH="1" flipV="1">
            <a:off x="5300823" y="4834975"/>
            <a:ext cx="1323742" cy="6834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544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>
            <a:extLst>
              <a:ext uri="{FF2B5EF4-FFF2-40B4-BE49-F238E27FC236}">
                <a16:creationId xmlns:a16="http://schemas.microsoft.com/office/drawing/2014/main" id="{1A26B340-5658-4052-9910-1D85A8C7F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2.4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共通ルールの記載事項①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12</a:t>
            </a:fld>
            <a:endParaRPr lang="ja-JP" altLang="en-US"/>
          </a:p>
        </p:txBody>
      </p: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EAD4E65F-68C8-4846-A844-9CE61CFC8C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2. </a:t>
            </a:r>
            <a:r>
              <a:rPr kumimoji="1" lang="ja-JP" altLang="en-US"/>
              <a:t>推奨データセットの項目と確認事項</a:t>
            </a:r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B947162F-95D7-4D16-91E7-E1A7AD59C9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726758"/>
          </a:xfrm>
        </p:spPr>
        <p:txBody>
          <a:bodyPr>
            <a:normAutofit/>
          </a:bodyPr>
          <a:lstStyle/>
          <a:p>
            <a:r>
              <a:rPr lang="ja-JP" altLang="en-US"/>
              <a:t>推奨データセットの最後のシート「データ項目特記事項」に、</a:t>
            </a:r>
            <a:r>
              <a:rPr lang="en-US" altLang="ja-JP"/>
              <a:t>ID</a:t>
            </a:r>
            <a:r>
              <a:rPr lang="ja-JP" altLang="en-US"/>
              <a:t>・日付・緯度・経度等を入力する際の共通ルールが記載されているので、確認しましょう。</a:t>
            </a:r>
            <a:endParaRPr kumimoji="1" lang="ja-JP" altLang="en-US"/>
          </a:p>
        </p:txBody>
      </p:sp>
      <p:sp>
        <p:nvSpPr>
          <p:cNvPr id="19" name="テキスト プレースホルダー 7">
            <a:extLst>
              <a:ext uri="{FF2B5EF4-FFF2-40B4-BE49-F238E27FC236}">
                <a16:creationId xmlns:a16="http://schemas.microsoft.com/office/drawing/2014/main" id="{FA5EBE15-D5C2-4E8C-ABC6-90579FEFF4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4622" y="1788806"/>
            <a:ext cx="4635410" cy="4787496"/>
          </a:xfrm>
        </p:spPr>
        <p:txBody>
          <a:bodyPr>
            <a:normAutofit fontScale="92500" lnSpcReduction="20000"/>
          </a:bodyPr>
          <a:lstStyle/>
          <a:p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文化財一覧に関連する項目のうち、以下のものについては、「共通ルール」を確認しましょう。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ID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項目（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No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・都道府県コード・市町村コード）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名称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_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カナ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文化財分類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種類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住所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電話番号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内線番号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文化財指定日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利用可能曜日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開始時間・終了時間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一部の項目については、政府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CIO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ポータル「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noto sans"/>
              </a:rPr>
              <a:t>標準ガイドライン群」の「データ連携モデル」に記載があります。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dirty="0">
                <a:hlinkClick r:id="rId3"/>
              </a:rPr>
              <a:t>https://cio.go.jp/guides#renkeimodel</a:t>
            </a:r>
            <a:endParaRPr lang="ja-JP" altLang="en-US" dirty="0"/>
          </a:p>
          <a:p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 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「データ項目特記事項」内の「行政データ連携標準ガイドブック」は、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noto sans"/>
              </a:rPr>
              <a:t> 「データ連携モデル」と読み替えてください。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504B952-4369-4B0B-AD0E-E6BFD6F27F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0288" y="2420888"/>
            <a:ext cx="4025750" cy="265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57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>
            <a:extLst>
              <a:ext uri="{FF2B5EF4-FFF2-40B4-BE49-F238E27FC236}">
                <a16:creationId xmlns:a16="http://schemas.microsoft.com/office/drawing/2014/main" id="{1A26B340-5658-4052-9910-1D85A8C7F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2.4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共通ルールの記載事項②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13</a:t>
            </a:fld>
            <a:endParaRPr lang="ja-JP" altLang="en-US"/>
          </a:p>
        </p:txBody>
      </p: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EAD4E65F-68C8-4846-A844-9CE61CFC8C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2. </a:t>
            </a:r>
            <a:r>
              <a:rPr kumimoji="1" lang="ja-JP" altLang="en-US"/>
              <a:t>推奨データセットの項目と確認事項</a:t>
            </a:r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B947162F-95D7-4D16-91E7-E1A7AD59C9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45787"/>
          </a:xfrm>
        </p:spPr>
        <p:txBody>
          <a:bodyPr>
            <a:normAutofit/>
          </a:bodyPr>
          <a:lstStyle/>
          <a:p>
            <a:r>
              <a:rPr lang="ja-JP" altLang="en-US"/>
              <a:t>定められている共通ルールの一部を紹介します。</a:t>
            </a:r>
            <a:endParaRPr kumimoji="1" lang="ja-JP" altLang="en-US"/>
          </a:p>
        </p:txBody>
      </p:sp>
      <p:sp>
        <p:nvSpPr>
          <p:cNvPr id="19" name="テキスト プレースホルダー 7">
            <a:extLst>
              <a:ext uri="{FF2B5EF4-FFF2-40B4-BE49-F238E27FC236}">
                <a16:creationId xmlns:a16="http://schemas.microsoft.com/office/drawing/2014/main" id="{FA5EBE15-D5C2-4E8C-ABC6-90579FEFF4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4621" y="1507835"/>
            <a:ext cx="8728075" cy="506846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全体的なルール</a:t>
            </a:r>
            <a:b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特別な記載ルールがない限り、英数字は半角文字とする。</a:t>
            </a:r>
            <a:b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特別な記載ルールがない限り、カタカナは全角文字とする。</a:t>
            </a:r>
            <a:b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システム環境に依存する文字は使用しない。</a:t>
            </a:r>
            <a:b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（ローマ数字・丸数字・</a:t>
            </a: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文字に複数の文字が含まれる文字など）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カナ項目</a:t>
            </a:r>
            <a:b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「－」は全角長音を利用する。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住所</a:t>
            </a:r>
            <a:b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都道府県から記述し、「町・字」までかな漢字</a:t>
            </a:r>
            <a:b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○○支庁、○○郡、大字名の前につく「大字」の文字、字の前につく「字」の文字は省略可能</a:t>
            </a:r>
            <a:b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「町・大字」に「丁目」が含まれるときには、「丁目」以下は半角数字と半角ハイフン区切り</a:t>
            </a: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日付・時刻</a:t>
            </a:r>
            <a:br>
              <a:rPr lang="en-US" altLang="ja-JP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日付は、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YYYY-MM-DD 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という形で表記する。（例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2020-07-01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b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時刻は、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HH:MM:SS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という形で表記する。（例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01:23:45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曜日</a:t>
            </a:r>
            <a:br>
              <a:rPr lang="ja-JP" altLang="en-US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月曜日・火曜日・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…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・日曜日 または 月・火・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…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・日と表記する。</a:t>
            </a:r>
            <a:b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列挙する場合は、月曜日～日曜日の順に記入し、「曜日」を含めない。（例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: 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月水金）</a:t>
            </a:r>
            <a:endParaRPr lang="en-US" altLang="ja-JP" sz="140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緯度・経度</a:t>
            </a:r>
            <a:br>
              <a:rPr lang="ja-JP" altLang="en-US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- 10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進数表記で小数点以下</a:t>
            </a:r>
            <a:r>
              <a:rPr lang="en-US" altLang="ja-JP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6</a:t>
            </a:r>
            <a:r>
              <a:rPr lang="ja-JP" altLang="en-US" sz="140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桁とする。</a:t>
            </a:r>
            <a:br>
              <a:rPr lang="en-US" altLang="ja-JP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endParaRPr lang="en-US" altLang="ja-JP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ja-JP" altLang="en-US" sz="13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kumimoji="1" lang="ja-JP" altLang="en-US" sz="5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8189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>
            <a:extLst>
              <a:ext uri="{FF2B5EF4-FFF2-40B4-BE49-F238E27FC236}">
                <a16:creationId xmlns:a16="http://schemas.microsoft.com/office/drawing/2014/main" id="{1A26B340-5658-4052-9910-1D85A8C7F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2.4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共通ルールの記載事項③</a:t>
            </a:r>
            <a:endParaRPr kumimoji="1" lang="ja-JP" altLang="en-US" dirty="0"/>
          </a:p>
        </p:txBody>
      </p: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EAD4E65F-68C8-4846-A844-9CE61CFC8C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2. </a:t>
            </a:r>
            <a:r>
              <a:rPr kumimoji="1" lang="ja-JP" altLang="en-US"/>
              <a:t>推奨データセットの項目と確認事項</a:t>
            </a:r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B947162F-95D7-4D16-91E7-E1A7AD59C9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45787"/>
          </a:xfrm>
        </p:spPr>
        <p:txBody>
          <a:bodyPr>
            <a:normAutofit/>
          </a:bodyPr>
          <a:lstStyle/>
          <a:p>
            <a:r>
              <a:rPr lang="ja-JP" altLang="en-US" dirty="0"/>
              <a:t>「文化財一覧」には、以下の共通ルールが定められています。</a:t>
            </a:r>
            <a:endParaRPr kumimoji="1" lang="ja-JP" altLang="en-US" dirty="0"/>
          </a:p>
        </p:txBody>
      </p:sp>
      <p:sp>
        <p:nvSpPr>
          <p:cNvPr id="19" name="テキスト プレースホルダー 7">
            <a:extLst>
              <a:ext uri="{FF2B5EF4-FFF2-40B4-BE49-F238E27FC236}">
                <a16:creationId xmlns:a16="http://schemas.microsoft.com/office/drawing/2014/main" id="{FA5EBE15-D5C2-4E8C-ABC6-90579FEFF4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4621" y="1507835"/>
            <a:ext cx="8728075" cy="5150140"/>
          </a:xfrm>
        </p:spPr>
        <p:txBody>
          <a:bodyPr>
            <a:normAutofit/>
          </a:bodyPr>
          <a:lstStyle/>
          <a:p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 文化財分類・種類</a:t>
            </a:r>
            <a:b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以下の中から該当する項目を「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;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」（半角のセミコロン）区切りで記載します。</a:t>
            </a:r>
            <a:br>
              <a:rPr kumimoji="1" lang="en-US" altLang="ja-JP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endParaRPr kumimoji="1" lang="zh-TW" alt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aphicFrame>
        <p:nvGraphicFramePr>
          <p:cNvPr id="2" name="表 3">
            <a:extLst>
              <a:ext uri="{FF2B5EF4-FFF2-40B4-BE49-F238E27FC236}">
                <a16:creationId xmlns:a16="http://schemas.microsoft.com/office/drawing/2014/main" id="{DF6E1FFD-1B78-41B4-BA62-6E2A4A5ED7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374275"/>
              </p:ext>
            </p:extLst>
          </p:nvPr>
        </p:nvGraphicFramePr>
        <p:xfrm>
          <a:off x="628615" y="2004302"/>
          <a:ext cx="7820025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2638">
                  <a:extLst>
                    <a:ext uri="{9D8B030D-6E8A-4147-A177-3AD203B41FA5}">
                      <a16:colId xmlns:a16="http://schemas.microsoft.com/office/drawing/2014/main" val="2399993718"/>
                    </a:ext>
                  </a:extLst>
                </a:gridCol>
                <a:gridCol w="3705225">
                  <a:extLst>
                    <a:ext uri="{9D8B030D-6E8A-4147-A177-3AD203B41FA5}">
                      <a16:colId xmlns:a16="http://schemas.microsoft.com/office/drawing/2014/main" val="1657702705"/>
                    </a:ext>
                  </a:extLst>
                </a:gridCol>
                <a:gridCol w="2062162">
                  <a:extLst>
                    <a:ext uri="{9D8B030D-6E8A-4147-A177-3AD203B41FA5}">
                      <a16:colId xmlns:a16="http://schemas.microsoft.com/office/drawing/2014/main" val="1007247262"/>
                    </a:ext>
                  </a:extLst>
                </a:gridCol>
              </a:tblGrid>
              <a:tr h="210171"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/>
                        <a:t>文化財分類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/>
                        <a:t>種類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50755"/>
                  </a:ext>
                </a:extLst>
              </a:tr>
              <a:tr h="455284">
                <a:tc>
                  <a:txBody>
                    <a:bodyPr/>
                    <a:lstStyle/>
                    <a:p>
                      <a:r>
                        <a:rPr kumimoji="1" lang="ja-JP" altLang="en-US" sz="1200" dirty="0"/>
                        <a:t>有形文化財の場合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200" dirty="0"/>
                        <a:t>重要文化財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200" dirty="0"/>
                        <a:t>国宝	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200" dirty="0"/>
                        <a:t>登録有形文化財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200" dirty="0"/>
                        <a:t>建造物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200" dirty="0"/>
                        <a:t>美術工芸品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621263"/>
                  </a:ext>
                </a:extLst>
              </a:tr>
              <a:tr h="455284">
                <a:tc>
                  <a:txBody>
                    <a:bodyPr/>
                    <a:lstStyle/>
                    <a:p>
                      <a:r>
                        <a:rPr kumimoji="1" lang="ja-JP" altLang="en-US" sz="1200" dirty="0"/>
                        <a:t>無形文化財の場合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200" dirty="0"/>
                        <a:t>重要無形文化財	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200" dirty="0"/>
                        <a:t>記録作成等の措置を講ずべき無形文化財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200" dirty="0"/>
                        <a:t>芸能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200" dirty="0"/>
                        <a:t>工芸技術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200" dirty="0"/>
                        <a:t>その他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049651"/>
                  </a:ext>
                </a:extLst>
              </a:tr>
              <a:tr h="325203">
                <a:tc>
                  <a:txBody>
                    <a:bodyPr/>
                    <a:lstStyle/>
                    <a:p>
                      <a:r>
                        <a:rPr kumimoji="1" lang="ja-JP" altLang="en-US" sz="1200" dirty="0"/>
                        <a:t>有形民俗文化財の場合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1" lang="zh-TW" altLang="en-US" sz="1200" dirty="0"/>
                        <a:t>重要有形民俗文化財	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1" lang="zh-TW" altLang="en-US" sz="1200" dirty="0"/>
                        <a:t>登録有形民俗文化財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239501"/>
                  </a:ext>
                </a:extLst>
              </a:tr>
              <a:tr h="325203">
                <a:tc>
                  <a:txBody>
                    <a:bodyPr/>
                    <a:lstStyle/>
                    <a:p>
                      <a:r>
                        <a:rPr kumimoji="1" lang="ja-JP" altLang="en-US" sz="1200" dirty="0"/>
                        <a:t>無形民俗文化財の場合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200" dirty="0"/>
                        <a:t>重要無形民俗文化財	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200" dirty="0"/>
                        <a:t>記録作成等の措置を講ずべき無形の民俗文化財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5847362"/>
                  </a:ext>
                </a:extLst>
              </a:tr>
              <a:tr h="975609">
                <a:tc>
                  <a:txBody>
                    <a:bodyPr/>
                    <a:lstStyle/>
                    <a:p>
                      <a:r>
                        <a:rPr kumimoji="1" lang="ja-JP" altLang="en-US" sz="1200" dirty="0"/>
                        <a:t>記念物の場合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1" lang="zh-TW" altLang="en-US" sz="1200" dirty="0"/>
                        <a:t>史跡			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1" lang="zh-TW" altLang="en-US" sz="1200" dirty="0"/>
                        <a:t>特別史跡			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1" lang="zh-TW" altLang="en-US" sz="1200" dirty="0"/>
                        <a:t>名勝			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1" lang="zh-TW" altLang="en-US" sz="1200" dirty="0"/>
                        <a:t>特別名勝			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1" lang="zh-TW" altLang="en-US" sz="1200" dirty="0"/>
                        <a:t>天然記念物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1" lang="zh-TW" altLang="en-US" sz="1200" dirty="0"/>
                        <a:t>特別天然記念物		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1" lang="zh-TW" altLang="en-US" sz="1200" dirty="0"/>
                        <a:t>登録記念物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633005"/>
                  </a:ext>
                </a:extLst>
              </a:tr>
              <a:tr h="263582">
                <a:tc>
                  <a:txBody>
                    <a:bodyPr/>
                    <a:lstStyle/>
                    <a:p>
                      <a:r>
                        <a:rPr kumimoji="1" lang="ja-JP" altLang="en-US" sz="1200" dirty="0"/>
                        <a:t>文化的景観の場合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1" lang="zh-TW" altLang="en-US" sz="1200" dirty="0"/>
                        <a:t>重要文化的景観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134630"/>
                  </a:ext>
                </a:extLst>
              </a:tr>
              <a:tr h="263582">
                <a:tc>
                  <a:txBody>
                    <a:bodyPr/>
                    <a:lstStyle/>
                    <a:p>
                      <a:r>
                        <a:rPr kumimoji="1" lang="ja-JP" altLang="en-US" sz="1200" dirty="0"/>
                        <a:t>伝統的構造物群の場合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1" lang="zh-TW" altLang="en-US" sz="1200" dirty="0"/>
                        <a:t>伝統的建造物群保存地区</a:t>
                      </a:r>
                      <a:endParaRPr kumimoji="1" lang="en-US" altLang="zh-TW" sz="12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1" lang="zh-TW" altLang="en-US" sz="1200" dirty="0"/>
                        <a:t>重要伝統的建造物群保存地区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8551197"/>
                  </a:ext>
                </a:extLst>
              </a:tr>
            </a:tbl>
          </a:graphicData>
        </a:graphic>
      </p:graphicFrame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14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99147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7A42A6EF-82D2-4F08-AE9E-A4BACF270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775" y="1808547"/>
            <a:ext cx="7410450" cy="4333528"/>
          </a:xfrm>
          <a:prstGeom prst="rect">
            <a:avLst/>
          </a:prstGeom>
        </p:spPr>
      </p:pic>
      <p:sp>
        <p:nvSpPr>
          <p:cNvPr id="9" name="タイトル 8">
            <a:extLst>
              <a:ext uri="{FF2B5EF4-FFF2-40B4-BE49-F238E27FC236}">
                <a16:creationId xmlns:a16="http://schemas.microsoft.com/office/drawing/2014/main" id="{1A26B340-5658-4052-9910-1D85A8C7F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2.5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データ入力フォーマット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15</a:t>
            </a:fld>
            <a:endParaRPr lang="ja-JP" altLang="en-US"/>
          </a:p>
        </p:txBody>
      </p: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EAD4E65F-68C8-4846-A844-9CE61CFC8C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2. </a:t>
            </a:r>
            <a:r>
              <a:rPr kumimoji="1" lang="ja-JP" altLang="en-US"/>
              <a:t>推奨データセットの項目と確認事項</a:t>
            </a:r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B947162F-95D7-4D16-91E7-E1A7AD59C9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45787"/>
          </a:xfrm>
        </p:spPr>
        <p:txBody>
          <a:bodyPr>
            <a:normAutofit/>
          </a:bodyPr>
          <a:lstStyle/>
          <a:p>
            <a:r>
              <a:rPr lang="ja-JP" altLang="en-US" dirty="0"/>
              <a:t>文化財一覧のデータ入力フォーマットを確認してみましょう。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4FBA26BC-EA0F-4ED7-AA7B-8FFA3CB17861}"/>
              </a:ext>
            </a:extLst>
          </p:cNvPr>
          <p:cNvSpPr/>
          <p:nvPr/>
        </p:nvSpPr>
        <p:spPr>
          <a:xfrm>
            <a:off x="4673738" y="2571750"/>
            <a:ext cx="1908037" cy="14287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8A19DC2-52FA-4C7E-93F8-A7E2B65BC898}"/>
              </a:ext>
            </a:extLst>
          </p:cNvPr>
          <p:cNvSpPr txBox="1"/>
          <p:nvPr/>
        </p:nvSpPr>
        <p:spPr>
          <a:xfrm>
            <a:off x="4211960" y="1524559"/>
            <a:ext cx="3071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>
                <a:solidFill>
                  <a:srgbClr val="FF0000"/>
                </a:solidFill>
              </a:rPr>
              <a:t>タイトルの背景が黄色である項目は必須</a:t>
            </a: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D5B8AAA4-427B-4644-A67F-B3C43D11A8D5}"/>
              </a:ext>
            </a:extLst>
          </p:cNvPr>
          <p:cNvCxnSpPr>
            <a:cxnSpLocks/>
            <a:stCxn id="13" idx="2"/>
            <a:endCxn id="12" idx="0"/>
          </p:cNvCxnSpPr>
          <p:nvPr/>
        </p:nvCxnSpPr>
        <p:spPr>
          <a:xfrm flipH="1">
            <a:off x="5627757" y="1832336"/>
            <a:ext cx="120041" cy="7394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381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9">
            <a:extLst>
              <a:ext uri="{FF2B5EF4-FFF2-40B4-BE49-F238E27FC236}">
                <a16:creationId xmlns:a16="http://schemas.microsoft.com/office/drawing/2014/main" id="{8FB1291F-8409-42A7-9AED-FB879603745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178636"/>
            <a:ext cx="161935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１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 はじめに</a:t>
            </a:r>
          </a:p>
        </p:txBody>
      </p:sp>
      <p:sp>
        <p:nvSpPr>
          <p:cNvPr id="7" name="Text Box 31">
            <a:extLst>
              <a:ext uri="{FF2B5EF4-FFF2-40B4-BE49-F238E27FC236}">
                <a16:creationId xmlns:a16="http://schemas.microsoft.com/office/drawing/2014/main" id="{2AA45135-99A0-4D96-8159-29900E9825E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677429"/>
            <a:ext cx="45768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２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推奨データセットの項目と確認事項</a:t>
            </a:r>
          </a:p>
        </p:txBody>
      </p:sp>
      <p:sp>
        <p:nvSpPr>
          <p:cNvPr id="3" name="Text Box 31">
            <a:extLst>
              <a:ext uri="{FF2B5EF4-FFF2-40B4-BE49-F238E27FC236}">
                <a16:creationId xmlns:a16="http://schemas.microsoft.com/office/drawing/2014/main" id="{287BCA38-FF87-4F17-B530-A6EF40C1EF8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172729"/>
            <a:ext cx="48045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latin typeface="+mj-ea"/>
                <a:ea typeface="+mj-ea"/>
              </a:rPr>
              <a:t>３</a:t>
            </a:r>
            <a:r>
              <a:rPr lang="en-US" altLang="ja-JP" sz="2200">
                <a:latin typeface="+mj-ea"/>
                <a:ea typeface="+mj-ea"/>
              </a:rPr>
              <a:t>.</a:t>
            </a:r>
            <a:r>
              <a:rPr lang="ja-JP" altLang="en-US" sz="2200">
                <a:latin typeface="+mj-ea"/>
                <a:ea typeface="+mj-ea"/>
              </a:rPr>
              <a:t> 推奨データセットに基づくデータの作成</a:t>
            </a:r>
          </a:p>
        </p:txBody>
      </p:sp>
      <p:sp>
        <p:nvSpPr>
          <p:cNvPr id="2" name="Text Box 31">
            <a:extLst>
              <a:ext uri="{FF2B5EF4-FFF2-40B4-BE49-F238E27FC236}">
                <a16:creationId xmlns:a16="http://schemas.microsoft.com/office/drawing/2014/main" id="{F0EA9C1F-F13D-4FE2-B830-6503DDB8611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668029"/>
            <a:ext cx="551465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４</a:t>
            </a:r>
            <a:r>
              <a:rPr lang="en-US" altLang="ja-JP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推奨データセットに基づくデータのメンテナンス</a:t>
            </a:r>
          </a:p>
        </p:txBody>
      </p:sp>
    </p:spTree>
    <p:extLst>
      <p:ext uri="{BB962C8B-B14F-4D97-AF65-F5344CB8AC3E}">
        <p14:creationId xmlns:p14="http://schemas.microsoft.com/office/powerpoint/2010/main" val="119671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3.1 </a:t>
            </a:r>
            <a:r>
              <a:rPr lang="ja-JP" altLang="en-US" sz="2400" dirty="0">
                <a:latin typeface="+mj-ea"/>
                <a:ea typeface="+mj-ea"/>
              </a:rPr>
              <a:t>推奨データセットに基づくデータの作成手順①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17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>
            <a:normAutofit/>
          </a:bodyPr>
          <a:lstStyle/>
          <a:p>
            <a:r>
              <a:rPr lang="ja-JP" altLang="en-US"/>
              <a:t>推奨データセットに基づいたデータを作成するための、大まかな手順は以下の通りです。</a:t>
            </a:r>
            <a:endParaRPr kumimoji="1" lang="ja-JP" altLang="en-US"/>
          </a:p>
        </p:txBody>
      </p:sp>
      <p:sp>
        <p:nvSpPr>
          <p:cNvPr id="9" name="テキスト プレースホルダー 7">
            <a:extLst>
              <a:ext uri="{FF2B5EF4-FFF2-40B4-BE49-F238E27FC236}">
                <a16:creationId xmlns:a16="http://schemas.microsoft.com/office/drawing/2014/main" id="{E79B6E54-83FB-4FB4-AA5F-742031B091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4621" y="1507835"/>
            <a:ext cx="8728075" cy="5017509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文化財データの取得・項目確認</a:t>
            </a:r>
            <a:b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所属する地方公共団体が管理する文化財データ（素材データ）を取得してください。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そのデータに、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p.11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に掲載した必須項目が含まれているか確認してください。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</a:t>
            </a:r>
            <a:r>
              <a:rPr lang="ja-JP" altLang="en-US" sz="140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名称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_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カナ（文化財の読み方）・文化財分類・種類・住所に不明点があれば、調査しておきましょう。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文化財の種類や分類、指定した機関（国・県・市等）ごとにデータが分かれている場合もあります。</a:t>
            </a:r>
            <a:b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「文化財の分類」や「種類」が、素材データと推奨データセットで異なる場合があります。</a:t>
            </a:r>
            <a:b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b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データの転記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素材データに記載されている項目を、推奨データセットのフォーマットシートに転記していきます。</a:t>
            </a:r>
            <a:b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まず名称を転記し、そのあと残りの項目を転記するのがよいでしょう。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以下、それぞれの項目について、転記方法を説明します。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文化財の種類や分類、指定した機関ごとにデータが分かれている場合は、転記作業をファイル分繰り返します。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>
              <a:buFont typeface="+mj-lt"/>
              <a:buAutoNum type="arabicPeriod"/>
            </a:pP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データの公開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作成したデータを、所属する地方公共団体が管理するカタログサイトや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web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ページに公開します。</a:t>
            </a:r>
          </a:p>
          <a:p>
            <a:pPr marL="342900" indent="-342900">
              <a:buFont typeface="+mj-lt"/>
              <a:buAutoNum type="arabicPeriod"/>
            </a:pPr>
            <a:endParaRPr lang="ja-JP" altLang="en-US" sz="1400" dirty="0">
              <a:solidFill>
                <a:sysClr val="windowText" lastClr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推奨データセットに基づくデータ公開の報告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- 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推奨データセットを作成・公開している内閣官房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IT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総合戦略室が、推奨データセットの利用状況を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調査していますので、データを公開したことを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web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のフォームから報告してください。</a:t>
            </a:r>
            <a:b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</a:t>
            </a:r>
            <a:endParaRPr kumimoji="1" lang="ja-JP" altLang="en-US" sz="5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9927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図 50">
            <a:extLst>
              <a:ext uri="{FF2B5EF4-FFF2-40B4-BE49-F238E27FC236}">
                <a16:creationId xmlns:a16="http://schemas.microsoft.com/office/drawing/2014/main" id="{8B89641E-5C12-43CE-9881-D7DC4FF4A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410" y="1983129"/>
            <a:ext cx="3609499" cy="2130362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A4871EAA-AA99-4EA8-ACFD-150700B5E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5" y="1985653"/>
            <a:ext cx="3609499" cy="213036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0EA2AC4-F187-41DF-8378-42D3D162C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3.2 </a:t>
            </a:r>
            <a:r>
              <a:rPr lang="ja-JP" altLang="en-US" dirty="0"/>
              <a:t>事前準備（セル結合の解除）①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D65A14E-7D16-4DBE-8A1A-F10DF4FD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50AF8BB-15B0-4354-8761-79A36407B9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/>
              <a:t>3. </a:t>
            </a:r>
            <a:r>
              <a:rPr kumimoji="1" lang="ja-JP" altLang="en-US" dirty="0"/>
              <a:t>推奨データセットに基づくデータの作成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17CB811-FC5A-4033-AD26-6E4BAF2DEB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/>
          <a:lstStyle/>
          <a:p>
            <a:r>
              <a:rPr kumimoji="1" lang="ja-JP" altLang="en-US" dirty="0"/>
              <a:t>データを転記する前に、素材データのセル結合を解除しておきましょう。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9DEC445-4F54-4812-8CA3-04A300C2977E}"/>
              </a:ext>
            </a:extLst>
          </p:cNvPr>
          <p:cNvSpPr txBox="1"/>
          <p:nvPr/>
        </p:nvSpPr>
        <p:spPr>
          <a:xfrm>
            <a:off x="762266" y="1624370"/>
            <a:ext cx="28664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>
                <a:latin typeface="+mj-lt"/>
              </a:rPr>
              <a:t>元データ（これはサンプルデータです）</a:t>
            </a:r>
          </a:p>
        </p:txBody>
      </p:sp>
      <p:sp>
        <p:nvSpPr>
          <p:cNvPr id="29" name="矢印: 右 28">
            <a:extLst>
              <a:ext uri="{FF2B5EF4-FFF2-40B4-BE49-F238E27FC236}">
                <a16:creationId xmlns:a16="http://schemas.microsoft.com/office/drawing/2014/main" id="{DC610C5A-76E0-4B40-8331-4628EE7B9EA3}"/>
              </a:ext>
            </a:extLst>
          </p:cNvPr>
          <p:cNvSpPr/>
          <p:nvPr/>
        </p:nvSpPr>
        <p:spPr>
          <a:xfrm>
            <a:off x="4141234" y="2760278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DF8F353-AA57-4E39-A9C8-68B0874E5D5F}"/>
              </a:ext>
            </a:extLst>
          </p:cNvPr>
          <p:cNvSpPr txBox="1"/>
          <p:nvPr/>
        </p:nvSpPr>
        <p:spPr>
          <a:xfrm>
            <a:off x="5031922" y="1624370"/>
            <a:ext cx="3286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(1) </a:t>
            </a:r>
            <a:r>
              <a:rPr kumimoji="1" lang="ja-JP" altLang="en-US" sz="1400" dirty="0">
                <a:latin typeface="+mj-lt"/>
              </a:rPr>
              <a:t>セルが結合されている列を選択します。</a:t>
            </a:r>
          </a:p>
        </p:txBody>
      </p: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52CC1BA0-C074-45F0-8647-440590868222}"/>
              </a:ext>
            </a:extLst>
          </p:cNvPr>
          <p:cNvSpPr/>
          <p:nvPr/>
        </p:nvSpPr>
        <p:spPr>
          <a:xfrm>
            <a:off x="572870" y="2915208"/>
            <a:ext cx="703479" cy="19946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10B22BD0-557B-42E2-9CC6-EABFCE557D31}"/>
              </a:ext>
            </a:extLst>
          </p:cNvPr>
          <p:cNvSpPr/>
          <p:nvPr/>
        </p:nvSpPr>
        <p:spPr>
          <a:xfrm>
            <a:off x="1257299" y="3028881"/>
            <a:ext cx="495302" cy="19946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id="{2E9AAE0E-0D6A-4E91-B528-0AD2462E0D7B}"/>
              </a:ext>
            </a:extLst>
          </p:cNvPr>
          <p:cNvSpPr/>
          <p:nvPr/>
        </p:nvSpPr>
        <p:spPr>
          <a:xfrm>
            <a:off x="1752601" y="2906241"/>
            <a:ext cx="1057274" cy="19946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3F048342-E99F-43DC-8F0F-193477E88B0E}"/>
              </a:ext>
            </a:extLst>
          </p:cNvPr>
          <p:cNvSpPr/>
          <p:nvPr/>
        </p:nvSpPr>
        <p:spPr>
          <a:xfrm>
            <a:off x="4967288" y="2556634"/>
            <a:ext cx="728662" cy="119891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5278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図 40">
            <a:extLst>
              <a:ext uri="{FF2B5EF4-FFF2-40B4-BE49-F238E27FC236}">
                <a16:creationId xmlns:a16="http://schemas.microsoft.com/office/drawing/2014/main" id="{48403CB7-2836-40F1-AB01-99DDBA638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63" y="4601575"/>
            <a:ext cx="5386483" cy="2135410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E37AD32B-9719-409B-B04F-5EC8E3837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907" y="1967370"/>
            <a:ext cx="3604451" cy="2120265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FC047956-E91A-468D-9039-5C53668909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5717" y="1967361"/>
            <a:ext cx="3594354" cy="213036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0EA2AC4-F187-41DF-8378-42D3D162C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3.2 </a:t>
            </a:r>
            <a:r>
              <a:rPr lang="ja-JP" altLang="en-US" dirty="0"/>
              <a:t>事前準備（セル結合の解除）②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D65A14E-7D16-4DBE-8A1A-F10DF4FD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50AF8BB-15B0-4354-8761-79A36407B9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/>
              <a:t>3. </a:t>
            </a:r>
            <a:r>
              <a:rPr kumimoji="1" lang="ja-JP" altLang="en-US" dirty="0"/>
              <a:t>推奨データセットに基づくデータの作成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17CB811-FC5A-4033-AD26-6E4BAF2DEB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/>
          <a:lstStyle/>
          <a:p>
            <a:r>
              <a:rPr kumimoji="1" lang="ja-JP" altLang="en-US" dirty="0"/>
              <a:t>データを転記する前に、素材データのセル結合を解除しておきましょう。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9DEC445-4F54-4812-8CA3-04A300C2977E}"/>
              </a:ext>
            </a:extLst>
          </p:cNvPr>
          <p:cNvSpPr txBox="1"/>
          <p:nvPr/>
        </p:nvSpPr>
        <p:spPr>
          <a:xfrm>
            <a:off x="362193" y="1441608"/>
            <a:ext cx="4030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(2) </a:t>
            </a:r>
            <a:r>
              <a:rPr kumimoji="1" lang="ja-JP" altLang="en-US" sz="1400" dirty="0">
                <a:latin typeface="+mj-lt"/>
              </a:rPr>
              <a:t>ホーム＞配置＞セルを結合して中央揃えを選択し</a:t>
            </a:r>
          </a:p>
          <a:p>
            <a:r>
              <a:rPr kumimoji="1" lang="ja-JP" altLang="en-US" sz="1400" dirty="0">
                <a:latin typeface="+mj-lt"/>
              </a:rPr>
              <a:t>選択肢を「セル結合の解除」にします。</a:t>
            </a: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E9F39AF9-F165-40B5-8452-5CA3FB168A03}"/>
              </a:ext>
            </a:extLst>
          </p:cNvPr>
          <p:cNvSpPr/>
          <p:nvPr/>
        </p:nvSpPr>
        <p:spPr>
          <a:xfrm>
            <a:off x="812969" y="2129037"/>
            <a:ext cx="312955" cy="16192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861B5E0C-9923-42BD-B881-BEF4C7578DB6}"/>
              </a:ext>
            </a:extLst>
          </p:cNvPr>
          <p:cNvSpPr/>
          <p:nvPr/>
        </p:nvSpPr>
        <p:spPr>
          <a:xfrm>
            <a:off x="1251120" y="2300487"/>
            <a:ext cx="303430" cy="46672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ADBAF617-CBB9-458C-8969-E671E293E69D}"/>
              </a:ext>
            </a:extLst>
          </p:cNvPr>
          <p:cNvSpPr/>
          <p:nvPr/>
        </p:nvSpPr>
        <p:spPr>
          <a:xfrm>
            <a:off x="1933537" y="2957713"/>
            <a:ext cx="868787" cy="19050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86073EBB-9AB8-4C45-9FFB-BB27BEA97872}"/>
              </a:ext>
            </a:extLst>
          </p:cNvPr>
          <p:cNvSpPr/>
          <p:nvPr/>
        </p:nvSpPr>
        <p:spPr>
          <a:xfrm>
            <a:off x="1933537" y="3528975"/>
            <a:ext cx="1002137" cy="19050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矢印: 右 28">
            <a:extLst>
              <a:ext uri="{FF2B5EF4-FFF2-40B4-BE49-F238E27FC236}">
                <a16:creationId xmlns:a16="http://schemas.microsoft.com/office/drawing/2014/main" id="{DC610C5A-76E0-4B40-8331-4628EE7B9EA3}"/>
              </a:ext>
            </a:extLst>
          </p:cNvPr>
          <p:cNvSpPr/>
          <p:nvPr/>
        </p:nvSpPr>
        <p:spPr>
          <a:xfrm>
            <a:off x="4141234" y="2760278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DF8F353-AA57-4E39-A9C8-68B0874E5D5F}"/>
              </a:ext>
            </a:extLst>
          </p:cNvPr>
          <p:cNvSpPr txBox="1"/>
          <p:nvPr/>
        </p:nvSpPr>
        <p:spPr>
          <a:xfrm>
            <a:off x="4645290" y="1604931"/>
            <a:ext cx="4071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(3) </a:t>
            </a:r>
            <a:r>
              <a:rPr kumimoji="1" lang="ja-JP" altLang="en-US" sz="1400" dirty="0">
                <a:latin typeface="+mj-lt"/>
              </a:rPr>
              <a:t>セルの結合を解除すると、空白のセルが現れます。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3A6541EC-4C89-43FD-AAC5-0CBBB29EDBC4}"/>
              </a:ext>
            </a:extLst>
          </p:cNvPr>
          <p:cNvSpPr txBox="1"/>
          <p:nvPr/>
        </p:nvSpPr>
        <p:spPr>
          <a:xfrm>
            <a:off x="34934" y="4120818"/>
            <a:ext cx="5001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※ </a:t>
            </a:r>
            <a:r>
              <a:rPr kumimoji="1" lang="ja-JP" altLang="en-US" sz="1400" dirty="0">
                <a:latin typeface="+mj-lt"/>
              </a:rPr>
              <a:t>ウィンドウ幅によっては、「配置」がホームのサブメニューとなり</a:t>
            </a:r>
          </a:p>
          <a:p>
            <a:r>
              <a:rPr kumimoji="1" lang="ja-JP" altLang="en-US" sz="1400" dirty="0">
                <a:latin typeface="+mj-lt"/>
              </a:rPr>
              <a:t>    「セルを結合して中央揃え」がアイコンになっている場合もあります。</a:t>
            </a:r>
          </a:p>
        </p:txBody>
      </p:sp>
      <p:sp>
        <p:nvSpPr>
          <p:cNvPr id="47" name="矢印: 右 46">
            <a:extLst>
              <a:ext uri="{FF2B5EF4-FFF2-40B4-BE49-F238E27FC236}">
                <a16:creationId xmlns:a16="http://schemas.microsoft.com/office/drawing/2014/main" id="{AA5B00EB-1484-4A0E-A70A-2607FE688962}"/>
              </a:ext>
            </a:extLst>
          </p:cNvPr>
          <p:cNvSpPr/>
          <p:nvPr/>
        </p:nvSpPr>
        <p:spPr>
          <a:xfrm>
            <a:off x="8453823" y="2731077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6F91845B-A760-435D-AE4B-0FBF716D57DA}"/>
              </a:ext>
            </a:extLst>
          </p:cNvPr>
          <p:cNvSpPr/>
          <p:nvPr/>
        </p:nvSpPr>
        <p:spPr>
          <a:xfrm>
            <a:off x="422688" y="4770582"/>
            <a:ext cx="312955" cy="16192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0C348F86-40EE-4B33-967E-37734BF30EB8}"/>
              </a:ext>
            </a:extLst>
          </p:cNvPr>
          <p:cNvSpPr/>
          <p:nvPr/>
        </p:nvSpPr>
        <p:spPr>
          <a:xfrm>
            <a:off x="2316853" y="5060642"/>
            <a:ext cx="261985" cy="15696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8F3B02A8-E56B-42CB-99C9-33E23F1A58F1}"/>
              </a:ext>
            </a:extLst>
          </p:cNvPr>
          <p:cNvSpPr/>
          <p:nvPr/>
        </p:nvSpPr>
        <p:spPr>
          <a:xfrm>
            <a:off x="2367930" y="5617396"/>
            <a:ext cx="1002137" cy="15696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FACF2F77-1CBA-4DB2-BAB0-01A678C193AA}"/>
              </a:ext>
            </a:extLst>
          </p:cNvPr>
          <p:cNvSpPr/>
          <p:nvPr/>
        </p:nvSpPr>
        <p:spPr>
          <a:xfrm>
            <a:off x="4890687" y="2993889"/>
            <a:ext cx="720875" cy="134321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1B60696-D0FF-4125-884D-EC7C97B1A84E}"/>
              </a:ext>
            </a:extLst>
          </p:cNvPr>
          <p:cNvSpPr txBox="1"/>
          <p:nvPr/>
        </p:nvSpPr>
        <p:spPr>
          <a:xfrm>
            <a:off x="4346381" y="2265772"/>
            <a:ext cx="742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rgbClr val="C00000"/>
                </a:solidFill>
              </a:rPr>
              <a:t>空白セル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81FC1D8-7176-4A70-870B-16F003658D44}"/>
              </a:ext>
            </a:extLst>
          </p:cNvPr>
          <p:cNvSpPr txBox="1"/>
          <p:nvPr/>
        </p:nvSpPr>
        <p:spPr>
          <a:xfrm>
            <a:off x="4826565" y="4110558"/>
            <a:ext cx="442941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※ </a:t>
            </a:r>
            <a:r>
              <a:rPr kumimoji="1" lang="ja-JP" altLang="en-US" sz="1400" dirty="0">
                <a:latin typeface="+mj-lt"/>
              </a:rPr>
              <a:t>この状態で、</a:t>
            </a:r>
            <a:r>
              <a:rPr kumimoji="1" lang="en-US" altLang="ja-JP" sz="1400" dirty="0">
                <a:latin typeface="+mj-lt"/>
              </a:rPr>
              <a:t>(1)</a:t>
            </a:r>
            <a:r>
              <a:rPr kumimoji="1" lang="ja-JP" altLang="en-US" sz="1400" dirty="0">
                <a:latin typeface="+mj-lt"/>
              </a:rPr>
              <a:t>で選択した列は選択状態のままの</a:t>
            </a:r>
          </a:p>
          <a:p>
            <a:r>
              <a:rPr kumimoji="1" lang="ja-JP" altLang="en-US" sz="1400" dirty="0">
                <a:latin typeface="+mj-lt"/>
              </a:rPr>
              <a:t>    はずです。選択が解除されている場合は</a:t>
            </a:r>
            <a:r>
              <a:rPr kumimoji="1" lang="en-US" altLang="ja-JP" sz="1400" dirty="0">
                <a:latin typeface="+mj-lt"/>
              </a:rPr>
              <a:t>(1)</a:t>
            </a:r>
            <a:r>
              <a:rPr kumimoji="1" lang="ja-JP" altLang="en-US" sz="1400" dirty="0">
                <a:latin typeface="+mj-lt"/>
              </a:rPr>
              <a:t>と同じ方法で</a:t>
            </a:r>
          </a:p>
          <a:p>
            <a:r>
              <a:rPr kumimoji="1" lang="ja-JP" altLang="en-US" sz="1400" dirty="0">
                <a:latin typeface="+mj-lt"/>
              </a:rPr>
              <a:t>                再度選択してください。</a:t>
            </a:r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67DC3292-0AF6-4945-855C-9828E33916D4}"/>
              </a:ext>
            </a:extLst>
          </p:cNvPr>
          <p:cNvSpPr/>
          <p:nvPr/>
        </p:nvSpPr>
        <p:spPr>
          <a:xfrm>
            <a:off x="4890686" y="3423784"/>
            <a:ext cx="720875" cy="134321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7624B1B5-76CF-4D10-B82F-CBB23CD6777E}"/>
              </a:ext>
            </a:extLst>
          </p:cNvPr>
          <p:cNvCxnSpPr>
            <a:stCxn id="18" idx="2"/>
            <a:endCxn id="27" idx="1"/>
          </p:cNvCxnSpPr>
          <p:nvPr/>
        </p:nvCxnSpPr>
        <p:spPr>
          <a:xfrm>
            <a:off x="4717637" y="2542771"/>
            <a:ext cx="173049" cy="948174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A8FEDA0C-43D8-4163-8A02-C0B53E305374}"/>
              </a:ext>
            </a:extLst>
          </p:cNvPr>
          <p:cNvCxnSpPr>
            <a:cxnSpLocks/>
            <a:stCxn id="18" idx="2"/>
            <a:endCxn id="16" idx="0"/>
          </p:cNvCxnSpPr>
          <p:nvPr/>
        </p:nvCxnSpPr>
        <p:spPr>
          <a:xfrm>
            <a:off x="4717637" y="2542771"/>
            <a:ext cx="533488" cy="451118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254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DF8505B0-03E9-4995-87AC-EF65AF176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821" y="2777937"/>
            <a:ext cx="4018668" cy="3578662"/>
          </a:xfrm>
          <a:prstGeom prst="rect">
            <a:avLst/>
          </a:prstGeom>
          <a:ln w="9525">
            <a:noFill/>
            <a:prstDash val="sysDot"/>
          </a:ln>
        </p:spPr>
      </p:pic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ABEFF89E-4154-4D85-A468-3DD65F141A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3675" y="2780928"/>
            <a:ext cx="4648108" cy="3575671"/>
          </a:xfrm>
        </p:spPr>
        <p:txBody>
          <a:bodyPr/>
          <a:lstStyle/>
          <a:p>
            <a:pPr algn="ctr"/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データ項目定義書</a:t>
            </a: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674B1E12-0372-40B4-BA63-0CBF7550C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本書の狙い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A29EC49-F0C6-4D66-AE06-19926CDA4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F1F174DB-F96E-4389-9082-B21E8BDCE1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1736026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オープンデータリーダ研修（応用編）は、推奨データセットに基づいたデータを公開することにより、公開したデータがサービス事業者に取り込まれやすくなることと、その手法を理解することを目的としています。</a:t>
            </a:r>
            <a:br>
              <a:rPr kumimoji="1" lang="ja-JP" altLang="en-US" dirty="0"/>
            </a:br>
            <a:r>
              <a:rPr kumimoji="1" lang="ja-JP" altLang="en-US" dirty="0"/>
              <a:t>本書では、推奨データセットの項目と、既存のデータを推奨データセットに変換する手順を理解します。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03C7ED4-85FD-4A84-8B46-44D344F10A45}"/>
              </a:ext>
            </a:extLst>
          </p:cNvPr>
          <p:cNvSpPr/>
          <p:nvPr/>
        </p:nvSpPr>
        <p:spPr>
          <a:xfrm>
            <a:off x="179512" y="6356599"/>
            <a:ext cx="86409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出典：「オープンデータをはじめよう</a:t>
            </a:r>
            <a:r>
              <a:rPr lang="en-US" altLang="ja-JP" sz="120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 </a:t>
            </a:r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～ 地方公共団体のための最初の手引書～」</a:t>
            </a:r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</a:rPr>
              <a:t>内閣官房 情報通信技術（</a:t>
            </a:r>
            <a:r>
              <a:rPr lang="en-US" altLang="ja-JP" sz="1200">
                <a:latin typeface="Meiryo UI" panose="020B0604030504040204" pitchFamily="50" charset="-128"/>
                <a:ea typeface="Meiryo UI" panose="020B0604030504040204" pitchFamily="50" charset="-128"/>
              </a:rPr>
              <a:t>IT</a:t>
            </a:r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</a:rPr>
              <a:t>）総合戦略室</a:t>
            </a:r>
            <a:endParaRPr lang="ja-JP" altLang="en-US" sz="1200"/>
          </a:p>
        </p:txBody>
      </p:sp>
      <p:sp>
        <p:nvSpPr>
          <p:cNvPr id="35" name="テキスト ボックス 9">
            <a:extLst>
              <a:ext uri="{FF2B5EF4-FFF2-40B4-BE49-F238E27FC236}">
                <a16:creationId xmlns:a16="http://schemas.microsoft.com/office/drawing/2014/main" id="{D978599F-8234-4FE0-91D9-A61628C5EB69}"/>
              </a:ext>
            </a:extLst>
          </p:cNvPr>
          <p:cNvSpPr txBox="1"/>
          <p:nvPr/>
        </p:nvSpPr>
        <p:spPr>
          <a:xfrm>
            <a:off x="5959744" y="2777937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1pPr>
            <a:lvl2pPr marL="334963" indent="12223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2pPr>
            <a:lvl3pPr marL="671513" indent="2428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3pPr>
            <a:lvl4pPr marL="1008063" indent="36353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4pPr>
            <a:lvl5pPr marL="1344613" indent="4841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フォーマット標準例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A8B81527-3146-42F0-A28A-1EF7127949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937" y="3420676"/>
            <a:ext cx="3338497" cy="1082669"/>
          </a:xfrm>
          <a:prstGeom prst="rect">
            <a:avLst/>
          </a:prstGeom>
          <a:ln w="12700">
            <a:solidFill>
              <a:schemeClr val="tx1">
                <a:lumMod val="75000"/>
              </a:schemeClr>
            </a:solidFill>
          </a:ln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5FBFD6B-DD34-4A54-B5E0-512E91FD8A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8230" y="4307036"/>
            <a:ext cx="3257550" cy="143827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465D23C-F685-4EF3-9ED3-081E9D2237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7348" y="3183930"/>
            <a:ext cx="346710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60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図 89">
            <a:extLst>
              <a:ext uri="{FF2B5EF4-FFF2-40B4-BE49-F238E27FC236}">
                <a16:creationId xmlns:a16="http://schemas.microsoft.com/office/drawing/2014/main" id="{68C7A40A-666B-48BF-93FB-555D79E2F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45" y="1961289"/>
            <a:ext cx="4376833" cy="2170748"/>
          </a:xfrm>
          <a:prstGeom prst="rect">
            <a:avLst/>
          </a:prstGeom>
        </p:spPr>
      </p:pic>
      <p:pic>
        <p:nvPicPr>
          <p:cNvPr id="88" name="図 87">
            <a:extLst>
              <a:ext uri="{FF2B5EF4-FFF2-40B4-BE49-F238E27FC236}">
                <a16:creationId xmlns:a16="http://schemas.microsoft.com/office/drawing/2014/main" id="{24E6520D-4E17-4A9A-8FA8-20F8EC9E3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2" y="4642931"/>
            <a:ext cx="5563172" cy="215560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0EA2AC4-F187-41DF-8378-42D3D162C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3.2 </a:t>
            </a:r>
            <a:r>
              <a:rPr lang="ja-JP" altLang="en-US" dirty="0"/>
              <a:t>事前準備（セル結合の解除）③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D65A14E-7D16-4DBE-8A1A-F10DF4FD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50AF8BB-15B0-4354-8761-79A36407B9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/>
              <a:t>3. </a:t>
            </a:r>
            <a:r>
              <a:rPr kumimoji="1" lang="ja-JP" altLang="en-US" dirty="0"/>
              <a:t>推奨データセットに基づくデータの作成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17CB811-FC5A-4033-AD26-6E4BAF2DEB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/>
          <a:lstStyle/>
          <a:p>
            <a:r>
              <a:rPr kumimoji="1" lang="ja-JP" altLang="en-US" dirty="0"/>
              <a:t>データを転記する前に、素材データのセル結合を解除しておきましょう。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9DEC445-4F54-4812-8CA3-04A300C2977E}"/>
              </a:ext>
            </a:extLst>
          </p:cNvPr>
          <p:cNvSpPr txBox="1"/>
          <p:nvPr/>
        </p:nvSpPr>
        <p:spPr>
          <a:xfrm>
            <a:off x="-75957" y="1621325"/>
            <a:ext cx="6167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(4) </a:t>
            </a:r>
            <a:r>
              <a:rPr kumimoji="1" lang="ja-JP" altLang="en-US" sz="1400" dirty="0">
                <a:latin typeface="+mj-lt"/>
              </a:rPr>
              <a:t>ホーム＞編集＞編集と選択＞ジャンプを選択するか、「</a:t>
            </a:r>
            <a:r>
              <a:rPr kumimoji="1" lang="en-US" altLang="ja-JP" sz="1400" dirty="0" err="1">
                <a:latin typeface="+mj-lt"/>
              </a:rPr>
              <a:t>Ctrl+G</a:t>
            </a:r>
            <a:r>
              <a:rPr kumimoji="1" lang="ja-JP" altLang="en-US" sz="1400" dirty="0">
                <a:latin typeface="+mj-lt"/>
              </a:rPr>
              <a:t>」キーを押します。</a:t>
            </a:r>
          </a:p>
        </p:txBody>
      </p:sp>
      <p:sp>
        <p:nvSpPr>
          <p:cNvPr id="29" name="矢印: 右 28">
            <a:extLst>
              <a:ext uri="{FF2B5EF4-FFF2-40B4-BE49-F238E27FC236}">
                <a16:creationId xmlns:a16="http://schemas.microsoft.com/office/drawing/2014/main" id="{DC610C5A-76E0-4B40-8331-4628EE7B9EA3}"/>
              </a:ext>
            </a:extLst>
          </p:cNvPr>
          <p:cNvSpPr/>
          <p:nvPr/>
        </p:nvSpPr>
        <p:spPr>
          <a:xfrm>
            <a:off x="4913501" y="2730847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DF8F353-AA57-4E39-A9C8-68B0874E5D5F}"/>
              </a:ext>
            </a:extLst>
          </p:cNvPr>
          <p:cNvSpPr txBox="1"/>
          <p:nvPr/>
        </p:nvSpPr>
        <p:spPr>
          <a:xfrm>
            <a:off x="5972092" y="1612507"/>
            <a:ext cx="2194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(5) </a:t>
            </a:r>
            <a:r>
              <a:rPr kumimoji="1" lang="ja-JP" altLang="en-US" sz="1400" dirty="0">
                <a:latin typeface="+mj-lt"/>
              </a:rPr>
              <a:t>「セル選択」を押します。</a:t>
            </a:r>
          </a:p>
        </p:txBody>
      </p:sp>
      <p:sp>
        <p:nvSpPr>
          <p:cNvPr id="47" name="矢印: 右 46">
            <a:extLst>
              <a:ext uri="{FF2B5EF4-FFF2-40B4-BE49-F238E27FC236}">
                <a16:creationId xmlns:a16="http://schemas.microsoft.com/office/drawing/2014/main" id="{AA5B00EB-1484-4A0E-A70A-2607FE688962}"/>
              </a:ext>
            </a:extLst>
          </p:cNvPr>
          <p:cNvSpPr/>
          <p:nvPr/>
        </p:nvSpPr>
        <p:spPr>
          <a:xfrm>
            <a:off x="8067678" y="5315361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075A989F-C59B-4557-9827-CE3B2282D586}"/>
              </a:ext>
            </a:extLst>
          </p:cNvPr>
          <p:cNvSpPr txBox="1"/>
          <p:nvPr/>
        </p:nvSpPr>
        <p:spPr>
          <a:xfrm>
            <a:off x="34934" y="4120818"/>
            <a:ext cx="54232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※ (2)</a:t>
            </a:r>
            <a:r>
              <a:rPr kumimoji="1" lang="ja-JP" altLang="en-US" sz="1400" dirty="0">
                <a:latin typeface="+mj-lt"/>
              </a:rPr>
              <a:t>と同様、ウィンドウ幅によっては、「編集」がホームの</a:t>
            </a:r>
            <a:br>
              <a:rPr kumimoji="1" lang="ja-JP" altLang="en-US" sz="1400" dirty="0">
                <a:latin typeface="+mj-lt"/>
              </a:rPr>
            </a:br>
            <a:r>
              <a:rPr kumimoji="1" lang="ja-JP" altLang="en-US" sz="1400" dirty="0">
                <a:latin typeface="+mj-lt"/>
              </a:rPr>
              <a:t>    サブメニューとなり「編集と選択」がアイコンになっている場合もあります。</a:t>
            </a:r>
          </a:p>
        </p:txBody>
      </p: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7897B668-4A23-4130-BE65-41C070A57563}"/>
              </a:ext>
            </a:extLst>
          </p:cNvPr>
          <p:cNvSpPr/>
          <p:nvPr/>
        </p:nvSpPr>
        <p:spPr>
          <a:xfrm>
            <a:off x="559740" y="2119350"/>
            <a:ext cx="312955" cy="16192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A33653BC-1357-4C69-8040-D9ED1B71E46A}"/>
              </a:ext>
            </a:extLst>
          </p:cNvPr>
          <p:cNvSpPr/>
          <p:nvPr/>
        </p:nvSpPr>
        <p:spPr>
          <a:xfrm>
            <a:off x="2690784" y="2300486"/>
            <a:ext cx="303430" cy="46672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46C55984-C6E6-4D0D-90D6-B6E3F3A55207}"/>
              </a:ext>
            </a:extLst>
          </p:cNvPr>
          <p:cNvSpPr/>
          <p:nvPr/>
        </p:nvSpPr>
        <p:spPr>
          <a:xfrm>
            <a:off x="3532523" y="2767169"/>
            <a:ext cx="230952" cy="38104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四角形: 角を丸くする 48">
            <a:extLst>
              <a:ext uri="{FF2B5EF4-FFF2-40B4-BE49-F238E27FC236}">
                <a16:creationId xmlns:a16="http://schemas.microsoft.com/office/drawing/2014/main" id="{D8CC7766-CA3A-4B55-B0CF-6B5B43CFB40A}"/>
              </a:ext>
            </a:extLst>
          </p:cNvPr>
          <p:cNvSpPr/>
          <p:nvPr/>
        </p:nvSpPr>
        <p:spPr>
          <a:xfrm>
            <a:off x="3579598" y="3412992"/>
            <a:ext cx="1039059" cy="18961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四角形: 角を丸くする 50">
            <a:extLst>
              <a:ext uri="{FF2B5EF4-FFF2-40B4-BE49-F238E27FC236}">
                <a16:creationId xmlns:a16="http://schemas.microsoft.com/office/drawing/2014/main" id="{3989D13C-375F-4142-BC5B-452EE5A69940}"/>
              </a:ext>
            </a:extLst>
          </p:cNvPr>
          <p:cNvSpPr/>
          <p:nvPr/>
        </p:nvSpPr>
        <p:spPr>
          <a:xfrm>
            <a:off x="4551955" y="5495266"/>
            <a:ext cx="1064949" cy="14560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四角形: 角を丸くする 62">
            <a:extLst>
              <a:ext uri="{FF2B5EF4-FFF2-40B4-BE49-F238E27FC236}">
                <a16:creationId xmlns:a16="http://schemas.microsoft.com/office/drawing/2014/main" id="{A8A78A30-BAC3-4E88-ABDD-2658931B105A}"/>
              </a:ext>
            </a:extLst>
          </p:cNvPr>
          <p:cNvSpPr/>
          <p:nvPr/>
        </p:nvSpPr>
        <p:spPr>
          <a:xfrm>
            <a:off x="390452" y="4783261"/>
            <a:ext cx="312955" cy="16192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四角形: 角を丸くする 64">
            <a:extLst>
              <a:ext uri="{FF2B5EF4-FFF2-40B4-BE49-F238E27FC236}">
                <a16:creationId xmlns:a16="http://schemas.microsoft.com/office/drawing/2014/main" id="{DC070A2C-ABF9-45CB-BDF8-1AA01DF7DA34}"/>
              </a:ext>
            </a:extLst>
          </p:cNvPr>
          <p:cNvSpPr/>
          <p:nvPr/>
        </p:nvSpPr>
        <p:spPr>
          <a:xfrm>
            <a:off x="4551955" y="5058701"/>
            <a:ext cx="164426" cy="14560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9" name="図 68">
            <a:extLst>
              <a:ext uri="{FF2B5EF4-FFF2-40B4-BE49-F238E27FC236}">
                <a16:creationId xmlns:a16="http://schemas.microsoft.com/office/drawing/2014/main" id="{B5663895-5B63-4AC0-B9E4-8A5B9B0937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9533" y="1934529"/>
            <a:ext cx="2075424" cy="2197508"/>
          </a:xfrm>
          <a:prstGeom prst="rect">
            <a:avLst/>
          </a:prstGeom>
        </p:spPr>
      </p:pic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FACF2F77-1CBA-4DB2-BAB0-01A678C193AA}"/>
              </a:ext>
            </a:extLst>
          </p:cNvPr>
          <p:cNvSpPr/>
          <p:nvPr/>
        </p:nvSpPr>
        <p:spPr>
          <a:xfrm>
            <a:off x="6584723" y="3850097"/>
            <a:ext cx="718192" cy="22397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1" name="図 70">
            <a:extLst>
              <a:ext uri="{FF2B5EF4-FFF2-40B4-BE49-F238E27FC236}">
                <a16:creationId xmlns:a16="http://schemas.microsoft.com/office/drawing/2014/main" id="{35CE632C-9157-4493-A23A-A934CF9D7B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0712" y="4547656"/>
            <a:ext cx="2021412" cy="2279965"/>
          </a:xfrm>
          <a:prstGeom prst="rect">
            <a:avLst/>
          </a:prstGeom>
        </p:spPr>
      </p:pic>
      <p:sp>
        <p:nvSpPr>
          <p:cNvPr id="73" name="矢印: 下 72">
            <a:extLst>
              <a:ext uri="{FF2B5EF4-FFF2-40B4-BE49-F238E27FC236}">
                <a16:creationId xmlns:a16="http://schemas.microsoft.com/office/drawing/2014/main" id="{B4E54839-EE6A-4B1E-A2CA-DAC334AB0143}"/>
              </a:ext>
            </a:extLst>
          </p:cNvPr>
          <p:cNvSpPr/>
          <p:nvPr/>
        </p:nvSpPr>
        <p:spPr>
          <a:xfrm>
            <a:off x="6593258" y="4175282"/>
            <a:ext cx="476250" cy="3670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768F4E4B-FD37-4964-A01D-F040C1FEB5FB}"/>
              </a:ext>
            </a:extLst>
          </p:cNvPr>
          <p:cNvSpPr txBox="1"/>
          <p:nvPr/>
        </p:nvSpPr>
        <p:spPr>
          <a:xfrm>
            <a:off x="7283881" y="4074075"/>
            <a:ext cx="1968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(6) </a:t>
            </a:r>
            <a:r>
              <a:rPr kumimoji="1" lang="ja-JP" altLang="en-US" sz="1400" dirty="0">
                <a:latin typeface="+mj-lt"/>
              </a:rPr>
              <a:t>「空白セル」を選択し</a:t>
            </a:r>
          </a:p>
          <a:p>
            <a:r>
              <a:rPr kumimoji="1" lang="ja-JP" altLang="en-US" sz="1400" dirty="0">
                <a:latin typeface="+mj-lt"/>
              </a:rPr>
              <a:t>     「</a:t>
            </a:r>
            <a:r>
              <a:rPr kumimoji="1" lang="en-US" altLang="ja-JP" sz="1400" dirty="0">
                <a:latin typeface="+mj-lt"/>
              </a:rPr>
              <a:t>OK</a:t>
            </a:r>
            <a:r>
              <a:rPr kumimoji="1" lang="ja-JP" altLang="en-US" sz="1400" dirty="0">
                <a:latin typeface="+mj-lt"/>
              </a:rPr>
              <a:t>」を押します。</a:t>
            </a:r>
          </a:p>
        </p:txBody>
      </p:sp>
      <p:sp>
        <p:nvSpPr>
          <p:cNvPr id="77" name="四角形: 角を丸くする 76">
            <a:extLst>
              <a:ext uri="{FF2B5EF4-FFF2-40B4-BE49-F238E27FC236}">
                <a16:creationId xmlns:a16="http://schemas.microsoft.com/office/drawing/2014/main" id="{BD713423-DA89-4DE4-AEA8-56E0D9673A3B}"/>
              </a:ext>
            </a:extLst>
          </p:cNvPr>
          <p:cNvSpPr/>
          <p:nvPr/>
        </p:nvSpPr>
        <p:spPr>
          <a:xfrm>
            <a:off x="6911790" y="6587192"/>
            <a:ext cx="476251" cy="226184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四角形: 角を丸くする 78">
            <a:extLst>
              <a:ext uri="{FF2B5EF4-FFF2-40B4-BE49-F238E27FC236}">
                <a16:creationId xmlns:a16="http://schemas.microsoft.com/office/drawing/2014/main" id="{1A9C7534-D70C-4EF5-BFCD-049681F70150}"/>
              </a:ext>
            </a:extLst>
          </p:cNvPr>
          <p:cNvSpPr/>
          <p:nvPr/>
        </p:nvSpPr>
        <p:spPr>
          <a:xfrm>
            <a:off x="5935338" y="5814924"/>
            <a:ext cx="600387" cy="18456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テキスト プレースホルダー 20">
            <a:extLst>
              <a:ext uri="{FF2B5EF4-FFF2-40B4-BE49-F238E27FC236}">
                <a16:creationId xmlns:a16="http://schemas.microsoft.com/office/drawing/2014/main" id="{4E2F169C-0ABF-4C4F-93E3-E5D8205137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295400"/>
            <a:ext cx="8728074" cy="282858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/>
              <a:t>セル結合を解除すると、解除されたセルは空白になります。このセルに、上側のセルをコピーしましょう。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2493285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EA2AC4-F187-41DF-8378-42D3D162C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3.2 </a:t>
            </a:r>
            <a:r>
              <a:rPr lang="ja-JP" altLang="en-US" dirty="0"/>
              <a:t>事前準備（セル結合の解除）④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D65A14E-7D16-4DBE-8A1A-F10DF4FD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50AF8BB-15B0-4354-8761-79A36407B9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 dirty="0"/>
              <a:t>3. </a:t>
            </a:r>
            <a:r>
              <a:rPr kumimoji="1" lang="ja-JP" altLang="en-US" dirty="0"/>
              <a:t>推奨データセットに基づくデータの作成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17CB811-FC5A-4033-AD26-6E4BAF2DEB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/>
          <a:lstStyle/>
          <a:p>
            <a:r>
              <a:rPr kumimoji="1" lang="ja-JP" altLang="en-US" dirty="0"/>
              <a:t>データを転記する前に、素材データのセル結合を解除しておきましょう。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9DEC445-4F54-4812-8CA3-04A300C2977E}"/>
              </a:ext>
            </a:extLst>
          </p:cNvPr>
          <p:cNvSpPr txBox="1"/>
          <p:nvPr/>
        </p:nvSpPr>
        <p:spPr>
          <a:xfrm>
            <a:off x="307366" y="1648229"/>
            <a:ext cx="422423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+mj-lt"/>
              </a:rPr>
              <a:t>(7) </a:t>
            </a:r>
            <a:r>
              <a:rPr kumimoji="1" lang="ja-JP" altLang="en-US" sz="1400" dirty="0">
                <a:latin typeface="+mj-lt"/>
              </a:rPr>
              <a:t>この時点で、選択した列の空白セルのみが選択され、</a:t>
            </a:r>
          </a:p>
          <a:p>
            <a:r>
              <a:rPr kumimoji="1" lang="ja-JP" altLang="en-US" sz="1400" dirty="0">
                <a:latin typeface="+mj-lt"/>
              </a:rPr>
              <a:t>     一番上の空白セルが選択状態になります。</a:t>
            </a:r>
            <a:endParaRPr kumimoji="1" lang="en-US" altLang="ja-JP" sz="1400" dirty="0">
              <a:latin typeface="+mj-lt"/>
            </a:endParaRPr>
          </a:p>
          <a:p>
            <a:r>
              <a:rPr kumimoji="1" lang="en-US" altLang="ja-JP" sz="1400" dirty="0">
                <a:latin typeface="+mj-lt"/>
              </a:rPr>
              <a:t>     </a:t>
            </a:r>
            <a:r>
              <a:rPr kumimoji="1" lang="ja-JP" altLang="en-US" sz="1400" dirty="0">
                <a:latin typeface="+mj-lt"/>
              </a:rPr>
              <a:t>このまま「</a:t>
            </a:r>
            <a:r>
              <a:rPr kumimoji="1" lang="en-US" altLang="ja-JP" sz="1400" dirty="0">
                <a:latin typeface="+mj-lt"/>
              </a:rPr>
              <a:t>=</a:t>
            </a:r>
            <a:r>
              <a:rPr kumimoji="1" lang="ja-JP" altLang="en-US" sz="1400" dirty="0">
                <a:latin typeface="+mj-lt"/>
              </a:rPr>
              <a:t>」を入力し、そのあと「↑」キーを押し、</a:t>
            </a:r>
          </a:p>
          <a:p>
            <a:r>
              <a:rPr kumimoji="1" lang="ja-JP" altLang="en-US" sz="1400" dirty="0">
                <a:latin typeface="+mj-lt"/>
              </a:rPr>
              <a:t>     （これで</a:t>
            </a:r>
            <a:r>
              <a:rPr kumimoji="1" lang="en-US" altLang="ja-JP" sz="1400" dirty="0">
                <a:latin typeface="+mj-lt"/>
              </a:rPr>
              <a:t>1</a:t>
            </a:r>
            <a:r>
              <a:rPr kumimoji="1" lang="ja-JP" altLang="en-US" sz="1400" dirty="0">
                <a:latin typeface="+mj-lt"/>
              </a:rPr>
              <a:t>つ上のセルを選択したことになります）</a:t>
            </a:r>
            <a:endParaRPr kumimoji="1" lang="en-US" altLang="ja-JP" sz="1400" dirty="0">
              <a:latin typeface="+mj-lt"/>
            </a:endParaRPr>
          </a:p>
          <a:p>
            <a:r>
              <a:rPr kumimoji="1" lang="en-US" altLang="ja-JP" sz="1400" dirty="0">
                <a:latin typeface="+mj-lt"/>
              </a:rPr>
              <a:t>     </a:t>
            </a:r>
            <a:r>
              <a:rPr kumimoji="1" lang="ja-JP" altLang="en-US" sz="1400" dirty="0">
                <a:latin typeface="+mj-lt"/>
              </a:rPr>
              <a:t>「</a:t>
            </a:r>
            <a:r>
              <a:rPr kumimoji="1" lang="en-US" altLang="ja-JP" sz="1400" dirty="0" err="1">
                <a:latin typeface="+mj-lt"/>
              </a:rPr>
              <a:t>Ctrl+Enter</a:t>
            </a:r>
            <a:r>
              <a:rPr kumimoji="1" lang="ja-JP" altLang="en-US" sz="1400" dirty="0">
                <a:latin typeface="+mj-lt"/>
              </a:rPr>
              <a:t>」を押します。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DF8F353-AA57-4E39-A9C8-68B0874E5D5F}"/>
              </a:ext>
            </a:extLst>
          </p:cNvPr>
          <p:cNvSpPr txBox="1"/>
          <p:nvPr/>
        </p:nvSpPr>
        <p:spPr>
          <a:xfrm>
            <a:off x="4861133" y="1648168"/>
            <a:ext cx="41152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>
                <a:latin typeface="+mj-lt"/>
              </a:rPr>
              <a:t>(8) </a:t>
            </a:r>
            <a:r>
              <a:rPr kumimoji="1" lang="ja-JP" altLang="en-US" sz="1400" dirty="0">
                <a:latin typeface="+mj-lt"/>
              </a:rPr>
              <a:t>空白セルに上側のセルの内容がコピーされました。</a:t>
            </a:r>
          </a:p>
        </p:txBody>
      </p:sp>
      <p:sp>
        <p:nvSpPr>
          <p:cNvPr id="86" name="テキスト プレースホルダー 20">
            <a:extLst>
              <a:ext uri="{FF2B5EF4-FFF2-40B4-BE49-F238E27FC236}">
                <a16:creationId xmlns:a16="http://schemas.microsoft.com/office/drawing/2014/main" id="{4E2F169C-0ABF-4C4F-93E3-E5D8205137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295400"/>
            <a:ext cx="8728074" cy="282858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/>
              <a:t>セル結合を解除すると、解除されたセルは空白になります。このセルに、上側のセルをコピーしましょう。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CC3CA1F-21DC-4E56-8020-EC6A94DA2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734" y="2817780"/>
            <a:ext cx="3609499" cy="2130362"/>
          </a:xfrm>
          <a:prstGeom prst="rect">
            <a:avLst/>
          </a:prstGeom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65659202-186F-41A0-822A-FAD3C364CDC3}"/>
              </a:ext>
            </a:extLst>
          </p:cNvPr>
          <p:cNvSpPr/>
          <p:nvPr/>
        </p:nvSpPr>
        <p:spPr>
          <a:xfrm>
            <a:off x="1040109" y="3879579"/>
            <a:ext cx="713410" cy="113097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7D4BBA3C-A9D8-4D1E-BE06-6E8CEA4F7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3993" y="1989419"/>
            <a:ext cx="3609499" cy="2130362"/>
          </a:xfrm>
          <a:prstGeom prst="rect">
            <a:avLst/>
          </a:prstGeom>
        </p:spPr>
      </p:pic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C4D72727-CF25-41E1-986F-B5FEBA6FA6C6}"/>
              </a:ext>
            </a:extLst>
          </p:cNvPr>
          <p:cNvSpPr/>
          <p:nvPr/>
        </p:nvSpPr>
        <p:spPr>
          <a:xfrm>
            <a:off x="5233399" y="3000854"/>
            <a:ext cx="713410" cy="113097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5EC74B75-0E33-4B21-8731-F52ABA7CF4F9}"/>
              </a:ext>
            </a:extLst>
          </p:cNvPr>
          <p:cNvSpPr/>
          <p:nvPr/>
        </p:nvSpPr>
        <p:spPr>
          <a:xfrm>
            <a:off x="5260672" y="3447220"/>
            <a:ext cx="713410" cy="113097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矢印: 右 13">
            <a:extLst>
              <a:ext uri="{FF2B5EF4-FFF2-40B4-BE49-F238E27FC236}">
                <a16:creationId xmlns:a16="http://schemas.microsoft.com/office/drawing/2014/main" id="{1C457072-D25F-4C3B-9815-DEF0F7619191}"/>
              </a:ext>
            </a:extLst>
          </p:cNvPr>
          <p:cNvSpPr/>
          <p:nvPr/>
        </p:nvSpPr>
        <p:spPr>
          <a:xfrm>
            <a:off x="4536598" y="3054600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0DB43095-DBCB-4E29-AD91-D35CA69043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3993" y="4571752"/>
            <a:ext cx="3609499" cy="2130362"/>
          </a:xfrm>
          <a:prstGeom prst="rect">
            <a:avLst/>
          </a:prstGeom>
        </p:spPr>
      </p:pic>
      <p:sp>
        <p:nvSpPr>
          <p:cNvPr id="18" name="矢印: 下 17">
            <a:extLst>
              <a:ext uri="{FF2B5EF4-FFF2-40B4-BE49-F238E27FC236}">
                <a16:creationId xmlns:a16="http://schemas.microsoft.com/office/drawing/2014/main" id="{5A197DAC-7717-4009-8C00-1E57B0CAE98C}"/>
              </a:ext>
            </a:extLst>
          </p:cNvPr>
          <p:cNvSpPr/>
          <p:nvPr/>
        </p:nvSpPr>
        <p:spPr>
          <a:xfrm>
            <a:off x="6593258" y="4175282"/>
            <a:ext cx="476250" cy="3670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8B6B82D-C0E2-4132-B347-2F2A72C07649}"/>
              </a:ext>
            </a:extLst>
          </p:cNvPr>
          <p:cNvSpPr txBox="1"/>
          <p:nvPr/>
        </p:nvSpPr>
        <p:spPr>
          <a:xfrm>
            <a:off x="1166262" y="5297168"/>
            <a:ext cx="39565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400" dirty="0">
                <a:latin typeface="+mj-lt"/>
              </a:rPr>
              <a:t>(9) </a:t>
            </a:r>
            <a:r>
              <a:rPr kumimoji="1" lang="ja-JP" altLang="en-US" sz="1400" dirty="0">
                <a:latin typeface="+mj-lt"/>
              </a:rPr>
              <a:t>残りの列についても、</a:t>
            </a:r>
            <a:r>
              <a:rPr kumimoji="1" lang="en-US" altLang="ja-JP" sz="1400" dirty="0">
                <a:latin typeface="+mj-lt"/>
              </a:rPr>
              <a:t>(1)</a:t>
            </a:r>
            <a:r>
              <a:rPr kumimoji="1" lang="ja-JP" altLang="en-US" sz="1400" dirty="0">
                <a:latin typeface="+mj-lt"/>
              </a:rPr>
              <a:t>～</a:t>
            </a:r>
            <a:r>
              <a:rPr kumimoji="1" lang="en-US" altLang="ja-JP" sz="1400" dirty="0">
                <a:latin typeface="+mj-lt"/>
              </a:rPr>
              <a:t>(8)</a:t>
            </a:r>
            <a:r>
              <a:rPr kumimoji="1" lang="ja-JP" altLang="en-US" sz="1400" dirty="0">
                <a:latin typeface="+mj-lt"/>
              </a:rPr>
              <a:t>と同様に操作し</a:t>
            </a:r>
          </a:p>
          <a:p>
            <a:pPr algn="r"/>
            <a:r>
              <a:rPr kumimoji="1" lang="ja-JP" altLang="en-US" sz="1400" dirty="0">
                <a:latin typeface="+mj-lt"/>
              </a:rPr>
              <a:t>セルの結合を解除します。</a:t>
            </a:r>
          </a:p>
          <a:p>
            <a:pPr algn="r"/>
            <a:r>
              <a:rPr kumimoji="1" lang="en-US" altLang="ja-JP" sz="1400" dirty="0">
                <a:latin typeface="+mj-lt"/>
              </a:rPr>
              <a:t>※(1)</a:t>
            </a:r>
            <a:r>
              <a:rPr kumimoji="1" lang="ja-JP" altLang="en-US" sz="1400">
                <a:latin typeface="+mj-lt"/>
              </a:rPr>
              <a:t>で、複数の列をまとめて選択することもできます。</a:t>
            </a:r>
            <a:endParaRPr kumimoji="1" lang="ja-JP" alt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46679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EA3E8C5A-BD40-4ECB-A854-380BB6821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295" y="4411319"/>
            <a:ext cx="3723418" cy="1650587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(1) </a:t>
            </a:r>
            <a:r>
              <a:rPr lang="ja-JP" altLang="en-US" dirty="0"/>
              <a:t>名称①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22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>
            <a:normAutofit/>
          </a:bodyPr>
          <a:lstStyle/>
          <a:p>
            <a:r>
              <a:rPr lang="ja-JP" altLang="en-US"/>
              <a:t>推奨データセットのフォーマットシートに、名称を転記します。</a:t>
            </a:r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61E8EC-CF35-4EDF-9726-32107C091F84}"/>
              </a:ext>
            </a:extLst>
          </p:cNvPr>
          <p:cNvSpPr txBox="1"/>
          <p:nvPr/>
        </p:nvSpPr>
        <p:spPr>
          <a:xfrm>
            <a:off x="624468" y="1438582"/>
            <a:ext cx="30925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/>
              <a:t>(1) </a:t>
            </a:r>
            <a:r>
              <a:rPr kumimoji="1" lang="ja-JP" altLang="en-US" sz="1400"/>
              <a:t>名称の一番上の項目を選択します。</a:t>
            </a:r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7BC60092-8B7E-4956-BEA1-5106C3EC66A9}"/>
              </a:ext>
            </a:extLst>
          </p:cNvPr>
          <p:cNvSpPr/>
          <p:nvPr/>
        </p:nvSpPr>
        <p:spPr>
          <a:xfrm>
            <a:off x="4063478" y="2776914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矢印: 右 25">
            <a:extLst>
              <a:ext uri="{FF2B5EF4-FFF2-40B4-BE49-F238E27FC236}">
                <a16:creationId xmlns:a16="http://schemas.microsoft.com/office/drawing/2014/main" id="{543EE948-82D3-4554-8A90-F50952A0E2D0}"/>
              </a:ext>
            </a:extLst>
          </p:cNvPr>
          <p:cNvSpPr/>
          <p:nvPr/>
        </p:nvSpPr>
        <p:spPr>
          <a:xfrm>
            <a:off x="8531452" y="4948580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D529A04-B7EB-4915-8AD9-8E334570A234}"/>
              </a:ext>
            </a:extLst>
          </p:cNvPr>
          <p:cNvSpPr txBox="1"/>
          <p:nvPr/>
        </p:nvSpPr>
        <p:spPr>
          <a:xfrm>
            <a:off x="1168755" y="6290156"/>
            <a:ext cx="6462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dirty="0"/>
              <a:t>※ </a:t>
            </a:r>
            <a:r>
              <a:rPr kumimoji="1" lang="ja-JP" altLang="en-US" sz="1400" dirty="0"/>
              <a:t>上記</a:t>
            </a:r>
            <a:r>
              <a:rPr kumimoji="1" lang="en-US" altLang="ja-JP" sz="1400" dirty="0"/>
              <a:t>Excel</a:t>
            </a:r>
            <a:r>
              <a:rPr kumimoji="1" lang="ja-JP" altLang="en-US" sz="1400" dirty="0"/>
              <a:t>データは「静岡市文化財一覧」のオープンデータを加工</a:t>
            </a:r>
            <a:r>
              <a:rPr lang="ja-JP" altLang="en-US" sz="14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したものです。</a:t>
            </a:r>
            <a:br>
              <a:rPr lang="ja-JP" altLang="en-US" sz="14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sz="14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https://dataset.city.shizuoka.jp/dataset/056-1</a:t>
            </a:r>
            <a:r>
              <a:rPr lang="ja-JP" altLang="en-US" sz="1400" dirty="0">
                <a:solidFill>
                  <a:srgbClr val="333333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（以下同様）</a:t>
            </a:r>
            <a:endParaRPr lang="ja-JP" altLang="en-US" sz="1400" b="0" i="0" dirty="0">
              <a:solidFill>
                <a:srgbClr val="333333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56814E8-6E2E-493B-99CC-21585B4FA195}"/>
              </a:ext>
            </a:extLst>
          </p:cNvPr>
          <p:cNvSpPr txBox="1"/>
          <p:nvPr/>
        </p:nvSpPr>
        <p:spPr>
          <a:xfrm>
            <a:off x="1845098" y="4336289"/>
            <a:ext cx="3010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(3) </a:t>
            </a:r>
            <a:r>
              <a:rPr kumimoji="1" lang="ja-JP" altLang="en-US" sz="1400" dirty="0"/>
              <a:t>右クリックし、「コピー」を選択します。</a:t>
            </a:r>
          </a:p>
        </p:txBody>
      </p:sp>
      <p:sp>
        <p:nvSpPr>
          <p:cNvPr id="28" name="矢印: 下 27">
            <a:extLst>
              <a:ext uri="{FF2B5EF4-FFF2-40B4-BE49-F238E27FC236}">
                <a16:creationId xmlns:a16="http://schemas.microsoft.com/office/drawing/2014/main" id="{23BDDF89-1828-42F4-87F6-D7D5BC1675E7}"/>
              </a:ext>
            </a:extLst>
          </p:cNvPr>
          <p:cNvSpPr/>
          <p:nvPr/>
        </p:nvSpPr>
        <p:spPr>
          <a:xfrm>
            <a:off x="6296025" y="3933825"/>
            <a:ext cx="476250" cy="3670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C3311532-2411-458A-9CFC-B6E01AC98B71}"/>
              </a:ext>
            </a:extLst>
          </p:cNvPr>
          <p:cNvSpPr/>
          <p:nvPr/>
        </p:nvSpPr>
        <p:spPr>
          <a:xfrm>
            <a:off x="6202095" y="4917470"/>
            <a:ext cx="913080" cy="10032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A61ACEE-30BA-48A3-ABF4-EED3AD4813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987" y="2025159"/>
            <a:ext cx="3720465" cy="1641729"/>
          </a:xfrm>
          <a:prstGeom prst="rect">
            <a:avLst/>
          </a:prstGeom>
        </p:spPr>
      </p:pic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ECB823B3-30C0-42DE-B3B9-51135D6942B2}"/>
              </a:ext>
            </a:extLst>
          </p:cNvPr>
          <p:cNvSpPr/>
          <p:nvPr/>
        </p:nvSpPr>
        <p:spPr>
          <a:xfrm>
            <a:off x="1052469" y="2717737"/>
            <a:ext cx="792629" cy="118354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2648B19A-D8E8-474E-8F33-6C3D0E8E78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9295" y="1998702"/>
            <a:ext cx="3720465" cy="1641729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C09A8FC-F1B1-4416-B1B8-417498C1EAD7}"/>
              </a:ext>
            </a:extLst>
          </p:cNvPr>
          <p:cNvSpPr txBox="1"/>
          <p:nvPr/>
        </p:nvSpPr>
        <p:spPr>
          <a:xfrm>
            <a:off x="4163910" y="1314771"/>
            <a:ext cx="520661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(2) Ctrl</a:t>
            </a:r>
            <a:r>
              <a:rPr kumimoji="1" lang="ja-JP" altLang="en-US" sz="1400" dirty="0"/>
              <a:t>＋</a:t>
            </a:r>
            <a:r>
              <a:rPr kumimoji="1" lang="en-US" altLang="ja-JP" sz="1400" dirty="0"/>
              <a:t>Shift+</a:t>
            </a:r>
            <a:r>
              <a:rPr kumimoji="1" lang="ja-JP" altLang="en-US" sz="1400" dirty="0"/>
              <a:t>↓キーで、全項目を選択します。</a:t>
            </a:r>
          </a:p>
          <a:p>
            <a:r>
              <a:rPr kumimoji="1" lang="en-US" altLang="ja-JP" sz="1200" dirty="0"/>
              <a:t>※ </a:t>
            </a:r>
            <a:r>
              <a:rPr kumimoji="1" lang="ja-JP" altLang="en-US" sz="1200" dirty="0"/>
              <a:t>途中に空白がある場合は何回か押して最後まで選択してください。</a:t>
            </a:r>
          </a:p>
          <a:p>
            <a:r>
              <a:rPr kumimoji="1" lang="en-US" altLang="ja-JP" sz="1200" dirty="0"/>
              <a:t>※ </a:t>
            </a:r>
            <a:r>
              <a:rPr kumimoji="1" lang="ja-JP" altLang="en-US" sz="1200" dirty="0"/>
              <a:t>最下段まで選択してしまった場合は、</a:t>
            </a:r>
            <a:r>
              <a:rPr kumimoji="1" lang="en-US" altLang="ja-JP" sz="1200" dirty="0" err="1"/>
              <a:t>Ctrl+Shift</a:t>
            </a:r>
            <a:r>
              <a:rPr kumimoji="1" lang="en-US" altLang="ja-JP" sz="1200" dirty="0"/>
              <a:t>+</a:t>
            </a:r>
            <a:r>
              <a:rPr kumimoji="1" lang="ja-JP" altLang="en-US" sz="1200" dirty="0"/>
              <a:t>↑キーを</a:t>
            </a:r>
            <a:r>
              <a:rPr kumimoji="1" lang="en-US" altLang="ja-JP" sz="1200" dirty="0"/>
              <a:t>1</a:t>
            </a:r>
            <a:r>
              <a:rPr kumimoji="1" lang="ja-JP" altLang="en-US" sz="1200" dirty="0"/>
              <a:t>回押してください。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35272432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C72AE79E-D46D-4641-A362-FB6CDE5FD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03" y="2992752"/>
            <a:ext cx="3836166" cy="2246376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(1) </a:t>
            </a:r>
            <a:r>
              <a:rPr lang="ja-JP" altLang="en-US" dirty="0"/>
              <a:t>名称②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23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>
            <a:normAutofit/>
          </a:bodyPr>
          <a:lstStyle/>
          <a:p>
            <a:r>
              <a:rPr lang="ja-JP" altLang="en-US"/>
              <a:t>推奨データセットのフォーマットシートに、名称を転記します。</a:t>
            </a:r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E6F870A-ECBA-4947-BBEA-6ED8ABD4A142}"/>
              </a:ext>
            </a:extLst>
          </p:cNvPr>
          <p:cNvSpPr txBox="1"/>
          <p:nvPr/>
        </p:nvSpPr>
        <p:spPr>
          <a:xfrm>
            <a:off x="4683182" y="2256429"/>
            <a:ext cx="429636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(5) </a:t>
            </a:r>
            <a:r>
              <a:rPr kumimoji="1" lang="ja-JP" altLang="en-US" sz="1400" dirty="0"/>
              <a:t>転記完了です。</a:t>
            </a:r>
          </a:p>
          <a:p>
            <a:r>
              <a:rPr kumimoji="1" lang="en-US" altLang="ja-JP" sz="1200" dirty="0"/>
              <a:t>※ </a:t>
            </a:r>
            <a:r>
              <a:rPr kumimoji="1" lang="ja-JP" altLang="en-US" sz="1200" dirty="0"/>
              <a:t>全角英字が含まれる場合は、半角に修正しておきましょう。</a:t>
            </a:r>
          </a:p>
          <a:p>
            <a:r>
              <a:rPr kumimoji="1" lang="en-US" altLang="ja-JP" sz="1200" dirty="0"/>
              <a:t>※</a:t>
            </a:r>
            <a:r>
              <a:rPr kumimoji="1" lang="ja-JP" altLang="en-US" sz="1200" dirty="0"/>
              <a:t> 上段と同じ等により省略されている箇所は、追記しておきましょう。</a:t>
            </a:r>
          </a:p>
        </p:txBody>
      </p:sp>
      <p:sp>
        <p:nvSpPr>
          <p:cNvPr id="26" name="矢印: 右 25">
            <a:extLst>
              <a:ext uri="{FF2B5EF4-FFF2-40B4-BE49-F238E27FC236}">
                <a16:creationId xmlns:a16="http://schemas.microsoft.com/office/drawing/2014/main" id="{33CDFB6C-5D41-4500-B35B-E2C0206020BD}"/>
              </a:ext>
            </a:extLst>
          </p:cNvPr>
          <p:cNvSpPr/>
          <p:nvPr/>
        </p:nvSpPr>
        <p:spPr>
          <a:xfrm>
            <a:off x="4161641" y="3665553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6B9C138-972A-4D2D-B5BE-D9CEB51DF5D0}"/>
              </a:ext>
            </a:extLst>
          </p:cNvPr>
          <p:cNvSpPr txBox="1"/>
          <p:nvPr/>
        </p:nvSpPr>
        <p:spPr>
          <a:xfrm>
            <a:off x="0" y="2225652"/>
            <a:ext cx="4620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(4) </a:t>
            </a:r>
            <a:r>
              <a:rPr kumimoji="1" lang="ja-JP" altLang="en-US" sz="1400" dirty="0"/>
              <a:t>推奨データセットシートの「名称」列の一番上を選択し</a:t>
            </a:r>
          </a:p>
          <a:p>
            <a:r>
              <a:rPr kumimoji="1" lang="ja-JP" altLang="en-US" sz="1400" dirty="0"/>
              <a:t>      ホーム＞貼り付け＞「値の貼り付け」の「値」を選択します。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953F82F0-C2CE-43FD-845C-B87FB991B9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3181" y="2994231"/>
            <a:ext cx="3836165" cy="2246375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D78FC889-58BA-4BEB-835A-0A3FE7452F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3181" y="5648325"/>
            <a:ext cx="3835179" cy="1135335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ABFBF9E-EE74-4A00-A853-628AEF76D9DF}"/>
              </a:ext>
            </a:extLst>
          </p:cNvPr>
          <p:cNvSpPr txBox="1"/>
          <p:nvPr/>
        </p:nvSpPr>
        <p:spPr>
          <a:xfrm>
            <a:off x="3183843" y="5646847"/>
            <a:ext cx="1585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1200" dirty="0"/>
              <a:t>省略された名称を追記</a:t>
            </a:r>
          </a:p>
          <a:p>
            <a:pPr algn="r"/>
            <a:r>
              <a:rPr kumimoji="1" lang="ja-JP" altLang="en-US" sz="1200" dirty="0"/>
              <a:t>（赤字部分）</a:t>
            </a:r>
          </a:p>
        </p:txBody>
      </p:sp>
      <p:sp>
        <p:nvSpPr>
          <p:cNvPr id="19" name="矢印: 下 18">
            <a:extLst>
              <a:ext uri="{FF2B5EF4-FFF2-40B4-BE49-F238E27FC236}">
                <a16:creationId xmlns:a16="http://schemas.microsoft.com/office/drawing/2014/main" id="{D01E91B6-EE01-4F7E-8EE5-B2AC91EA5428}"/>
              </a:ext>
            </a:extLst>
          </p:cNvPr>
          <p:cNvSpPr/>
          <p:nvPr/>
        </p:nvSpPr>
        <p:spPr>
          <a:xfrm>
            <a:off x="6362645" y="5295900"/>
            <a:ext cx="476250" cy="2962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A9FB0B8F-873F-427A-826F-4E39682ECD97}"/>
              </a:ext>
            </a:extLst>
          </p:cNvPr>
          <p:cNvSpPr/>
          <p:nvPr/>
        </p:nvSpPr>
        <p:spPr>
          <a:xfrm>
            <a:off x="191411" y="3791660"/>
            <a:ext cx="159428" cy="14216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25013ACE-EA14-4D15-AECA-74F2002B8AC8}"/>
              </a:ext>
            </a:extLst>
          </p:cNvPr>
          <p:cNvSpPr/>
          <p:nvPr/>
        </p:nvSpPr>
        <p:spPr>
          <a:xfrm>
            <a:off x="369769" y="3057525"/>
            <a:ext cx="230306" cy="13284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8514DC71-E40F-4F63-9D12-29C15364D05E}"/>
              </a:ext>
            </a:extLst>
          </p:cNvPr>
          <p:cNvSpPr/>
          <p:nvPr/>
        </p:nvSpPr>
        <p:spPr>
          <a:xfrm>
            <a:off x="188794" y="3190368"/>
            <a:ext cx="159428" cy="2386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529676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>
            <a:extLst>
              <a:ext uri="{FF2B5EF4-FFF2-40B4-BE49-F238E27FC236}">
                <a16:creationId xmlns:a16="http://schemas.microsoft.com/office/drawing/2014/main" id="{507A1BF8-D398-4A5C-AE81-3E88F2EFA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314" y="4957811"/>
            <a:ext cx="3963638" cy="176022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FA67DD2A-E947-45F3-B92A-52E1D186B4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314" y="2823001"/>
            <a:ext cx="3963638" cy="176022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A0B3879-E7C9-4CB8-8343-B399FFC005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34" y="2827916"/>
            <a:ext cx="3991467" cy="1772578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(2) </a:t>
            </a:r>
            <a:r>
              <a:rPr lang="ja-JP" altLang="en-US" dirty="0"/>
              <a:t>名称</a:t>
            </a:r>
            <a:r>
              <a:rPr lang="en-US" altLang="ja-JP" dirty="0"/>
              <a:t>_</a:t>
            </a:r>
            <a:r>
              <a:rPr lang="ja-JP" altLang="en-US" dirty="0"/>
              <a:t>カナ①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24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830303"/>
          </a:xfrm>
        </p:spPr>
        <p:txBody>
          <a:bodyPr>
            <a:normAutofit/>
          </a:bodyPr>
          <a:lstStyle/>
          <a:p>
            <a:r>
              <a:rPr lang="ja-JP" altLang="en-US"/>
              <a:t>推奨データセットのフォーマットシートに、名称</a:t>
            </a:r>
            <a:r>
              <a:rPr lang="en-US" altLang="ja-JP"/>
              <a:t>_</a:t>
            </a:r>
            <a:r>
              <a:rPr lang="ja-JP" altLang="en-US"/>
              <a:t>カナを転記します。</a:t>
            </a:r>
          </a:p>
          <a:p>
            <a:r>
              <a:rPr kumimoji="1" lang="ja-JP" altLang="en-US"/>
              <a:t>カナが半角で記載されている場合は、以下の手順で全角に直してから転記しましょう。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61E8EC-CF35-4EDF-9726-32107C091F84}"/>
              </a:ext>
            </a:extLst>
          </p:cNvPr>
          <p:cNvSpPr txBox="1"/>
          <p:nvPr/>
        </p:nvSpPr>
        <p:spPr>
          <a:xfrm>
            <a:off x="631291" y="2304696"/>
            <a:ext cx="3374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(1)</a:t>
            </a:r>
            <a:r>
              <a:rPr kumimoji="1" lang="ja-JP" altLang="en-US" sz="1400" dirty="0"/>
              <a:t> フリガナの隣の列を右クリックし、「挿入」を</a:t>
            </a:r>
            <a:br>
              <a:rPr kumimoji="1" lang="ja-JP" altLang="en-US" sz="1400" dirty="0"/>
            </a:br>
            <a:r>
              <a:rPr kumimoji="1" lang="ja-JP" altLang="en-US" sz="1400" dirty="0"/>
              <a:t>      選択します。 </a:t>
            </a:r>
            <a:r>
              <a:rPr kumimoji="1" lang="en-US" altLang="ja-JP" sz="1400" dirty="0">
                <a:sym typeface="Wingdings" panose="05000000000000000000" pitchFamily="2" charset="2"/>
              </a:rPr>
              <a:t> </a:t>
            </a:r>
            <a:r>
              <a:rPr kumimoji="1" lang="ja-JP" altLang="en-US" sz="1400" dirty="0">
                <a:sym typeface="Wingdings" panose="05000000000000000000" pitchFamily="2" charset="2"/>
              </a:rPr>
              <a:t>列が</a:t>
            </a:r>
            <a:r>
              <a:rPr kumimoji="1" lang="en-US" altLang="ja-JP" sz="1400" dirty="0">
                <a:sym typeface="Wingdings" panose="05000000000000000000" pitchFamily="2" charset="2"/>
              </a:rPr>
              <a:t>1</a:t>
            </a:r>
            <a:r>
              <a:rPr kumimoji="1" lang="ja-JP" altLang="en-US" sz="1400" dirty="0">
                <a:sym typeface="Wingdings" panose="05000000000000000000" pitchFamily="2" charset="2"/>
              </a:rPr>
              <a:t>つ追加されます</a:t>
            </a:r>
            <a:endParaRPr kumimoji="1" lang="ja-JP" altLang="en-US" sz="14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799CF5D-DF16-4A0A-9C6C-BF6EFF4BC66E}"/>
              </a:ext>
            </a:extLst>
          </p:cNvPr>
          <p:cNvSpPr txBox="1"/>
          <p:nvPr/>
        </p:nvSpPr>
        <p:spPr>
          <a:xfrm>
            <a:off x="4574357" y="2288485"/>
            <a:ext cx="4164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(2) </a:t>
            </a:r>
            <a:r>
              <a:rPr kumimoji="1" lang="ja-JP" altLang="en-US" sz="1400" dirty="0"/>
              <a:t>追加した列の先頭行に、「</a:t>
            </a:r>
            <a:r>
              <a:rPr kumimoji="1" lang="en-US" altLang="ja-JP" sz="1400" dirty="0"/>
              <a:t>=</a:t>
            </a:r>
            <a:r>
              <a:rPr kumimoji="1" lang="en-US" altLang="ja-JP" sz="1400" dirty="0" err="1"/>
              <a:t>jis</a:t>
            </a:r>
            <a:r>
              <a:rPr kumimoji="1" lang="en-US" altLang="ja-JP" sz="1400" dirty="0"/>
              <a:t>(</a:t>
            </a:r>
            <a:r>
              <a:rPr kumimoji="1" lang="ja-JP" altLang="en-US" sz="1400" dirty="0"/>
              <a:t>左隣のセル名</a:t>
            </a:r>
            <a:r>
              <a:rPr kumimoji="1" lang="en-US" altLang="ja-JP" sz="1400" dirty="0"/>
              <a:t>)</a:t>
            </a:r>
            <a:r>
              <a:rPr kumimoji="1" lang="ja-JP" altLang="en-US" sz="1400" dirty="0"/>
              <a:t>」と</a:t>
            </a:r>
            <a:br>
              <a:rPr kumimoji="1" lang="ja-JP" altLang="en-US" sz="1400" dirty="0"/>
            </a:br>
            <a:r>
              <a:rPr kumimoji="1" lang="ja-JP" altLang="en-US" sz="1400" dirty="0"/>
              <a:t>      入力します。 </a:t>
            </a:r>
            <a:r>
              <a:rPr kumimoji="1" lang="en-US" altLang="ja-JP" sz="1400" dirty="0">
                <a:sym typeface="Wingdings" panose="05000000000000000000" pitchFamily="2" charset="2"/>
              </a:rPr>
              <a:t> </a:t>
            </a:r>
            <a:r>
              <a:rPr kumimoji="1" lang="ja-JP" altLang="en-US" sz="1400" dirty="0">
                <a:sym typeface="Wingdings" panose="05000000000000000000" pitchFamily="2" charset="2"/>
              </a:rPr>
              <a:t>文字が全角に変換されます</a:t>
            </a:r>
            <a:endParaRPr kumimoji="1" lang="ja-JP" altLang="en-US" sz="1200" dirty="0"/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7BC60092-8B7E-4956-BEA1-5106C3EC66A9}"/>
              </a:ext>
            </a:extLst>
          </p:cNvPr>
          <p:cNvSpPr/>
          <p:nvPr/>
        </p:nvSpPr>
        <p:spPr>
          <a:xfrm>
            <a:off x="4197016" y="3445768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矢印: 右 25">
            <a:extLst>
              <a:ext uri="{FF2B5EF4-FFF2-40B4-BE49-F238E27FC236}">
                <a16:creationId xmlns:a16="http://schemas.microsoft.com/office/drawing/2014/main" id="{543EE948-82D3-4554-8A90-F50952A0E2D0}"/>
              </a:ext>
            </a:extLst>
          </p:cNvPr>
          <p:cNvSpPr/>
          <p:nvPr/>
        </p:nvSpPr>
        <p:spPr>
          <a:xfrm>
            <a:off x="8561110" y="3602374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75B805BB-36B5-47BB-A2B6-C8287C32ED86}"/>
              </a:ext>
            </a:extLst>
          </p:cNvPr>
          <p:cNvCxnSpPr>
            <a:cxnSpLocks/>
            <a:stCxn id="14" idx="2"/>
            <a:endCxn id="24" idx="0"/>
          </p:cNvCxnSpPr>
          <p:nvPr/>
        </p:nvCxnSpPr>
        <p:spPr>
          <a:xfrm>
            <a:off x="6698133" y="4583221"/>
            <a:ext cx="0" cy="37459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CE2C9C87-224C-429A-A998-57B123D5236C}"/>
              </a:ext>
            </a:extLst>
          </p:cNvPr>
          <p:cNvSpPr/>
          <p:nvPr/>
        </p:nvSpPr>
        <p:spPr>
          <a:xfrm>
            <a:off x="7484957" y="3579437"/>
            <a:ext cx="887518" cy="11626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D07CF1C7-DC0B-4140-B0B7-1F1CE94F1F6F}"/>
              </a:ext>
            </a:extLst>
          </p:cNvPr>
          <p:cNvSpPr/>
          <p:nvPr/>
        </p:nvSpPr>
        <p:spPr>
          <a:xfrm>
            <a:off x="7484957" y="5706908"/>
            <a:ext cx="887518" cy="141442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34E0950A-716D-4788-A679-C4A15FEED7F4}"/>
              </a:ext>
            </a:extLst>
          </p:cNvPr>
          <p:cNvSpPr/>
          <p:nvPr/>
        </p:nvSpPr>
        <p:spPr>
          <a:xfrm>
            <a:off x="2697909" y="3714205"/>
            <a:ext cx="664416" cy="9288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61577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20BC2FD-A6D3-40EF-B071-B61D15549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644" y="2859487"/>
            <a:ext cx="3963638" cy="1760220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(2) </a:t>
            </a:r>
            <a:r>
              <a:rPr lang="ja-JP" altLang="en-US" dirty="0"/>
              <a:t>名称</a:t>
            </a:r>
            <a:r>
              <a:rPr lang="en-US" altLang="ja-JP" dirty="0"/>
              <a:t>_</a:t>
            </a:r>
            <a:r>
              <a:rPr lang="ja-JP" altLang="en-US" dirty="0"/>
              <a:t>カナ②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25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ja-JP" altLang="en-US"/>
              <a:t>推奨データセットのフォーマットシートに、名称</a:t>
            </a:r>
            <a:r>
              <a:rPr lang="en-US" altLang="ja-JP"/>
              <a:t>_</a:t>
            </a:r>
            <a:r>
              <a:rPr lang="ja-JP" altLang="en-US"/>
              <a:t>カナを転記します。</a:t>
            </a:r>
          </a:p>
          <a:p>
            <a:r>
              <a:rPr kumimoji="1" lang="ja-JP" altLang="en-US"/>
              <a:t>カナが半角で記載されている場合は、以下の手順で全角に直してから転記しましょう。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844675"/>
            <a:ext cx="8756650" cy="467347"/>
          </a:xfrm>
        </p:spPr>
        <p:txBody>
          <a:bodyPr/>
          <a:lstStyle/>
          <a:p>
            <a:r>
              <a:rPr lang="ja-JP" altLang="en-US"/>
              <a:t>転記の方法は、</a:t>
            </a:r>
            <a:r>
              <a:rPr lang="en-US" altLang="ja-JP"/>
              <a:t>(1)</a:t>
            </a:r>
            <a:r>
              <a:rPr lang="ja-JP" altLang="en-US"/>
              <a:t>名前①②と同じです。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61E8EC-CF35-4EDF-9726-32107C091F84}"/>
              </a:ext>
            </a:extLst>
          </p:cNvPr>
          <p:cNvSpPr txBox="1"/>
          <p:nvPr/>
        </p:nvSpPr>
        <p:spPr>
          <a:xfrm>
            <a:off x="342476" y="2312022"/>
            <a:ext cx="5097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(3)</a:t>
            </a:r>
            <a:r>
              <a:rPr kumimoji="1" lang="ja-JP" altLang="en-US" sz="1400" dirty="0"/>
              <a:t> </a:t>
            </a:r>
            <a:r>
              <a:rPr kumimoji="1" lang="en-US" altLang="ja-JP" sz="1400" dirty="0"/>
              <a:t>(2)</a:t>
            </a:r>
            <a:r>
              <a:rPr kumimoji="1" lang="ja-JP" altLang="en-US" sz="1400" dirty="0"/>
              <a:t>のセルを選択し、枠の右下をつかんで</a:t>
            </a:r>
          </a:p>
          <a:p>
            <a:r>
              <a:rPr kumimoji="1" lang="ja-JP" altLang="en-US" sz="1400" dirty="0"/>
              <a:t>     一番下まで引っ張ります</a:t>
            </a:r>
            <a:r>
              <a:rPr kumimoji="1" lang="en-US" altLang="ja-JP" sz="1400" dirty="0"/>
              <a:t> </a:t>
            </a:r>
            <a:r>
              <a:rPr kumimoji="1" lang="en-US" altLang="ja-JP" sz="1400" dirty="0">
                <a:sym typeface="Wingdings" panose="05000000000000000000" pitchFamily="2" charset="2"/>
              </a:rPr>
              <a:t> </a:t>
            </a:r>
            <a:r>
              <a:rPr kumimoji="1" lang="ja-JP" altLang="en-US" sz="1400" dirty="0">
                <a:sym typeface="Wingdings" panose="05000000000000000000" pitchFamily="2" charset="2"/>
              </a:rPr>
              <a:t>すべての行の文字が全角になります</a:t>
            </a:r>
            <a:endParaRPr kumimoji="1" lang="ja-JP" altLang="en-US" sz="1400" dirty="0"/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D0B87183-2E7E-4F75-B1B3-BBBE7FA96D88}"/>
              </a:ext>
            </a:extLst>
          </p:cNvPr>
          <p:cNvSpPr/>
          <p:nvPr/>
        </p:nvSpPr>
        <p:spPr>
          <a:xfrm>
            <a:off x="4882388" y="3685564"/>
            <a:ext cx="113033" cy="11897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B8E53804-92AA-4EA5-9841-D73212F291B0}"/>
              </a:ext>
            </a:extLst>
          </p:cNvPr>
          <p:cNvCxnSpPr>
            <a:cxnSpLocks/>
            <a:stCxn id="27" idx="4"/>
          </p:cNvCxnSpPr>
          <p:nvPr/>
        </p:nvCxnSpPr>
        <p:spPr>
          <a:xfrm>
            <a:off x="4938905" y="3804537"/>
            <a:ext cx="0" cy="688514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820D972A-0B05-4E32-AA4A-3E3E64838296}"/>
              </a:ext>
            </a:extLst>
          </p:cNvPr>
          <p:cNvCxnSpPr>
            <a:cxnSpLocks/>
            <a:stCxn id="5" idx="2"/>
            <a:endCxn id="9" idx="0"/>
          </p:cNvCxnSpPr>
          <p:nvPr/>
        </p:nvCxnSpPr>
        <p:spPr>
          <a:xfrm>
            <a:off x="3226463" y="4619707"/>
            <a:ext cx="0" cy="35083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図 8">
            <a:extLst>
              <a:ext uri="{FF2B5EF4-FFF2-40B4-BE49-F238E27FC236}">
                <a16:creationId xmlns:a16="http://schemas.microsoft.com/office/drawing/2014/main" id="{BA81EC5A-D2B5-435B-BC71-A393A58FD1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4644" y="4970538"/>
            <a:ext cx="3963638" cy="176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1154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209C8FF8-DA70-4D32-AB88-DB65C5CD7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3887" y="4868754"/>
            <a:ext cx="4080510" cy="180060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6F1098E-2748-4CBF-A309-CFEB1FC0CB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5054" y="2718017"/>
            <a:ext cx="4080510" cy="1800606"/>
          </a:xfrm>
          <a:prstGeom prst="rect">
            <a:avLst/>
          </a:prstGeom>
        </p:spPr>
      </p:pic>
      <p:sp>
        <p:nvSpPr>
          <p:cNvPr id="28" name="テキスト プレースホルダー 6">
            <a:extLst>
              <a:ext uri="{FF2B5EF4-FFF2-40B4-BE49-F238E27FC236}">
                <a16:creationId xmlns:a16="http://schemas.microsoft.com/office/drawing/2014/main" id="{45EF3317-81EF-4FEB-97E2-6524A732167A}"/>
              </a:ext>
            </a:extLst>
          </p:cNvPr>
          <p:cNvSpPr txBox="1">
            <a:spLocks/>
          </p:cNvSpPr>
          <p:nvPr/>
        </p:nvSpPr>
        <p:spPr>
          <a:xfrm>
            <a:off x="207963" y="884238"/>
            <a:ext cx="8728075" cy="960437"/>
          </a:xfrm>
          <a:prstGeom prst="rect">
            <a:avLst/>
          </a:prstGeom>
          <a:solidFill>
            <a:srgbClr val="CCC1DA">
              <a:alpha val="45882"/>
            </a:srgb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/>
              <a:t>推奨データセットのフォーマットシートに、住所を転記します。</a:t>
            </a:r>
          </a:p>
          <a:p>
            <a:r>
              <a:rPr lang="ja-JP" altLang="en-US"/>
              <a:t>住所が共通ルールに準拠していない（県名や市町村名がない）場合は、以下の手順で補ってから転記しましょう。</a:t>
            </a: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(3) </a:t>
            </a:r>
            <a:r>
              <a:rPr lang="ja-JP" altLang="en-US" dirty="0"/>
              <a:t>住所①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26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61E8EC-CF35-4EDF-9726-32107C091F84}"/>
              </a:ext>
            </a:extLst>
          </p:cNvPr>
          <p:cNvSpPr txBox="1"/>
          <p:nvPr/>
        </p:nvSpPr>
        <p:spPr>
          <a:xfrm>
            <a:off x="631291" y="2228496"/>
            <a:ext cx="3361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(1)</a:t>
            </a:r>
            <a:r>
              <a:rPr kumimoji="1" lang="ja-JP" altLang="en-US" sz="1400" dirty="0"/>
              <a:t> 住所の隣の列を右クリックし、「挿入」を</a:t>
            </a:r>
            <a:br>
              <a:rPr kumimoji="1" lang="ja-JP" altLang="en-US" sz="1400" dirty="0"/>
            </a:br>
            <a:r>
              <a:rPr kumimoji="1" lang="ja-JP" altLang="en-US" sz="1400" dirty="0"/>
              <a:t>      選択します。 </a:t>
            </a:r>
            <a:r>
              <a:rPr kumimoji="1" lang="en-US" altLang="ja-JP" sz="1400" dirty="0">
                <a:sym typeface="Wingdings" panose="05000000000000000000" pitchFamily="2" charset="2"/>
              </a:rPr>
              <a:t> </a:t>
            </a:r>
            <a:r>
              <a:rPr kumimoji="1" lang="ja-JP" altLang="en-US" sz="1400" dirty="0">
                <a:sym typeface="Wingdings" panose="05000000000000000000" pitchFamily="2" charset="2"/>
              </a:rPr>
              <a:t>列が</a:t>
            </a:r>
            <a:r>
              <a:rPr kumimoji="1" lang="en-US" altLang="ja-JP" sz="1400" dirty="0">
                <a:sym typeface="Wingdings" panose="05000000000000000000" pitchFamily="2" charset="2"/>
              </a:rPr>
              <a:t>1</a:t>
            </a:r>
            <a:r>
              <a:rPr kumimoji="1" lang="ja-JP" altLang="en-US" sz="1400" dirty="0">
                <a:sym typeface="Wingdings" panose="05000000000000000000" pitchFamily="2" charset="2"/>
              </a:rPr>
              <a:t>つ追加されます</a:t>
            </a:r>
            <a:endParaRPr kumimoji="1" lang="ja-JP" altLang="en-US" sz="14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799CF5D-DF16-4A0A-9C6C-BF6EFF4BC66E}"/>
              </a:ext>
            </a:extLst>
          </p:cNvPr>
          <p:cNvSpPr txBox="1"/>
          <p:nvPr/>
        </p:nvSpPr>
        <p:spPr>
          <a:xfrm>
            <a:off x="4570082" y="2013052"/>
            <a:ext cx="465223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/>
              <a:t>(2) </a:t>
            </a:r>
            <a:r>
              <a:rPr kumimoji="1" lang="ja-JP" altLang="en-US" sz="1400"/>
              <a:t>追加した列の先頭行に、</a:t>
            </a:r>
            <a:endParaRPr kumimoji="1" lang="en-US" altLang="ja-JP" sz="1400"/>
          </a:p>
          <a:p>
            <a:r>
              <a:rPr kumimoji="1" lang="ja-JP" altLang="en-US" sz="1400"/>
              <a:t>　　　「</a:t>
            </a:r>
            <a:r>
              <a:rPr kumimoji="1" lang="en-US" altLang="ja-JP" sz="1400"/>
              <a:t>=“(</a:t>
            </a:r>
            <a:r>
              <a:rPr kumimoji="1" lang="ja-JP" altLang="en-US" sz="1400"/>
              <a:t>県名・市町村名</a:t>
            </a:r>
            <a:r>
              <a:rPr kumimoji="1" lang="en-US" altLang="ja-JP" sz="1400"/>
              <a:t>)”&amp;(</a:t>
            </a:r>
            <a:r>
              <a:rPr kumimoji="1" lang="ja-JP" altLang="en-US" sz="1400"/>
              <a:t>左隣のセル名</a:t>
            </a:r>
            <a:r>
              <a:rPr kumimoji="1" lang="en-US" altLang="ja-JP" sz="1400"/>
              <a:t>)</a:t>
            </a:r>
            <a:r>
              <a:rPr kumimoji="1" lang="ja-JP" altLang="en-US" sz="1400"/>
              <a:t>」と入力します。</a:t>
            </a:r>
          </a:p>
          <a:p>
            <a:r>
              <a:rPr kumimoji="1" lang="ja-JP" altLang="en-US" sz="1400"/>
              <a:t>      </a:t>
            </a:r>
            <a:r>
              <a:rPr kumimoji="1" lang="en-US" altLang="ja-JP" sz="1400">
                <a:sym typeface="Wingdings" panose="05000000000000000000" pitchFamily="2" charset="2"/>
              </a:rPr>
              <a:t></a:t>
            </a:r>
            <a:r>
              <a:rPr kumimoji="1" lang="ja-JP" altLang="en-US" sz="1400"/>
              <a:t>県名・市町村名が先頭に追加</a:t>
            </a:r>
            <a:r>
              <a:rPr kumimoji="1" lang="ja-JP" altLang="en-US" sz="1400">
                <a:sym typeface="Wingdings" panose="05000000000000000000" pitchFamily="2" charset="2"/>
              </a:rPr>
              <a:t>されます</a:t>
            </a:r>
            <a:endParaRPr kumimoji="1" lang="ja-JP" altLang="en-US" sz="1200"/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7BC60092-8B7E-4956-BEA1-5106C3EC66A9}"/>
              </a:ext>
            </a:extLst>
          </p:cNvPr>
          <p:cNvSpPr/>
          <p:nvPr/>
        </p:nvSpPr>
        <p:spPr>
          <a:xfrm>
            <a:off x="4248596" y="3529299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矢印: 右 25">
            <a:extLst>
              <a:ext uri="{FF2B5EF4-FFF2-40B4-BE49-F238E27FC236}">
                <a16:creationId xmlns:a16="http://schemas.microsoft.com/office/drawing/2014/main" id="{543EE948-82D3-4554-8A90-F50952A0E2D0}"/>
              </a:ext>
            </a:extLst>
          </p:cNvPr>
          <p:cNvSpPr/>
          <p:nvPr/>
        </p:nvSpPr>
        <p:spPr>
          <a:xfrm>
            <a:off x="8539885" y="3472838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75B805BB-36B5-47BB-A2B6-C8287C32ED86}"/>
              </a:ext>
            </a:extLst>
          </p:cNvPr>
          <p:cNvCxnSpPr>
            <a:cxnSpLocks/>
            <a:stCxn id="10" idx="2"/>
            <a:endCxn id="14" idx="0"/>
          </p:cNvCxnSpPr>
          <p:nvPr/>
        </p:nvCxnSpPr>
        <p:spPr>
          <a:xfrm flipH="1">
            <a:off x="6824142" y="4518623"/>
            <a:ext cx="1167" cy="35013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CE2C9C87-224C-429A-A998-57B123D5236C}"/>
              </a:ext>
            </a:extLst>
          </p:cNvPr>
          <p:cNvSpPr/>
          <p:nvPr/>
        </p:nvSpPr>
        <p:spPr>
          <a:xfrm>
            <a:off x="6711661" y="3500723"/>
            <a:ext cx="661291" cy="92083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D07CF1C7-DC0B-4140-B0B7-1F1CE94F1F6F}"/>
              </a:ext>
            </a:extLst>
          </p:cNvPr>
          <p:cNvSpPr/>
          <p:nvPr/>
        </p:nvSpPr>
        <p:spPr>
          <a:xfrm>
            <a:off x="6711660" y="5618706"/>
            <a:ext cx="656619" cy="175865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6524453-CA44-4D28-88D7-446DF3224B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341" y="2732209"/>
            <a:ext cx="4045134" cy="1786414"/>
          </a:xfrm>
          <a:prstGeom prst="rect">
            <a:avLst/>
          </a:prstGeom>
        </p:spPr>
      </p:pic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2D06090B-EFE8-4F29-8E6F-0E893380E0A7}"/>
              </a:ext>
            </a:extLst>
          </p:cNvPr>
          <p:cNvSpPr/>
          <p:nvPr/>
        </p:nvSpPr>
        <p:spPr>
          <a:xfrm>
            <a:off x="2240709" y="3592806"/>
            <a:ext cx="664416" cy="92888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54962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D7C475FB-9521-45FC-B6AA-8F8F39A70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292" y="2805112"/>
            <a:ext cx="4080510" cy="1800606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(3) </a:t>
            </a:r>
            <a:r>
              <a:rPr lang="ja-JP" altLang="en-US" dirty="0"/>
              <a:t>住所②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27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960437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/>
              <a:t>推奨データセットのフォーマットシートに、住所を転記します。</a:t>
            </a:r>
          </a:p>
          <a:p>
            <a:r>
              <a:rPr kumimoji="1" lang="ja-JP" altLang="en-US"/>
              <a:t>住所が共通ルールに準拠していない（県名や市町村名がない）場合は、以下の手順で補ってから転記しましょう。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844675"/>
            <a:ext cx="8756650" cy="467347"/>
          </a:xfrm>
        </p:spPr>
        <p:txBody>
          <a:bodyPr/>
          <a:lstStyle/>
          <a:p>
            <a:r>
              <a:rPr lang="ja-JP" altLang="en-US"/>
              <a:t>転記の方法は、</a:t>
            </a:r>
            <a:r>
              <a:rPr lang="en-US" altLang="ja-JP"/>
              <a:t>(1)</a:t>
            </a:r>
            <a:r>
              <a:rPr lang="ja-JP" altLang="en-US"/>
              <a:t>名前①②と同じです。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61E8EC-CF35-4EDF-9726-32107C091F84}"/>
              </a:ext>
            </a:extLst>
          </p:cNvPr>
          <p:cNvSpPr txBox="1"/>
          <p:nvPr/>
        </p:nvSpPr>
        <p:spPr>
          <a:xfrm>
            <a:off x="342476" y="2312022"/>
            <a:ext cx="5623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/>
              <a:t>(3)</a:t>
            </a:r>
            <a:r>
              <a:rPr kumimoji="1" lang="ja-JP" altLang="en-US" sz="1400"/>
              <a:t> </a:t>
            </a:r>
            <a:r>
              <a:rPr kumimoji="1" lang="en-US" altLang="ja-JP" sz="1400"/>
              <a:t>(2)</a:t>
            </a:r>
            <a:r>
              <a:rPr kumimoji="1" lang="ja-JP" altLang="en-US" sz="1400"/>
              <a:t>のセルを選択し、枠の右下をつかんで</a:t>
            </a:r>
          </a:p>
          <a:p>
            <a:r>
              <a:rPr kumimoji="1" lang="ja-JP" altLang="en-US" sz="1400"/>
              <a:t>     一番下まで引っ張ります</a:t>
            </a:r>
            <a:r>
              <a:rPr kumimoji="1" lang="en-US" altLang="ja-JP" sz="1400"/>
              <a:t> </a:t>
            </a:r>
            <a:r>
              <a:rPr kumimoji="1" lang="en-US" altLang="ja-JP" sz="1400">
                <a:sym typeface="Wingdings" panose="05000000000000000000" pitchFamily="2" charset="2"/>
              </a:rPr>
              <a:t> </a:t>
            </a:r>
            <a:r>
              <a:rPr kumimoji="1" lang="ja-JP" altLang="en-US" sz="1400">
                <a:sym typeface="Wingdings" panose="05000000000000000000" pitchFamily="2" charset="2"/>
              </a:rPr>
              <a:t>すべての行に県名・市町村名が補完されます</a:t>
            </a:r>
            <a:endParaRPr kumimoji="1" lang="ja-JP" altLang="en-US" sz="1400"/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75B805BB-36B5-47BB-A2B6-C8287C32ED86}"/>
              </a:ext>
            </a:extLst>
          </p:cNvPr>
          <p:cNvCxnSpPr>
            <a:cxnSpLocks/>
            <a:stCxn id="2" idx="2"/>
            <a:endCxn id="14" idx="0"/>
          </p:cNvCxnSpPr>
          <p:nvPr/>
        </p:nvCxnSpPr>
        <p:spPr>
          <a:xfrm>
            <a:off x="3641547" y="4605718"/>
            <a:ext cx="0" cy="41957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楕円 18">
            <a:extLst>
              <a:ext uri="{FF2B5EF4-FFF2-40B4-BE49-F238E27FC236}">
                <a16:creationId xmlns:a16="http://schemas.microsoft.com/office/drawing/2014/main" id="{87934408-4884-4DB7-97EF-33A0D3A6808E}"/>
              </a:ext>
            </a:extLst>
          </p:cNvPr>
          <p:cNvSpPr/>
          <p:nvPr/>
        </p:nvSpPr>
        <p:spPr>
          <a:xfrm>
            <a:off x="4075956" y="3586442"/>
            <a:ext cx="113033" cy="11897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36BF67BB-ECC6-481C-BD71-A420AE562797}"/>
              </a:ext>
            </a:extLst>
          </p:cNvPr>
          <p:cNvCxnSpPr>
            <a:cxnSpLocks/>
            <a:stCxn id="19" idx="4"/>
          </p:cNvCxnSpPr>
          <p:nvPr/>
        </p:nvCxnSpPr>
        <p:spPr>
          <a:xfrm>
            <a:off x="4132473" y="3705415"/>
            <a:ext cx="0" cy="688514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図 13">
            <a:extLst>
              <a:ext uri="{FF2B5EF4-FFF2-40B4-BE49-F238E27FC236}">
                <a16:creationId xmlns:a16="http://schemas.microsoft.com/office/drawing/2014/main" id="{4B428963-6FC7-47ED-BCED-83B1CC88B5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1292" y="5025291"/>
            <a:ext cx="4080510" cy="1800606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F925F39-552E-4DCA-917B-BD5A7BECBD4C}"/>
              </a:ext>
            </a:extLst>
          </p:cNvPr>
          <p:cNvSpPr txBox="1"/>
          <p:nvPr/>
        </p:nvSpPr>
        <p:spPr>
          <a:xfrm>
            <a:off x="5609996" y="5256697"/>
            <a:ext cx="32207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※</a:t>
            </a:r>
            <a:r>
              <a:rPr kumimoji="1" lang="ja-JP" altLang="en-US" sz="1400" dirty="0"/>
              <a:t>名称と同様、住所が省略されて</a:t>
            </a:r>
          </a:p>
          <a:p>
            <a:r>
              <a:rPr kumimoji="1" lang="ja-JP" altLang="en-US" sz="1400" dirty="0"/>
              <a:t>   いる箇所には追記しておきましょう。</a:t>
            </a:r>
          </a:p>
          <a:p>
            <a:r>
              <a:rPr kumimoji="1" lang="en-US" altLang="ja-JP" sz="1400" dirty="0"/>
              <a:t>※</a:t>
            </a:r>
            <a:r>
              <a:rPr kumimoji="1" lang="ja-JP" altLang="en-US" sz="1400" dirty="0"/>
              <a:t>住所が記載されていない箇所は</a:t>
            </a:r>
          </a:p>
          <a:p>
            <a:r>
              <a:rPr kumimoji="1" lang="ja-JP" altLang="en-US" sz="1400" dirty="0"/>
              <a:t>   追記された住所を削除しておきましょう。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25947629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(4) </a:t>
            </a:r>
            <a:r>
              <a:rPr lang="ja-JP" altLang="en-US" dirty="0"/>
              <a:t>緯度・経度①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28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830303"/>
          </a:xfrm>
        </p:spPr>
        <p:txBody>
          <a:bodyPr>
            <a:normAutofit/>
          </a:bodyPr>
          <a:lstStyle/>
          <a:p>
            <a:r>
              <a:rPr lang="ja-JP" altLang="en-US" dirty="0"/>
              <a:t>推奨データセットのフォーマットシートに、緯度・経度を転記します。</a:t>
            </a:r>
          </a:p>
          <a:p>
            <a:r>
              <a:rPr kumimoji="1" lang="ja-JP" altLang="en-US" dirty="0"/>
              <a:t>緯度・経度がデータにない場合は、以下の手順で算出してから転記しましょう。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3283995-6649-43B6-B433-553BD5B7E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038" y="2147742"/>
            <a:ext cx="4994466" cy="4440085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75C0E71-5596-45CF-A37B-264CCE5E5BC4}"/>
              </a:ext>
            </a:extLst>
          </p:cNvPr>
          <p:cNvSpPr txBox="1"/>
          <p:nvPr/>
        </p:nvSpPr>
        <p:spPr>
          <a:xfrm>
            <a:off x="231627" y="1848580"/>
            <a:ext cx="849565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Both"/>
            </a:pPr>
            <a:r>
              <a:rPr kumimoji="1" lang="en-US" altLang="ja-JP" sz="1400">
                <a:hlinkClick r:id="rId4"/>
              </a:rPr>
              <a:t>http://renkei2.gsi.go.jp/renkei/130326mapsh_gijutu/</a:t>
            </a:r>
            <a:r>
              <a:rPr kumimoji="1" lang="en-US" altLang="ja-JP" sz="1400"/>
              <a:t> </a:t>
            </a:r>
            <a:r>
              <a:rPr kumimoji="1" lang="ja-JP" altLang="en-US" sz="1400"/>
              <a:t>に接続し「地理院マップシート」を取得します。</a:t>
            </a:r>
            <a:br>
              <a:rPr kumimoji="1" lang="ja-JP" altLang="en-US" sz="1400"/>
            </a:br>
            <a:endParaRPr kumimoji="1" lang="ja-JP" altLang="en-US" sz="1400"/>
          </a:p>
          <a:p>
            <a:pPr marL="342900" indent="-342900">
              <a:buAutoNum type="arabicParenBoth"/>
            </a:pPr>
            <a:endParaRPr kumimoji="1" lang="ja-JP" altLang="en-US" sz="1400"/>
          </a:p>
          <a:p>
            <a:pPr marL="342900" indent="-342900">
              <a:buAutoNum type="arabicParenBoth"/>
            </a:pPr>
            <a:endParaRPr kumimoji="1" lang="ja-JP" altLang="en-US" sz="1400"/>
          </a:p>
          <a:p>
            <a:pPr marL="342900" indent="-342900">
              <a:buAutoNum type="arabicParenBoth"/>
            </a:pPr>
            <a:r>
              <a:rPr kumimoji="1" lang="ja-JP" altLang="en-US" sz="1400"/>
              <a:t>入手したファイルを解凍します。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kumimoji="1" lang="ja-JP" altLang="en-US" sz="1400"/>
              <a:t>ダウンロードしたファイルを右クリックで選択し</a:t>
            </a:r>
            <a:br>
              <a:rPr kumimoji="1" lang="ja-JP" altLang="en-US" sz="1400"/>
            </a:br>
            <a:r>
              <a:rPr kumimoji="1" lang="ja-JP" altLang="en-US" sz="1400"/>
              <a:t>「すべて展開」を選択します。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kumimoji="1" lang="ja-JP" altLang="en-US" sz="1400"/>
              <a:t>生成されたフォルダを開きます。</a:t>
            </a:r>
            <a:br>
              <a:rPr kumimoji="1" lang="ja-JP" altLang="en-US" sz="1400"/>
            </a:br>
            <a:endParaRPr kumimoji="1" lang="ja-JP" altLang="en-US" sz="1400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9FBAA865-3D27-4CE9-A69E-CDB2B7CD0947}"/>
              </a:ext>
            </a:extLst>
          </p:cNvPr>
          <p:cNvSpPr/>
          <p:nvPr/>
        </p:nvSpPr>
        <p:spPr>
          <a:xfrm>
            <a:off x="4293352" y="5291684"/>
            <a:ext cx="2484982" cy="144016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641AFCC1-69D7-48EF-87C2-52839EDB3166}"/>
              </a:ext>
            </a:extLst>
          </p:cNvPr>
          <p:cNvSpPr/>
          <p:nvPr/>
        </p:nvSpPr>
        <p:spPr>
          <a:xfrm rot="5400000">
            <a:off x="1727684" y="2126103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D626D83C-E95D-46F2-A4E9-028CAA4AAE66}"/>
              </a:ext>
            </a:extLst>
          </p:cNvPr>
          <p:cNvSpPr/>
          <p:nvPr/>
        </p:nvSpPr>
        <p:spPr>
          <a:xfrm rot="5400000">
            <a:off x="1727684" y="3632728"/>
            <a:ext cx="50405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C0D70B64-4B6A-481F-8676-82749E562609}"/>
              </a:ext>
            </a:extLst>
          </p:cNvPr>
          <p:cNvSpPr/>
          <p:nvPr/>
        </p:nvSpPr>
        <p:spPr>
          <a:xfrm>
            <a:off x="207963" y="4714876"/>
            <a:ext cx="3906075" cy="152400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>
                <a:solidFill>
                  <a:schemeClr val="accent2"/>
                </a:solidFill>
              </a:rPr>
              <a:t>ここで紹介する手法は、ジオコーディング（</a:t>
            </a:r>
            <a:r>
              <a:rPr kumimoji="1" lang="en-US" altLang="ja-JP" sz="1400" dirty="0">
                <a:solidFill>
                  <a:schemeClr val="accent2"/>
                </a:solidFill>
              </a:rPr>
              <a:t>Geocoding</a:t>
            </a:r>
            <a:r>
              <a:rPr kumimoji="1" lang="ja-JP" altLang="en-US" sz="1400" dirty="0">
                <a:solidFill>
                  <a:schemeClr val="accent2"/>
                </a:solidFill>
              </a:rPr>
              <a:t>）と呼ばれる、</a:t>
            </a:r>
            <a:r>
              <a:rPr kumimoji="1" lang="ja-JP" altLang="en-US" sz="1400">
                <a:solidFill>
                  <a:schemeClr val="accent2"/>
                </a:solidFill>
              </a:rPr>
              <a:t>住所から</a:t>
            </a:r>
            <a:br>
              <a:rPr kumimoji="1" lang="ja-JP" altLang="en-US" sz="1400">
                <a:solidFill>
                  <a:schemeClr val="accent2"/>
                </a:solidFill>
              </a:rPr>
            </a:br>
            <a:r>
              <a:rPr kumimoji="1" lang="ja-JP" altLang="en-US" sz="1400">
                <a:solidFill>
                  <a:schemeClr val="accent2"/>
                </a:solidFill>
              </a:rPr>
              <a:t>緯度</a:t>
            </a:r>
            <a:r>
              <a:rPr kumimoji="1" lang="ja-JP" altLang="en-US" sz="1400" dirty="0">
                <a:solidFill>
                  <a:schemeClr val="accent2"/>
                </a:solidFill>
              </a:rPr>
              <a:t>・経度を自動的に算出する手法です。</a:t>
            </a:r>
          </a:p>
          <a:p>
            <a:r>
              <a:rPr kumimoji="1" lang="ja-JP" altLang="en-US" sz="1400" dirty="0">
                <a:solidFill>
                  <a:schemeClr val="accent2"/>
                </a:solidFill>
              </a:rPr>
              <a:t>ここでは、無償で利用できるツールを紹介しましたが、精度が必要である場合は、有償のツールを利用することをお勧めします。</a:t>
            </a:r>
          </a:p>
        </p:txBody>
      </p:sp>
    </p:spTree>
    <p:extLst>
      <p:ext uri="{BB962C8B-B14F-4D97-AF65-F5344CB8AC3E}">
        <p14:creationId xmlns:p14="http://schemas.microsoft.com/office/powerpoint/2010/main" val="15542642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B87F6B78-E613-4727-A3FF-2233AFC8A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6888" y="2660677"/>
            <a:ext cx="3876675" cy="2267547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(4) </a:t>
            </a:r>
            <a:r>
              <a:rPr lang="ja-JP" altLang="en-US" dirty="0"/>
              <a:t>緯度・経度②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29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830303"/>
          </a:xfrm>
        </p:spPr>
        <p:txBody>
          <a:bodyPr>
            <a:normAutofit/>
          </a:bodyPr>
          <a:lstStyle/>
          <a:p>
            <a:r>
              <a:rPr lang="ja-JP" altLang="en-US" dirty="0"/>
              <a:t>推奨データセットのフォーマットシートに、緯度・経度を転記します。</a:t>
            </a:r>
          </a:p>
          <a:p>
            <a:r>
              <a:rPr kumimoji="1" lang="ja-JP" altLang="en-US" dirty="0"/>
              <a:t>緯度・経度がデータにない場合は、以下の手順で算出してから転記</a:t>
            </a:r>
            <a:r>
              <a:rPr kumimoji="1" lang="ja-JP" altLang="en-US"/>
              <a:t>しましょう。</a:t>
            </a:r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75C0E71-5596-45CF-A37B-264CCE5E5BC4}"/>
              </a:ext>
            </a:extLst>
          </p:cNvPr>
          <p:cNvSpPr txBox="1"/>
          <p:nvPr/>
        </p:nvSpPr>
        <p:spPr>
          <a:xfrm>
            <a:off x="231627" y="1858105"/>
            <a:ext cx="3998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/>
              <a:t>(3) </a:t>
            </a:r>
            <a:r>
              <a:rPr kumimoji="1" lang="ja-JP" altLang="en-US" sz="1400"/>
              <a:t>得られたフォルダにある「地理院マップシート</a:t>
            </a:r>
            <a:r>
              <a:rPr kumimoji="1" lang="en-US" altLang="ja-JP" sz="1400"/>
              <a:t>.</a:t>
            </a:r>
            <a:r>
              <a:rPr kumimoji="1" lang="en-US" altLang="ja-JP" sz="1400" err="1"/>
              <a:t>xls</a:t>
            </a:r>
            <a:r>
              <a:rPr kumimoji="1" lang="ja-JP" altLang="en-US" sz="1400"/>
              <a:t>」を</a:t>
            </a:r>
            <a:br>
              <a:rPr kumimoji="1" lang="en-US" altLang="ja-JP" sz="1400"/>
            </a:br>
            <a:r>
              <a:rPr kumimoji="1" lang="en-US" altLang="ja-JP" sz="1400"/>
              <a:t>     </a:t>
            </a:r>
            <a:r>
              <a:rPr kumimoji="1" lang="ja-JP" altLang="en-US" sz="1400"/>
              <a:t>起動します。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6A97BBC2-6A0E-4C8F-BE90-D9137194EE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215" y="2421061"/>
            <a:ext cx="4242332" cy="1367979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E3B6B7F-7A03-4D26-92D3-604C8383896C}"/>
              </a:ext>
            </a:extLst>
          </p:cNvPr>
          <p:cNvSpPr txBox="1"/>
          <p:nvPr/>
        </p:nvSpPr>
        <p:spPr>
          <a:xfrm>
            <a:off x="1412862" y="3185466"/>
            <a:ext cx="140936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20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  <a:sym typeface="Wingdings" panose="05000000000000000000" pitchFamily="2" charset="2"/>
              </a:rPr>
              <a:t> </a:t>
            </a:r>
            <a:r>
              <a:rPr kumimoji="1" lang="ja-JP" altLang="en-US" sz="120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  <a:sym typeface="Wingdings" panose="05000000000000000000" pitchFamily="2" charset="2"/>
              </a:rPr>
              <a:t>これを実行します</a:t>
            </a:r>
            <a:endParaRPr kumimoji="1" lang="ja-JP" altLang="en-US" sz="1200">
              <a:solidFill>
                <a:schemeClr val="accent2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DDDD2F8-7258-4C1C-9523-50D7B3EECAC9}"/>
              </a:ext>
            </a:extLst>
          </p:cNvPr>
          <p:cNvSpPr txBox="1"/>
          <p:nvPr/>
        </p:nvSpPr>
        <p:spPr>
          <a:xfrm>
            <a:off x="1412862" y="3019301"/>
            <a:ext cx="9605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20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  <a:sym typeface="Wingdings" panose="05000000000000000000" pitchFamily="2" charset="2"/>
              </a:rPr>
              <a:t> </a:t>
            </a:r>
            <a:r>
              <a:rPr kumimoji="1" lang="ja-JP" altLang="en-US" sz="120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  <a:sym typeface="Wingdings" panose="05000000000000000000" pitchFamily="2" charset="2"/>
              </a:rPr>
              <a:t>マニュアル</a:t>
            </a:r>
            <a:endParaRPr kumimoji="1" lang="ja-JP" altLang="en-US" sz="1200">
              <a:solidFill>
                <a:schemeClr val="accent2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8CFB72E-2239-43DF-8D49-25DF594B1DE9}"/>
              </a:ext>
            </a:extLst>
          </p:cNvPr>
          <p:cNvSpPr txBox="1"/>
          <p:nvPr/>
        </p:nvSpPr>
        <p:spPr>
          <a:xfrm>
            <a:off x="4845727" y="1868221"/>
            <a:ext cx="416011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/>
              <a:t>(4) </a:t>
            </a:r>
            <a:r>
              <a:rPr kumimoji="1" lang="ja-JP" altLang="en-US" sz="1400"/>
              <a:t>地理院マップシートの</a:t>
            </a:r>
            <a:r>
              <a:rPr kumimoji="1" lang="en-US" altLang="ja-JP" sz="1400"/>
              <a:t>S</a:t>
            </a:r>
            <a:r>
              <a:rPr kumimoji="1" lang="ja-JP" altLang="en-US" sz="1400"/>
              <a:t>列に「住所」と入力し</a:t>
            </a:r>
            <a:br>
              <a:rPr kumimoji="1" lang="ja-JP" altLang="en-US" sz="1400"/>
            </a:br>
            <a:r>
              <a:rPr kumimoji="1" lang="ja-JP" altLang="en-US" sz="1400"/>
              <a:t>     マップシートの</a:t>
            </a:r>
            <a:r>
              <a:rPr kumimoji="1" lang="en-US" altLang="ja-JP" sz="1400"/>
              <a:t>R</a:t>
            </a:r>
            <a:r>
              <a:rPr kumimoji="1" lang="ja-JP" altLang="en-US" sz="1400"/>
              <a:t>列「タイトル」に名称を、</a:t>
            </a:r>
            <a:r>
              <a:rPr kumimoji="1" lang="en-US" altLang="ja-JP" sz="1400"/>
              <a:t>S</a:t>
            </a:r>
            <a:r>
              <a:rPr kumimoji="1" lang="ja-JP" altLang="en-US" sz="1400"/>
              <a:t>列「住所」に</a:t>
            </a:r>
            <a:br>
              <a:rPr kumimoji="1" lang="en-US" altLang="ja-JP" sz="1400"/>
            </a:br>
            <a:r>
              <a:rPr kumimoji="1" lang="en-US" altLang="ja-JP" sz="1400"/>
              <a:t>     </a:t>
            </a:r>
            <a:r>
              <a:rPr kumimoji="1" lang="ja-JP" altLang="en-US" sz="1400"/>
              <a:t>住所を転記します。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481FB0C6-0941-4A01-9144-029BE2962F5D}"/>
              </a:ext>
            </a:extLst>
          </p:cNvPr>
          <p:cNvSpPr txBox="1"/>
          <p:nvPr/>
        </p:nvSpPr>
        <p:spPr>
          <a:xfrm>
            <a:off x="5076660" y="5272233"/>
            <a:ext cx="34483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※ </a:t>
            </a:r>
            <a:r>
              <a:rPr kumimoji="1" lang="ja-JP" altLang="en-US" sz="1400" dirty="0"/>
              <a:t>転記の仕方は、</a:t>
            </a:r>
            <a:r>
              <a:rPr kumimoji="1" lang="en-US" altLang="ja-JP" sz="1400" dirty="0"/>
              <a:t>(1)</a:t>
            </a:r>
            <a:r>
              <a:rPr kumimoji="1" lang="ja-JP" altLang="en-US" sz="1400" dirty="0"/>
              <a:t>名称①②と同じです。</a:t>
            </a:r>
          </a:p>
        </p:txBody>
      </p:sp>
      <p:sp>
        <p:nvSpPr>
          <p:cNvPr id="46" name="矢印: 右 45">
            <a:extLst>
              <a:ext uri="{FF2B5EF4-FFF2-40B4-BE49-F238E27FC236}">
                <a16:creationId xmlns:a16="http://schemas.microsoft.com/office/drawing/2014/main" id="{AABABF98-BD7D-4259-9D39-FF4CC140886F}"/>
              </a:ext>
            </a:extLst>
          </p:cNvPr>
          <p:cNvSpPr/>
          <p:nvPr/>
        </p:nvSpPr>
        <p:spPr>
          <a:xfrm>
            <a:off x="4563007" y="2958409"/>
            <a:ext cx="273727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7B8A7193-797D-4F51-BA38-B84FCA2B4A1F}"/>
              </a:ext>
            </a:extLst>
          </p:cNvPr>
          <p:cNvSpPr/>
          <p:nvPr/>
        </p:nvSpPr>
        <p:spPr>
          <a:xfrm>
            <a:off x="7310592" y="3406428"/>
            <a:ext cx="720080" cy="144016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BD24B567-6B7E-4130-B624-F075E3AFF3C4}"/>
              </a:ext>
            </a:extLst>
          </p:cNvPr>
          <p:cNvSpPr/>
          <p:nvPr/>
        </p:nvSpPr>
        <p:spPr>
          <a:xfrm>
            <a:off x="6677209" y="3568462"/>
            <a:ext cx="1415530" cy="1232137"/>
          </a:xfrm>
          <a:prstGeom prst="roundRect">
            <a:avLst>
              <a:gd name="adj" fmla="val 9376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D18C98FB-28EF-46CC-A4CB-A7335690B036}"/>
              </a:ext>
            </a:extLst>
          </p:cNvPr>
          <p:cNvSpPr txBox="1"/>
          <p:nvPr/>
        </p:nvSpPr>
        <p:spPr>
          <a:xfrm>
            <a:off x="7414157" y="2986464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chemeClr val="accent2"/>
                </a:solidFill>
              </a:rPr>
              <a:t>入力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A74B0005-14DF-4B10-ABB7-41893D1A4F49}"/>
              </a:ext>
            </a:extLst>
          </p:cNvPr>
          <p:cNvSpPr txBox="1"/>
          <p:nvPr/>
        </p:nvSpPr>
        <p:spPr>
          <a:xfrm>
            <a:off x="7414157" y="5014727"/>
            <a:ext cx="12330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chemeClr val="accent2"/>
                </a:solidFill>
              </a:rPr>
              <a:t>元データから転記</a:t>
            </a:r>
          </a:p>
        </p:txBody>
      </p: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CD3DFA65-8080-46E4-80E9-4A526470B946}"/>
              </a:ext>
            </a:extLst>
          </p:cNvPr>
          <p:cNvCxnSpPr>
            <a:stCxn id="31" idx="2"/>
            <a:endCxn id="28" idx="0"/>
          </p:cNvCxnSpPr>
          <p:nvPr/>
        </p:nvCxnSpPr>
        <p:spPr>
          <a:xfrm>
            <a:off x="7660379" y="3263463"/>
            <a:ext cx="10253" cy="14296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コネクタ: カギ線 43">
            <a:extLst>
              <a:ext uri="{FF2B5EF4-FFF2-40B4-BE49-F238E27FC236}">
                <a16:creationId xmlns:a16="http://schemas.microsoft.com/office/drawing/2014/main" id="{FC399BFE-BBB4-4F64-9F30-8835DEE2E02F}"/>
              </a:ext>
            </a:extLst>
          </p:cNvPr>
          <p:cNvCxnSpPr>
            <a:cxnSpLocks/>
            <a:stCxn id="34" idx="0"/>
            <a:endCxn id="30" idx="2"/>
          </p:cNvCxnSpPr>
          <p:nvPr/>
        </p:nvCxnSpPr>
        <p:spPr>
          <a:xfrm rot="16200000" flipV="1">
            <a:off x="7600759" y="4584814"/>
            <a:ext cx="214128" cy="645698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0" name="矢印: 右 49">
            <a:extLst>
              <a:ext uri="{FF2B5EF4-FFF2-40B4-BE49-F238E27FC236}">
                <a16:creationId xmlns:a16="http://schemas.microsoft.com/office/drawing/2014/main" id="{93C92093-2D11-46C2-8C2C-D67FF7B753A0}"/>
              </a:ext>
            </a:extLst>
          </p:cNvPr>
          <p:cNvSpPr/>
          <p:nvPr/>
        </p:nvSpPr>
        <p:spPr>
          <a:xfrm>
            <a:off x="8904387" y="3876544"/>
            <a:ext cx="25835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7645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9">
            <a:extLst>
              <a:ext uri="{FF2B5EF4-FFF2-40B4-BE49-F238E27FC236}">
                <a16:creationId xmlns:a16="http://schemas.microsoft.com/office/drawing/2014/main" id="{8FB1291F-8409-42A7-9AED-FB879603745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178636"/>
            <a:ext cx="161935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tx1"/>
                </a:solidFill>
                <a:latin typeface="+mj-ea"/>
                <a:ea typeface="+mj-ea"/>
              </a:rPr>
              <a:t>１</a:t>
            </a:r>
            <a:r>
              <a:rPr lang="en-US" altLang="ja-JP" sz="2200">
                <a:solidFill>
                  <a:schemeClr val="tx1"/>
                </a:solidFill>
                <a:latin typeface="+mj-ea"/>
                <a:ea typeface="+mj-ea"/>
              </a:rPr>
              <a:t>.</a:t>
            </a:r>
            <a:r>
              <a:rPr lang="ja-JP" altLang="en-US" sz="2200">
                <a:solidFill>
                  <a:schemeClr val="tx1"/>
                </a:solidFill>
                <a:latin typeface="+mj-ea"/>
                <a:ea typeface="+mj-ea"/>
              </a:rPr>
              <a:t> はじめに</a:t>
            </a:r>
          </a:p>
        </p:txBody>
      </p:sp>
      <p:sp>
        <p:nvSpPr>
          <p:cNvPr id="7" name="Text Box 31">
            <a:extLst>
              <a:ext uri="{FF2B5EF4-FFF2-40B4-BE49-F238E27FC236}">
                <a16:creationId xmlns:a16="http://schemas.microsoft.com/office/drawing/2014/main" id="{2AA45135-99A0-4D96-8159-29900E9825E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677429"/>
            <a:ext cx="45768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latin typeface="+mj-ea"/>
                <a:ea typeface="+mj-ea"/>
              </a:rPr>
              <a:t>２</a:t>
            </a:r>
            <a:r>
              <a:rPr lang="en-US" altLang="ja-JP" sz="2200">
                <a:latin typeface="+mj-ea"/>
                <a:ea typeface="+mj-ea"/>
              </a:rPr>
              <a:t>.</a:t>
            </a:r>
            <a:r>
              <a:rPr lang="ja-JP" altLang="en-US" sz="2200">
                <a:latin typeface="+mj-ea"/>
                <a:ea typeface="+mj-ea"/>
              </a:rPr>
              <a:t> 推奨データセットの項目と確認事項</a:t>
            </a:r>
          </a:p>
        </p:txBody>
      </p:sp>
      <p:sp>
        <p:nvSpPr>
          <p:cNvPr id="8" name="Text Box 31">
            <a:extLst>
              <a:ext uri="{FF2B5EF4-FFF2-40B4-BE49-F238E27FC236}">
                <a16:creationId xmlns:a16="http://schemas.microsoft.com/office/drawing/2014/main" id="{481B14C7-A8BD-48B1-9937-DC8AD9C3ADB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172729"/>
            <a:ext cx="48045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latin typeface="+mj-ea"/>
                <a:ea typeface="+mj-ea"/>
              </a:rPr>
              <a:t>３</a:t>
            </a:r>
            <a:r>
              <a:rPr lang="en-US" altLang="ja-JP" sz="2200">
                <a:latin typeface="+mj-ea"/>
                <a:ea typeface="+mj-ea"/>
              </a:rPr>
              <a:t>.</a:t>
            </a:r>
            <a:r>
              <a:rPr lang="ja-JP" altLang="en-US" sz="2200">
                <a:latin typeface="+mj-ea"/>
                <a:ea typeface="+mj-ea"/>
              </a:rPr>
              <a:t> 推奨データセットに基づくデータの作成</a:t>
            </a:r>
          </a:p>
        </p:txBody>
      </p:sp>
      <p:sp>
        <p:nvSpPr>
          <p:cNvPr id="2" name="Text Box 31">
            <a:extLst>
              <a:ext uri="{FF2B5EF4-FFF2-40B4-BE49-F238E27FC236}">
                <a16:creationId xmlns:a16="http://schemas.microsoft.com/office/drawing/2014/main" id="{0C40E600-8627-43B4-95D9-B326645426C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668029"/>
            <a:ext cx="551465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latin typeface="+mj-ea"/>
                <a:ea typeface="+mj-ea"/>
              </a:rPr>
              <a:t>４</a:t>
            </a:r>
            <a:r>
              <a:rPr lang="en-US" altLang="ja-JP" sz="2200" dirty="0">
                <a:latin typeface="+mj-ea"/>
                <a:ea typeface="+mj-ea"/>
              </a:rPr>
              <a:t>.</a:t>
            </a:r>
            <a:r>
              <a:rPr lang="ja-JP" altLang="en-US" sz="2200" dirty="0">
                <a:latin typeface="+mj-ea"/>
                <a:ea typeface="+mj-ea"/>
              </a:rPr>
              <a:t> 推奨データセットに基づくデータのメンテナンス</a:t>
            </a:r>
          </a:p>
        </p:txBody>
      </p:sp>
    </p:spTree>
    <p:extLst>
      <p:ext uri="{BB962C8B-B14F-4D97-AF65-F5344CB8AC3E}">
        <p14:creationId xmlns:p14="http://schemas.microsoft.com/office/powerpoint/2010/main" val="28793628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00F64A53-9920-4CAE-B1A9-B6F6BB1F1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133" y="3254692"/>
            <a:ext cx="3840480" cy="224637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26DA1473-9AA0-4073-A406-EC3468648C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838" y="3254692"/>
            <a:ext cx="3796796" cy="2220824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(4) </a:t>
            </a:r>
            <a:r>
              <a:rPr lang="ja-JP" altLang="en-US" dirty="0"/>
              <a:t>緯度・経度③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30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ja-JP" altLang="en-US"/>
              <a:t>推奨データセットのフォーマットシートに、緯度・経度を転記します。</a:t>
            </a:r>
          </a:p>
          <a:p>
            <a:r>
              <a:rPr kumimoji="1" lang="ja-JP" altLang="en-US"/>
              <a:t>緯度・経度がデータにない場合は、以下の手順で算出してから転記しましょう。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844675"/>
            <a:ext cx="8756650" cy="467347"/>
          </a:xfrm>
        </p:spPr>
        <p:txBody>
          <a:bodyPr/>
          <a:lstStyle/>
          <a:p>
            <a:r>
              <a:rPr lang="ja-JP" altLang="en-US"/>
              <a:t>転記の方法は、</a:t>
            </a:r>
            <a:r>
              <a:rPr lang="en-US" altLang="ja-JP"/>
              <a:t>(1)</a:t>
            </a:r>
            <a:r>
              <a:rPr lang="ja-JP" altLang="en-US"/>
              <a:t>名前①②と同じです。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61E8EC-CF35-4EDF-9726-32107C091F84}"/>
              </a:ext>
            </a:extLst>
          </p:cNvPr>
          <p:cNvSpPr txBox="1"/>
          <p:nvPr/>
        </p:nvSpPr>
        <p:spPr>
          <a:xfrm>
            <a:off x="755576" y="2834495"/>
            <a:ext cx="3373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/>
              <a:t>(5)</a:t>
            </a:r>
            <a:r>
              <a:rPr kumimoji="1" lang="ja-JP" altLang="en-US" sz="1400"/>
              <a:t> 「</a:t>
            </a:r>
            <a:r>
              <a:rPr kumimoji="1" lang="en-US" altLang="ja-JP" sz="1400"/>
              <a:t>S</a:t>
            </a:r>
            <a:r>
              <a:rPr kumimoji="1" lang="ja-JP" altLang="en-US" sz="1400"/>
              <a:t>列」を押して、</a:t>
            </a:r>
            <a:r>
              <a:rPr kumimoji="1" lang="en-US" altLang="ja-JP" sz="1400"/>
              <a:t>S</a:t>
            </a:r>
            <a:r>
              <a:rPr kumimoji="1" lang="ja-JP" altLang="en-US" sz="1400"/>
              <a:t>列全体を選択します。</a:t>
            </a:r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E9F7E0A9-EBE9-4532-92EB-51B995970CCF}"/>
              </a:ext>
            </a:extLst>
          </p:cNvPr>
          <p:cNvSpPr/>
          <p:nvPr/>
        </p:nvSpPr>
        <p:spPr>
          <a:xfrm>
            <a:off x="4475419" y="4077072"/>
            <a:ext cx="53090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A98F38E-921A-4EEE-AEC3-EA23F595C98C}"/>
              </a:ext>
            </a:extLst>
          </p:cNvPr>
          <p:cNvSpPr txBox="1"/>
          <p:nvPr/>
        </p:nvSpPr>
        <p:spPr>
          <a:xfrm>
            <a:off x="5188624" y="2416797"/>
            <a:ext cx="400622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(6)</a:t>
            </a:r>
            <a:r>
              <a:rPr kumimoji="1" lang="ja-JP" altLang="en-US" sz="1400" dirty="0"/>
              <a:t> 「住所→座標値」ボタンを押すと、緯度・経度値が</a:t>
            </a:r>
          </a:p>
          <a:p>
            <a:r>
              <a:rPr kumimoji="1" lang="ja-JP" altLang="en-US" sz="1400" dirty="0"/>
              <a:t>     補完されます。</a:t>
            </a:r>
          </a:p>
          <a:p>
            <a:r>
              <a:rPr kumimoji="1" lang="en-US" altLang="ja-JP" sz="1400" dirty="0"/>
              <a:t>※ </a:t>
            </a:r>
            <a:r>
              <a:rPr kumimoji="1" lang="ja-JP" altLang="en-US" sz="1400" dirty="0"/>
              <a:t>このときネットワーク接続が必要です</a:t>
            </a: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8356EC68-B864-4F3B-88A4-9F9572CCD0D4}"/>
              </a:ext>
            </a:extLst>
          </p:cNvPr>
          <p:cNvSpPr/>
          <p:nvPr/>
        </p:nvSpPr>
        <p:spPr>
          <a:xfrm>
            <a:off x="2614067" y="3520729"/>
            <a:ext cx="720080" cy="144016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611F561A-BF5E-49B6-994E-329F43D5CBB6}"/>
              </a:ext>
            </a:extLst>
          </p:cNvPr>
          <p:cNvSpPr/>
          <p:nvPr/>
        </p:nvSpPr>
        <p:spPr>
          <a:xfrm>
            <a:off x="5640095" y="4168812"/>
            <a:ext cx="861338" cy="1203288"/>
          </a:xfrm>
          <a:prstGeom prst="roundRect">
            <a:avLst>
              <a:gd name="adj" fmla="val 11255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" name="コネクタ: カギ線 28">
            <a:extLst>
              <a:ext uri="{FF2B5EF4-FFF2-40B4-BE49-F238E27FC236}">
                <a16:creationId xmlns:a16="http://schemas.microsoft.com/office/drawing/2014/main" id="{DE4DC020-10C0-4140-92E6-975D3AF455B9}"/>
              </a:ext>
            </a:extLst>
          </p:cNvPr>
          <p:cNvCxnSpPr>
            <a:cxnSpLocks/>
            <a:stCxn id="26" idx="2"/>
            <a:endCxn id="28" idx="1"/>
          </p:cNvCxnSpPr>
          <p:nvPr/>
        </p:nvCxnSpPr>
        <p:spPr>
          <a:xfrm rot="16200000" flipH="1">
            <a:off x="5188238" y="4318599"/>
            <a:ext cx="665578" cy="238136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D315A2D7-6D79-4B45-A316-3274DACDAB7D}"/>
              </a:ext>
            </a:extLst>
          </p:cNvPr>
          <p:cNvSpPr txBox="1"/>
          <p:nvPr/>
        </p:nvSpPr>
        <p:spPr>
          <a:xfrm>
            <a:off x="4317671" y="4807901"/>
            <a:ext cx="1377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1200" dirty="0">
                <a:solidFill>
                  <a:schemeClr val="accent2"/>
                </a:solidFill>
              </a:rPr>
              <a:t>ボタンを押すと</a:t>
            </a:r>
          </a:p>
          <a:p>
            <a:pPr algn="r"/>
            <a:r>
              <a:rPr kumimoji="1" lang="ja-JP" altLang="en-US" sz="1200" dirty="0">
                <a:solidFill>
                  <a:schemeClr val="accent2"/>
                </a:solidFill>
              </a:rPr>
              <a:t>自動的に埋まります</a:t>
            </a:r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7C1FF18A-C774-47BF-8ACC-BAD0BD3F3E61}"/>
              </a:ext>
            </a:extLst>
          </p:cNvPr>
          <p:cNvSpPr/>
          <p:nvPr/>
        </p:nvSpPr>
        <p:spPr>
          <a:xfrm>
            <a:off x="5235528" y="3961172"/>
            <a:ext cx="332861" cy="143706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52933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90287B44-AE77-4E59-926A-B79784656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0317" y="2860787"/>
            <a:ext cx="3652008" cy="133327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9B60E64E-441A-4CE6-953E-5A9FC8BBA2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27" y="2860787"/>
            <a:ext cx="3652008" cy="1333273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(5) </a:t>
            </a:r>
            <a:r>
              <a:rPr lang="ja-JP" altLang="en-US" dirty="0"/>
              <a:t>文化財分類・種類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31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424733"/>
          </a:xfrm>
        </p:spPr>
        <p:txBody>
          <a:bodyPr>
            <a:normAutofit/>
          </a:bodyPr>
          <a:lstStyle/>
          <a:p>
            <a:r>
              <a:rPr lang="ja-JP" altLang="en-US" dirty="0"/>
              <a:t>推奨データセットのフォーマットシートに、文化財分類・種類を転記します。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380588"/>
            <a:ext cx="8756650" cy="620956"/>
          </a:xfrm>
        </p:spPr>
        <p:txBody>
          <a:bodyPr>
            <a:normAutofit/>
          </a:bodyPr>
          <a:lstStyle/>
          <a:p>
            <a:r>
              <a:rPr lang="ja-JP" altLang="en-US" dirty="0"/>
              <a:t>文化財分類・種類ごとにファイルが分かれている場合は、推奨データセットのフォーマットシートに文化財分類・種類を記入し、これをコピーしましょう。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61E8EC-CF35-4EDF-9726-32107C091F84}"/>
              </a:ext>
            </a:extLst>
          </p:cNvPr>
          <p:cNvSpPr txBox="1"/>
          <p:nvPr/>
        </p:nvSpPr>
        <p:spPr>
          <a:xfrm>
            <a:off x="361727" y="2420344"/>
            <a:ext cx="2829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(1)</a:t>
            </a:r>
            <a:r>
              <a:rPr kumimoji="1" lang="ja-JP" altLang="en-US" sz="1400" dirty="0"/>
              <a:t>文化財分類・種類を記入します。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48D84450-16FE-4FAD-835F-D7653FA89477}"/>
              </a:ext>
            </a:extLst>
          </p:cNvPr>
          <p:cNvSpPr/>
          <p:nvPr/>
        </p:nvSpPr>
        <p:spPr>
          <a:xfrm>
            <a:off x="2594896" y="3302043"/>
            <a:ext cx="519779" cy="8453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538C4E2-FD5F-4C9F-A949-55E0E5A964EB}"/>
              </a:ext>
            </a:extLst>
          </p:cNvPr>
          <p:cNvSpPr txBox="1"/>
          <p:nvPr/>
        </p:nvSpPr>
        <p:spPr>
          <a:xfrm>
            <a:off x="4922273" y="2051012"/>
            <a:ext cx="370005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(2)</a:t>
            </a:r>
            <a:r>
              <a:rPr kumimoji="1" lang="ja-JP" altLang="en-US" sz="1400" dirty="0"/>
              <a:t> </a:t>
            </a:r>
            <a:r>
              <a:rPr kumimoji="1" lang="en-US" altLang="ja-JP" sz="1400" dirty="0"/>
              <a:t>(1)</a:t>
            </a:r>
            <a:r>
              <a:rPr kumimoji="1" lang="ja-JP" altLang="en-US" sz="1400" dirty="0"/>
              <a:t>のセルを選択し、枠の右下をつかんで</a:t>
            </a:r>
            <a:endParaRPr kumimoji="1" lang="en-US" altLang="ja-JP" sz="1400" dirty="0"/>
          </a:p>
          <a:p>
            <a:r>
              <a:rPr kumimoji="1" lang="en-US" altLang="ja-JP" sz="1400" dirty="0"/>
              <a:t>     </a:t>
            </a:r>
            <a:r>
              <a:rPr kumimoji="1" lang="ja-JP" altLang="en-US" sz="1400" dirty="0"/>
              <a:t>同じ文化財分類・種類の項目分引っ張ります</a:t>
            </a:r>
            <a:endParaRPr kumimoji="1" lang="en-US" altLang="ja-JP" sz="1400" dirty="0"/>
          </a:p>
          <a:p>
            <a:r>
              <a:rPr kumimoji="1" lang="en-US" altLang="ja-JP" sz="1400" dirty="0"/>
              <a:t>     </a:t>
            </a:r>
            <a:r>
              <a:rPr kumimoji="1" lang="en-US" altLang="ja-JP" sz="1400" dirty="0">
                <a:sym typeface="Wingdings" panose="05000000000000000000" pitchFamily="2" charset="2"/>
              </a:rPr>
              <a:t> </a:t>
            </a:r>
            <a:r>
              <a:rPr kumimoji="1" lang="ja-JP" altLang="en-US" sz="1400" dirty="0">
                <a:sym typeface="Wingdings" panose="05000000000000000000" pitchFamily="2" charset="2"/>
              </a:rPr>
              <a:t>選択した行にコピーされます</a:t>
            </a:r>
            <a:endParaRPr kumimoji="1" lang="ja-JP" altLang="en-US" sz="1400" dirty="0"/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75B805BB-36B5-47BB-A2B6-C8287C32ED86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>
          <a:xfrm flipH="1">
            <a:off x="6794171" y="4194060"/>
            <a:ext cx="2150" cy="85057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楕円 18">
            <a:extLst>
              <a:ext uri="{FF2B5EF4-FFF2-40B4-BE49-F238E27FC236}">
                <a16:creationId xmlns:a16="http://schemas.microsoft.com/office/drawing/2014/main" id="{87934408-4884-4DB7-97EF-33A0D3A6808E}"/>
              </a:ext>
            </a:extLst>
          </p:cNvPr>
          <p:cNvSpPr/>
          <p:nvPr/>
        </p:nvSpPr>
        <p:spPr>
          <a:xfrm>
            <a:off x="7353057" y="3324306"/>
            <a:ext cx="113033" cy="118973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36BF67BB-ECC6-481C-BD71-A420AE562797}"/>
              </a:ext>
            </a:extLst>
          </p:cNvPr>
          <p:cNvCxnSpPr>
            <a:cxnSpLocks/>
            <a:stCxn id="19" idx="4"/>
          </p:cNvCxnSpPr>
          <p:nvPr/>
        </p:nvCxnSpPr>
        <p:spPr>
          <a:xfrm>
            <a:off x="7409574" y="3443279"/>
            <a:ext cx="0" cy="688514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矢印: 右 32">
            <a:extLst>
              <a:ext uri="{FF2B5EF4-FFF2-40B4-BE49-F238E27FC236}">
                <a16:creationId xmlns:a16="http://schemas.microsoft.com/office/drawing/2014/main" id="{17432AB5-3D1A-4BEB-9E8D-6D01A39B0AFE}"/>
              </a:ext>
            </a:extLst>
          </p:cNvPr>
          <p:cNvSpPr/>
          <p:nvPr/>
        </p:nvSpPr>
        <p:spPr>
          <a:xfrm>
            <a:off x="4442699" y="3346553"/>
            <a:ext cx="46742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6258A5A2-4809-442F-884C-9C1715E214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6016" y="5044639"/>
            <a:ext cx="3656309" cy="133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9816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3.3 </a:t>
            </a:r>
            <a:r>
              <a:rPr lang="ja-JP" altLang="en-US" dirty="0"/>
              <a:t>データの転記 </a:t>
            </a:r>
            <a:r>
              <a:rPr lang="en-US" altLang="ja-JP" dirty="0"/>
              <a:t>(6) </a:t>
            </a:r>
            <a:r>
              <a:rPr lang="ja-JP" altLang="en-US" dirty="0"/>
              <a:t>その他の項目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32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/>
          </a:bodyPr>
          <a:lstStyle/>
          <a:p>
            <a:r>
              <a:rPr lang="ja-JP" altLang="en-US"/>
              <a:t>推奨データセットのフォーマットシートに、項目を転記します。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487519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転記の方法は、</a:t>
            </a:r>
            <a:r>
              <a:rPr lang="en-US" altLang="ja-JP" dirty="0"/>
              <a:t>(1)</a:t>
            </a:r>
            <a:r>
              <a:rPr lang="ja-JP" altLang="en-US" dirty="0"/>
              <a:t>名前①②と同じです。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以下の項目については、入力するデータフォーマットが決まっています。</a:t>
            </a:r>
            <a:br>
              <a:rPr lang="ja-JP" altLang="en-US" dirty="0"/>
            </a:br>
            <a:r>
              <a:rPr lang="en-US" altLang="ja-JP" dirty="0"/>
              <a:t>- </a:t>
            </a:r>
            <a:r>
              <a:rPr lang="ja-JP" altLang="en-US" dirty="0"/>
              <a:t>電話番号</a:t>
            </a:r>
            <a:br>
              <a:rPr lang="en-US" altLang="ja-JP" dirty="0"/>
            </a:br>
            <a:r>
              <a:rPr lang="en-US" altLang="ja-JP" dirty="0"/>
              <a:t>- </a:t>
            </a:r>
            <a:r>
              <a:rPr lang="ja-JP" altLang="en-US" dirty="0"/>
              <a:t>内線番号</a:t>
            </a:r>
            <a:br>
              <a:rPr lang="en-US" altLang="ja-JP" dirty="0"/>
            </a:br>
            <a:r>
              <a:rPr lang="en-US" altLang="ja-JP" dirty="0"/>
              <a:t>- </a:t>
            </a:r>
            <a:r>
              <a:rPr lang="ja-JP" altLang="en-US" dirty="0"/>
              <a:t>文化財指定日</a:t>
            </a:r>
            <a:br>
              <a:rPr lang="en-US" altLang="ja-JP" dirty="0"/>
            </a:br>
            <a:r>
              <a:rPr lang="en-US" altLang="ja-JP" dirty="0"/>
              <a:t>- </a:t>
            </a:r>
            <a:r>
              <a:rPr lang="ja-JP" altLang="en-US" dirty="0"/>
              <a:t>利用可能曜日</a:t>
            </a:r>
            <a:br>
              <a:rPr lang="en-US" altLang="ja-JP" dirty="0"/>
            </a:br>
            <a:r>
              <a:rPr lang="en-US" altLang="ja-JP" dirty="0"/>
              <a:t>- </a:t>
            </a:r>
            <a:r>
              <a:rPr lang="ja-JP" altLang="en-US" dirty="0"/>
              <a:t>開始時間・終了時間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65880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/>
              <a:t>3.4 </a:t>
            </a:r>
            <a:r>
              <a:rPr lang="ja-JP" altLang="en-US" dirty="0"/>
              <a:t>推奨データセットに基づいたデータ作成後の作業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33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3. </a:t>
            </a:r>
            <a:r>
              <a:rPr kumimoji="1" lang="ja-JP" altLang="en-US"/>
              <a:t>推奨データセットに基づくデータの作成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/>
          </a:bodyPr>
          <a:lstStyle/>
          <a:p>
            <a:r>
              <a:rPr lang="ja-JP" altLang="en-US"/>
              <a:t>推奨データセットの作成が完了したら、そのデータを公開しましょう。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501259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推奨データセットの作成が完了したら、そのデータをオープンデータとして</a:t>
            </a:r>
            <a:br>
              <a:rPr lang="ja-JP" altLang="en-US" dirty="0"/>
            </a:br>
            <a:r>
              <a:rPr lang="ja-JP" altLang="en-US" dirty="0"/>
              <a:t>所属の地方公共団体が管理する</a:t>
            </a:r>
            <a:r>
              <a:rPr lang="en-US" altLang="ja-JP" dirty="0"/>
              <a:t>web</a:t>
            </a:r>
            <a:r>
              <a:rPr lang="ja-JP" altLang="en-US" dirty="0"/>
              <a:t>ページまたはカタログサイトに公開しましょう。</a:t>
            </a:r>
            <a:br>
              <a:rPr lang="ja-JP" altLang="en-US" dirty="0"/>
            </a:br>
            <a:r>
              <a:rPr lang="en-US" altLang="ja-JP" dirty="0"/>
              <a:t>※ </a:t>
            </a:r>
            <a:r>
              <a:rPr lang="ja-JP" altLang="en-US" dirty="0"/>
              <a:t>公開の方法は基礎編にて説明しています。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公開が完了したら、以下の</a:t>
            </a:r>
            <a:r>
              <a:rPr lang="en-US" altLang="ja-JP" dirty="0"/>
              <a:t>URL</a:t>
            </a:r>
            <a:r>
              <a:rPr lang="ja-JP" altLang="en-US" dirty="0"/>
              <a:t>にあるフォームから、登録したことを報告しましょう。</a:t>
            </a:r>
            <a:br>
              <a:rPr lang="ja-JP" altLang="en-US" dirty="0"/>
            </a:br>
            <a:r>
              <a:rPr lang="ja-JP" altLang="en-US" dirty="0"/>
              <a:t>政府</a:t>
            </a:r>
            <a:r>
              <a:rPr lang="en-US" altLang="ja-JP" dirty="0"/>
              <a:t>CIO</a:t>
            </a:r>
            <a:r>
              <a:rPr lang="ja-JP" altLang="en-US" dirty="0"/>
              <a:t>ポータル内ページ	</a:t>
            </a:r>
            <a:r>
              <a:rPr lang="en-US" altLang="ja-JP" dirty="0">
                <a:hlinkClick r:id="rId3"/>
              </a:rPr>
              <a:t>https://cio.go.jp/policy-opendata#dataset</a:t>
            </a:r>
            <a:br>
              <a:rPr lang="en-US" altLang="ja-JP" dirty="0"/>
            </a:br>
            <a:r>
              <a:rPr lang="ja-JP" altLang="en-US" dirty="0"/>
              <a:t>直リンク</a:t>
            </a:r>
            <a:r>
              <a:rPr lang="en-US" altLang="ja-JP" dirty="0"/>
              <a:t>	 </a:t>
            </a:r>
            <a:r>
              <a:rPr lang="en-US" altLang="ja-JP" dirty="0">
                <a:hlinkClick r:id="rId4"/>
              </a:rPr>
              <a:t>https://www.kantei.go.jp/jp/forms/input_dataset_riyo_renraku.html</a:t>
            </a:r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EBC1C1E-E923-452F-96D5-54A0E20F4B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2552" y="3140968"/>
            <a:ext cx="3511662" cy="3110128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195B49E-6688-4BFE-A5DA-9229748B5F5E}"/>
              </a:ext>
            </a:extLst>
          </p:cNvPr>
          <p:cNvSpPr txBox="1"/>
          <p:nvPr/>
        </p:nvSpPr>
        <p:spPr>
          <a:xfrm>
            <a:off x="2028879" y="6217567"/>
            <a:ext cx="3895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/>
              <a:t>自治体による推奨データセット利用状況連絡フォーム</a:t>
            </a:r>
          </a:p>
        </p:txBody>
      </p:sp>
    </p:spTree>
    <p:extLst>
      <p:ext uri="{BB962C8B-B14F-4D97-AF65-F5344CB8AC3E}">
        <p14:creationId xmlns:p14="http://schemas.microsoft.com/office/powerpoint/2010/main" val="6031903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9">
            <a:extLst>
              <a:ext uri="{FF2B5EF4-FFF2-40B4-BE49-F238E27FC236}">
                <a16:creationId xmlns:a16="http://schemas.microsoft.com/office/drawing/2014/main" id="{8FB1291F-8409-42A7-9AED-FB879603745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178636"/>
            <a:ext cx="161935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１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 はじめに</a:t>
            </a:r>
          </a:p>
        </p:txBody>
      </p:sp>
      <p:sp>
        <p:nvSpPr>
          <p:cNvPr id="7" name="Text Box 31">
            <a:extLst>
              <a:ext uri="{FF2B5EF4-FFF2-40B4-BE49-F238E27FC236}">
                <a16:creationId xmlns:a16="http://schemas.microsoft.com/office/drawing/2014/main" id="{2AA45135-99A0-4D96-8159-29900E9825E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677429"/>
            <a:ext cx="45768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２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推奨データセットの項目と確認事項</a:t>
            </a:r>
          </a:p>
        </p:txBody>
      </p:sp>
      <p:sp>
        <p:nvSpPr>
          <p:cNvPr id="4" name="Text Box 31">
            <a:extLst>
              <a:ext uri="{FF2B5EF4-FFF2-40B4-BE49-F238E27FC236}">
                <a16:creationId xmlns:a16="http://schemas.microsoft.com/office/drawing/2014/main" id="{E1212434-9410-4F57-AD7B-95258AA9479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668029"/>
            <a:ext cx="551465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latin typeface="+mj-ea"/>
                <a:ea typeface="+mj-ea"/>
              </a:rPr>
              <a:t>４</a:t>
            </a:r>
            <a:r>
              <a:rPr lang="en-US" altLang="ja-JP" sz="2200" dirty="0">
                <a:latin typeface="+mj-ea"/>
                <a:ea typeface="+mj-ea"/>
              </a:rPr>
              <a:t>.</a:t>
            </a:r>
            <a:r>
              <a:rPr lang="ja-JP" altLang="en-US" sz="2200" dirty="0">
                <a:latin typeface="+mj-ea"/>
                <a:ea typeface="+mj-ea"/>
              </a:rPr>
              <a:t> 推奨データセットに基づくデータのメンテナンス</a:t>
            </a:r>
          </a:p>
        </p:txBody>
      </p:sp>
      <p:sp>
        <p:nvSpPr>
          <p:cNvPr id="5" name="Text Box 31">
            <a:extLst>
              <a:ext uri="{FF2B5EF4-FFF2-40B4-BE49-F238E27FC236}">
                <a16:creationId xmlns:a16="http://schemas.microsoft.com/office/drawing/2014/main" id="{85166C38-3765-4481-A804-F3BEDF46718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172729"/>
            <a:ext cx="48045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３</a:t>
            </a:r>
            <a:r>
              <a:rPr lang="en-US" altLang="ja-JP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推奨データセットに基づくデータの作成</a:t>
            </a:r>
          </a:p>
        </p:txBody>
      </p:sp>
    </p:spTree>
    <p:extLst>
      <p:ext uri="{BB962C8B-B14F-4D97-AF65-F5344CB8AC3E}">
        <p14:creationId xmlns:p14="http://schemas.microsoft.com/office/powerpoint/2010/main" val="3344376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4.1 </a:t>
            </a:r>
            <a:r>
              <a:rPr lang="ja-JP" altLang="en-US" dirty="0"/>
              <a:t>推奨データセットに基づくデータのメンテナンス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35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４</a:t>
            </a:r>
            <a:r>
              <a:rPr kumimoji="1" lang="en-US" altLang="ja-JP" dirty="0"/>
              <a:t>. </a:t>
            </a:r>
            <a:r>
              <a:rPr kumimoji="1" lang="ja-JP" altLang="en-US" dirty="0"/>
              <a:t>推奨データセットに基づくデータのメンテナンス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/>
          </a:bodyPr>
          <a:lstStyle/>
          <a:p>
            <a:r>
              <a:rPr lang="ja-JP" altLang="en-US" dirty="0"/>
              <a:t>文化財一覧に変更があれば、推奨データに基づくデータも更新しましょう。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2170097"/>
          </a:xfrm>
        </p:spPr>
        <p:txBody>
          <a:bodyPr/>
          <a:lstStyle/>
          <a:p>
            <a:endParaRPr lang="ja-JP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データの追加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データの修正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データの削除</a:t>
            </a:r>
          </a:p>
          <a:p>
            <a:r>
              <a:rPr lang="ja-JP" altLang="en-US" dirty="0"/>
              <a:t>の方法を、このあと説明します。</a:t>
            </a:r>
          </a:p>
        </p:txBody>
      </p:sp>
    </p:spTree>
    <p:extLst>
      <p:ext uri="{BB962C8B-B14F-4D97-AF65-F5344CB8AC3E}">
        <p14:creationId xmlns:p14="http://schemas.microsoft.com/office/powerpoint/2010/main" val="458154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>
            <a:extLst>
              <a:ext uri="{FF2B5EF4-FFF2-40B4-BE49-F238E27FC236}">
                <a16:creationId xmlns:a16="http://schemas.microsoft.com/office/drawing/2014/main" id="{E29407B9-9A13-4155-AA58-F4C96286F0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169" y="5015692"/>
            <a:ext cx="3960495" cy="144589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A771DF45-944A-42C3-B3CC-C4D1A7148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1491" y="3695712"/>
            <a:ext cx="3921767" cy="173055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9635977-D5D3-4260-8502-FCA2882B5F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043" y="3080635"/>
            <a:ext cx="3919745" cy="1431018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4.2 </a:t>
            </a:r>
            <a:r>
              <a:rPr lang="ja-JP" altLang="en-US" dirty="0"/>
              <a:t>データの追加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36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４</a:t>
            </a:r>
            <a:r>
              <a:rPr kumimoji="1" lang="en-US" altLang="ja-JP" dirty="0"/>
              <a:t>. </a:t>
            </a:r>
            <a:r>
              <a:rPr kumimoji="1" lang="ja-JP" altLang="en-US" dirty="0"/>
              <a:t>推奨データセットに基づくデータのメンテナンス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/>
          </a:bodyPr>
          <a:lstStyle/>
          <a:p>
            <a:r>
              <a:rPr lang="ja-JP" altLang="en-US" dirty="0"/>
              <a:t>データを追加するときは、推奨データセットに基づくデータの末尾に転記しましょう。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1160447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/>
              <a:t>推奨データセットに基づくデータの末尾に転記します（背景が灰色になっていてもかまいません）。</a:t>
            </a:r>
            <a:endParaRPr lang="ja-JP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転記の方法は「３</a:t>
            </a:r>
            <a:r>
              <a:rPr lang="en-US" altLang="ja-JP" dirty="0"/>
              <a:t>. </a:t>
            </a:r>
            <a:r>
              <a:rPr lang="ja-JP" altLang="en-US" dirty="0"/>
              <a:t>推奨データセットに基づくデータの作成」と同じです。</a:t>
            </a:r>
            <a:br>
              <a:rPr lang="ja-JP" altLang="en-US" dirty="0"/>
            </a:br>
            <a:r>
              <a:rPr lang="ja-JP" altLang="en-US" dirty="0"/>
              <a:t>（緯度・経度等も、「地理院マップシート」を使って追加対象の施設の住所から計算しましょう）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転記が完了すると、その部分の背景が白くなります。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39F0F9D-6269-4040-970B-D8AA667F0EF1}"/>
              </a:ext>
            </a:extLst>
          </p:cNvPr>
          <p:cNvSpPr txBox="1"/>
          <p:nvPr/>
        </p:nvSpPr>
        <p:spPr>
          <a:xfrm>
            <a:off x="1699752" y="2774060"/>
            <a:ext cx="12843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追加前のデータ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90AFA9C-FC81-42ED-8169-C51B9BCD9F1A}"/>
              </a:ext>
            </a:extLst>
          </p:cNvPr>
          <p:cNvSpPr txBox="1"/>
          <p:nvPr/>
        </p:nvSpPr>
        <p:spPr>
          <a:xfrm>
            <a:off x="6543041" y="3277168"/>
            <a:ext cx="12474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/>
              <a:t>追加するデータ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88E6906-463F-479E-A130-D4B2C1BE86CB}"/>
              </a:ext>
            </a:extLst>
          </p:cNvPr>
          <p:cNvSpPr txBox="1"/>
          <p:nvPr/>
        </p:nvSpPr>
        <p:spPr>
          <a:xfrm>
            <a:off x="2228720" y="4714249"/>
            <a:ext cx="12843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/>
              <a:t>追加後のデータ</a:t>
            </a:r>
          </a:p>
        </p:txBody>
      </p:sp>
      <p:sp>
        <p:nvSpPr>
          <p:cNvPr id="19" name="矢印: 折線 18">
            <a:extLst>
              <a:ext uri="{FF2B5EF4-FFF2-40B4-BE49-F238E27FC236}">
                <a16:creationId xmlns:a16="http://schemas.microsoft.com/office/drawing/2014/main" id="{457BBB0D-A612-4AB7-9329-2CC7AA2AE56F}"/>
              </a:ext>
            </a:extLst>
          </p:cNvPr>
          <p:cNvSpPr/>
          <p:nvPr/>
        </p:nvSpPr>
        <p:spPr>
          <a:xfrm rot="10800000" flipH="1">
            <a:off x="382043" y="4678735"/>
            <a:ext cx="619987" cy="912440"/>
          </a:xfrm>
          <a:prstGeom prst="bentArrow">
            <a:avLst>
              <a:gd name="adj1" fmla="val 33180"/>
              <a:gd name="adj2" fmla="val 25000"/>
              <a:gd name="adj3" fmla="val 31544"/>
              <a:gd name="adj4" fmla="val 404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B16002F-CC9C-4735-8BA7-911D3632B7B7}"/>
              </a:ext>
            </a:extLst>
          </p:cNvPr>
          <p:cNvSpPr txBox="1"/>
          <p:nvPr/>
        </p:nvSpPr>
        <p:spPr>
          <a:xfrm>
            <a:off x="4301788" y="4084279"/>
            <a:ext cx="920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solidFill>
                  <a:srgbClr val="C00000"/>
                </a:solidFill>
              </a:rPr>
              <a:t>末尾に転記</a:t>
            </a: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118FE8F0-D2E4-4076-9327-63D60ECF5F6D}"/>
              </a:ext>
            </a:extLst>
          </p:cNvPr>
          <p:cNvSpPr/>
          <p:nvPr/>
        </p:nvSpPr>
        <p:spPr>
          <a:xfrm>
            <a:off x="5223142" y="4984140"/>
            <a:ext cx="3712896" cy="238533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1D1A4BF0-40A6-43CE-B916-FDFEB2B02D7A}"/>
              </a:ext>
            </a:extLst>
          </p:cNvPr>
          <p:cNvSpPr/>
          <p:nvPr/>
        </p:nvSpPr>
        <p:spPr>
          <a:xfrm>
            <a:off x="1013169" y="6172200"/>
            <a:ext cx="3715429" cy="11015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30711760-DEAF-4999-B377-E8AC274112A9}"/>
              </a:ext>
            </a:extLst>
          </p:cNvPr>
          <p:cNvCxnSpPr>
            <a:cxnSpLocks/>
            <a:stCxn id="20" idx="1"/>
          </p:cNvCxnSpPr>
          <p:nvPr/>
        </p:nvCxnSpPr>
        <p:spPr>
          <a:xfrm flipH="1" flipV="1">
            <a:off x="3457575" y="4267200"/>
            <a:ext cx="1765567" cy="836207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25591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E7C534E8-362D-41E6-B75E-9690E717D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549" y="3279732"/>
            <a:ext cx="6880860" cy="2480310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4.3 </a:t>
            </a:r>
            <a:r>
              <a:rPr lang="ja-JP" altLang="en-US" dirty="0"/>
              <a:t>データの修正①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37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４</a:t>
            </a:r>
            <a:r>
              <a:rPr kumimoji="1" lang="en-US" altLang="ja-JP" dirty="0"/>
              <a:t>. </a:t>
            </a:r>
            <a:r>
              <a:rPr kumimoji="1" lang="ja-JP" altLang="en-US" dirty="0"/>
              <a:t>推奨データセットに基づくデータのメンテナンス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/>
          </a:bodyPr>
          <a:lstStyle/>
          <a:p>
            <a:r>
              <a:rPr lang="ja-JP" altLang="en-US" dirty="0"/>
              <a:t>データを修正するときは、推奨データセットに基づくデータを検索し、書き換えましょう。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1160447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ホーム＞検索と選択＞検索の順に選択すると、ウィンドウが表示されます。</a:t>
            </a:r>
            <a:br>
              <a:rPr lang="ja-JP" altLang="en-US" dirty="0"/>
            </a:br>
            <a:r>
              <a:rPr lang="en-US" altLang="ja-JP" sz="1300" dirty="0"/>
              <a:t>- </a:t>
            </a:r>
            <a:r>
              <a:rPr lang="ja-JP" altLang="en-US" sz="1300" dirty="0"/>
              <a:t>画面のサイズによっては「検索と選択」の文字が表示されません。その場合は虫眼鏡アイコンを選択してください。</a:t>
            </a:r>
            <a:endParaRPr lang="ja-JP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表示されたウィンドウの入力欄に、修正対象の文化財の名称を入力します。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「次を検索」ボタンを押すと、該当する項目の行が表示されます。</a:t>
            </a:r>
            <a:br>
              <a:rPr lang="ja-JP" altLang="en-US" dirty="0"/>
            </a:br>
            <a:r>
              <a:rPr lang="ja-JP" altLang="en-US" sz="1400" dirty="0"/>
              <a:t>（表示されない場合は、見つかるまで「次を検索」ボタンを押してください）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 dirty="0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7B937F47-4BD5-46CC-B1AE-24F9C6698E74}"/>
              </a:ext>
            </a:extLst>
          </p:cNvPr>
          <p:cNvSpPr/>
          <p:nvPr/>
        </p:nvSpPr>
        <p:spPr>
          <a:xfrm>
            <a:off x="1497801" y="3475435"/>
            <a:ext cx="257175" cy="13335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E26A761E-AA75-4149-9325-A2008F4262F2}"/>
              </a:ext>
            </a:extLst>
          </p:cNvPr>
          <p:cNvSpPr/>
          <p:nvPr/>
        </p:nvSpPr>
        <p:spPr>
          <a:xfrm>
            <a:off x="6836795" y="3558620"/>
            <a:ext cx="289366" cy="44286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B4FBEC13-0A71-4186-B917-E0DB68BB6FC5}"/>
              </a:ext>
            </a:extLst>
          </p:cNvPr>
          <p:cNvSpPr/>
          <p:nvPr/>
        </p:nvSpPr>
        <p:spPr>
          <a:xfrm>
            <a:off x="6884419" y="3991961"/>
            <a:ext cx="1230753" cy="20852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5521E44-80D7-4EDA-B7D1-A3FF3371DD71}"/>
              </a:ext>
            </a:extLst>
          </p:cNvPr>
          <p:cNvSpPr txBox="1"/>
          <p:nvPr/>
        </p:nvSpPr>
        <p:spPr>
          <a:xfrm>
            <a:off x="2870075" y="4840402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solidFill>
                  <a:srgbClr val="C00000"/>
                </a:solidFill>
              </a:rPr>
              <a:t>法華経</a:t>
            </a:r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8D04BAF4-1557-457C-A2A2-B17FD196ACE0}"/>
              </a:ext>
            </a:extLst>
          </p:cNvPr>
          <p:cNvSpPr/>
          <p:nvPr/>
        </p:nvSpPr>
        <p:spPr>
          <a:xfrm>
            <a:off x="3772886" y="5445036"/>
            <a:ext cx="514350" cy="25391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5353236E-30E5-4BB5-9D77-10374ECBF7B1}"/>
              </a:ext>
            </a:extLst>
          </p:cNvPr>
          <p:cNvSpPr txBox="1"/>
          <p:nvPr/>
        </p:nvSpPr>
        <p:spPr>
          <a:xfrm>
            <a:off x="1665194" y="3481827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(1)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1081B61A-215C-4D44-A5B6-7217B21BF88E}"/>
              </a:ext>
            </a:extLst>
          </p:cNvPr>
          <p:cNvSpPr txBox="1"/>
          <p:nvPr/>
        </p:nvSpPr>
        <p:spPr>
          <a:xfrm>
            <a:off x="6594834" y="3359621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(2)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736543B-E34A-4791-8C96-2E7F9C8353E8}"/>
              </a:ext>
            </a:extLst>
          </p:cNvPr>
          <p:cNvSpPr txBox="1"/>
          <p:nvPr/>
        </p:nvSpPr>
        <p:spPr>
          <a:xfrm>
            <a:off x="7861129" y="3747570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(3)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D1BF932-FB3A-4472-9A87-B33FD9258031}"/>
              </a:ext>
            </a:extLst>
          </p:cNvPr>
          <p:cNvSpPr txBox="1"/>
          <p:nvPr/>
        </p:nvSpPr>
        <p:spPr>
          <a:xfrm>
            <a:off x="2786378" y="4686567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(4)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D984685F-22E1-475E-9445-4BD325A8A101}"/>
              </a:ext>
            </a:extLst>
          </p:cNvPr>
          <p:cNvSpPr txBox="1"/>
          <p:nvPr/>
        </p:nvSpPr>
        <p:spPr>
          <a:xfrm>
            <a:off x="3601436" y="5206098"/>
            <a:ext cx="3866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(5)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6407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2652DD76-C6A7-46F9-A3AE-C38303ADA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25" y="3092591"/>
            <a:ext cx="6840855" cy="2497455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4.3 </a:t>
            </a:r>
            <a:r>
              <a:rPr lang="ja-JP" altLang="en-US" dirty="0"/>
              <a:t>データの修正②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38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４</a:t>
            </a:r>
            <a:r>
              <a:rPr kumimoji="1" lang="en-US" altLang="ja-JP" dirty="0"/>
              <a:t>. </a:t>
            </a:r>
            <a:r>
              <a:rPr kumimoji="1" lang="ja-JP" altLang="en-US" dirty="0"/>
              <a:t>推奨データセットに基づくデータのメンテナンス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/>
          </a:bodyPr>
          <a:lstStyle/>
          <a:p>
            <a:r>
              <a:rPr lang="ja-JP" altLang="en-US" dirty="0"/>
              <a:t>データを修正するときは、推奨データセットに基づくデータを検索し、書き換えましょう。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116044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該当する項目の行が表示されたら、その行を更新するデータで転記しましょう。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転記の方法は「３</a:t>
            </a:r>
            <a:r>
              <a:rPr lang="en-US" altLang="ja-JP" dirty="0"/>
              <a:t>. </a:t>
            </a:r>
            <a:r>
              <a:rPr lang="ja-JP" altLang="en-US" dirty="0"/>
              <a:t>推奨データセットに基づくデータの作成」と同じです。</a:t>
            </a:r>
            <a:br>
              <a:rPr lang="ja-JP" altLang="en-US" dirty="0"/>
            </a:br>
            <a:r>
              <a:rPr lang="ja-JP" altLang="en-US" dirty="0"/>
              <a:t>（緯度・経度等も、「地理院マップシート」を使って追加対象の施設の住所から計算しましょう）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 dirty="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0F5DCDCE-B569-408F-8E06-3A38AB03CB97}"/>
              </a:ext>
            </a:extLst>
          </p:cNvPr>
          <p:cNvSpPr/>
          <p:nvPr/>
        </p:nvSpPr>
        <p:spPr>
          <a:xfrm>
            <a:off x="1028700" y="4134902"/>
            <a:ext cx="6600826" cy="15134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0549B2E-2E95-455E-B1A4-1EE7E9DBC84E}"/>
              </a:ext>
            </a:extLst>
          </p:cNvPr>
          <p:cNvSpPr txBox="1"/>
          <p:nvPr/>
        </p:nvSpPr>
        <p:spPr>
          <a:xfrm>
            <a:off x="1126242" y="3880986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(6)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7883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4.4 </a:t>
            </a:r>
            <a:r>
              <a:rPr lang="ja-JP" altLang="en-US" dirty="0"/>
              <a:t>データの削除①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39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４</a:t>
            </a:r>
            <a:r>
              <a:rPr kumimoji="1" lang="en-US" altLang="ja-JP" dirty="0"/>
              <a:t>. </a:t>
            </a:r>
            <a:r>
              <a:rPr kumimoji="1" lang="ja-JP" altLang="en-US" dirty="0"/>
              <a:t>推奨データセットに基づくデータのメンテナンス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 fontScale="92500"/>
          </a:bodyPr>
          <a:lstStyle/>
          <a:p>
            <a:r>
              <a:rPr lang="ja-JP" altLang="en-US" dirty="0"/>
              <a:t>データを削除するときは、推奨データセットに基づくデータを検索し、その行を削除しましょう。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1160447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ホーム＞検索と選択＞検索の順に選択すると、ウィンドウが表示されます。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表示されたウィンドウの入力欄に、修正</a:t>
            </a:r>
            <a:r>
              <a:rPr lang="ja-JP" altLang="en-US"/>
              <a:t>対象の文化財の</a:t>
            </a:r>
            <a:r>
              <a:rPr lang="ja-JP" altLang="en-US" dirty="0"/>
              <a:t>名称を入力します。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「次を検索」ボタンを押すと、該当する項目の行が表示されます。</a:t>
            </a:r>
            <a:br>
              <a:rPr lang="ja-JP" altLang="en-US" dirty="0"/>
            </a:br>
            <a:r>
              <a:rPr lang="ja-JP" altLang="en-US" sz="1400" dirty="0"/>
              <a:t>（表示されない場合は、見つかるまで「次を検索」ボタンを押してください）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6AEFD23-8A44-40F8-ADC1-A21FE7E34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549" y="3279732"/>
            <a:ext cx="6880860" cy="2480310"/>
          </a:xfrm>
          <a:prstGeom prst="rect">
            <a:avLst/>
          </a:prstGeom>
        </p:spPr>
      </p:pic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02B4D053-1B7C-4204-B65D-3BC711B26F01}"/>
              </a:ext>
            </a:extLst>
          </p:cNvPr>
          <p:cNvSpPr/>
          <p:nvPr/>
        </p:nvSpPr>
        <p:spPr>
          <a:xfrm>
            <a:off x="1497801" y="3475435"/>
            <a:ext cx="257175" cy="13335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33406CD2-C291-4891-BCDA-02998A3BAF30}"/>
              </a:ext>
            </a:extLst>
          </p:cNvPr>
          <p:cNvSpPr/>
          <p:nvPr/>
        </p:nvSpPr>
        <p:spPr>
          <a:xfrm>
            <a:off x="6836795" y="3558620"/>
            <a:ext cx="289366" cy="44286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96258DF3-5EA9-47B1-A09A-8F393FF3E561}"/>
              </a:ext>
            </a:extLst>
          </p:cNvPr>
          <p:cNvSpPr/>
          <p:nvPr/>
        </p:nvSpPr>
        <p:spPr>
          <a:xfrm>
            <a:off x="6884419" y="3991961"/>
            <a:ext cx="1230753" cy="20852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777E02C-0E91-4D53-9094-8B3EFB63F581}"/>
              </a:ext>
            </a:extLst>
          </p:cNvPr>
          <p:cNvSpPr txBox="1"/>
          <p:nvPr/>
        </p:nvSpPr>
        <p:spPr>
          <a:xfrm>
            <a:off x="2870075" y="4840402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solidFill>
                  <a:srgbClr val="C00000"/>
                </a:solidFill>
              </a:rPr>
              <a:t>法華経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1D6009F9-9949-4B9A-A66F-24E151287524}"/>
              </a:ext>
            </a:extLst>
          </p:cNvPr>
          <p:cNvSpPr/>
          <p:nvPr/>
        </p:nvSpPr>
        <p:spPr>
          <a:xfrm>
            <a:off x="3772886" y="5445036"/>
            <a:ext cx="514350" cy="25391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2228B45-6304-43D9-B8C0-5F8C7A50C3EC}"/>
              </a:ext>
            </a:extLst>
          </p:cNvPr>
          <p:cNvSpPr txBox="1"/>
          <p:nvPr/>
        </p:nvSpPr>
        <p:spPr>
          <a:xfrm>
            <a:off x="1665194" y="3481827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(1)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0B0D1DE-1EDF-41B8-8A75-A5E26BBF5E8E}"/>
              </a:ext>
            </a:extLst>
          </p:cNvPr>
          <p:cNvSpPr txBox="1"/>
          <p:nvPr/>
        </p:nvSpPr>
        <p:spPr>
          <a:xfrm>
            <a:off x="6594834" y="3359621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(2)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09AB860-20A4-40AD-B4E5-2BF7D29A884E}"/>
              </a:ext>
            </a:extLst>
          </p:cNvPr>
          <p:cNvSpPr txBox="1"/>
          <p:nvPr/>
        </p:nvSpPr>
        <p:spPr>
          <a:xfrm>
            <a:off x="7861129" y="3747570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(3)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D46C7B5-2B8C-41CC-A842-7C5DDE33362B}"/>
              </a:ext>
            </a:extLst>
          </p:cNvPr>
          <p:cNvSpPr txBox="1"/>
          <p:nvPr/>
        </p:nvSpPr>
        <p:spPr>
          <a:xfrm>
            <a:off x="2786378" y="4686567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(4)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5D5587F-1DCC-4109-9AB4-8CCBC3A734D9}"/>
              </a:ext>
            </a:extLst>
          </p:cNvPr>
          <p:cNvSpPr txBox="1"/>
          <p:nvPr/>
        </p:nvSpPr>
        <p:spPr>
          <a:xfrm>
            <a:off x="3601436" y="5206098"/>
            <a:ext cx="3866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(5)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843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9">
            <a:extLst>
              <a:ext uri="{FF2B5EF4-FFF2-40B4-BE49-F238E27FC236}">
                <a16:creationId xmlns:a16="http://schemas.microsoft.com/office/drawing/2014/main" id="{8FB1291F-8409-42A7-9AED-FB879603745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178636"/>
            <a:ext cx="161935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tx1"/>
                </a:solidFill>
                <a:latin typeface="+mj-ea"/>
                <a:ea typeface="+mj-ea"/>
              </a:rPr>
              <a:t>１</a:t>
            </a:r>
            <a:r>
              <a:rPr lang="en-US" altLang="ja-JP" sz="2200">
                <a:solidFill>
                  <a:schemeClr val="tx1"/>
                </a:solidFill>
                <a:latin typeface="+mj-ea"/>
                <a:ea typeface="+mj-ea"/>
              </a:rPr>
              <a:t>.</a:t>
            </a:r>
            <a:r>
              <a:rPr lang="ja-JP" altLang="en-US" sz="2200">
                <a:solidFill>
                  <a:schemeClr val="tx1"/>
                </a:solidFill>
                <a:latin typeface="+mj-ea"/>
                <a:ea typeface="+mj-ea"/>
              </a:rPr>
              <a:t> はじめに</a:t>
            </a:r>
          </a:p>
        </p:txBody>
      </p:sp>
      <p:sp>
        <p:nvSpPr>
          <p:cNvPr id="7" name="Text Box 31">
            <a:extLst>
              <a:ext uri="{FF2B5EF4-FFF2-40B4-BE49-F238E27FC236}">
                <a16:creationId xmlns:a16="http://schemas.microsoft.com/office/drawing/2014/main" id="{2AA45135-99A0-4D96-8159-29900E9825E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677429"/>
            <a:ext cx="45768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２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推奨データセットの項目と確認事項</a:t>
            </a:r>
          </a:p>
        </p:txBody>
      </p:sp>
      <p:sp>
        <p:nvSpPr>
          <p:cNvPr id="8" name="Text Box 31">
            <a:extLst>
              <a:ext uri="{FF2B5EF4-FFF2-40B4-BE49-F238E27FC236}">
                <a16:creationId xmlns:a16="http://schemas.microsoft.com/office/drawing/2014/main" id="{481B14C7-A8BD-48B1-9937-DC8AD9C3ADB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172729"/>
            <a:ext cx="48045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３</a:t>
            </a:r>
            <a:r>
              <a:rPr lang="en-US" altLang="ja-JP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推奨データセットに基づくデータの作成</a:t>
            </a:r>
          </a:p>
        </p:txBody>
      </p:sp>
      <p:sp>
        <p:nvSpPr>
          <p:cNvPr id="2" name="Text Box 31">
            <a:extLst>
              <a:ext uri="{FF2B5EF4-FFF2-40B4-BE49-F238E27FC236}">
                <a16:creationId xmlns:a16="http://schemas.microsoft.com/office/drawing/2014/main" id="{06767ED5-9AF9-431A-81F4-631DF92FBC9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668029"/>
            <a:ext cx="551465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４</a:t>
            </a:r>
            <a:r>
              <a:rPr lang="en-US" altLang="ja-JP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推奨データセットに基づくデータのメンテナンス</a:t>
            </a:r>
          </a:p>
        </p:txBody>
      </p:sp>
    </p:spTree>
    <p:extLst>
      <p:ext uri="{BB962C8B-B14F-4D97-AF65-F5344CB8AC3E}">
        <p14:creationId xmlns:p14="http://schemas.microsoft.com/office/powerpoint/2010/main" val="38882387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F4498D45-072C-4AAE-AAFA-256B7071E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351" y="3120115"/>
            <a:ext cx="6840855" cy="2546318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BBBEA807-C117-49A1-B69B-2FD8DB9DC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4.4 </a:t>
            </a:r>
            <a:r>
              <a:rPr lang="ja-JP" altLang="en-US" dirty="0"/>
              <a:t>データの削除②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40</a:t>
            </a:fld>
            <a:endParaRPr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7F7F94B-B7CC-4695-BE17-C356109B70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４</a:t>
            </a:r>
            <a:r>
              <a:rPr kumimoji="1" lang="en-US" altLang="ja-JP" dirty="0"/>
              <a:t>. </a:t>
            </a:r>
            <a:r>
              <a:rPr kumimoji="1" lang="ja-JP" altLang="en-US" dirty="0"/>
              <a:t>推奨データセットに基づくデータのメンテナンス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D5A407-1DCC-4A43-9C9A-93D8684320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501657"/>
          </a:xfrm>
        </p:spPr>
        <p:txBody>
          <a:bodyPr>
            <a:normAutofit fontScale="92500"/>
          </a:bodyPr>
          <a:lstStyle/>
          <a:p>
            <a:r>
              <a:rPr lang="ja-JP" altLang="en-US" dirty="0"/>
              <a:t>データを削除するときは、推奨データセットに基づくデータを検索し、その行を削除しましょう。</a:t>
            </a:r>
          </a:p>
        </p:txBody>
      </p:sp>
      <p:sp>
        <p:nvSpPr>
          <p:cNvPr id="21" name="テキスト プレースホルダー 20">
            <a:extLst>
              <a:ext uri="{FF2B5EF4-FFF2-40B4-BE49-F238E27FC236}">
                <a16:creationId xmlns:a16="http://schemas.microsoft.com/office/drawing/2014/main" id="{6ACDD3C9-CADA-4B7D-84CE-D3178C3BAC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563703"/>
            <a:ext cx="8756650" cy="58894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該当する項目の行が表示されたら、その行の左端の行番号を選択すると、行全体を選択できます。</a:t>
            </a:r>
            <a:br>
              <a:rPr lang="ja-JP" altLang="en-US" dirty="0"/>
            </a:br>
            <a:r>
              <a:rPr lang="ja-JP" altLang="en-US" dirty="0"/>
              <a:t>その状態で右クリックし、「削除」を選択すると、その行を削除できます。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ja-JP" altLang="en-US" dirty="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6A44917F-E0FD-4C0C-B4DE-9962AB391DC3}"/>
              </a:ext>
            </a:extLst>
          </p:cNvPr>
          <p:cNvSpPr/>
          <p:nvPr/>
        </p:nvSpPr>
        <p:spPr>
          <a:xfrm>
            <a:off x="1133475" y="4171949"/>
            <a:ext cx="257175" cy="211799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2C3BC76-5721-4856-9C5E-C4C0829FD2DD}"/>
              </a:ext>
            </a:extLst>
          </p:cNvPr>
          <p:cNvSpPr txBox="1"/>
          <p:nvPr/>
        </p:nvSpPr>
        <p:spPr>
          <a:xfrm>
            <a:off x="813506" y="4002875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(6)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6CA2D673-A33A-442E-A5F5-449B86F88CE4}"/>
              </a:ext>
            </a:extLst>
          </p:cNvPr>
          <p:cNvSpPr/>
          <p:nvPr/>
        </p:nvSpPr>
        <p:spPr>
          <a:xfrm>
            <a:off x="1343027" y="5181668"/>
            <a:ext cx="1107398" cy="16954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E95E375-06C4-4FB3-998E-19B8A5875BDA}"/>
              </a:ext>
            </a:extLst>
          </p:cNvPr>
          <p:cNvSpPr txBox="1"/>
          <p:nvPr/>
        </p:nvSpPr>
        <p:spPr>
          <a:xfrm>
            <a:off x="956383" y="5097297"/>
            <a:ext cx="3866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00000"/>
                </a:solidFill>
              </a:rPr>
              <a:t>(7)</a:t>
            </a:r>
            <a:endParaRPr kumimoji="1" lang="ja-JP" altLang="en-US" sz="10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9800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504056" cy="288032"/>
          </a:xfrm>
        </p:spPr>
        <p:txBody>
          <a:bodyPr/>
          <a:lstStyle/>
          <a:p>
            <a:r>
              <a:rPr kumimoji="1" lang="en-US" altLang="ja-JP"/>
              <a:t>36</a:t>
            </a:r>
            <a:endParaRPr kumimoji="1" lang="ja-JP" altLang="en-US"/>
          </a:p>
        </p:txBody>
      </p:sp>
      <p:sp>
        <p:nvSpPr>
          <p:cNvPr id="6" name="正方形/長方形 11"/>
          <p:cNvSpPr>
            <a:spLocks noChangeArrowheads="1"/>
          </p:cNvSpPr>
          <p:nvPr/>
        </p:nvSpPr>
        <p:spPr bwMode="gray">
          <a:xfrm>
            <a:off x="251520" y="2771636"/>
            <a:ext cx="8640000" cy="109537"/>
          </a:xfrm>
          <a:prstGeom prst="rect">
            <a:avLst/>
          </a:prstGeom>
          <a:gradFill flip="none" rotWithShape="1">
            <a:gsLst>
              <a:gs pos="0">
                <a:srgbClr val="B5C7E7">
                  <a:shade val="30000"/>
                  <a:satMod val="115000"/>
                </a:srgbClr>
              </a:gs>
              <a:gs pos="50000">
                <a:srgbClr val="B5C7E7">
                  <a:shade val="67500"/>
                  <a:satMod val="115000"/>
                </a:srgbClr>
              </a:gs>
              <a:gs pos="100000">
                <a:srgbClr val="B5C7E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99592" y="3212976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/>
              <a:t>～推奨データセットに基づくデータ加工手順～</a:t>
            </a:r>
          </a:p>
          <a:p>
            <a:r>
              <a:rPr kumimoji="1" lang="ja-JP" altLang="en-US" sz="2000"/>
              <a:t>（</a:t>
            </a:r>
            <a:r>
              <a:rPr kumimoji="1" lang="ja-JP" altLang="en-US" sz="2000" dirty="0"/>
              <a:t>基本編</a:t>
            </a:r>
            <a:r>
              <a:rPr kumimoji="1" lang="en-US" altLang="ja-JP" sz="2000" dirty="0"/>
              <a:t>4. </a:t>
            </a:r>
            <a:r>
              <a:rPr kumimoji="1" lang="ja-JP" altLang="en-US" sz="2000" dirty="0"/>
              <a:t>文化財一覧）</a:t>
            </a:r>
          </a:p>
        </p:txBody>
      </p:sp>
      <p:sp>
        <p:nvSpPr>
          <p:cNvPr id="8" name="Text Box 35"/>
          <p:cNvSpPr txBox="1">
            <a:spLocks noChangeArrowheads="1"/>
          </p:cNvSpPr>
          <p:nvPr/>
        </p:nvSpPr>
        <p:spPr bwMode="gray">
          <a:xfrm>
            <a:off x="561975" y="2153703"/>
            <a:ext cx="99578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ja-JP" sz="3000">
                <a:solidFill>
                  <a:schemeClr val="tx1"/>
                </a:solidFill>
                <a:latin typeface="+mj-lt"/>
                <a:ea typeface="Arial Unicode MS" pitchFamily="50" charset="-128"/>
                <a:cs typeface="Arial Unicode MS" pitchFamily="50" charset="-128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822762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CAC2BB-6A86-460C-B5CF-45D54B388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1.1 </a:t>
            </a:r>
            <a:r>
              <a:rPr kumimoji="1" lang="ja-JP" altLang="en-US"/>
              <a:t>推奨データセットとは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003C513-DAD5-45AA-9C91-2B3E47DC7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C15B9A0-F252-405F-84E5-023DB86332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1. </a:t>
            </a:r>
            <a:r>
              <a:rPr kumimoji="1" lang="ja-JP" altLang="en-US"/>
              <a:t>はじめに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73323ECD-9FB6-4ED3-9995-0C02586979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1608658"/>
          </a:xfrm>
        </p:spPr>
        <p:txBody>
          <a:bodyPr>
            <a:normAutofit/>
          </a:bodyPr>
          <a:lstStyle/>
          <a:p>
            <a:r>
              <a:rPr lang="ja-JP" altLang="en-US">
                <a:latin typeface="+mn-ea"/>
              </a:rPr>
              <a:t>推奨データセットとは、内閣官房</a:t>
            </a:r>
            <a:r>
              <a:rPr lang="en-US" altLang="ja-JP">
                <a:latin typeface="+mn-ea"/>
              </a:rPr>
              <a:t>IT</a:t>
            </a:r>
            <a:r>
              <a:rPr lang="ja-JP" altLang="en-US">
                <a:latin typeface="+mn-ea"/>
              </a:rPr>
              <a:t>総合戦略室が提供している、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>
                <a:latin typeface="+mn-ea"/>
              </a:rPr>
              <a:t>政府として公開を推奨するデータ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>
                <a:latin typeface="+mn-ea"/>
              </a:rPr>
              <a:t>公開するデータの作成にあたり準拠すべきルールやフォーマット等</a:t>
            </a:r>
          </a:p>
          <a:p>
            <a:r>
              <a:rPr kumimoji="1" lang="ja-JP" altLang="en-US">
                <a:latin typeface="+mn-ea"/>
              </a:rPr>
              <a:t>を示した定義書です。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8BB89B43-027D-459C-BBBC-CCC3CEE27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821" y="2777937"/>
            <a:ext cx="4018668" cy="3578662"/>
          </a:xfrm>
          <a:prstGeom prst="rect">
            <a:avLst/>
          </a:prstGeom>
          <a:ln w="9525">
            <a:noFill/>
            <a:prstDash val="sysDot"/>
          </a:ln>
        </p:spPr>
      </p:pic>
      <p:sp>
        <p:nvSpPr>
          <p:cNvPr id="18" name="テキスト プレースホルダー 7">
            <a:extLst>
              <a:ext uri="{FF2B5EF4-FFF2-40B4-BE49-F238E27FC236}">
                <a16:creationId xmlns:a16="http://schemas.microsoft.com/office/drawing/2014/main" id="{A72B632E-1B04-4CDE-8235-155764A439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3675" y="2780928"/>
            <a:ext cx="4648108" cy="3575671"/>
          </a:xfrm>
        </p:spPr>
        <p:txBody>
          <a:bodyPr/>
          <a:lstStyle/>
          <a:p>
            <a:pPr algn="ctr"/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データ項目定義書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4F820EA7-0EB9-4641-BA8A-F3410023E1E8}"/>
              </a:ext>
            </a:extLst>
          </p:cNvPr>
          <p:cNvSpPr/>
          <p:nvPr/>
        </p:nvSpPr>
        <p:spPr>
          <a:xfrm>
            <a:off x="179512" y="6356599"/>
            <a:ext cx="86409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出典：「オープンデータをはじめよう</a:t>
            </a:r>
            <a:r>
              <a:rPr lang="en-US" altLang="ja-JP" sz="120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 </a:t>
            </a:r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～ 地方公共団体のための最初の手引書～」</a:t>
            </a:r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</a:rPr>
              <a:t>内閣官房 情報通信技術（</a:t>
            </a:r>
            <a:r>
              <a:rPr lang="en-US" altLang="ja-JP" sz="1200">
                <a:latin typeface="Meiryo UI" panose="020B0604030504040204" pitchFamily="50" charset="-128"/>
                <a:ea typeface="Meiryo UI" panose="020B0604030504040204" pitchFamily="50" charset="-128"/>
              </a:rPr>
              <a:t>IT</a:t>
            </a:r>
            <a:r>
              <a:rPr lang="ja-JP" altLang="en-US" sz="1200">
                <a:latin typeface="Meiryo UI" panose="020B0604030504040204" pitchFamily="50" charset="-128"/>
                <a:ea typeface="Meiryo UI" panose="020B0604030504040204" pitchFamily="50" charset="-128"/>
              </a:rPr>
              <a:t>）総合戦略室</a:t>
            </a:r>
            <a:endParaRPr lang="ja-JP" altLang="en-US" sz="1200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12BB7D73-2303-4B4F-9DDD-1A8E9DB408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937" y="3420676"/>
            <a:ext cx="3338497" cy="1082669"/>
          </a:xfrm>
          <a:prstGeom prst="rect">
            <a:avLst/>
          </a:prstGeom>
          <a:ln w="12700">
            <a:solidFill>
              <a:schemeClr val="tx1">
                <a:lumMod val="75000"/>
              </a:schemeClr>
            </a:solidFill>
          </a:ln>
        </p:spPr>
      </p:pic>
      <p:sp>
        <p:nvSpPr>
          <p:cNvPr id="23" name="テキスト ボックス 9">
            <a:extLst>
              <a:ext uri="{FF2B5EF4-FFF2-40B4-BE49-F238E27FC236}">
                <a16:creationId xmlns:a16="http://schemas.microsoft.com/office/drawing/2014/main" id="{8C909EC9-B686-48CF-8067-E67DCFC08A7C}"/>
              </a:ext>
            </a:extLst>
          </p:cNvPr>
          <p:cNvSpPr txBox="1"/>
          <p:nvPr/>
        </p:nvSpPr>
        <p:spPr>
          <a:xfrm>
            <a:off x="5959744" y="2777937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1pPr>
            <a:lvl2pPr marL="334963" indent="12223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2pPr>
            <a:lvl3pPr marL="671513" indent="2428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3pPr>
            <a:lvl4pPr marL="1008063" indent="36353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4pPr>
            <a:lvl5pPr marL="1344613" indent="4841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ＤＦＧ華康ゴシック体W5"/>
                <a:ea typeface="ＤＦＧ華康ゴシック体W5"/>
                <a:cs typeface="ＤＦＧ華康ゴシック体W5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フォーマット標準例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9E8542A-B32D-40AD-A6EE-379505C27B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8230" y="4307036"/>
            <a:ext cx="3257550" cy="143827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7CBA2ABE-FDBC-4F0E-AA8E-A4F9220FE9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1605" y="3183930"/>
            <a:ext cx="346710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802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674B1E12-0372-40B4-BA63-0CBF7550C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961" y="231752"/>
            <a:ext cx="7560840" cy="424732"/>
          </a:xfrm>
        </p:spPr>
        <p:txBody>
          <a:bodyPr/>
          <a:lstStyle/>
          <a:p>
            <a:r>
              <a:rPr kumimoji="1" lang="en-US" altLang="ja-JP" dirty="0"/>
              <a:t>1.2 </a:t>
            </a:r>
            <a:r>
              <a:rPr kumimoji="1" lang="ja-JP" altLang="en-US" dirty="0"/>
              <a:t>推奨データセットの種類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A29EC49-F0C6-4D66-AE06-19926CDA4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DFD9F3A-EE8D-4736-960F-D57C42D6F1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40"/>
            <a:ext cx="8728075" cy="761328"/>
          </a:xfrm>
        </p:spPr>
        <p:txBody>
          <a:bodyPr>
            <a:normAutofit fontScale="92500"/>
          </a:bodyPr>
          <a:lstStyle/>
          <a:p>
            <a:r>
              <a:rPr kumimoji="1" lang="ja-JP" altLang="en-US" dirty="0"/>
              <a:t>現在、基本編</a:t>
            </a:r>
            <a:r>
              <a:rPr kumimoji="1" lang="en-US" altLang="ja-JP" dirty="0"/>
              <a:t>14</a:t>
            </a:r>
            <a:r>
              <a:rPr kumimoji="1" lang="ja-JP" altLang="en-US" dirty="0"/>
              <a:t>種類、応用編</a:t>
            </a:r>
            <a:r>
              <a:rPr kumimoji="1" lang="en-US" altLang="ja-JP" dirty="0"/>
              <a:t>8</a:t>
            </a:r>
            <a:r>
              <a:rPr kumimoji="1" lang="ja-JP" altLang="en-US" dirty="0"/>
              <a:t>種類の計</a:t>
            </a:r>
            <a:r>
              <a:rPr kumimoji="1" lang="en-US" altLang="ja-JP" dirty="0"/>
              <a:t>22</a:t>
            </a:r>
            <a:r>
              <a:rPr kumimoji="1" lang="ja-JP" altLang="en-US" dirty="0"/>
              <a:t>種類の推奨データセットが公開されています。</a:t>
            </a:r>
          </a:p>
          <a:p>
            <a:r>
              <a:rPr kumimoji="1" lang="ja-JP" altLang="en-US" dirty="0"/>
              <a:t>さらに、データセットの追加が検討されており、随時公開される予定です。</a:t>
            </a:r>
          </a:p>
        </p:txBody>
      </p:sp>
      <p:sp>
        <p:nvSpPr>
          <p:cNvPr id="7" name="テキスト プレースホルダー 4">
            <a:extLst>
              <a:ext uri="{FF2B5EF4-FFF2-40B4-BE49-F238E27FC236}">
                <a16:creationId xmlns:a16="http://schemas.microsoft.com/office/drawing/2014/main" id="{36DC1B02-16C1-4A51-9F33-76CD5D49E4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7963" y="30163"/>
            <a:ext cx="7537450" cy="217487"/>
          </a:xfrm>
        </p:spPr>
        <p:txBody>
          <a:bodyPr/>
          <a:lstStyle/>
          <a:p>
            <a:r>
              <a:rPr kumimoji="1" lang="en-US" altLang="ja-JP" dirty="0"/>
              <a:t>1. </a:t>
            </a:r>
            <a:r>
              <a:rPr kumimoji="1" lang="ja-JP" altLang="en-US" dirty="0"/>
              <a:t>はじめに</a:t>
            </a:r>
          </a:p>
        </p:txBody>
      </p:sp>
      <p:graphicFrame>
        <p:nvGraphicFramePr>
          <p:cNvPr id="2" name="表 7">
            <a:extLst>
              <a:ext uri="{FF2B5EF4-FFF2-40B4-BE49-F238E27FC236}">
                <a16:creationId xmlns:a16="http://schemas.microsoft.com/office/drawing/2014/main" id="{AE2F69CC-AB13-4B75-ABFD-83BE68139023}"/>
              </a:ext>
            </a:extLst>
          </p:cNvPr>
          <p:cNvGraphicFramePr>
            <a:graphicFrameLocks noGrp="1"/>
          </p:cNvGraphicFramePr>
          <p:nvPr/>
        </p:nvGraphicFramePr>
        <p:xfrm>
          <a:off x="668360" y="2677924"/>
          <a:ext cx="7807280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3640">
                  <a:extLst>
                    <a:ext uri="{9D8B030D-6E8A-4147-A177-3AD203B41FA5}">
                      <a16:colId xmlns:a16="http://schemas.microsoft.com/office/drawing/2014/main" val="2064693019"/>
                    </a:ext>
                  </a:extLst>
                </a:gridCol>
                <a:gridCol w="3903640">
                  <a:extLst>
                    <a:ext uri="{9D8B030D-6E8A-4147-A177-3AD203B41FA5}">
                      <a16:colId xmlns:a16="http://schemas.microsoft.com/office/drawing/2014/main" val="3603781296"/>
                    </a:ext>
                  </a:extLst>
                </a:gridCol>
              </a:tblGrid>
              <a:tr h="25995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基本編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応用編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839473"/>
                  </a:ext>
                </a:extLst>
              </a:tr>
              <a:tr h="2917771"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 1. AED</a:t>
                      </a:r>
                      <a:r>
                        <a:rPr kumimoji="1" lang="ja-JP" altLang="en-US" sz="1600" dirty="0"/>
                        <a:t>設置箇所一覧</a:t>
                      </a:r>
                    </a:p>
                    <a:p>
                      <a:r>
                        <a:rPr kumimoji="1" lang="en-US" altLang="ja-JP" sz="1600" dirty="0"/>
                        <a:t> 2. </a:t>
                      </a:r>
                      <a:r>
                        <a:rPr kumimoji="1" lang="ja-JP" altLang="en-US" sz="1600" dirty="0"/>
                        <a:t>介護サービス事業所一覧</a:t>
                      </a:r>
                    </a:p>
                    <a:p>
                      <a:r>
                        <a:rPr kumimoji="1" lang="en-US" altLang="ja-JP" sz="1600" dirty="0"/>
                        <a:t> 3. </a:t>
                      </a:r>
                      <a:r>
                        <a:rPr kumimoji="1" lang="ja-JP" altLang="en-US" sz="1600" dirty="0"/>
                        <a:t>医療機関一覧</a:t>
                      </a:r>
                    </a:p>
                    <a:p>
                      <a:r>
                        <a:rPr kumimoji="1" lang="en-US" altLang="ja-JP" sz="1600" dirty="0"/>
                        <a:t> 4. </a:t>
                      </a:r>
                      <a:r>
                        <a:rPr kumimoji="1" lang="ja-JP" altLang="en-US" sz="1600" dirty="0"/>
                        <a:t>文化財一覧</a:t>
                      </a:r>
                    </a:p>
                    <a:p>
                      <a:r>
                        <a:rPr kumimoji="1" lang="en-US" altLang="ja-JP" sz="1600" dirty="0"/>
                        <a:t> 5. </a:t>
                      </a:r>
                      <a:r>
                        <a:rPr kumimoji="1" lang="ja-JP" altLang="en-US" sz="1600" dirty="0"/>
                        <a:t>観光施設一覧</a:t>
                      </a:r>
                    </a:p>
                    <a:p>
                      <a:r>
                        <a:rPr kumimoji="1" lang="en-US" altLang="ja-JP" sz="1600" dirty="0"/>
                        <a:t> 6. </a:t>
                      </a:r>
                      <a:r>
                        <a:rPr kumimoji="1" lang="ja-JP" altLang="en-US" sz="1600" dirty="0"/>
                        <a:t>イベント一覧</a:t>
                      </a:r>
                    </a:p>
                    <a:p>
                      <a:r>
                        <a:rPr kumimoji="1" lang="en-US" altLang="ja-JP" sz="1600" dirty="0"/>
                        <a:t> 7. </a:t>
                      </a:r>
                      <a:r>
                        <a:rPr kumimoji="1" lang="ja-JP" altLang="en-US" sz="1600" dirty="0"/>
                        <a:t>公衆無線</a:t>
                      </a:r>
                      <a:r>
                        <a:rPr kumimoji="1" lang="en-US" altLang="ja-JP" sz="1600" dirty="0"/>
                        <a:t>LAN</a:t>
                      </a:r>
                      <a:r>
                        <a:rPr kumimoji="1" lang="ja-JP" altLang="en-US" sz="1600" dirty="0"/>
                        <a:t>アクセスポイント一覧</a:t>
                      </a:r>
                    </a:p>
                    <a:p>
                      <a:r>
                        <a:rPr kumimoji="1" lang="en-US" altLang="ja-JP" sz="1600" dirty="0"/>
                        <a:t> 8. </a:t>
                      </a:r>
                      <a:r>
                        <a:rPr kumimoji="1" lang="ja-JP" altLang="en-US" sz="1600" dirty="0"/>
                        <a:t>公衆トイレ一覧</a:t>
                      </a:r>
                    </a:p>
                    <a:p>
                      <a:r>
                        <a:rPr kumimoji="1" lang="en-US" altLang="ja-JP" sz="1600" dirty="0"/>
                        <a:t> 9. </a:t>
                      </a:r>
                      <a:r>
                        <a:rPr kumimoji="1" lang="ja-JP" altLang="en-US" sz="1600" dirty="0"/>
                        <a:t>消防水利施設一覧</a:t>
                      </a:r>
                    </a:p>
                    <a:p>
                      <a:r>
                        <a:rPr kumimoji="1" lang="en-US" altLang="ja-JP" sz="1600" dirty="0"/>
                        <a:t>10. </a:t>
                      </a:r>
                      <a:r>
                        <a:rPr kumimoji="1" lang="ja-JP" altLang="en-US" sz="1600" dirty="0"/>
                        <a:t>指定緊急避難場所一覧</a:t>
                      </a:r>
                    </a:p>
                    <a:p>
                      <a:r>
                        <a:rPr kumimoji="1" lang="en-US" altLang="ja-JP" sz="1600" dirty="0"/>
                        <a:t>11. </a:t>
                      </a:r>
                      <a:r>
                        <a:rPr kumimoji="1" lang="ja-JP" altLang="en-US" sz="1600" dirty="0"/>
                        <a:t>地域・年齢別人口</a:t>
                      </a:r>
                    </a:p>
                    <a:p>
                      <a:r>
                        <a:rPr kumimoji="1" lang="en-US" altLang="ja-JP" sz="1600" dirty="0"/>
                        <a:t>12. </a:t>
                      </a:r>
                      <a:r>
                        <a:rPr kumimoji="1" lang="ja-JP" altLang="en-US" sz="1600" dirty="0"/>
                        <a:t>公共施設一覧</a:t>
                      </a:r>
                    </a:p>
                    <a:p>
                      <a:r>
                        <a:rPr kumimoji="1" lang="en-US" altLang="ja-JP" sz="1600" dirty="0"/>
                        <a:t>13. </a:t>
                      </a:r>
                      <a:r>
                        <a:rPr kumimoji="1" lang="ja-JP" altLang="en-US" sz="1600" dirty="0"/>
                        <a:t>子育て施設一覧</a:t>
                      </a:r>
                    </a:p>
                    <a:p>
                      <a:r>
                        <a:rPr kumimoji="1" lang="en-US" altLang="ja-JP" sz="1600" dirty="0"/>
                        <a:t>14. </a:t>
                      </a:r>
                      <a:r>
                        <a:rPr kumimoji="1" lang="ja-JP" altLang="en-US" sz="1600" dirty="0"/>
                        <a:t>オープンデータ一覧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A-1. </a:t>
                      </a:r>
                      <a:r>
                        <a:rPr kumimoji="1" lang="ja-JP" altLang="en-US" sz="1600" dirty="0"/>
                        <a:t>食品等営業許可・届出一覧</a:t>
                      </a:r>
                    </a:p>
                    <a:p>
                      <a:r>
                        <a:rPr kumimoji="1" lang="en-US" altLang="ja-JP" sz="1600" dirty="0"/>
                        <a:t>A-2.</a:t>
                      </a:r>
                      <a:r>
                        <a:rPr kumimoji="1" lang="ja-JP" altLang="en-US" sz="1600" dirty="0"/>
                        <a:t> 学校給食献立情報</a:t>
                      </a:r>
                    </a:p>
                    <a:p>
                      <a:r>
                        <a:rPr kumimoji="1" lang="en-US" altLang="ja-JP" sz="1600" dirty="0"/>
                        <a:t>A-3.</a:t>
                      </a:r>
                      <a:r>
                        <a:rPr kumimoji="1" lang="ja-JP" altLang="en-US" sz="1600" dirty="0"/>
                        <a:t> 小中学校通学区域情報</a:t>
                      </a:r>
                    </a:p>
                    <a:p>
                      <a:endParaRPr kumimoji="1" lang="ja-JP" altLang="en-US" sz="1600" dirty="0"/>
                    </a:p>
                    <a:p>
                      <a:r>
                        <a:rPr kumimoji="1" lang="en-US" altLang="ja-JP" sz="1600" dirty="0"/>
                        <a:t>B-1. </a:t>
                      </a:r>
                      <a:r>
                        <a:rPr kumimoji="1" lang="ja-JP" altLang="en-US" sz="1600" dirty="0"/>
                        <a:t>ポーリング柱状図等</a:t>
                      </a:r>
                    </a:p>
                    <a:p>
                      <a:r>
                        <a:rPr kumimoji="1" lang="en-US" altLang="ja-JP" sz="1600" dirty="0"/>
                        <a:t>B-2. </a:t>
                      </a:r>
                      <a:r>
                        <a:rPr kumimoji="1" lang="ja-JP" altLang="en-US" sz="1600" dirty="0"/>
                        <a:t>都市計画基本調査情報</a:t>
                      </a:r>
                    </a:p>
                    <a:p>
                      <a:r>
                        <a:rPr kumimoji="1" lang="en-US" altLang="ja-JP" sz="1600" dirty="0"/>
                        <a:t>B-3. </a:t>
                      </a:r>
                      <a:r>
                        <a:rPr kumimoji="1" lang="ja-JP" altLang="en-US" sz="1600" dirty="0"/>
                        <a:t>調達情報</a:t>
                      </a:r>
                    </a:p>
                    <a:p>
                      <a:r>
                        <a:rPr kumimoji="1" lang="en-US" altLang="ja-JP" sz="1600" dirty="0"/>
                        <a:t>B-4. </a:t>
                      </a:r>
                      <a:r>
                        <a:rPr kumimoji="1" lang="ja-JP" altLang="en-US" sz="1600" dirty="0"/>
                        <a:t>標準的なバス情報フォーマット</a:t>
                      </a:r>
                      <a:endParaRPr kumimoji="1" lang="en-US" altLang="ja-JP" sz="1600" dirty="0"/>
                    </a:p>
                    <a:p>
                      <a:r>
                        <a:rPr kumimoji="1" lang="en-US" altLang="ja-JP" sz="1600" dirty="0"/>
                        <a:t>B-5.</a:t>
                      </a:r>
                      <a:r>
                        <a:rPr kumimoji="1" lang="ja-JP" altLang="en-US" sz="1600" dirty="0"/>
                        <a:t> </a:t>
                      </a:r>
                      <a:r>
                        <a:rPr kumimoji="1" lang="zh-TW" altLang="en-US" sz="1600" dirty="0"/>
                        <a:t>支援制度情報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7725649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0C94728-3D6B-41F5-BBAC-AE30146093D2}"/>
              </a:ext>
            </a:extLst>
          </p:cNvPr>
          <p:cNvSpPr txBox="1"/>
          <p:nvPr/>
        </p:nvSpPr>
        <p:spPr>
          <a:xfrm>
            <a:off x="1221694" y="6572423"/>
            <a:ext cx="76347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出所</a:t>
            </a:r>
            <a:r>
              <a:rPr kumimoji="1" lang="en-US" altLang="ja-JP" sz="1400" dirty="0"/>
              <a:t>: </a:t>
            </a:r>
            <a:r>
              <a:rPr kumimoji="1" lang="ja-JP" altLang="en-US" sz="1400" dirty="0"/>
              <a:t>政府</a:t>
            </a:r>
            <a:r>
              <a:rPr kumimoji="1" lang="en-US" altLang="ja-JP" sz="1400" dirty="0"/>
              <a:t>CIO</a:t>
            </a:r>
            <a:r>
              <a:rPr kumimoji="1" lang="ja-JP" altLang="en-US" sz="1400" dirty="0"/>
              <a:t>ポータル「推奨データセット」より作成 </a:t>
            </a:r>
            <a:r>
              <a:rPr kumimoji="1" lang="en-US" altLang="ja-JP" sz="1400" dirty="0">
                <a:hlinkClick r:id="rId3"/>
              </a:rPr>
              <a:t>https://cio.go.jp/policy-opendata#dataset</a:t>
            </a:r>
            <a:endParaRPr kumimoji="1" lang="ja-JP" altLang="en-US" sz="1400" dirty="0"/>
          </a:p>
        </p:txBody>
      </p:sp>
      <p:sp>
        <p:nvSpPr>
          <p:cNvPr id="9" name="テキスト プレースホルダー 2">
            <a:extLst>
              <a:ext uri="{FF2B5EF4-FFF2-40B4-BE49-F238E27FC236}">
                <a16:creationId xmlns:a16="http://schemas.microsoft.com/office/drawing/2014/main" id="{8E0224E2-887D-45BC-9D11-BBBEDC70F157}"/>
              </a:ext>
            </a:extLst>
          </p:cNvPr>
          <p:cNvSpPr txBox="1">
            <a:spLocks/>
          </p:cNvSpPr>
          <p:nvPr/>
        </p:nvSpPr>
        <p:spPr>
          <a:xfrm>
            <a:off x="207963" y="1645567"/>
            <a:ext cx="8728075" cy="878557"/>
          </a:xfrm>
          <a:prstGeom prst="rect">
            <a:avLst/>
          </a:prstGeom>
          <a:solidFill>
            <a:srgbClr val="DDD9C3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基本編</a:t>
            </a:r>
            <a:r>
              <a:rPr lang="en-US" altLang="ja-JP" dirty="0"/>
              <a:t>: </a:t>
            </a:r>
            <a:r>
              <a:rPr lang="ja-JP" altLang="en-US" dirty="0"/>
              <a:t>特にオープンデータに取り組み始める地方公共団体の参考となるようなデータ。</a:t>
            </a:r>
          </a:p>
          <a:p>
            <a:r>
              <a:rPr lang="ja-JP" altLang="en-US" dirty="0"/>
              <a:t>応用編</a:t>
            </a:r>
            <a:r>
              <a:rPr lang="en-US" altLang="ja-JP" dirty="0"/>
              <a:t>: </a:t>
            </a:r>
            <a:r>
              <a:rPr lang="ja-JP" altLang="en-US" dirty="0"/>
              <a:t>基本編以外のデータ。</a:t>
            </a:r>
            <a:br>
              <a:rPr lang="en-US" altLang="ja-JP" dirty="0"/>
            </a:br>
            <a:r>
              <a:rPr lang="en-US" altLang="ja-JP" dirty="0"/>
              <a:t>           A-xx</a:t>
            </a:r>
            <a:r>
              <a:rPr lang="ja-JP" altLang="en-US" dirty="0"/>
              <a:t>は内閣官房</a:t>
            </a:r>
            <a:r>
              <a:rPr lang="en-US" altLang="ja-JP" dirty="0"/>
              <a:t>IT</a:t>
            </a:r>
            <a:r>
              <a:rPr lang="ja-JP" altLang="en-US" dirty="0"/>
              <a:t>室が規定したフォーマット、</a:t>
            </a:r>
            <a:r>
              <a:rPr lang="en-US" altLang="ja-JP" dirty="0"/>
              <a:t>B-xx</a:t>
            </a:r>
            <a:r>
              <a:rPr lang="ja-JP" altLang="en-US" dirty="0"/>
              <a:t>は省庁が規定したフォーマット。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61347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9305BD-5CB2-4E7F-8CED-15ADABDB9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1.3 </a:t>
            </a:r>
            <a:r>
              <a:rPr kumimoji="1" lang="ja-JP" altLang="en-US"/>
              <a:t>推奨データセットを利用するメリット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0434C9F-FD8C-4AF7-AADE-288B9D868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8509-CC2C-4EC7-9C2E-996B98B58898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A2F24BD-EDAD-4C76-B8DE-79EA2D0612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1. </a:t>
            </a:r>
            <a:r>
              <a:rPr kumimoji="1" lang="ja-JP" altLang="en-US"/>
              <a:t>はじめに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FD11C795-FF4F-4349-BECE-9617F6D4C4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9"/>
            <a:ext cx="8728075" cy="424732"/>
          </a:xfrm>
        </p:spPr>
        <p:txBody>
          <a:bodyPr>
            <a:normAutofit/>
          </a:bodyPr>
          <a:lstStyle/>
          <a:p>
            <a:r>
              <a:rPr lang="ja-JP" altLang="en-US"/>
              <a:t>推奨データセットに基づいてデータを公開すると、以下のようなメリットがあります。</a:t>
            </a:r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D28F84E-D99A-4F0F-A9C3-C0D6037461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7963" y="1486780"/>
            <a:ext cx="8728075" cy="4885769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ja-JP" altLang="en-US" b="1" dirty="0"/>
              <a:t>公開するデータを選定する参考になる</a:t>
            </a:r>
            <a:br>
              <a:rPr lang="en-US" altLang="ja-JP" dirty="0"/>
            </a:br>
            <a:r>
              <a:rPr lang="ja-JP" altLang="en-US" dirty="0"/>
              <a:t>どのようなデータをオーブンデータとして公開すべきかわからない場合は</a:t>
            </a:r>
            <a:r>
              <a:rPr lang="ja-JP" altLang="en-US"/>
              <a:t>、まず推奨データセットに挙げられている</a:t>
            </a:r>
            <a:r>
              <a:rPr lang="en-US" altLang="ja-JP"/>
              <a:t>22</a:t>
            </a:r>
            <a:r>
              <a:rPr lang="ja-JP" altLang="en-US"/>
              <a:t>項目の</a:t>
            </a:r>
            <a:r>
              <a:rPr lang="ja-JP" altLang="en-US" dirty="0"/>
              <a:t>中から</a:t>
            </a:r>
            <a:r>
              <a:rPr lang="en-US" altLang="ja-JP" dirty="0"/>
              <a:t>1</a:t>
            </a:r>
            <a:r>
              <a:rPr lang="ja-JP" altLang="en-US" dirty="0"/>
              <a:t>つを選択するのがよいです。</a:t>
            </a:r>
            <a:br>
              <a:rPr lang="ja-JP" altLang="en-US" dirty="0"/>
            </a:br>
            <a:endParaRPr lang="en-US" altLang="ja-JP" dirty="0"/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b="1" dirty="0"/>
              <a:t>データを公開する際に必要な項目を選定する参考になる</a:t>
            </a:r>
            <a:br>
              <a:rPr lang="en-US" altLang="ja-JP" dirty="0"/>
            </a:br>
            <a:r>
              <a:rPr lang="ja-JP" altLang="en-US" dirty="0"/>
              <a:t>推奨データセットには、それぞれのデータに対するフォーマット例が付与されています。このため、選択したデータに関してそろえるべき、名称・位置情報等の項目は、このフォーマットを見ればわかります。</a:t>
            </a:r>
            <a:br>
              <a:rPr lang="ja-JP" altLang="en-US" dirty="0"/>
            </a:br>
            <a:endParaRPr kumimoji="1" lang="en-US" altLang="ja-JP" dirty="0"/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b="1" dirty="0"/>
              <a:t>原課に対して意義・必要性を説明しやすくなる</a:t>
            </a:r>
            <a:br>
              <a:rPr lang="en-US" altLang="ja-JP" dirty="0"/>
            </a:br>
            <a:r>
              <a:rPr lang="ja-JP" altLang="en-US" dirty="0"/>
              <a:t>選択したデータを管理する原課に対して、そのデータをオープンデータとして公開することを説明し、説得する際に、それが国が推奨しているデータであると説明することができます。</a:t>
            </a:r>
            <a:br>
              <a:rPr lang="ja-JP" altLang="en-US" dirty="0"/>
            </a:br>
            <a:endParaRPr kumimoji="1" lang="en-US" altLang="ja-JP" dirty="0"/>
          </a:p>
          <a:p>
            <a:pPr marL="342900" indent="-342900">
              <a:buFont typeface="+mj-lt"/>
              <a:buAutoNum type="arabicPeriod"/>
            </a:pPr>
            <a:r>
              <a:rPr kumimoji="1" lang="ja-JP" altLang="en-US" b="1" dirty="0"/>
              <a:t>公開したデータが、アプリケーションから利用されやすくなる</a:t>
            </a:r>
            <a:br>
              <a:rPr lang="en-US" altLang="ja-JP" dirty="0"/>
            </a:br>
            <a:r>
              <a:rPr lang="ja-JP" altLang="en-US" dirty="0"/>
              <a:t>推奨データセットに基づいて公開されたデータは、地方公共団体によらず同じフォーマットになるため、アプリケーションが扱いやすくなります。このため、推奨データセットに基づいて公開されたデータは、アプリケーションから利用されやすくなります。</a:t>
            </a:r>
            <a:br>
              <a:rPr lang="ja-JP" altLang="en-US" dirty="0"/>
            </a:br>
            <a:r>
              <a:rPr lang="ja-JP" altLang="en-US" dirty="0"/>
              <a:t>実際に、以下のような事例があります。</a:t>
            </a:r>
          </a:p>
          <a:p>
            <a:pPr marL="1028700" lvl="1" indent="-342900"/>
            <a:r>
              <a:rPr kumimoji="1" lang="ja-JP" altLang="en-US" sz="1600"/>
              <a:t>公共施設情報やイベント情報</a:t>
            </a:r>
            <a:r>
              <a:rPr lang="ja-JP" altLang="en-US" sz="1600"/>
              <a:t>を</a:t>
            </a:r>
            <a:r>
              <a:rPr lang="ja-JP" altLang="en-US" sz="1600" dirty="0"/>
              <a:t>推奨データセットに基づいて公開することにより、子供とお出かけ情報サイト「いこーよ」に取り込まれました。</a:t>
            </a:r>
          </a:p>
          <a:p>
            <a:pPr marL="1028700" lvl="1" indent="-342900"/>
            <a:r>
              <a:rPr lang="ja-JP" altLang="en-US" sz="1600" dirty="0"/>
              <a:t>バスの運行情報を標準的なバス情報フォーマットに基づいて公開することにより、乗り換え案内サイトで利用されるようになりました。</a:t>
            </a:r>
          </a:p>
          <a:p>
            <a:pPr marL="1028700" lvl="1" indent="-342900"/>
            <a:r>
              <a:rPr lang="ja-JP" altLang="en-US" sz="1600" dirty="0"/>
              <a:t>「福井のこんなところに文化財</a:t>
            </a:r>
            <a:r>
              <a:rPr lang="en-US" altLang="ja-JP" sz="1600" dirty="0"/>
              <a:t>!?</a:t>
            </a:r>
            <a:r>
              <a:rPr lang="ja-JP" altLang="en-US" sz="1600" dirty="0"/>
              <a:t>」アプリは、福井県の「福井県内の国指定・県指定文化財」のオープンデータを使用して、指定した文化財までのルートを検索・案内します。</a:t>
            </a:r>
          </a:p>
        </p:txBody>
      </p:sp>
    </p:spTree>
    <p:extLst>
      <p:ext uri="{BB962C8B-B14F-4D97-AF65-F5344CB8AC3E}">
        <p14:creationId xmlns:p14="http://schemas.microsoft.com/office/powerpoint/2010/main" val="2257901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9">
            <a:extLst>
              <a:ext uri="{FF2B5EF4-FFF2-40B4-BE49-F238E27FC236}">
                <a16:creationId xmlns:a16="http://schemas.microsoft.com/office/drawing/2014/main" id="{8FB1291F-8409-42A7-9AED-FB879603745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178636"/>
            <a:ext cx="161935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１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 はじめに</a:t>
            </a:r>
          </a:p>
        </p:txBody>
      </p:sp>
      <p:sp>
        <p:nvSpPr>
          <p:cNvPr id="7" name="Text Box 31">
            <a:extLst>
              <a:ext uri="{FF2B5EF4-FFF2-40B4-BE49-F238E27FC236}">
                <a16:creationId xmlns:a16="http://schemas.microsoft.com/office/drawing/2014/main" id="{2AA45135-99A0-4D96-8159-29900E9825E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3677429"/>
            <a:ext cx="45768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latin typeface="+mj-ea"/>
                <a:ea typeface="+mj-ea"/>
              </a:rPr>
              <a:t>２</a:t>
            </a:r>
            <a:r>
              <a:rPr lang="en-US" altLang="ja-JP" sz="2200">
                <a:latin typeface="+mj-ea"/>
                <a:ea typeface="+mj-ea"/>
              </a:rPr>
              <a:t>. </a:t>
            </a:r>
            <a:r>
              <a:rPr lang="ja-JP" altLang="en-US" sz="2200">
                <a:latin typeface="+mj-ea"/>
                <a:ea typeface="+mj-ea"/>
              </a:rPr>
              <a:t>推奨データセットの項目と確認事項</a:t>
            </a:r>
          </a:p>
        </p:txBody>
      </p:sp>
      <p:sp>
        <p:nvSpPr>
          <p:cNvPr id="8" name="Text Box 31">
            <a:extLst>
              <a:ext uri="{FF2B5EF4-FFF2-40B4-BE49-F238E27FC236}">
                <a16:creationId xmlns:a16="http://schemas.microsoft.com/office/drawing/2014/main" id="{481B14C7-A8BD-48B1-9937-DC8AD9C3ADB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172729"/>
            <a:ext cx="480452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３</a:t>
            </a:r>
            <a:r>
              <a:rPr lang="en-US" altLang="ja-JP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推奨データセットに基づくデータの作成</a:t>
            </a:r>
          </a:p>
        </p:txBody>
      </p:sp>
      <p:sp>
        <p:nvSpPr>
          <p:cNvPr id="2" name="Text Box 31">
            <a:extLst>
              <a:ext uri="{FF2B5EF4-FFF2-40B4-BE49-F238E27FC236}">
                <a16:creationId xmlns:a16="http://schemas.microsoft.com/office/drawing/2014/main" id="{3A9A5823-7AD5-4931-B86D-B0A3E5503BA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6738" y="4668029"/>
            <a:ext cx="551465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４</a:t>
            </a:r>
            <a:r>
              <a:rPr lang="en-US" altLang="ja-JP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. </a:t>
            </a:r>
            <a:r>
              <a:rPr lang="ja-JP" altLang="en-US" sz="2200" dirty="0">
                <a:solidFill>
                  <a:schemeClr val="bg1">
                    <a:lumMod val="85000"/>
                  </a:schemeClr>
                </a:solidFill>
                <a:latin typeface="+mj-ea"/>
                <a:ea typeface="+mj-ea"/>
              </a:rPr>
              <a:t>推奨データセットに基づくデータのメンテナンス</a:t>
            </a:r>
          </a:p>
        </p:txBody>
      </p:sp>
    </p:spTree>
    <p:extLst>
      <p:ext uri="{BB962C8B-B14F-4D97-AF65-F5344CB8AC3E}">
        <p14:creationId xmlns:p14="http://schemas.microsoft.com/office/powerpoint/2010/main" val="220237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タイトル 1">
            <a:extLst>
              <a:ext uri="{FF2B5EF4-FFF2-40B4-BE49-F238E27FC236}">
                <a16:creationId xmlns:a16="http://schemas.microsoft.com/office/drawing/2014/main" id="{0C13BF6F-E612-4679-BED6-7FE04CC44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2.1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推奨データセットに関する情報の取得先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EFC52-C34A-4A1B-879C-F7681BFACCAD}" type="slidenum">
              <a:rPr lang="ja-JP" altLang="en-US" smtClean="0"/>
              <a:pPr>
                <a:defRPr/>
              </a:pPr>
              <a:t>9</a:t>
            </a:fld>
            <a:endParaRPr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22FFAB4-E717-4EE8-B785-B29492700A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ja-JP"/>
              <a:t>2. </a:t>
            </a:r>
            <a:r>
              <a:rPr kumimoji="1" lang="ja-JP" altLang="en-US"/>
              <a:t>推奨データセットの項目と確認事項</a:t>
            </a:r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17615AD2-FC25-4C83-85B0-2D6F1C1FE8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7963" y="884238"/>
            <a:ext cx="8728075" cy="672553"/>
          </a:xfrm>
        </p:spPr>
        <p:txBody>
          <a:bodyPr>
            <a:normAutofit/>
          </a:bodyPr>
          <a:lstStyle/>
          <a:p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推奨データセットに関する情報は、政府</a:t>
            </a:r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CIO</a:t>
            </a:r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ポータルのオープンデータに関するページにあります。</a:t>
            </a:r>
            <a:endParaRPr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5F849906-CC84-4863-913E-192E1939D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60" y="1888749"/>
            <a:ext cx="3725856" cy="4536504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B9E9149-4D20-4F67-88B2-7C4A00E35F28}"/>
              </a:ext>
            </a:extLst>
          </p:cNvPr>
          <p:cNvSpPr txBox="1"/>
          <p:nvPr/>
        </p:nvSpPr>
        <p:spPr>
          <a:xfrm>
            <a:off x="195879" y="1559330"/>
            <a:ext cx="44365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>
                <a:hlinkClick r:id="rId4"/>
              </a:rPr>
              <a:t>https://cio.go.jp/policy-opendata#dataset</a:t>
            </a:r>
            <a:endParaRPr kumimoji="1" lang="ja-JP" altLang="en-US" sz="1600"/>
          </a:p>
        </p:txBody>
      </p:sp>
      <p:sp>
        <p:nvSpPr>
          <p:cNvPr id="25" name="テキスト プレースホルダー 7">
            <a:extLst>
              <a:ext uri="{FF2B5EF4-FFF2-40B4-BE49-F238E27FC236}">
                <a16:creationId xmlns:a16="http://schemas.microsoft.com/office/drawing/2014/main" id="{8554295E-9422-425A-A196-4A21B5AE3E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2766" y="1711993"/>
            <a:ext cx="4253272" cy="409327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CIO</a:t>
            </a: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ポータル・オープンデータページの「推奨データセット一覧」に、</a:t>
            </a:r>
            <a:b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データ項目定義書とデータフォーマット定義が掲載されています。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「データ項目定義書」に、推奨データセットに属するそれぞれのデータにおいて掲載すべき項目と、データの作成にあたり準拠すべきルールを規定しています。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「データフォーマット定義」は、前述の「データ項目定義書」に基づいたフォーマットです。このフォーマットにデータを転記すれば、公開できるデータになります。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B22E2EE3-12ED-4643-B33E-1628E978D478}"/>
              </a:ext>
            </a:extLst>
          </p:cNvPr>
          <p:cNvSpPr/>
          <p:nvPr/>
        </p:nvSpPr>
        <p:spPr>
          <a:xfrm>
            <a:off x="2329327" y="5494994"/>
            <a:ext cx="648072" cy="21602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EDD3DCDF-6820-46E9-B769-891849E874ED}"/>
              </a:ext>
            </a:extLst>
          </p:cNvPr>
          <p:cNvSpPr/>
          <p:nvPr/>
        </p:nvSpPr>
        <p:spPr>
          <a:xfrm>
            <a:off x="2977399" y="4725702"/>
            <a:ext cx="1274390" cy="169955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1791730-C926-4FB1-ABD3-590D2B4F22F4}"/>
              </a:ext>
            </a:extLst>
          </p:cNvPr>
          <p:cNvSpPr txBox="1"/>
          <p:nvPr/>
        </p:nvSpPr>
        <p:spPr>
          <a:xfrm>
            <a:off x="1904600" y="6483536"/>
            <a:ext cx="14975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>
                <a:solidFill>
                  <a:srgbClr val="FF0000"/>
                </a:solidFill>
              </a:rPr>
              <a:t>データ項目定義書</a:t>
            </a:r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66D36997-5246-48BC-8CB7-120C95C15F78}"/>
              </a:ext>
            </a:extLst>
          </p:cNvPr>
          <p:cNvCxnSpPr>
            <a:cxnSpLocks/>
            <a:stCxn id="22" idx="0"/>
            <a:endCxn id="12" idx="2"/>
          </p:cNvCxnSpPr>
          <p:nvPr/>
        </p:nvCxnSpPr>
        <p:spPr>
          <a:xfrm flipV="1">
            <a:off x="2653363" y="5711018"/>
            <a:ext cx="0" cy="7725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F07E22C9-5CE4-4837-B368-5D4076DDC44B}"/>
              </a:ext>
            </a:extLst>
          </p:cNvPr>
          <p:cNvSpPr txBox="1"/>
          <p:nvPr/>
        </p:nvSpPr>
        <p:spPr>
          <a:xfrm>
            <a:off x="4438896" y="6271364"/>
            <a:ext cx="17732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>
                <a:solidFill>
                  <a:srgbClr val="FF0000"/>
                </a:solidFill>
              </a:rPr>
              <a:t>データフォーマット定義</a:t>
            </a:r>
          </a:p>
        </p:txBody>
      </p: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05BEAB15-3E4D-472D-ADD4-98185D7A1DA6}"/>
              </a:ext>
            </a:extLst>
          </p:cNvPr>
          <p:cNvCxnSpPr>
            <a:cxnSpLocks/>
            <a:stCxn id="32" idx="0"/>
            <a:endCxn id="14" idx="3"/>
          </p:cNvCxnSpPr>
          <p:nvPr/>
        </p:nvCxnSpPr>
        <p:spPr>
          <a:xfrm flipH="1" flipV="1">
            <a:off x="4251789" y="5575478"/>
            <a:ext cx="1073728" cy="6958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897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5318</Words>
  <Application>Microsoft Office PowerPoint</Application>
  <PresentationFormat>画面に合わせる (4:3)</PresentationFormat>
  <Paragraphs>480</Paragraphs>
  <Slides>41</Slides>
  <Notes>37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41</vt:i4>
      </vt:variant>
    </vt:vector>
  </HeadingPairs>
  <TitlesOfParts>
    <vt:vector size="47" baseType="lpstr">
      <vt:lpstr>Meiryo UI</vt:lpstr>
      <vt:lpstr>noto sans</vt:lpstr>
      <vt:lpstr>メイリオ</vt:lpstr>
      <vt:lpstr>Arial</vt:lpstr>
      <vt:lpstr>Wingdings</vt:lpstr>
      <vt:lpstr>Office テーマ</vt:lpstr>
      <vt:lpstr>オープンデータ研修（応用編）</vt:lpstr>
      <vt:lpstr>本書の狙い</vt:lpstr>
      <vt:lpstr>PowerPoint プレゼンテーション</vt:lpstr>
      <vt:lpstr>PowerPoint プレゼンテーション</vt:lpstr>
      <vt:lpstr>1.1 推奨データセットとは</vt:lpstr>
      <vt:lpstr>1.2 推奨データセットの種類</vt:lpstr>
      <vt:lpstr>1.3 推奨データセットを利用するメリット</vt:lpstr>
      <vt:lpstr>PowerPoint プレゼンテーション</vt:lpstr>
      <vt:lpstr>2.1 推奨データセットに関する情報の取得先</vt:lpstr>
      <vt:lpstr>2.2 データ項目定義書の構成</vt:lpstr>
      <vt:lpstr>2.3 データ項目定義</vt:lpstr>
      <vt:lpstr>2.4 共通ルールの記載事項①</vt:lpstr>
      <vt:lpstr>2.4 共通ルールの記載事項②</vt:lpstr>
      <vt:lpstr>2.4 共通ルールの記載事項③</vt:lpstr>
      <vt:lpstr>2.5 データ入力フォーマット</vt:lpstr>
      <vt:lpstr>PowerPoint プレゼンテーション</vt:lpstr>
      <vt:lpstr>3.1 推奨データセットに基づくデータの作成手順①</vt:lpstr>
      <vt:lpstr>3.2 事前準備（セル結合の解除）①</vt:lpstr>
      <vt:lpstr>3.2 事前準備（セル結合の解除）②</vt:lpstr>
      <vt:lpstr>3.2 事前準備（セル結合の解除）③</vt:lpstr>
      <vt:lpstr>3.2 事前準備（セル結合の解除）④</vt:lpstr>
      <vt:lpstr>3.3 データの転記 (1) 名称①</vt:lpstr>
      <vt:lpstr>3.3 データの転記 (1) 名称②</vt:lpstr>
      <vt:lpstr>3.3 データの転記 (2) 名称_カナ①</vt:lpstr>
      <vt:lpstr>3.3 データの転記 (2) 名称_カナ②</vt:lpstr>
      <vt:lpstr>3.3 データの転記 (3) 住所①</vt:lpstr>
      <vt:lpstr>3.3 データの転記 (3) 住所②</vt:lpstr>
      <vt:lpstr>3.3 データの転記 (4) 緯度・経度①</vt:lpstr>
      <vt:lpstr>3.3 データの転記 (4) 緯度・経度②</vt:lpstr>
      <vt:lpstr>3.3 データの転記 (4) 緯度・経度③</vt:lpstr>
      <vt:lpstr>3.3 データの転記 (5) 文化財分類・種類</vt:lpstr>
      <vt:lpstr>3.3 データの転記 (6) その他の項目</vt:lpstr>
      <vt:lpstr>3.4 推奨データセットに基づいたデータ作成後の作業</vt:lpstr>
      <vt:lpstr>PowerPoint プレゼンテーション</vt:lpstr>
      <vt:lpstr>4.1 推奨データセットに基づくデータのメンテナンス</vt:lpstr>
      <vt:lpstr>4.2 データの追加</vt:lpstr>
      <vt:lpstr>4.3 データの修正①</vt:lpstr>
      <vt:lpstr>4.3 データの修正②</vt:lpstr>
      <vt:lpstr>4.4 データの削除①</vt:lpstr>
      <vt:lpstr>4.4 データの削除②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2020-10-16T02:57:22Z</dcterms:created>
  <dcterms:modified xsi:type="dcterms:W3CDTF">2021-02-17T00:39:32Z</dcterms:modified>
</cp:coreProperties>
</file>