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0.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1.xml" ContentType="application/vnd.openxmlformats-officedocument.themeOverr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p:sldMasterIdLst>
    <p:sldMasterId id="2147483660" r:id="rId1"/>
  </p:sldMasterIdLst>
  <p:notesMasterIdLst>
    <p:notesMasterId r:id="rId56"/>
  </p:notesMasterIdLst>
  <p:handoutMasterIdLst>
    <p:handoutMasterId r:id="rId57"/>
  </p:handoutMasterIdLst>
  <p:sldIdLst>
    <p:sldId id="260" r:id="rId2"/>
    <p:sldId id="297" r:id="rId3"/>
    <p:sldId id="268" r:id="rId4"/>
    <p:sldId id="299" r:id="rId5"/>
    <p:sldId id="275" r:id="rId6"/>
    <p:sldId id="276" r:id="rId7"/>
    <p:sldId id="948" r:id="rId8"/>
    <p:sldId id="280" r:id="rId9"/>
    <p:sldId id="947" r:id="rId10"/>
    <p:sldId id="951" r:id="rId11"/>
    <p:sldId id="376" r:id="rId12"/>
    <p:sldId id="383" r:id="rId13"/>
    <p:sldId id="301" r:id="rId14"/>
    <p:sldId id="296" r:id="rId15"/>
    <p:sldId id="377" r:id="rId16"/>
    <p:sldId id="949" r:id="rId17"/>
    <p:sldId id="950" r:id="rId18"/>
    <p:sldId id="391" r:id="rId19"/>
    <p:sldId id="943" r:id="rId20"/>
    <p:sldId id="279" r:id="rId21"/>
    <p:sldId id="302" r:id="rId22"/>
    <p:sldId id="384" r:id="rId23"/>
    <p:sldId id="378" r:id="rId24"/>
    <p:sldId id="939" r:id="rId25"/>
    <p:sldId id="940" r:id="rId26"/>
    <p:sldId id="274" r:id="rId27"/>
    <p:sldId id="319" r:id="rId28"/>
    <p:sldId id="373" r:id="rId29"/>
    <p:sldId id="323" r:id="rId30"/>
    <p:sldId id="326" r:id="rId31"/>
    <p:sldId id="386" r:id="rId32"/>
    <p:sldId id="387" r:id="rId33"/>
    <p:sldId id="388" r:id="rId34"/>
    <p:sldId id="327" r:id="rId35"/>
    <p:sldId id="379" r:id="rId36"/>
    <p:sldId id="333" r:id="rId37"/>
    <p:sldId id="393" r:id="rId38"/>
    <p:sldId id="952" r:id="rId39"/>
    <p:sldId id="338" r:id="rId40"/>
    <p:sldId id="953" r:id="rId41"/>
    <p:sldId id="273" r:id="rId42"/>
    <p:sldId id="342" r:id="rId43"/>
    <p:sldId id="355" r:id="rId44"/>
    <p:sldId id="954" r:id="rId45"/>
    <p:sldId id="357" r:id="rId46"/>
    <p:sldId id="359" r:id="rId47"/>
    <p:sldId id="348" r:id="rId48"/>
    <p:sldId id="375" r:id="rId49"/>
    <p:sldId id="360" r:id="rId50"/>
    <p:sldId id="374" r:id="rId51"/>
    <p:sldId id="404" r:id="rId52"/>
    <p:sldId id="938" r:id="rId53"/>
    <p:sldId id="349" r:id="rId54"/>
    <p:sldId id="366" r:id="rId55"/>
  </p:sldIdLst>
  <p:sldSz cx="9144000" cy="6858000" type="screen4x3"/>
  <p:notesSz cx="7099300" cy="1023461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472C4"/>
    <a:srgbClr val="DCE6F2"/>
    <a:srgbClr val="B5C7E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571" autoAdjust="0"/>
    <p:restoredTop sz="80508" autoAdjust="0"/>
  </p:normalViewPr>
  <p:slideViewPr>
    <p:cSldViewPr>
      <p:cViewPr varScale="1">
        <p:scale>
          <a:sx n="63" d="100"/>
          <a:sy n="63" d="100"/>
        </p:scale>
        <p:origin x="2045" y="58"/>
      </p:cViewPr>
      <p:guideLst/>
    </p:cSldViewPr>
  </p:slideViewPr>
  <p:outlineViewPr>
    <p:cViewPr>
      <p:scale>
        <a:sx n="33" d="100"/>
        <a:sy n="33" d="100"/>
      </p:scale>
      <p:origin x="0" y="0"/>
    </p:cViewPr>
  </p:outlineViewPr>
  <p:notesTextViewPr>
    <p:cViewPr>
      <p:scale>
        <a:sx n="1" d="1"/>
        <a:sy n="1" d="1"/>
      </p:scale>
      <p:origin x="0" y="0"/>
    </p:cViewPr>
  </p:notesTextViewPr>
  <p:notesViewPr>
    <p:cSldViewPr>
      <p:cViewPr varScale="1">
        <p:scale>
          <a:sx n="97" d="100"/>
          <a:sy n="97" d="100"/>
        </p:scale>
        <p:origin x="3612" y="10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handoutMaster" Target="handoutMasters/handout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s>
</file>

<file path=ppt/charts/_rels/chart1.xml.rels><?xml version="1.0" encoding="UTF-8" standalone="yes"?>
<Relationships xmlns="http://schemas.openxmlformats.org/package/2006/relationships"><Relationship Id="rId3" Type="http://schemas.openxmlformats.org/officeDocument/2006/relationships/oleObject" Target="file:///C:\Users\kira\Box%20Sync\&#32207;&#21209;&#30465;&#12458;&#12540;&#12503;&#12531;&#12487;&#12540;&#12479;&#12522;&#12540;&#12480;&#32946;&#25104;&#30740;&#20462;\2019\99.&#30740;&#20462;&#12467;&#12531;&#12486;&#12531;&#12484;\PPT&#65288;&#12510;&#12473;&#12479;&#12289;&#12494;&#12540;&#12488;&#12354;&#12426;&#65289;\&#23455;&#21209;&#35611;&#32722;&#29992;&#12395;&#20998;&#26512;_201903_&#20869;&#38307;&#23448;&#25151;IT&#32207;&#21512;&#25126;&#30053;&#23460;_&#22320;&#26041;&#20844;&#20849;&#22243;&#20307;&#12408;&#12398;&#12458;&#12540;&#12501;&#12442;&#12531;&#12486;&#12441;&#12540;&#12479;&#12398;&#21462;&#32068;&#12395;&#38306;&#12377;&#12427;&#12450;&#12531;&#12465;&#12540;&#12488;&#32080;&#26524;.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050" b="1" i="0" u="none" strike="noStrike" kern="1200" spc="100" baseline="0">
                <a:solidFill>
                  <a:schemeClr val="bg1"/>
                </a:solidFill>
                <a:effectLst>
                  <a:outerShdw blurRad="50800" dist="38100" dir="5400000" algn="t" rotWithShape="0">
                    <a:prstClr val="black">
                      <a:alpha val="40000"/>
                    </a:prstClr>
                  </a:outerShdw>
                </a:effectLst>
                <a:latin typeface="+mn-lt"/>
                <a:ea typeface="+mn-ea"/>
                <a:cs typeface="+mn-cs"/>
              </a:defRPr>
            </a:pPr>
            <a:r>
              <a:rPr lang="ja-JP" altLang="en-US" sz="1050"/>
              <a:t>オープンデータに取組むなかでの課題や問題点は何ですか？</a:t>
            </a:r>
            <a:endParaRPr lang="ja-JP" sz="1050"/>
          </a:p>
        </c:rich>
      </c:tx>
      <c:overlay val="0"/>
      <c:spPr>
        <a:noFill/>
        <a:ln>
          <a:noFill/>
        </a:ln>
        <a:effectLst/>
      </c:spPr>
      <c:txPr>
        <a:bodyPr rot="0" spcFirstLastPara="1" vertOverflow="ellipsis" vert="horz" wrap="square" anchor="ctr" anchorCtr="1"/>
        <a:lstStyle/>
        <a:p>
          <a:pPr>
            <a:defRPr sz="1050" b="1" i="0" u="none" strike="noStrike" kern="1200" spc="100" baseline="0">
              <a:solidFill>
                <a:schemeClr val="bg1"/>
              </a:solidFill>
              <a:effectLst>
                <a:outerShdw blurRad="50800" dist="38100" dir="5400000" algn="t" rotWithShape="0">
                  <a:prstClr val="black">
                    <a:alpha val="40000"/>
                  </a:prstClr>
                </a:outerShdw>
              </a:effectLst>
              <a:latin typeface="+mn-lt"/>
              <a:ea typeface="+mn-ea"/>
              <a:cs typeface="+mn-cs"/>
            </a:defRPr>
          </a:pPr>
          <a:endParaRPr lang="ja-JP"/>
        </a:p>
      </c:txPr>
    </c:title>
    <c:autoTitleDeleted val="0"/>
    <c:plotArea>
      <c:layout/>
      <c:barChart>
        <c:barDir val="bar"/>
        <c:grouping val="clustered"/>
        <c:varyColors val="0"/>
        <c:ser>
          <c:idx val="0"/>
          <c:order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anchor="ctr" anchorCtr="1"/>
              <a:lstStyle/>
              <a:p>
                <a:pPr>
                  <a:defRPr sz="1100" b="1" i="0" u="none" strike="noStrike" kern="1200" baseline="0">
                    <a:solidFill>
                      <a:schemeClr val="bg1"/>
                    </a:solidFill>
                    <a:latin typeface="+mn-lt"/>
                    <a:ea typeface="+mn-ea"/>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val>
            <c:numRef>
              <c:f>'Q10 graph'!$B$22:$Q$22</c:f>
              <c:numCache>
                <c:formatCode>General</c:formatCode>
                <c:ptCount val="16"/>
                <c:pt idx="0">
                  <c:v>170</c:v>
                </c:pt>
                <c:pt idx="1">
                  <c:v>1017</c:v>
                </c:pt>
                <c:pt idx="2">
                  <c:v>658</c:v>
                </c:pt>
                <c:pt idx="3">
                  <c:v>427</c:v>
                </c:pt>
                <c:pt idx="4">
                  <c:v>256</c:v>
                </c:pt>
                <c:pt idx="5">
                  <c:v>53</c:v>
                </c:pt>
                <c:pt idx="6">
                  <c:v>505</c:v>
                </c:pt>
                <c:pt idx="7">
                  <c:v>428</c:v>
                </c:pt>
                <c:pt idx="8">
                  <c:v>402</c:v>
                </c:pt>
                <c:pt idx="9">
                  <c:v>975</c:v>
                </c:pt>
                <c:pt idx="10">
                  <c:v>6</c:v>
                </c:pt>
                <c:pt idx="11">
                  <c:v>74</c:v>
                </c:pt>
                <c:pt idx="12">
                  <c:v>322</c:v>
                </c:pt>
                <c:pt idx="13">
                  <c:v>497</c:v>
                </c:pt>
                <c:pt idx="14">
                  <c:v>419</c:v>
                </c:pt>
                <c:pt idx="15">
                  <c:v>51</c:v>
                </c:pt>
              </c:numCache>
            </c:numRef>
          </c:val>
          <c:extLst>
            <c:ext xmlns:c15="http://schemas.microsoft.com/office/drawing/2012/chart" uri="{02D57815-91ED-43cb-92C2-25804820EDAC}">
              <c15:filteredSeriesTitle>
                <c15:tx>
                  <c:strRef>
                    <c:extLst>
                      <c:ext uri="{02D57815-91ED-43cb-92C2-25804820EDAC}">
                        <c15:formulaRef>
                          <c15:sqref>'Q10 graph'!$A$22</c15:sqref>
                        </c15:formulaRef>
                      </c:ext>
                    </c:extLst>
                    <c:strCache>
                      <c:ptCount val="1"/>
                      <c:pt idx="0">
                        <c:v>総計</c:v>
                      </c:pt>
                    </c:strCache>
                  </c:strRef>
                </c15:tx>
              </c15:filteredSeriesTitle>
            </c:ext>
            <c:ext xmlns:c15="http://schemas.microsoft.com/office/drawing/2012/chart" uri="{02D57815-91ED-43cb-92C2-25804820EDAC}">
              <c15:filteredCategoryTitle>
                <c15:cat>
                  <c:strRef>
                    <c:extLst>
                      <c:ext uri="{02D57815-91ED-43cb-92C2-25804820EDAC}">
                        <c15:formulaRef>
                          <c15:sqref>'Q10 graph'!$B$14:$Q$14</c15:sqref>
                        </c15:formulaRef>
                      </c:ext>
                    </c:extLst>
                    <c:strCache>
                      <c:ptCount val="16"/>
                      <c:pt idx="0">
                        <c:v>オープンデータを知らない</c:v>
                      </c:pt>
                      <c:pt idx="1">
                        <c:v>オープンデータの効果・メリット・ニーズが不明確</c:v>
                      </c:pt>
                      <c:pt idx="2">
                        <c:v>オープンデータにどう取組んで良いか分からない</c:v>
                      </c:pt>
                      <c:pt idx="3">
                        <c:v>統括する部門がない</c:v>
                      </c:pt>
                      <c:pt idx="4">
                        <c:v>セキュリティ・権利関係が不明瞭</c:v>
                      </c:pt>
                      <c:pt idx="5">
                        <c:v>オープンデータとして、出したくないデータがある</c:v>
                      </c:pt>
                      <c:pt idx="6">
                        <c:v>オープンデータとして出すデータと出さないデータの仕訳、判断ができない</c:v>
                      </c:pt>
                      <c:pt idx="7">
                        <c:v>オープンデータを開始した後の業務プロセスが不明</c:v>
                      </c:pt>
                      <c:pt idx="8">
                        <c:v>予算がない</c:v>
                      </c:pt>
                      <c:pt idx="9">
                        <c:v>オープンデータを担当する人的リソースがない</c:v>
                      </c:pt>
                      <c:pt idx="10">
                        <c:v>首長の理解が得られない</c:v>
                      </c:pt>
                      <c:pt idx="11">
                        <c:v>地方公共団体内部の合意形成が得られない</c:v>
                      </c:pt>
                      <c:pt idx="12">
                        <c:v>原課の理解が得られない</c:v>
                      </c:pt>
                      <c:pt idx="13">
                        <c:v>業務量の増加が予想されるため、導入できていない</c:v>
                      </c:pt>
                      <c:pt idx="14">
                        <c:v>オープンデータの利活用が進まない</c:v>
                      </c:pt>
                      <c:pt idx="15">
                        <c:v>他の地方公共団体と連携できない</c:v>
                      </c:pt>
                    </c:strCache>
                  </c:strRef>
                </c15:cat>
              </c15:filteredCategoryTitle>
            </c:ext>
            <c:ext xmlns:c16="http://schemas.microsoft.com/office/drawing/2014/chart" uri="{C3380CC4-5D6E-409C-BE32-E72D297353CC}">
              <c16:uniqueId val="{00000000-6A9D-40C5-A2ED-291F6C2A6F60}"/>
            </c:ext>
          </c:extLst>
        </c:ser>
        <c:dLbls>
          <c:dLblPos val="ctr"/>
          <c:showLegendKey val="0"/>
          <c:showVal val="1"/>
          <c:showCatName val="0"/>
          <c:showSerName val="0"/>
          <c:showPercent val="0"/>
          <c:showBubbleSize val="0"/>
        </c:dLbls>
        <c:gapWidth val="115"/>
        <c:overlap val="-20"/>
        <c:axId val="892230639"/>
        <c:axId val="878266111"/>
      </c:barChart>
      <c:catAx>
        <c:axId val="892230639"/>
        <c:scaling>
          <c:orientation val="maxMin"/>
        </c:scaling>
        <c:delete val="0"/>
        <c:axPos val="l"/>
        <c:numFmt formatCode="General" sourceLinked="1"/>
        <c:majorTickMark val="none"/>
        <c:minorTickMark val="none"/>
        <c:tickLblPos val="nextTo"/>
        <c:spPr>
          <a:noFill/>
          <a:ln w="12700" cap="flat" cmpd="sng" algn="ctr">
            <a:solidFill>
              <a:schemeClr val="lt1">
                <a:lumMod val="95000"/>
                <a:alpha val="54000"/>
              </a:schemeClr>
            </a:solidFill>
            <a:round/>
          </a:ln>
          <a:effectLst/>
        </c:spPr>
        <c:txPr>
          <a:bodyPr rot="-60000000" spcFirstLastPara="1" vertOverflow="ellipsis" vert="horz" wrap="square" anchor="ctr" anchorCtr="1"/>
          <a:lstStyle/>
          <a:p>
            <a:pPr>
              <a:defRPr sz="1000" b="1" i="0" u="none" strike="noStrike" kern="1200" baseline="0">
                <a:solidFill>
                  <a:schemeClr val="bg1"/>
                </a:solidFill>
                <a:latin typeface="+mn-lt"/>
                <a:ea typeface="+mn-ea"/>
                <a:cs typeface="+mn-cs"/>
              </a:defRPr>
            </a:pPr>
            <a:endParaRPr lang="ja-JP"/>
          </a:p>
        </c:txPr>
        <c:crossAx val="878266111"/>
        <c:crosses val="autoZero"/>
        <c:auto val="1"/>
        <c:lblAlgn val="ctr"/>
        <c:lblOffset val="100"/>
        <c:noMultiLvlLbl val="0"/>
      </c:catAx>
      <c:valAx>
        <c:axId val="878266111"/>
        <c:scaling>
          <c:orientation val="minMax"/>
        </c:scaling>
        <c:delete val="0"/>
        <c:axPos val="t"/>
        <c:majorGridlines>
          <c:spPr>
            <a:ln w="9525" cap="flat" cmpd="sng" algn="ctr">
              <a:solidFill>
                <a:schemeClr val="lt1">
                  <a:lumMod val="95000"/>
                  <a:alpha val="10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800" b="1" i="0" u="none" strike="noStrike" kern="1200" baseline="0">
                <a:solidFill>
                  <a:schemeClr val="bg1"/>
                </a:solidFill>
                <a:latin typeface="+mn-lt"/>
                <a:ea typeface="+mn-ea"/>
                <a:cs typeface="+mn-cs"/>
              </a:defRPr>
            </a:pPr>
            <a:endParaRPr lang="ja-JP"/>
          </a:p>
        </c:txPr>
        <c:crossAx val="892230639"/>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sz="1200" b="1">
          <a:solidFill>
            <a:schemeClr val="bg1"/>
          </a:solidFill>
        </a:defRPr>
      </a:pPr>
      <a:endParaRPr lang="ja-JP"/>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200" b="1" i="0" u="none" strike="noStrike" kern="1200" spc="100" baseline="0">
                <a:solidFill>
                  <a:schemeClr val="bg1"/>
                </a:solidFill>
                <a:effectLst>
                  <a:outerShdw blurRad="50800" dist="38100" dir="5400000" algn="t" rotWithShape="0">
                    <a:prstClr val="black">
                      <a:alpha val="40000"/>
                    </a:prstClr>
                  </a:outerShdw>
                </a:effectLst>
                <a:latin typeface="+mn-lt"/>
                <a:ea typeface="+mn-ea"/>
                <a:cs typeface="+mn-cs"/>
              </a:defRPr>
            </a:pPr>
            <a:r>
              <a:rPr lang="ja-JP" sz="1200">
                <a:solidFill>
                  <a:schemeClr val="bg1"/>
                </a:solidFill>
              </a:rPr>
              <a:t>オープンデータ取組済み自治体数</a:t>
            </a:r>
          </a:p>
        </c:rich>
      </c:tx>
      <c:overlay val="0"/>
      <c:spPr>
        <a:noFill/>
        <a:ln>
          <a:noFill/>
        </a:ln>
        <a:effectLst/>
      </c:spPr>
      <c:txPr>
        <a:bodyPr rot="0" spcFirstLastPara="1" vertOverflow="ellipsis" vert="horz" wrap="square" anchor="ctr" anchorCtr="1"/>
        <a:lstStyle/>
        <a:p>
          <a:pPr>
            <a:defRPr sz="1200" b="1" i="0" u="none" strike="noStrike" kern="1200" spc="100" baseline="0">
              <a:solidFill>
                <a:schemeClr val="bg1"/>
              </a:solidFill>
              <a:effectLst>
                <a:outerShdw blurRad="50800" dist="38100" dir="5400000" algn="t" rotWithShape="0">
                  <a:prstClr val="black">
                    <a:alpha val="40000"/>
                  </a:prstClr>
                </a:outerShdw>
              </a:effectLst>
              <a:latin typeface="+mn-lt"/>
              <a:ea typeface="+mn-ea"/>
              <a:cs typeface="+mn-cs"/>
            </a:defRPr>
          </a:pPr>
          <a:endParaRPr lang="ja-JP"/>
        </a:p>
      </c:txPr>
    </c:title>
    <c:autoTitleDeleted val="0"/>
    <c:plotArea>
      <c:layout>
        <c:manualLayout>
          <c:layoutTarget val="inner"/>
          <c:xMode val="edge"/>
          <c:yMode val="edge"/>
          <c:x val="6.0721441233458386E-2"/>
          <c:y val="0.11805254741614879"/>
          <c:w val="0.86509372876613777"/>
          <c:h val="0.72316397789607934"/>
        </c:manualLayout>
      </c:layout>
      <c:lineChart>
        <c:grouping val="standard"/>
        <c:varyColors val="0"/>
        <c:ser>
          <c:idx val="1"/>
          <c:order val="1"/>
          <c:tx>
            <c:strRef>
              <c:f>Sheet1!$B$1</c:f>
              <c:strCache>
                <c:ptCount val="1"/>
                <c:pt idx="0">
                  <c:v>都道府県数</c:v>
                </c:pt>
              </c:strCache>
            </c:strRef>
          </c:tx>
          <c:spPr>
            <a:ln w="34925" cap="rnd">
              <a:solidFill>
                <a:schemeClr val="accent1"/>
              </a:solidFill>
              <a:round/>
            </a:ln>
            <a:effectLst>
              <a:outerShdw blurRad="57150" dist="19050" dir="5400000" algn="ctr" rotWithShape="0">
                <a:srgbClr val="000000">
                  <a:alpha val="63000"/>
                </a:srgbClr>
              </a:outerShdw>
            </a:effectLst>
          </c:spPr>
          <c:marker>
            <c:symbol val="circle"/>
            <c:size val="6"/>
            <c:spPr>
              <a:solidFill>
                <a:schemeClr val="accent1"/>
              </a:solidFill>
              <a:ln w="9525">
                <a:noFill/>
                <a:round/>
              </a:ln>
              <a:effectLst>
                <a:outerShdw blurRad="57150" dist="19050" dir="5400000" algn="ctr" rotWithShape="0">
                  <a:srgbClr val="000000">
                    <a:alpha val="63000"/>
                  </a:srgbClr>
                </a:outerShdw>
              </a:effectLst>
            </c:spPr>
          </c:marker>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endParaRPr lang="ja-JP"/>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Sheet1!$A$2:$A$15</c:f>
              <c:strCache>
                <c:ptCount val="14"/>
                <c:pt idx="0">
                  <c:v>H27/6</c:v>
                </c:pt>
                <c:pt idx="1">
                  <c:v>H28/3</c:v>
                </c:pt>
                <c:pt idx="2">
                  <c:v>H28/9</c:v>
                </c:pt>
                <c:pt idx="3">
                  <c:v>H28/12</c:v>
                </c:pt>
                <c:pt idx="4">
                  <c:v>H29/2</c:v>
                </c:pt>
                <c:pt idx="5">
                  <c:v>H29/5</c:v>
                </c:pt>
                <c:pt idx="6">
                  <c:v>H29/10</c:v>
                </c:pt>
                <c:pt idx="7">
                  <c:v>H30/4</c:v>
                </c:pt>
                <c:pt idx="8">
                  <c:v>H30/9</c:v>
                </c:pt>
                <c:pt idx="9">
                  <c:v>H30/12</c:v>
                </c:pt>
                <c:pt idx="10">
                  <c:v>H31/3</c:v>
                </c:pt>
                <c:pt idx="11">
                  <c:v>R1/6</c:v>
                </c:pt>
                <c:pt idx="12">
                  <c:v>R1/9</c:v>
                </c:pt>
                <c:pt idx="13">
                  <c:v>R1/12</c:v>
                </c:pt>
              </c:strCache>
            </c:strRef>
          </c:cat>
          <c:val>
            <c:numRef>
              <c:f>Sheet1!$B$2:$B$15</c:f>
              <c:numCache>
                <c:formatCode>General</c:formatCode>
                <c:ptCount val="14"/>
                <c:pt idx="0">
                  <c:v>22</c:v>
                </c:pt>
                <c:pt idx="1">
                  <c:v>29</c:v>
                </c:pt>
                <c:pt idx="2">
                  <c:v>34</c:v>
                </c:pt>
                <c:pt idx="3">
                  <c:v>34</c:v>
                </c:pt>
                <c:pt idx="4">
                  <c:v>34</c:v>
                </c:pt>
                <c:pt idx="5">
                  <c:v>36</c:v>
                </c:pt>
                <c:pt idx="6">
                  <c:v>40</c:v>
                </c:pt>
                <c:pt idx="7">
                  <c:v>47</c:v>
                </c:pt>
                <c:pt idx="8">
                  <c:v>47</c:v>
                </c:pt>
                <c:pt idx="9">
                  <c:v>47</c:v>
                </c:pt>
                <c:pt idx="10">
                  <c:v>47</c:v>
                </c:pt>
                <c:pt idx="11">
                  <c:v>47</c:v>
                </c:pt>
                <c:pt idx="12">
                  <c:v>47</c:v>
                </c:pt>
                <c:pt idx="13">
                  <c:v>47</c:v>
                </c:pt>
              </c:numCache>
            </c:numRef>
          </c:val>
          <c:smooth val="0"/>
          <c:extLst>
            <c:ext xmlns:c16="http://schemas.microsoft.com/office/drawing/2014/chart" uri="{C3380CC4-5D6E-409C-BE32-E72D297353CC}">
              <c16:uniqueId val="{00000000-70DD-4BAF-A837-3B52A21AA203}"/>
            </c:ext>
          </c:extLst>
        </c:ser>
        <c:dLbls>
          <c:showLegendKey val="0"/>
          <c:showVal val="0"/>
          <c:showCatName val="0"/>
          <c:showSerName val="0"/>
          <c:showPercent val="0"/>
          <c:showBubbleSize val="0"/>
        </c:dLbls>
        <c:marker val="1"/>
        <c:smooth val="0"/>
        <c:axId val="2067079039"/>
        <c:axId val="2067080719"/>
      </c:lineChart>
      <c:lineChart>
        <c:grouping val="standard"/>
        <c:varyColors val="0"/>
        <c:ser>
          <c:idx val="0"/>
          <c:order val="0"/>
          <c:tx>
            <c:strRef>
              <c:f>Sheet1!$C$1</c:f>
              <c:strCache>
                <c:ptCount val="1"/>
                <c:pt idx="0">
                  <c:v>市区町村数</c:v>
                </c:pt>
              </c:strCache>
            </c:strRef>
          </c:tx>
          <c:spPr>
            <a:ln w="34925" cap="rnd">
              <a:solidFill>
                <a:schemeClr val="accent2"/>
              </a:solidFill>
              <a:round/>
            </a:ln>
            <a:effectLst>
              <a:outerShdw blurRad="57150" dist="19050" dir="5400000" algn="ctr" rotWithShape="0">
                <a:srgbClr val="000000">
                  <a:alpha val="63000"/>
                </a:srgbClr>
              </a:outerShdw>
            </a:effectLst>
          </c:spPr>
          <c:marker>
            <c:symbol val="circle"/>
            <c:size val="6"/>
            <c:spPr>
              <a:solidFill>
                <a:schemeClr val="accent2"/>
              </a:solidFill>
              <a:ln w="9525">
                <a:noFill/>
                <a:round/>
              </a:ln>
              <a:effectLst>
                <a:outerShdw blurRad="57150" dist="19050" dir="5400000" algn="ctr" rotWithShape="0">
                  <a:srgbClr val="000000">
                    <a:alpha val="63000"/>
                  </a:srgbClr>
                </a:outerShdw>
              </a:effectLst>
            </c:spPr>
          </c:marker>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endParaRPr lang="ja-JP"/>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Sheet1!$A$2:$A$14</c:f>
              <c:strCache>
                <c:ptCount val="13"/>
                <c:pt idx="0">
                  <c:v>H27/6</c:v>
                </c:pt>
                <c:pt idx="1">
                  <c:v>H28/3</c:v>
                </c:pt>
                <c:pt idx="2">
                  <c:v>H28/9</c:v>
                </c:pt>
                <c:pt idx="3">
                  <c:v>H28/12</c:v>
                </c:pt>
                <c:pt idx="4">
                  <c:v>H29/2</c:v>
                </c:pt>
                <c:pt idx="5">
                  <c:v>H29/5</c:v>
                </c:pt>
                <c:pt idx="6">
                  <c:v>H29/10</c:v>
                </c:pt>
                <c:pt idx="7">
                  <c:v>H30/4</c:v>
                </c:pt>
                <c:pt idx="8">
                  <c:v>H30/9</c:v>
                </c:pt>
                <c:pt idx="9">
                  <c:v>H30/12</c:v>
                </c:pt>
                <c:pt idx="10">
                  <c:v>H31/3</c:v>
                </c:pt>
                <c:pt idx="11">
                  <c:v>R1/6</c:v>
                </c:pt>
                <c:pt idx="12">
                  <c:v>R1/9</c:v>
                </c:pt>
              </c:strCache>
            </c:strRef>
          </c:cat>
          <c:val>
            <c:numRef>
              <c:f>Sheet1!$C$2:$C$15</c:f>
              <c:numCache>
                <c:formatCode>General</c:formatCode>
                <c:ptCount val="14"/>
                <c:pt idx="0">
                  <c:v>132</c:v>
                </c:pt>
                <c:pt idx="1">
                  <c:v>176</c:v>
                </c:pt>
                <c:pt idx="2">
                  <c:v>199</c:v>
                </c:pt>
                <c:pt idx="3">
                  <c:v>208</c:v>
                </c:pt>
                <c:pt idx="4">
                  <c:v>233</c:v>
                </c:pt>
                <c:pt idx="5">
                  <c:v>243</c:v>
                </c:pt>
                <c:pt idx="6">
                  <c:v>260</c:v>
                </c:pt>
                <c:pt idx="7">
                  <c:v>296</c:v>
                </c:pt>
                <c:pt idx="8">
                  <c:v>316</c:v>
                </c:pt>
                <c:pt idx="9">
                  <c:v>347</c:v>
                </c:pt>
                <c:pt idx="10">
                  <c:v>418</c:v>
                </c:pt>
                <c:pt idx="11">
                  <c:v>548</c:v>
                </c:pt>
                <c:pt idx="12">
                  <c:v>605</c:v>
                </c:pt>
                <c:pt idx="13">
                  <c:v>621</c:v>
                </c:pt>
              </c:numCache>
            </c:numRef>
          </c:val>
          <c:smooth val="0"/>
          <c:extLst>
            <c:ext xmlns:c16="http://schemas.microsoft.com/office/drawing/2014/chart" uri="{C3380CC4-5D6E-409C-BE32-E72D297353CC}">
              <c16:uniqueId val="{00000001-70DD-4BAF-A837-3B52A21AA203}"/>
            </c:ext>
          </c:extLst>
        </c:ser>
        <c:dLbls>
          <c:showLegendKey val="0"/>
          <c:showVal val="0"/>
          <c:showCatName val="0"/>
          <c:showSerName val="0"/>
          <c:showPercent val="0"/>
          <c:showBubbleSize val="0"/>
        </c:dLbls>
        <c:marker val="1"/>
        <c:smooth val="0"/>
        <c:axId val="2048079487"/>
        <c:axId val="2010055999"/>
      </c:lineChart>
      <c:catAx>
        <c:axId val="2067079039"/>
        <c:scaling>
          <c:orientation val="minMax"/>
        </c:scaling>
        <c:delete val="0"/>
        <c:axPos val="b"/>
        <c:numFmt formatCode="General" sourceLinked="1"/>
        <c:majorTickMark val="none"/>
        <c:minorTickMark val="none"/>
        <c:tickLblPos val="nextTo"/>
        <c:spPr>
          <a:noFill/>
          <a:ln w="12700" cap="flat" cmpd="sng" algn="ctr">
            <a:solidFill>
              <a:schemeClr val="lt1">
                <a:lumMod val="95000"/>
                <a:alpha val="54000"/>
              </a:schemeClr>
            </a:solidFill>
            <a:round/>
          </a:ln>
          <a:effectLst/>
        </c:spPr>
        <c:txPr>
          <a:bodyPr rot="-60000000" spcFirstLastPara="1" vertOverflow="ellipsis" vert="horz" wrap="square" anchor="ctr" anchorCtr="1"/>
          <a:lstStyle/>
          <a:p>
            <a:pPr>
              <a:defRPr sz="1050" b="1" i="0" u="none" strike="noStrike" kern="1200" baseline="0">
                <a:solidFill>
                  <a:schemeClr val="bg1"/>
                </a:solidFill>
                <a:latin typeface="+mn-lt"/>
                <a:ea typeface="+mn-ea"/>
                <a:cs typeface="+mn-cs"/>
              </a:defRPr>
            </a:pPr>
            <a:endParaRPr lang="ja-JP"/>
          </a:p>
        </c:txPr>
        <c:crossAx val="2067080719"/>
        <c:crosses val="autoZero"/>
        <c:auto val="1"/>
        <c:lblAlgn val="ctr"/>
        <c:lblOffset val="100"/>
        <c:noMultiLvlLbl val="0"/>
      </c:catAx>
      <c:valAx>
        <c:axId val="2067080719"/>
        <c:scaling>
          <c:orientation val="minMax"/>
        </c:scaling>
        <c:delete val="0"/>
        <c:axPos val="l"/>
        <c:majorGridlines>
          <c:spPr>
            <a:ln w="9525" cap="flat" cmpd="sng" algn="ctr">
              <a:solidFill>
                <a:schemeClr val="lt1">
                  <a:lumMod val="95000"/>
                  <a:alpha val="10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1" i="0" u="none" strike="noStrike" kern="1200" baseline="0">
                <a:solidFill>
                  <a:schemeClr val="bg1"/>
                </a:solidFill>
                <a:latin typeface="+mn-lt"/>
                <a:ea typeface="+mn-ea"/>
                <a:cs typeface="+mn-cs"/>
              </a:defRPr>
            </a:pPr>
            <a:endParaRPr lang="ja-JP"/>
          </a:p>
        </c:txPr>
        <c:crossAx val="2067079039"/>
        <c:crosses val="autoZero"/>
        <c:crossBetween val="between"/>
        <c:majorUnit val="5"/>
      </c:valAx>
      <c:valAx>
        <c:axId val="2010055999"/>
        <c:scaling>
          <c:orientation val="minMax"/>
        </c:scaling>
        <c:delete val="0"/>
        <c:axPos val="r"/>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1" i="0" u="none" strike="noStrike" kern="1200" baseline="0">
                <a:solidFill>
                  <a:schemeClr val="bg1"/>
                </a:solidFill>
                <a:latin typeface="+mn-lt"/>
                <a:ea typeface="+mn-ea"/>
                <a:cs typeface="+mn-cs"/>
              </a:defRPr>
            </a:pPr>
            <a:endParaRPr lang="ja-JP"/>
          </a:p>
        </c:txPr>
        <c:crossAx val="2048079487"/>
        <c:crosses val="max"/>
        <c:crossBetween val="between"/>
      </c:valAx>
      <c:catAx>
        <c:axId val="2048079487"/>
        <c:scaling>
          <c:orientation val="minMax"/>
        </c:scaling>
        <c:delete val="1"/>
        <c:axPos val="b"/>
        <c:numFmt formatCode="General" sourceLinked="1"/>
        <c:majorTickMark val="none"/>
        <c:minorTickMark val="none"/>
        <c:tickLblPos val="nextTo"/>
        <c:crossAx val="2010055999"/>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1200" b="1" i="0" u="none" strike="noStrike" kern="1200" baseline="0">
              <a:solidFill>
                <a:schemeClr val="bg1"/>
              </a:solidFill>
              <a:latin typeface="+mn-lt"/>
              <a:ea typeface="+mn-ea"/>
              <a:cs typeface="+mn-cs"/>
            </a:defRPr>
          </a:pPr>
          <a:endParaRPr lang="ja-JP"/>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ja-JP"/>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2">
  <cs:axisTitle>
    <cs:lnRef idx="0"/>
    <cs:fillRef idx="0"/>
    <cs:effectRef idx="0"/>
    <cs:fontRef idx="minor">
      <a:schemeClr val="lt1">
        <a:lumMod val="85000"/>
      </a:schemeClr>
    </cs:fontRef>
    <cs:defRPr sz="900"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000" kern="1200"/>
  </cs:chartArea>
  <cs:dataLabel>
    <cs:lnRef idx="0"/>
    <cs:fillRef idx="0"/>
    <cs:effectRef idx="0"/>
    <cs:fontRef idx="minor">
      <a:schemeClr val="lt1">
        <a:lumMod val="85000"/>
      </a:schemeClr>
    </cs:fontRef>
    <cs:defRPr sz="900" kern="1200"/>
  </cs:dataLabel>
  <cs:dataLabelCallout>
    <cs:lnRef idx="0"/>
    <cs:fillRef idx="0"/>
    <cs:effectRef idx="0"/>
    <cs:fontRef idx="minor">
      <a:schemeClr val="dk1">
        <a:lumMod val="65000"/>
        <a:lumOff val="35000"/>
      </a:schemeClr>
    </cs:fontRef>
    <cs:spPr>
      <a:solidFill>
        <a:schemeClr val="lt1"/>
      </a:solidFill>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ize="5"/>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900"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lt1">
            <a:lumMod val="95000"/>
            <a:alpha val="10000"/>
          </a:schemeClr>
        </a:solidFill>
        <a:round/>
      </a:ln>
    </cs:spPr>
  </cs:gridlineMajor>
  <cs:gridlineMinor>
    <cs:lnRef idx="0"/>
    <cs:fillRef idx="0"/>
    <cs:effectRef idx="0"/>
    <cs:fontRef idx="minor">
      <a:schemeClr val="tx1"/>
    </cs:fontRef>
    <cs:spPr>
      <a:ln>
        <a:solidFill>
          <a:schemeClr val="lt1">
            <a:lumMod val="95000"/>
            <a:alpha val="5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900"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1600"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900"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900" kern="1200"/>
  </cs:valueAxis>
  <cs:wall>
    <cs:lnRef idx="0"/>
    <cs:fillRef idx="0"/>
    <cs:effectRef idx="0"/>
    <cs:fontRef idx="minor">
      <a:schemeClr val="tx1"/>
    </cs:fontRef>
  </cs:wall>
</cs:chartStyle>
</file>

<file path=ppt/charts/style2.xml><?xml version="1.0" encoding="utf-8"?>
<cs:chartStyle xmlns:cs="http://schemas.microsoft.com/office/drawing/2012/chartStyle" xmlns:a="http://schemas.openxmlformats.org/drawingml/2006/main" id="328">
  <cs:axisTitle>
    <cs:lnRef idx="0"/>
    <cs:fillRef idx="0"/>
    <cs:effectRef idx="0"/>
    <cs:fontRef idx="minor">
      <a:schemeClr val="lt1">
        <a:lumMod val="85000"/>
      </a:schemeClr>
    </cs:fontRef>
    <cs:defRPr sz="900"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000" kern="1200"/>
  </cs:chartArea>
  <cs:dataLabel>
    <cs:lnRef idx="0"/>
    <cs:fillRef idx="0"/>
    <cs:effectRef idx="0"/>
    <cs:fontRef idx="minor">
      <a:schemeClr val="lt1">
        <a:lumMod val="85000"/>
      </a:schemeClr>
    </cs:fontRef>
    <cs:defRPr sz="900" kern="1200"/>
  </cs:dataLabel>
  <cs:dataLabelCallout>
    <cs:lnRef idx="0"/>
    <cs:fillRef idx="0"/>
    <cs:effectRef idx="0"/>
    <cs:fontRef idx="minor">
      <a:schemeClr val="dk1">
        <a:lumMod val="65000"/>
        <a:lumOff val="35000"/>
      </a:schemeClr>
    </cs:fontRef>
    <cs:spPr>
      <a:solidFill>
        <a:schemeClr val="lt1"/>
      </a:solidFill>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900" kern="1200"/>
  </cs:dataTable>
  <cs:downBar>
    <cs:lnRef idx="0"/>
    <cs:fillRef idx="0"/>
    <cs:effectRef idx="0"/>
    <cs:fontRef idx="minor">
      <a:schemeClr val="tx1"/>
    </cs:fontRef>
    <cs:spPr>
      <a:gradFill>
        <a:gsLst>
          <a:gs pos="100000">
            <a:schemeClr val="dk1">
              <a:lumMod val="95000"/>
              <a:lumOff val="5000"/>
            </a:schemeClr>
          </a:gs>
          <a:gs pos="0">
            <a:schemeClr val="dk1">
              <a:lumMod val="75000"/>
              <a:lumOff val="25000"/>
            </a:schemeClr>
          </a:gs>
        </a:gsLst>
        <a:path path="circle">
          <a:fillToRect l="50000" t="50000" r="50000" b="50000"/>
        </a:path>
      </a:gradFill>
      <a:ln w="9525">
        <a:solidFill>
          <a:schemeClr val="dk1">
            <a:lumMod val="75000"/>
            <a:lumOff val="25000"/>
          </a:schemeClr>
        </a:solidFill>
      </a:ln>
    </cs:spPr>
  </cs:downBar>
  <cs:dropLine>
    <cs:lnRef idx="0"/>
    <cs:fillRef idx="0"/>
    <cs:effectRef idx="0"/>
    <cs:fontRef idx="minor">
      <a:schemeClr val="tx1"/>
    </cs:fontRef>
    <cs:spPr>
      <a:ln w="9525" cap="flat" cmpd="sng" algn="ctr">
        <a:solidFill>
          <a:schemeClr val="lt1"/>
        </a:solidFill>
        <a:round/>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lt1">
            <a:lumMod val="95000"/>
            <a:alpha val="10000"/>
          </a:schemeClr>
        </a:solidFill>
        <a:round/>
      </a:ln>
    </cs:spPr>
  </cs:gridlineMajor>
  <cs:gridlineMinor>
    <cs:lnRef idx="0"/>
    <cs:fillRef idx="0"/>
    <cs:effectRef idx="0"/>
    <cs:fontRef idx="minor">
      <a:schemeClr val="tx1"/>
    </cs:fontRef>
    <cs:spPr>
      <a:ln>
        <a:solidFill>
          <a:schemeClr val="lt1">
            <a:lumMod val="95000"/>
            <a:alpha val="5000"/>
          </a:schemeClr>
        </a:solidFill>
      </a:ln>
    </cs:spPr>
  </cs:gridlineMinor>
  <cs:hiLoLine>
    <cs:lnRef idx="0"/>
    <cs:fillRef idx="0"/>
    <cs:effectRef idx="0"/>
    <cs:fontRef idx="minor">
      <a:schemeClr val="tx1"/>
    </cs:fontRef>
    <cs:spPr>
      <a:ln w="9525" cap="flat" cmpd="sng" algn="ctr">
        <a:solidFill>
          <a:schemeClr val="lt1"/>
        </a:solidFill>
        <a:round/>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900"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1600"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900" kern="1200"/>
  </cs:trendlineLabel>
  <cs:upBar>
    <cs:lnRef idx="0"/>
    <cs:fillRef idx="0"/>
    <cs:effectRef idx="0"/>
    <cs:fontRef idx="minor">
      <a:schemeClr val="tx1"/>
    </cs:fontRef>
    <cs:spPr>
      <a:gradFill>
        <a:gsLst>
          <a:gs pos="100000">
            <a:schemeClr val="lt1">
              <a:lumMod val="85000"/>
            </a:schemeClr>
          </a:gs>
          <a:gs pos="0">
            <a:schemeClr val="lt1"/>
          </a:gs>
        </a:gsLst>
        <a:path path="circle">
          <a:fillToRect l="50000" t="50000" r="50000" b="50000"/>
        </a:path>
      </a:gradFill>
      <a:ln w="9525" cap="flat" cmpd="sng" algn="ctr">
        <a:solidFill>
          <a:schemeClr val="lt1"/>
        </a:solidFill>
        <a:round/>
      </a:ln>
    </cs:spPr>
  </cs:upBar>
  <cs:valueAxis>
    <cs:lnRef idx="0"/>
    <cs:fillRef idx="0"/>
    <cs:effectRef idx="0"/>
    <cs:fontRef idx="minor">
      <a:schemeClr val="lt1">
        <a:lumMod val="85000"/>
      </a:schemeClr>
    </cs:fontRef>
    <cs:defRPr sz="900" kern="1200"/>
  </cs:valueAxis>
  <cs:wall>
    <cs:lnRef idx="0"/>
    <cs:fillRef idx="0"/>
    <cs:effectRef idx="0"/>
    <cs:fontRef idx="minor">
      <a:schemeClr val="tx1"/>
    </cs:fontRef>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EAA22CD-D278-8D43-8C95-B2A319E12B10}" type="doc">
      <dgm:prSet loTypeId="urn:microsoft.com/office/officeart/2005/8/layout/venn3" loCatId="" qsTypeId="urn:microsoft.com/office/officeart/2005/8/quickstyle/simple1" qsCatId="simple" csTypeId="urn:microsoft.com/office/officeart/2005/8/colors/accent1_2" csCatId="accent1" phldr="1"/>
      <dgm:spPr/>
      <dgm:t>
        <a:bodyPr/>
        <a:lstStyle/>
        <a:p>
          <a:endParaRPr kumimoji="1" lang="ja-JP" altLang="en-US"/>
        </a:p>
      </dgm:t>
    </dgm:pt>
    <dgm:pt modelId="{95511142-341E-A74B-8984-E2834FEE7727}">
      <dgm:prSet phldrT="[テキスト]" custT="1">
        <dgm:style>
          <a:lnRef idx="0">
            <a:scrgbClr r="0" g="0" b="0"/>
          </a:lnRef>
          <a:fillRef idx="0">
            <a:scrgbClr r="0" g="0" b="0"/>
          </a:fillRef>
          <a:effectRef idx="0">
            <a:scrgbClr r="0" g="0" b="0"/>
          </a:effectRef>
          <a:fontRef idx="minor">
            <a:schemeClr val="lt1"/>
          </a:fontRef>
        </dgm:style>
      </dgm:prSet>
      <dgm:spPr>
        <a:solidFill>
          <a:srgbClr val="4472C4">
            <a:alpha val="85098"/>
          </a:srgbClr>
        </a:solidFill>
        <a:ln>
          <a:noFill/>
        </a:ln>
      </dgm:spPr>
      <dgm:t>
        <a:bodyPr/>
        <a:lstStyle/>
        <a:p>
          <a:r>
            <a:rPr kumimoji="1" lang="ja-JP" altLang="en-US" sz="2000" b="1">
              <a:solidFill>
                <a:schemeClr val="bg1"/>
              </a:solidFill>
            </a:rPr>
            <a:t>踏み出す</a:t>
          </a:r>
        </a:p>
      </dgm:t>
    </dgm:pt>
    <dgm:pt modelId="{EECA3976-9982-C848-9334-52EA1643F8F2}" type="parTrans" cxnId="{CDFF706B-221D-7740-9865-13BAC4BCA248}">
      <dgm:prSet/>
      <dgm:spPr/>
      <dgm:t>
        <a:bodyPr/>
        <a:lstStyle/>
        <a:p>
          <a:endParaRPr kumimoji="1" lang="ja-JP" altLang="en-US" sz="2000" b="1"/>
        </a:p>
      </dgm:t>
    </dgm:pt>
    <dgm:pt modelId="{03E2C64D-F35F-CD4A-AB23-4725E6EFB532}" type="sibTrans" cxnId="{CDFF706B-221D-7740-9865-13BAC4BCA248}">
      <dgm:prSet/>
      <dgm:spPr/>
      <dgm:t>
        <a:bodyPr/>
        <a:lstStyle/>
        <a:p>
          <a:endParaRPr kumimoji="1" lang="ja-JP" altLang="en-US" sz="2000" b="1"/>
        </a:p>
      </dgm:t>
    </dgm:pt>
    <dgm:pt modelId="{F4307B4C-BB19-C847-805A-ECB53EFF12F1}">
      <dgm:prSet phldrT="[テキスト]" custT="1"/>
      <dgm:spPr>
        <a:solidFill>
          <a:srgbClr val="4472C4">
            <a:alpha val="85098"/>
          </a:srgbClr>
        </a:solidFill>
        <a:ln>
          <a:noFill/>
        </a:ln>
      </dgm:spPr>
      <dgm:t>
        <a:bodyPr/>
        <a:lstStyle/>
        <a:p>
          <a:r>
            <a:rPr kumimoji="1" lang="ja-JP" altLang="en-US" sz="2000" b="1">
              <a:solidFill>
                <a:schemeClr val="bg1"/>
              </a:solidFill>
            </a:rPr>
            <a:t>整備する</a:t>
          </a:r>
        </a:p>
      </dgm:t>
    </dgm:pt>
    <dgm:pt modelId="{B88CDF25-F071-F146-97C3-D13E85066E77}" type="parTrans" cxnId="{FF255CB6-9C66-034F-BE3A-1E7EA7E3FDDC}">
      <dgm:prSet/>
      <dgm:spPr/>
      <dgm:t>
        <a:bodyPr/>
        <a:lstStyle/>
        <a:p>
          <a:endParaRPr kumimoji="1" lang="ja-JP" altLang="en-US" sz="2000" b="1"/>
        </a:p>
      </dgm:t>
    </dgm:pt>
    <dgm:pt modelId="{0113B5EA-C131-AF4B-A4F2-2EEA2519947D}" type="sibTrans" cxnId="{FF255CB6-9C66-034F-BE3A-1E7EA7E3FDDC}">
      <dgm:prSet/>
      <dgm:spPr/>
      <dgm:t>
        <a:bodyPr/>
        <a:lstStyle/>
        <a:p>
          <a:endParaRPr kumimoji="1" lang="ja-JP" altLang="en-US" sz="2000" b="1"/>
        </a:p>
      </dgm:t>
    </dgm:pt>
    <dgm:pt modelId="{1B0D7DC4-80DC-1945-900C-BAFDC8D5E117}">
      <dgm:prSet phldrT="[テキスト]" custT="1"/>
      <dgm:spPr>
        <a:solidFill>
          <a:srgbClr val="4472C4">
            <a:alpha val="85098"/>
          </a:srgbClr>
        </a:solidFill>
        <a:ln>
          <a:noFill/>
        </a:ln>
      </dgm:spPr>
      <dgm:t>
        <a:bodyPr/>
        <a:lstStyle/>
        <a:p>
          <a:r>
            <a:rPr kumimoji="1" lang="ja-JP" altLang="en-US" sz="2000" b="1">
              <a:solidFill>
                <a:schemeClr val="bg1"/>
              </a:solidFill>
            </a:rPr>
            <a:t>公開する</a:t>
          </a:r>
        </a:p>
      </dgm:t>
    </dgm:pt>
    <dgm:pt modelId="{3BB1101E-A6FD-0446-A41F-B4A12CE6FDDD}" type="parTrans" cxnId="{4BB87C68-BAD0-0D4F-B35B-90D8CE0129F5}">
      <dgm:prSet/>
      <dgm:spPr/>
      <dgm:t>
        <a:bodyPr/>
        <a:lstStyle/>
        <a:p>
          <a:endParaRPr kumimoji="1" lang="ja-JP" altLang="en-US" sz="2000" b="1"/>
        </a:p>
      </dgm:t>
    </dgm:pt>
    <dgm:pt modelId="{F34091F0-F3E7-5949-9056-E1D60E39BDE6}" type="sibTrans" cxnId="{4BB87C68-BAD0-0D4F-B35B-90D8CE0129F5}">
      <dgm:prSet/>
      <dgm:spPr/>
      <dgm:t>
        <a:bodyPr/>
        <a:lstStyle/>
        <a:p>
          <a:endParaRPr kumimoji="1" lang="ja-JP" altLang="en-US" sz="2000" b="1"/>
        </a:p>
      </dgm:t>
    </dgm:pt>
    <dgm:pt modelId="{A7B2827A-5E73-9E47-96C3-ECDFD661C427}">
      <dgm:prSet phldrT="[テキスト]" custT="1"/>
      <dgm:spPr>
        <a:solidFill>
          <a:srgbClr val="4472C4">
            <a:alpha val="85098"/>
          </a:srgbClr>
        </a:solidFill>
        <a:ln>
          <a:noFill/>
        </a:ln>
      </dgm:spPr>
      <dgm:t>
        <a:bodyPr/>
        <a:lstStyle/>
        <a:p>
          <a:r>
            <a:rPr kumimoji="1" lang="ja-JP" altLang="en-US" sz="2000" b="1">
              <a:solidFill>
                <a:schemeClr val="bg1"/>
              </a:solidFill>
            </a:rPr>
            <a:t>活用する</a:t>
          </a:r>
        </a:p>
      </dgm:t>
    </dgm:pt>
    <dgm:pt modelId="{4F5BB171-F0EE-554D-88B7-C698F3AD2DB2}" type="parTrans" cxnId="{64337D64-052E-A04B-AB57-7FE37DC4E026}">
      <dgm:prSet/>
      <dgm:spPr/>
      <dgm:t>
        <a:bodyPr/>
        <a:lstStyle/>
        <a:p>
          <a:endParaRPr kumimoji="1" lang="ja-JP" altLang="en-US" sz="2000" b="1"/>
        </a:p>
      </dgm:t>
    </dgm:pt>
    <dgm:pt modelId="{419D9E90-012D-2748-BF8D-9CB7626B0654}" type="sibTrans" cxnId="{64337D64-052E-A04B-AB57-7FE37DC4E026}">
      <dgm:prSet/>
      <dgm:spPr/>
      <dgm:t>
        <a:bodyPr/>
        <a:lstStyle/>
        <a:p>
          <a:endParaRPr kumimoji="1" lang="ja-JP" altLang="en-US" sz="2000" b="1"/>
        </a:p>
      </dgm:t>
    </dgm:pt>
    <dgm:pt modelId="{A8F375DF-E6A4-3840-92AC-A7E7D597D218}" type="pres">
      <dgm:prSet presAssocID="{CEAA22CD-D278-8D43-8C95-B2A319E12B10}" presName="Name0" presStyleCnt="0">
        <dgm:presLayoutVars>
          <dgm:dir/>
          <dgm:resizeHandles val="exact"/>
        </dgm:presLayoutVars>
      </dgm:prSet>
      <dgm:spPr/>
    </dgm:pt>
    <dgm:pt modelId="{88A0A265-23A0-4A48-A565-C26A2E69BEA1}" type="pres">
      <dgm:prSet presAssocID="{95511142-341E-A74B-8984-E2834FEE7727}" presName="Name5" presStyleLbl="vennNode1" presStyleIdx="0" presStyleCnt="4">
        <dgm:presLayoutVars>
          <dgm:bulletEnabled val="1"/>
        </dgm:presLayoutVars>
      </dgm:prSet>
      <dgm:spPr/>
    </dgm:pt>
    <dgm:pt modelId="{7D7A96D2-DA9F-6843-AC50-55F2EF0F8AAF}" type="pres">
      <dgm:prSet presAssocID="{03E2C64D-F35F-CD4A-AB23-4725E6EFB532}" presName="space" presStyleCnt="0"/>
      <dgm:spPr/>
    </dgm:pt>
    <dgm:pt modelId="{01A07667-1A8D-CF46-B041-C20365DCE646}" type="pres">
      <dgm:prSet presAssocID="{F4307B4C-BB19-C847-805A-ECB53EFF12F1}" presName="Name5" presStyleLbl="vennNode1" presStyleIdx="1" presStyleCnt="4">
        <dgm:presLayoutVars>
          <dgm:bulletEnabled val="1"/>
        </dgm:presLayoutVars>
      </dgm:prSet>
      <dgm:spPr/>
    </dgm:pt>
    <dgm:pt modelId="{3B944F82-DD25-BF42-B957-D752516A3FA0}" type="pres">
      <dgm:prSet presAssocID="{0113B5EA-C131-AF4B-A4F2-2EEA2519947D}" presName="space" presStyleCnt="0"/>
      <dgm:spPr/>
    </dgm:pt>
    <dgm:pt modelId="{F71B5ACD-264A-234E-88F2-D0E1B71568C6}" type="pres">
      <dgm:prSet presAssocID="{1B0D7DC4-80DC-1945-900C-BAFDC8D5E117}" presName="Name5" presStyleLbl="vennNode1" presStyleIdx="2" presStyleCnt="4">
        <dgm:presLayoutVars>
          <dgm:bulletEnabled val="1"/>
        </dgm:presLayoutVars>
      </dgm:prSet>
      <dgm:spPr/>
    </dgm:pt>
    <dgm:pt modelId="{0EC5C307-4765-5941-86DE-4B8B23010764}" type="pres">
      <dgm:prSet presAssocID="{F34091F0-F3E7-5949-9056-E1D60E39BDE6}" presName="space" presStyleCnt="0"/>
      <dgm:spPr/>
    </dgm:pt>
    <dgm:pt modelId="{E6F40667-4896-7344-A346-935E354106F5}" type="pres">
      <dgm:prSet presAssocID="{A7B2827A-5E73-9E47-96C3-ECDFD661C427}" presName="Name5" presStyleLbl="vennNode1" presStyleIdx="3" presStyleCnt="4">
        <dgm:presLayoutVars>
          <dgm:bulletEnabled val="1"/>
        </dgm:presLayoutVars>
      </dgm:prSet>
      <dgm:spPr/>
    </dgm:pt>
  </dgm:ptLst>
  <dgm:cxnLst>
    <dgm:cxn modelId="{3D57010A-3DD4-1742-914F-F53C9BD17DD7}" type="presOf" srcId="{CEAA22CD-D278-8D43-8C95-B2A319E12B10}" destId="{A8F375DF-E6A4-3840-92AC-A7E7D597D218}" srcOrd="0" destOrd="0" presId="urn:microsoft.com/office/officeart/2005/8/layout/venn3"/>
    <dgm:cxn modelId="{DBE2192C-9A0D-3447-AC78-44F2F62CED9E}" type="presOf" srcId="{A7B2827A-5E73-9E47-96C3-ECDFD661C427}" destId="{E6F40667-4896-7344-A346-935E354106F5}" srcOrd="0" destOrd="0" presId="urn:microsoft.com/office/officeart/2005/8/layout/venn3"/>
    <dgm:cxn modelId="{64337D64-052E-A04B-AB57-7FE37DC4E026}" srcId="{CEAA22CD-D278-8D43-8C95-B2A319E12B10}" destId="{A7B2827A-5E73-9E47-96C3-ECDFD661C427}" srcOrd="3" destOrd="0" parTransId="{4F5BB171-F0EE-554D-88B7-C698F3AD2DB2}" sibTransId="{419D9E90-012D-2748-BF8D-9CB7626B0654}"/>
    <dgm:cxn modelId="{4BB87C68-BAD0-0D4F-B35B-90D8CE0129F5}" srcId="{CEAA22CD-D278-8D43-8C95-B2A319E12B10}" destId="{1B0D7DC4-80DC-1945-900C-BAFDC8D5E117}" srcOrd="2" destOrd="0" parTransId="{3BB1101E-A6FD-0446-A41F-B4A12CE6FDDD}" sibTransId="{F34091F0-F3E7-5949-9056-E1D60E39BDE6}"/>
    <dgm:cxn modelId="{CDFF706B-221D-7740-9865-13BAC4BCA248}" srcId="{CEAA22CD-D278-8D43-8C95-B2A319E12B10}" destId="{95511142-341E-A74B-8984-E2834FEE7727}" srcOrd="0" destOrd="0" parTransId="{EECA3976-9982-C848-9334-52EA1643F8F2}" sibTransId="{03E2C64D-F35F-CD4A-AB23-4725E6EFB532}"/>
    <dgm:cxn modelId="{67DDD47B-954C-9343-AA9A-EE66910F99C7}" type="presOf" srcId="{1B0D7DC4-80DC-1945-900C-BAFDC8D5E117}" destId="{F71B5ACD-264A-234E-88F2-D0E1B71568C6}" srcOrd="0" destOrd="0" presId="urn:microsoft.com/office/officeart/2005/8/layout/venn3"/>
    <dgm:cxn modelId="{5D54648B-1881-844E-9EDC-0C7B152039F6}" type="presOf" srcId="{95511142-341E-A74B-8984-E2834FEE7727}" destId="{88A0A265-23A0-4A48-A565-C26A2E69BEA1}" srcOrd="0" destOrd="0" presId="urn:microsoft.com/office/officeart/2005/8/layout/venn3"/>
    <dgm:cxn modelId="{69C48BA2-61E4-2440-BDD6-1907C2D4BEF2}" type="presOf" srcId="{F4307B4C-BB19-C847-805A-ECB53EFF12F1}" destId="{01A07667-1A8D-CF46-B041-C20365DCE646}" srcOrd="0" destOrd="0" presId="urn:microsoft.com/office/officeart/2005/8/layout/venn3"/>
    <dgm:cxn modelId="{FF255CB6-9C66-034F-BE3A-1E7EA7E3FDDC}" srcId="{CEAA22CD-D278-8D43-8C95-B2A319E12B10}" destId="{F4307B4C-BB19-C847-805A-ECB53EFF12F1}" srcOrd="1" destOrd="0" parTransId="{B88CDF25-F071-F146-97C3-D13E85066E77}" sibTransId="{0113B5EA-C131-AF4B-A4F2-2EEA2519947D}"/>
    <dgm:cxn modelId="{40F9322C-ADED-E840-A7CD-127700D532E6}" type="presParOf" srcId="{A8F375DF-E6A4-3840-92AC-A7E7D597D218}" destId="{88A0A265-23A0-4A48-A565-C26A2E69BEA1}" srcOrd="0" destOrd="0" presId="urn:microsoft.com/office/officeart/2005/8/layout/venn3"/>
    <dgm:cxn modelId="{2D4BD054-520C-C348-B288-6A4C98EA9FF3}" type="presParOf" srcId="{A8F375DF-E6A4-3840-92AC-A7E7D597D218}" destId="{7D7A96D2-DA9F-6843-AC50-55F2EF0F8AAF}" srcOrd="1" destOrd="0" presId="urn:microsoft.com/office/officeart/2005/8/layout/venn3"/>
    <dgm:cxn modelId="{7FFAB84D-23D4-8244-AE7B-A4C19761D001}" type="presParOf" srcId="{A8F375DF-E6A4-3840-92AC-A7E7D597D218}" destId="{01A07667-1A8D-CF46-B041-C20365DCE646}" srcOrd="2" destOrd="0" presId="urn:microsoft.com/office/officeart/2005/8/layout/venn3"/>
    <dgm:cxn modelId="{4165351D-4858-1E4B-BBF9-7D1532CB5F0B}" type="presParOf" srcId="{A8F375DF-E6A4-3840-92AC-A7E7D597D218}" destId="{3B944F82-DD25-BF42-B957-D752516A3FA0}" srcOrd="3" destOrd="0" presId="urn:microsoft.com/office/officeart/2005/8/layout/venn3"/>
    <dgm:cxn modelId="{67C17C2C-ED92-4742-8D00-D48E2747875D}" type="presParOf" srcId="{A8F375DF-E6A4-3840-92AC-A7E7D597D218}" destId="{F71B5ACD-264A-234E-88F2-D0E1B71568C6}" srcOrd="4" destOrd="0" presId="urn:microsoft.com/office/officeart/2005/8/layout/venn3"/>
    <dgm:cxn modelId="{4B538490-6AA5-994D-AA42-70C62310B257}" type="presParOf" srcId="{A8F375DF-E6A4-3840-92AC-A7E7D597D218}" destId="{0EC5C307-4765-5941-86DE-4B8B23010764}" srcOrd="5" destOrd="0" presId="urn:microsoft.com/office/officeart/2005/8/layout/venn3"/>
    <dgm:cxn modelId="{41F695B0-86C7-E748-9E4C-336C1311CFA6}" type="presParOf" srcId="{A8F375DF-E6A4-3840-92AC-A7E7D597D218}" destId="{E6F40667-4896-7344-A346-935E354106F5}" srcOrd="6" destOrd="0" presId="urn:microsoft.com/office/officeart/2005/8/layout/ven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EAA22CD-D278-8D43-8C95-B2A319E12B10}" type="doc">
      <dgm:prSet loTypeId="urn:microsoft.com/office/officeart/2005/8/layout/venn3" loCatId="" qsTypeId="urn:microsoft.com/office/officeart/2005/8/quickstyle/simple1" qsCatId="simple" csTypeId="urn:microsoft.com/office/officeart/2005/8/colors/accent1_2" csCatId="accent1" phldr="1"/>
      <dgm:spPr/>
      <dgm:t>
        <a:bodyPr/>
        <a:lstStyle/>
        <a:p>
          <a:endParaRPr kumimoji="1" lang="ja-JP" altLang="en-US"/>
        </a:p>
      </dgm:t>
    </dgm:pt>
    <dgm:pt modelId="{95511142-341E-A74B-8984-E2834FEE7727}">
      <dgm:prSet phldrT="[テキスト]" custT="1">
        <dgm:style>
          <a:lnRef idx="0">
            <a:scrgbClr r="0" g="0" b="0"/>
          </a:lnRef>
          <a:fillRef idx="0">
            <a:scrgbClr r="0" g="0" b="0"/>
          </a:fillRef>
          <a:effectRef idx="0">
            <a:scrgbClr r="0" g="0" b="0"/>
          </a:effectRef>
          <a:fontRef idx="minor">
            <a:schemeClr val="lt1"/>
          </a:fontRef>
        </dgm:style>
      </dgm:prSet>
      <dgm:spPr>
        <a:solidFill>
          <a:schemeClr val="accent1"/>
        </a:solidFill>
        <a:ln>
          <a:noFill/>
        </a:ln>
      </dgm:spPr>
      <dgm:t>
        <a:bodyPr/>
        <a:lstStyle/>
        <a:p>
          <a:r>
            <a:rPr kumimoji="1" lang="ja-JP" altLang="en-US" sz="1200" b="1">
              <a:solidFill>
                <a:schemeClr val="bg1"/>
              </a:solidFill>
            </a:rPr>
            <a:t>踏み出す</a:t>
          </a:r>
        </a:p>
      </dgm:t>
    </dgm:pt>
    <dgm:pt modelId="{EECA3976-9982-C848-9334-52EA1643F8F2}" type="parTrans" cxnId="{CDFF706B-221D-7740-9865-13BAC4BCA248}">
      <dgm:prSet/>
      <dgm:spPr/>
      <dgm:t>
        <a:bodyPr/>
        <a:lstStyle/>
        <a:p>
          <a:endParaRPr kumimoji="1" lang="ja-JP" altLang="en-US" sz="1200" b="1"/>
        </a:p>
      </dgm:t>
    </dgm:pt>
    <dgm:pt modelId="{03E2C64D-F35F-CD4A-AB23-4725E6EFB532}" type="sibTrans" cxnId="{CDFF706B-221D-7740-9865-13BAC4BCA248}">
      <dgm:prSet/>
      <dgm:spPr/>
      <dgm:t>
        <a:bodyPr/>
        <a:lstStyle/>
        <a:p>
          <a:endParaRPr kumimoji="1" lang="ja-JP" altLang="en-US" sz="1200" b="1"/>
        </a:p>
      </dgm:t>
    </dgm:pt>
    <dgm:pt modelId="{F4307B4C-BB19-C847-805A-ECB53EFF12F1}">
      <dgm:prSet phldrT="[テキスト]" custT="1"/>
      <dgm:spPr>
        <a:solidFill>
          <a:schemeClr val="accent1">
            <a:lumMod val="20000"/>
            <a:lumOff val="80000"/>
            <a:alpha val="50000"/>
          </a:schemeClr>
        </a:solidFill>
        <a:ln>
          <a:noFill/>
        </a:ln>
      </dgm:spPr>
      <dgm:t>
        <a:bodyPr/>
        <a:lstStyle/>
        <a:p>
          <a:r>
            <a:rPr kumimoji="1" lang="ja-JP" altLang="en-US" sz="1200" b="1">
              <a:solidFill>
                <a:schemeClr val="bg1">
                  <a:lumMod val="65000"/>
                </a:schemeClr>
              </a:solidFill>
            </a:rPr>
            <a:t>整備する</a:t>
          </a:r>
        </a:p>
      </dgm:t>
    </dgm:pt>
    <dgm:pt modelId="{B88CDF25-F071-F146-97C3-D13E85066E77}" type="parTrans" cxnId="{FF255CB6-9C66-034F-BE3A-1E7EA7E3FDDC}">
      <dgm:prSet/>
      <dgm:spPr/>
      <dgm:t>
        <a:bodyPr/>
        <a:lstStyle/>
        <a:p>
          <a:endParaRPr kumimoji="1" lang="ja-JP" altLang="en-US" sz="1200" b="1"/>
        </a:p>
      </dgm:t>
    </dgm:pt>
    <dgm:pt modelId="{0113B5EA-C131-AF4B-A4F2-2EEA2519947D}" type="sibTrans" cxnId="{FF255CB6-9C66-034F-BE3A-1E7EA7E3FDDC}">
      <dgm:prSet/>
      <dgm:spPr/>
      <dgm:t>
        <a:bodyPr/>
        <a:lstStyle/>
        <a:p>
          <a:endParaRPr kumimoji="1" lang="ja-JP" altLang="en-US" sz="1200" b="1"/>
        </a:p>
      </dgm:t>
    </dgm:pt>
    <dgm:pt modelId="{1B0D7DC4-80DC-1945-900C-BAFDC8D5E117}">
      <dgm:prSet phldrT="[テキスト]" custT="1"/>
      <dgm:spPr>
        <a:solidFill>
          <a:schemeClr val="accent1">
            <a:lumMod val="20000"/>
            <a:lumOff val="80000"/>
            <a:alpha val="50000"/>
          </a:schemeClr>
        </a:solidFill>
        <a:ln>
          <a:noFill/>
        </a:ln>
      </dgm:spPr>
      <dgm:t>
        <a:bodyPr/>
        <a:lstStyle/>
        <a:p>
          <a:r>
            <a:rPr kumimoji="1" lang="ja-JP" altLang="en-US" sz="1200" b="1">
              <a:solidFill>
                <a:schemeClr val="bg1">
                  <a:lumMod val="65000"/>
                </a:schemeClr>
              </a:solidFill>
            </a:rPr>
            <a:t>公開する</a:t>
          </a:r>
        </a:p>
      </dgm:t>
    </dgm:pt>
    <dgm:pt modelId="{3BB1101E-A6FD-0446-A41F-B4A12CE6FDDD}" type="parTrans" cxnId="{4BB87C68-BAD0-0D4F-B35B-90D8CE0129F5}">
      <dgm:prSet/>
      <dgm:spPr/>
      <dgm:t>
        <a:bodyPr/>
        <a:lstStyle/>
        <a:p>
          <a:endParaRPr kumimoji="1" lang="ja-JP" altLang="en-US" sz="1200" b="1"/>
        </a:p>
      </dgm:t>
    </dgm:pt>
    <dgm:pt modelId="{F34091F0-F3E7-5949-9056-E1D60E39BDE6}" type="sibTrans" cxnId="{4BB87C68-BAD0-0D4F-B35B-90D8CE0129F5}">
      <dgm:prSet/>
      <dgm:spPr/>
      <dgm:t>
        <a:bodyPr/>
        <a:lstStyle/>
        <a:p>
          <a:endParaRPr kumimoji="1" lang="ja-JP" altLang="en-US" sz="1200" b="1"/>
        </a:p>
      </dgm:t>
    </dgm:pt>
    <dgm:pt modelId="{A7B2827A-5E73-9E47-96C3-ECDFD661C427}">
      <dgm:prSet phldrT="[テキスト]" custT="1"/>
      <dgm:spPr>
        <a:solidFill>
          <a:schemeClr val="accent1">
            <a:lumMod val="20000"/>
            <a:lumOff val="80000"/>
            <a:alpha val="50000"/>
          </a:schemeClr>
        </a:solidFill>
        <a:ln>
          <a:noFill/>
        </a:ln>
      </dgm:spPr>
      <dgm:t>
        <a:bodyPr/>
        <a:lstStyle/>
        <a:p>
          <a:r>
            <a:rPr kumimoji="1" lang="ja-JP" altLang="en-US" sz="1200" b="1">
              <a:solidFill>
                <a:schemeClr val="bg1">
                  <a:lumMod val="65000"/>
                </a:schemeClr>
              </a:solidFill>
            </a:rPr>
            <a:t>活用する</a:t>
          </a:r>
        </a:p>
      </dgm:t>
    </dgm:pt>
    <dgm:pt modelId="{4F5BB171-F0EE-554D-88B7-C698F3AD2DB2}" type="parTrans" cxnId="{64337D64-052E-A04B-AB57-7FE37DC4E026}">
      <dgm:prSet/>
      <dgm:spPr/>
      <dgm:t>
        <a:bodyPr/>
        <a:lstStyle/>
        <a:p>
          <a:endParaRPr kumimoji="1" lang="ja-JP" altLang="en-US" sz="1200" b="1"/>
        </a:p>
      </dgm:t>
    </dgm:pt>
    <dgm:pt modelId="{419D9E90-012D-2748-BF8D-9CB7626B0654}" type="sibTrans" cxnId="{64337D64-052E-A04B-AB57-7FE37DC4E026}">
      <dgm:prSet/>
      <dgm:spPr/>
      <dgm:t>
        <a:bodyPr/>
        <a:lstStyle/>
        <a:p>
          <a:endParaRPr kumimoji="1" lang="ja-JP" altLang="en-US" sz="1200" b="1"/>
        </a:p>
      </dgm:t>
    </dgm:pt>
    <dgm:pt modelId="{A8F375DF-E6A4-3840-92AC-A7E7D597D218}" type="pres">
      <dgm:prSet presAssocID="{CEAA22CD-D278-8D43-8C95-B2A319E12B10}" presName="Name0" presStyleCnt="0">
        <dgm:presLayoutVars>
          <dgm:dir/>
          <dgm:resizeHandles val="exact"/>
        </dgm:presLayoutVars>
      </dgm:prSet>
      <dgm:spPr/>
    </dgm:pt>
    <dgm:pt modelId="{88A0A265-23A0-4A48-A565-C26A2E69BEA1}" type="pres">
      <dgm:prSet presAssocID="{95511142-341E-A74B-8984-E2834FEE7727}" presName="Name5" presStyleLbl="vennNode1" presStyleIdx="0" presStyleCnt="4">
        <dgm:presLayoutVars>
          <dgm:bulletEnabled val="1"/>
        </dgm:presLayoutVars>
      </dgm:prSet>
      <dgm:spPr/>
    </dgm:pt>
    <dgm:pt modelId="{7D7A96D2-DA9F-6843-AC50-55F2EF0F8AAF}" type="pres">
      <dgm:prSet presAssocID="{03E2C64D-F35F-CD4A-AB23-4725E6EFB532}" presName="space" presStyleCnt="0"/>
      <dgm:spPr/>
    </dgm:pt>
    <dgm:pt modelId="{01A07667-1A8D-CF46-B041-C20365DCE646}" type="pres">
      <dgm:prSet presAssocID="{F4307B4C-BB19-C847-805A-ECB53EFF12F1}" presName="Name5" presStyleLbl="vennNode1" presStyleIdx="1" presStyleCnt="4">
        <dgm:presLayoutVars>
          <dgm:bulletEnabled val="1"/>
        </dgm:presLayoutVars>
      </dgm:prSet>
      <dgm:spPr/>
    </dgm:pt>
    <dgm:pt modelId="{3B944F82-DD25-BF42-B957-D752516A3FA0}" type="pres">
      <dgm:prSet presAssocID="{0113B5EA-C131-AF4B-A4F2-2EEA2519947D}" presName="space" presStyleCnt="0"/>
      <dgm:spPr/>
    </dgm:pt>
    <dgm:pt modelId="{F71B5ACD-264A-234E-88F2-D0E1B71568C6}" type="pres">
      <dgm:prSet presAssocID="{1B0D7DC4-80DC-1945-900C-BAFDC8D5E117}" presName="Name5" presStyleLbl="vennNode1" presStyleIdx="2" presStyleCnt="4">
        <dgm:presLayoutVars>
          <dgm:bulletEnabled val="1"/>
        </dgm:presLayoutVars>
      </dgm:prSet>
      <dgm:spPr/>
    </dgm:pt>
    <dgm:pt modelId="{0EC5C307-4765-5941-86DE-4B8B23010764}" type="pres">
      <dgm:prSet presAssocID="{F34091F0-F3E7-5949-9056-E1D60E39BDE6}" presName="space" presStyleCnt="0"/>
      <dgm:spPr/>
    </dgm:pt>
    <dgm:pt modelId="{E6F40667-4896-7344-A346-935E354106F5}" type="pres">
      <dgm:prSet presAssocID="{A7B2827A-5E73-9E47-96C3-ECDFD661C427}" presName="Name5" presStyleLbl="vennNode1" presStyleIdx="3" presStyleCnt="4">
        <dgm:presLayoutVars>
          <dgm:bulletEnabled val="1"/>
        </dgm:presLayoutVars>
      </dgm:prSet>
      <dgm:spPr/>
    </dgm:pt>
  </dgm:ptLst>
  <dgm:cxnLst>
    <dgm:cxn modelId="{3D57010A-3DD4-1742-914F-F53C9BD17DD7}" type="presOf" srcId="{CEAA22CD-D278-8D43-8C95-B2A319E12B10}" destId="{A8F375DF-E6A4-3840-92AC-A7E7D597D218}" srcOrd="0" destOrd="0" presId="urn:microsoft.com/office/officeart/2005/8/layout/venn3"/>
    <dgm:cxn modelId="{DBE2192C-9A0D-3447-AC78-44F2F62CED9E}" type="presOf" srcId="{A7B2827A-5E73-9E47-96C3-ECDFD661C427}" destId="{E6F40667-4896-7344-A346-935E354106F5}" srcOrd="0" destOrd="0" presId="urn:microsoft.com/office/officeart/2005/8/layout/venn3"/>
    <dgm:cxn modelId="{64337D64-052E-A04B-AB57-7FE37DC4E026}" srcId="{CEAA22CD-D278-8D43-8C95-B2A319E12B10}" destId="{A7B2827A-5E73-9E47-96C3-ECDFD661C427}" srcOrd="3" destOrd="0" parTransId="{4F5BB171-F0EE-554D-88B7-C698F3AD2DB2}" sibTransId="{419D9E90-012D-2748-BF8D-9CB7626B0654}"/>
    <dgm:cxn modelId="{4BB87C68-BAD0-0D4F-B35B-90D8CE0129F5}" srcId="{CEAA22CD-D278-8D43-8C95-B2A319E12B10}" destId="{1B0D7DC4-80DC-1945-900C-BAFDC8D5E117}" srcOrd="2" destOrd="0" parTransId="{3BB1101E-A6FD-0446-A41F-B4A12CE6FDDD}" sibTransId="{F34091F0-F3E7-5949-9056-E1D60E39BDE6}"/>
    <dgm:cxn modelId="{CDFF706B-221D-7740-9865-13BAC4BCA248}" srcId="{CEAA22CD-D278-8D43-8C95-B2A319E12B10}" destId="{95511142-341E-A74B-8984-E2834FEE7727}" srcOrd="0" destOrd="0" parTransId="{EECA3976-9982-C848-9334-52EA1643F8F2}" sibTransId="{03E2C64D-F35F-CD4A-AB23-4725E6EFB532}"/>
    <dgm:cxn modelId="{67DDD47B-954C-9343-AA9A-EE66910F99C7}" type="presOf" srcId="{1B0D7DC4-80DC-1945-900C-BAFDC8D5E117}" destId="{F71B5ACD-264A-234E-88F2-D0E1B71568C6}" srcOrd="0" destOrd="0" presId="urn:microsoft.com/office/officeart/2005/8/layout/venn3"/>
    <dgm:cxn modelId="{5D54648B-1881-844E-9EDC-0C7B152039F6}" type="presOf" srcId="{95511142-341E-A74B-8984-E2834FEE7727}" destId="{88A0A265-23A0-4A48-A565-C26A2E69BEA1}" srcOrd="0" destOrd="0" presId="urn:microsoft.com/office/officeart/2005/8/layout/venn3"/>
    <dgm:cxn modelId="{69C48BA2-61E4-2440-BDD6-1907C2D4BEF2}" type="presOf" srcId="{F4307B4C-BB19-C847-805A-ECB53EFF12F1}" destId="{01A07667-1A8D-CF46-B041-C20365DCE646}" srcOrd="0" destOrd="0" presId="urn:microsoft.com/office/officeart/2005/8/layout/venn3"/>
    <dgm:cxn modelId="{FF255CB6-9C66-034F-BE3A-1E7EA7E3FDDC}" srcId="{CEAA22CD-D278-8D43-8C95-B2A319E12B10}" destId="{F4307B4C-BB19-C847-805A-ECB53EFF12F1}" srcOrd="1" destOrd="0" parTransId="{B88CDF25-F071-F146-97C3-D13E85066E77}" sibTransId="{0113B5EA-C131-AF4B-A4F2-2EEA2519947D}"/>
    <dgm:cxn modelId="{40F9322C-ADED-E840-A7CD-127700D532E6}" type="presParOf" srcId="{A8F375DF-E6A4-3840-92AC-A7E7D597D218}" destId="{88A0A265-23A0-4A48-A565-C26A2E69BEA1}" srcOrd="0" destOrd="0" presId="urn:microsoft.com/office/officeart/2005/8/layout/venn3"/>
    <dgm:cxn modelId="{2D4BD054-520C-C348-B288-6A4C98EA9FF3}" type="presParOf" srcId="{A8F375DF-E6A4-3840-92AC-A7E7D597D218}" destId="{7D7A96D2-DA9F-6843-AC50-55F2EF0F8AAF}" srcOrd="1" destOrd="0" presId="urn:microsoft.com/office/officeart/2005/8/layout/venn3"/>
    <dgm:cxn modelId="{7FFAB84D-23D4-8244-AE7B-A4C19761D001}" type="presParOf" srcId="{A8F375DF-E6A4-3840-92AC-A7E7D597D218}" destId="{01A07667-1A8D-CF46-B041-C20365DCE646}" srcOrd="2" destOrd="0" presId="urn:microsoft.com/office/officeart/2005/8/layout/venn3"/>
    <dgm:cxn modelId="{4165351D-4858-1E4B-BBF9-7D1532CB5F0B}" type="presParOf" srcId="{A8F375DF-E6A4-3840-92AC-A7E7D597D218}" destId="{3B944F82-DD25-BF42-B957-D752516A3FA0}" srcOrd="3" destOrd="0" presId="urn:microsoft.com/office/officeart/2005/8/layout/venn3"/>
    <dgm:cxn modelId="{67C17C2C-ED92-4742-8D00-D48E2747875D}" type="presParOf" srcId="{A8F375DF-E6A4-3840-92AC-A7E7D597D218}" destId="{F71B5ACD-264A-234E-88F2-D0E1B71568C6}" srcOrd="4" destOrd="0" presId="urn:microsoft.com/office/officeart/2005/8/layout/venn3"/>
    <dgm:cxn modelId="{4B538490-6AA5-994D-AA42-70C62310B257}" type="presParOf" srcId="{A8F375DF-E6A4-3840-92AC-A7E7D597D218}" destId="{0EC5C307-4765-5941-86DE-4B8B23010764}" srcOrd="5" destOrd="0" presId="urn:microsoft.com/office/officeart/2005/8/layout/venn3"/>
    <dgm:cxn modelId="{41F695B0-86C7-E748-9E4C-336C1311CFA6}" type="presParOf" srcId="{A8F375DF-E6A4-3840-92AC-A7E7D597D218}" destId="{E6F40667-4896-7344-A346-935E354106F5}" srcOrd="6" destOrd="0" presId="urn:microsoft.com/office/officeart/2005/8/layout/venn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EAA22CD-D278-8D43-8C95-B2A319E12B10}" type="doc">
      <dgm:prSet loTypeId="urn:microsoft.com/office/officeart/2005/8/layout/venn3" loCatId="" qsTypeId="urn:microsoft.com/office/officeart/2005/8/quickstyle/simple1" qsCatId="simple" csTypeId="urn:microsoft.com/office/officeart/2005/8/colors/accent1_2" csCatId="accent1" phldr="1"/>
      <dgm:spPr/>
      <dgm:t>
        <a:bodyPr/>
        <a:lstStyle/>
        <a:p>
          <a:endParaRPr kumimoji="1" lang="ja-JP" altLang="en-US"/>
        </a:p>
      </dgm:t>
    </dgm:pt>
    <dgm:pt modelId="{95511142-341E-A74B-8984-E2834FEE7727}">
      <dgm:prSet phldrT="[テキスト]" custT="1">
        <dgm:style>
          <a:lnRef idx="0">
            <a:scrgbClr r="0" g="0" b="0"/>
          </a:lnRef>
          <a:fillRef idx="0">
            <a:scrgbClr r="0" g="0" b="0"/>
          </a:fillRef>
          <a:effectRef idx="0">
            <a:scrgbClr r="0" g="0" b="0"/>
          </a:effectRef>
          <a:fontRef idx="minor">
            <a:schemeClr val="lt1"/>
          </a:fontRef>
        </dgm:style>
      </dgm:prSet>
      <dgm:spPr>
        <a:solidFill>
          <a:srgbClr val="DAE3F3">
            <a:alpha val="50196"/>
          </a:srgbClr>
        </a:solidFill>
        <a:ln>
          <a:noFill/>
        </a:ln>
      </dgm:spPr>
      <dgm:t>
        <a:bodyPr/>
        <a:lstStyle/>
        <a:p>
          <a:r>
            <a:rPr kumimoji="1" lang="ja-JP" altLang="en-US" sz="1200" b="1">
              <a:solidFill>
                <a:schemeClr val="bg1">
                  <a:lumMod val="65000"/>
                </a:schemeClr>
              </a:solidFill>
            </a:rPr>
            <a:t>踏み出す</a:t>
          </a:r>
        </a:p>
      </dgm:t>
    </dgm:pt>
    <dgm:pt modelId="{EECA3976-9982-C848-9334-52EA1643F8F2}" type="parTrans" cxnId="{CDFF706B-221D-7740-9865-13BAC4BCA248}">
      <dgm:prSet/>
      <dgm:spPr/>
      <dgm:t>
        <a:bodyPr/>
        <a:lstStyle/>
        <a:p>
          <a:endParaRPr kumimoji="1" lang="ja-JP" altLang="en-US" sz="1200" b="1"/>
        </a:p>
      </dgm:t>
    </dgm:pt>
    <dgm:pt modelId="{03E2C64D-F35F-CD4A-AB23-4725E6EFB532}" type="sibTrans" cxnId="{CDFF706B-221D-7740-9865-13BAC4BCA248}">
      <dgm:prSet/>
      <dgm:spPr/>
      <dgm:t>
        <a:bodyPr/>
        <a:lstStyle/>
        <a:p>
          <a:endParaRPr kumimoji="1" lang="ja-JP" altLang="en-US" sz="1200" b="1"/>
        </a:p>
      </dgm:t>
    </dgm:pt>
    <dgm:pt modelId="{F4307B4C-BB19-C847-805A-ECB53EFF12F1}">
      <dgm:prSet phldrT="[テキスト]" custT="1"/>
      <dgm:spPr>
        <a:solidFill>
          <a:schemeClr val="accent1">
            <a:lumMod val="20000"/>
            <a:lumOff val="80000"/>
            <a:alpha val="50000"/>
          </a:schemeClr>
        </a:solidFill>
        <a:ln>
          <a:noFill/>
        </a:ln>
      </dgm:spPr>
      <dgm:t>
        <a:bodyPr/>
        <a:lstStyle/>
        <a:p>
          <a:r>
            <a:rPr kumimoji="1" lang="ja-JP" altLang="en-US" sz="1200" b="1">
              <a:solidFill>
                <a:schemeClr val="bg1">
                  <a:lumMod val="65000"/>
                </a:schemeClr>
              </a:solidFill>
            </a:rPr>
            <a:t>整備する</a:t>
          </a:r>
        </a:p>
      </dgm:t>
    </dgm:pt>
    <dgm:pt modelId="{B88CDF25-F071-F146-97C3-D13E85066E77}" type="parTrans" cxnId="{FF255CB6-9C66-034F-BE3A-1E7EA7E3FDDC}">
      <dgm:prSet/>
      <dgm:spPr/>
      <dgm:t>
        <a:bodyPr/>
        <a:lstStyle/>
        <a:p>
          <a:endParaRPr kumimoji="1" lang="ja-JP" altLang="en-US" sz="1200" b="1"/>
        </a:p>
      </dgm:t>
    </dgm:pt>
    <dgm:pt modelId="{0113B5EA-C131-AF4B-A4F2-2EEA2519947D}" type="sibTrans" cxnId="{FF255CB6-9C66-034F-BE3A-1E7EA7E3FDDC}">
      <dgm:prSet/>
      <dgm:spPr/>
      <dgm:t>
        <a:bodyPr/>
        <a:lstStyle/>
        <a:p>
          <a:endParaRPr kumimoji="1" lang="ja-JP" altLang="en-US" sz="1200" b="1"/>
        </a:p>
      </dgm:t>
    </dgm:pt>
    <dgm:pt modelId="{1B0D7DC4-80DC-1945-900C-BAFDC8D5E117}">
      <dgm:prSet phldrT="[テキスト]" custT="1"/>
      <dgm:spPr>
        <a:solidFill>
          <a:srgbClr val="4472C4"/>
        </a:solidFill>
        <a:ln>
          <a:noFill/>
        </a:ln>
      </dgm:spPr>
      <dgm:t>
        <a:bodyPr/>
        <a:lstStyle/>
        <a:p>
          <a:r>
            <a:rPr kumimoji="1" lang="ja-JP" altLang="en-US" sz="1200" b="1">
              <a:solidFill>
                <a:schemeClr val="bg1"/>
              </a:solidFill>
            </a:rPr>
            <a:t>公開する</a:t>
          </a:r>
        </a:p>
      </dgm:t>
    </dgm:pt>
    <dgm:pt modelId="{3BB1101E-A6FD-0446-A41F-B4A12CE6FDDD}" type="parTrans" cxnId="{4BB87C68-BAD0-0D4F-B35B-90D8CE0129F5}">
      <dgm:prSet/>
      <dgm:spPr/>
      <dgm:t>
        <a:bodyPr/>
        <a:lstStyle/>
        <a:p>
          <a:endParaRPr kumimoji="1" lang="ja-JP" altLang="en-US" sz="1200" b="1"/>
        </a:p>
      </dgm:t>
    </dgm:pt>
    <dgm:pt modelId="{F34091F0-F3E7-5949-9056-E1D60E39BDE6}" type="sibTrans" cxnId="{4BB87C68-BAD0-0D4F-B35B-90D8CE0129F5}">
      <dgm:prSet/>
      <dgm:spPr/>
      <dgm:t>
        <a:bodyPr/>
        <a:lstStyle/>
        <a:p>
          <a:endParaRPr kumimoji="1" lang="ja-JP" altLang="en-US" sz="1200" b="1"/>
        </a:p>
      </dgm:t>
    </dgm:pt>
    <dgm:pt modelId="{A7B2827A-5E73-9E47-96C3-ECDFD661C427}">
      <dgm:prSet phldrT="[テキスト]" custT="1"/>
      <dgm:spPr>
        <a:solidFill>
          <a:schemeClr val="accent1">
            <a:lumMod val="20000"/>
            <a:lumOff val="80000"/>
            <a:alpha val="50000"/>
          </a:schemeClr>
        </a:solidFill>
        <a:ln>
          <a:noFill/>
        </a:ln>
      </dgm:spPr>
      <dgm:t>
        <a:bodyPr/>
        <a:lstStyle/>
        <a:p>
          <a:r>
            <a:rPr kumimoji="1" lang="ja-JP" altLang="en-US" sz="1200" b="1">
              <a:solidFill>
                <a:schemeClr val="bg1">
                  <a:lumMod val="65000"/>
                </a:schemeClr>
              </a:solidFill>
            </a:rPr>
            <a:t>活用する</a:t>
          </a:r>
        </a:p>
      </dgm:t>
    </dgm:pt>
    <dgm:pt modelId="{4F5BB171-F0EE-554D-88B7-C698F3AD2DB2}" type="parTrans" cxnId="{64337D64-052E-A04B-AB57-7FE37DC4E026}">
      <dgm:prSet/>
      <dgm:spPr/>
      <dgm:t>
        <a:bodyPr/>
        <a:lstStyle/>
        <a:p>
          <a:endParaRPr kumimoji="1" lang="ja-JP" altLang="en-US" sz="1200" b="1"/>
        </a:p>
      </dgm:t>
    </dgm:pt>
    <dgm:pt modelId="{419D9E90-012D-2748-BF8D-9CB7626B0654}" type="sibTrans" cxnId="{64337D64-052E-A04B-AB57-7FE37DC4E026}">
      <dgm:prSet/>
      <dgm:spPr/>
      <dgm:t>
        <a:bodyPr/>
        <a:lstStyle/>
        <a:p>
          <a:endParaRPr kumimoji="1" lang="ja-JP" altLang="en-US" sz="1200" b="1"/>
        </a:p>
      </dgm:t>
    </dgm:pt>
    <dgm:pt modelId="{A8F375DF-E6A4-3840-92AC-A7E7D597D218}" type="pres">
      <dgm:prSet presAssocID="{CEAA22CD-D278-8D43-8C95-B2A319E12B10}" presName="Name0" presStyleCnt="0">
        <dgm:presLayoutVars>
          <dgm:dir/>
          <dgm:resizeHandles val="exact"/>
        </dgm:presLayoutVars>
      </dgm:prSet>
      <dgm:spPr/>
    </dgm:pt>
    <dgm:pt modelId="{88A0A265-23A0-4A48-A565-C26A2E69BEA1}" type="pres">
      <dgm:prSet presAssocID="{95511142-341E-A74B-8984-E2834FEE7727}" presName="Name5" presStyleLbl="vennNode1" presStyleIdx="0" presStyleCnt="4">
        <dgm:presLayoutVars>
          <dgm:bulletEnabled val="1"/>
        </dgm:presLayoutVars>
      </dgm:prSet>
      <dgm:spPr/>
    </dgm:pt>
    <dgm:pt modelId="{7D7A96D2-DA9F-6843-AC50-55F2EF0F8AAF}" type="pres">
      <dgm:prSet presAssocID="{03E2C64D-F35F-CD4A-AB23-4725E6EFB532}" presName="space" presStyleCnt="0"/>
      <dgm:spPr/>
    </dgm:pt>
    <dgm:pt modelId="{01A07667-1A8D-CF46-B041-C20365DCE646}" type="pres">
      <dgm:prSet presAssocID="{F4307B4C-BB19-C847-805A-ECB53EFF12F1}" presName="Name5" presStyleLbl="vennNode1" presStyleIdx="1" presStyleCnt="4">
        <dgm:presLayoutVars>
          <dgm:bulletEnabled val="1"/>
        </dgm:presLayoutVars>
      </dgm:prSet>
      <dgm:spPr/>
    </dgm:pt>
    <dgm:pt modelId="{3B944F82-DD25-BF42-B957-D752516A3FA0}" type="pres">
      <dgm:prSet presAssocID="{0113B5EA-C131-AF4B-A4F2-2EEA2519947D}" presName="space" presStyleCnt="0"/>
      <dgm:spPr/>
    </dgm:pt>
    <dgm:pt modelId="{F71B5ACD-264A-234E-88F2-D0E1B71568C6}" type="pres">
      <dgm:prSet presAssocID="{1B0D7DC4-80DC-1945-900C-BAFDC8D5E117}" presName="Name5" presStyleLbl="vennNode1" presStyleIdx="2" presStyleCnt="4">
        <dgm:presLayoutVars>
          <dgm:bulletEnabled val="1"/>
        </dgm:presLayoutVars>
      </dgm:prSet>
      <dgm:spPr/>
    </dgm:pt>
    <dgm:pt modelId="{0EC5C307-4765-5941-86DE-4B8B23010764}" type="pres">
      <dgm:prSet presAssocID="{F34091F0-F3E7-5949-9056-E1D60E39BDE6}" presName="space" presStyleCnt="0"/>
      <dgm:spPr/>
    </dgm:pt>
    <dgm:pt modelId="{E6F40667-4896-7344-A346-935E354106F5}" type="pres">
      <dgm:prSet presAssocID="{A7B2827A-5E73-9E47-96C3-ECDFD661C427}" presName="Name5" presStyleLbl="vennNode1" presStyleIdx="3" presStyleCnt="4">
        <dgm:presLayoutVars>
          <dgm:bulletEnabled val="1"/>
        </dgm:presLayoutVars>
      </dgm:prSet>
      <dgm:spPr/>
    </dgm:pt>
  </dgm:ptLst>
  <dgm:cxnLst>
    <dgm:cxn modelId="{3D57010A-3DD4-1742-914F-F53C9BD17DD7}" type="presOf" srcId="{CEAA22CD-D278-8D43-8C95-B2A319E12B10}" destId="{A8F375DF-E6A4-3840-92AC-A7E7D597D218}" srcOrd="0" destOrd="0" presId="urn:microsoft.com/office/officeart/2005/8/layout/venn3"/>
    <dgm:cxn modelId="{DBE2192C-9A0D-3447-AC78-44F2F62CED9E}" type="presOf" srcId="{A7B2827A-5E73-9E47-96C3-ECDFD661C427}" destId="{E6F40667-4896-7344-A346-935E354106F5}" srcOrd="0" destOrd="0" presId="urn:microsoft.com/office/officeart/2005/8/layout/venn3"/>
    <dgm:cxn modelId="{64337D64-052E-A04B-AB57-7FE37DC4E026}" srcId="{CEAA22CD-D278-8D43-8C95-B2A319E12B10}" destId="{A7B2827A-5E73-9E47-96C3-ECDFD661C427}" srcOrd="3" destOrd="0" parTransId="{4F5BB171-F0EE-554D-88B7-C698F3AD2DB2}" sibTransId="{419D9E90-012D-2748-BF8D-9CB7626B0654}"/>
    <dgm:cxn modelId="{4BB87C68-BAD0-0D4F-B35B-90D8CE0129F5}" srcId="{CEAA22CD-D278-8D43-8C95-B2A319E12B10}" destId="{1B0D7DC4-80DC-1945-900C-BAFDC8D5E117}" srcOrd="2" destOrd="0" parTransId="{3BB1101E-A6FD-0446-A41F-B4A12CE6FDDD}" sibTransId="{F34091F0-F3E7-5949-9056-E1D60E39BDE6}"/>
    <dgm:cxn modelId="{CDFF706B-221D-7740-9865-13BAC4BCA248}" srcId="{CEAA22CD-D278-8D43-8C95-B2A319E12B10}" destId="{95511142-341E-A74B-8984-E2834FEE7727}" srcOrd="0" destOrd="0" parTransId="{EECA3976-9982-C848-9334-52EA1643F8F2}" sibTransId="{03E2C64D-F35F-CD4A-AB23-4725E6EFB532}"/>
    <dgm:cxn modelId="{67DDD47B-954C-9343-AA9A-EE66910F99C7}" type="presOf" srcId="{1B0D7DC4-80DC-1945-900C-BAFDC8D5E117}" destId="{F71B5ACD-264A-234E-88F2-D0E1B71568C6}" srcOrd="0" destOrd="0" presId="urn:microsoft.com/office/officeart/2005/8/layout/venn3"/>
    <dgm:cxn modelId="{5D54648B-1881-844E-9EDC-0C7B152039F6}" type="presOf" srcId="{95511142-341E-A74B-8984-E2834FEE7727}" destId="{88A0A265-23A0-4A48-A565-C26A2E69BEA1}" srcOrd="0" destOrd="0" presId="urn:microsoft.com/office/officeart/2005/8/layout/venn3"/>
    <dgm:cxn modelId="{69C48BA2-61E4-2440-BDD6-1907C2D4BEF2}" type="presOf" srcId="{F4307B4C-BB19-C847-805A-ECB53EFF12F1}" destId="{01A07667-1A8D-CF46-B041-C20365DCE646}" srcOrd="0" destOrd="0" presId="urn:microsoft.com/office/officeart/2005/8/layout/venn3"/>
    <dgm:cxn modelId="{FF255CB6-9C66-034F-BE3A-1E7EA7E3FDDC}" srcId="{CEAA22CD-D278-8D43-8C95-B2A319E12B10}" destId="{F4307B4C-BB19-C847-805A-ECB53EFF12F1}" srcOrd="1" destOrd="0" parTransId="{B88CDF25-F071-F146-97C3-D13E85066E77}" sibTransId="{0113B5EA-C131-AF4B-A4F2-2EEA2519947D}"/>
    <dgm:cxn modelId="{40F9322C-ADED-E840-A7CD-127700D532E6}" type="presParOf" srcId="{A8F375DF-E6A4-3840-92AC-A7E7D597D218}" destId="{88A0A265-23A0-4A48-A565-C26A2E69BEA1}" srcOrd="0" destOrd="0" presId="urn:microsoft.com/office/officeart/2005/8/layout/venn3"/>
    <dgm:cxn modelId="{2D4BD054-520C-C348-B288-6A4C98EA9FF3}" type="presParOf" srcId="{A8F375DF-E6A4-3840-92AC-A7E7D597D218}" destId="{7D7A96D2-DA9F-6843-AC50-55F2EF0F8AAF}" srcOrd="1" destOrd="0" presId="urn:microsoft.com/office/officeart/2005/8/layout/venn3"/>
    <dgm:cxn modelId="{7FFAB84D-23D4-8244-AE7B-A4C19761D001}" type="presParOf" srcId="{A8F375DF-E6A4-3840-92AC-A7E7D597D218}" destId="{01A07667-1A8D-CF46-B041-C20365DCE646}" srcOrd="2" destOrd="0" presId="urn:microsoft.com/office/officeart/2005/8/layout/venn3"/>
    <dgm:cxn modelId="{4165351D-4858-1E4B-BBF9-7D1532CB5F0B}" type="presParOf" srcId="{A8F375DF-E6A4-3840-92AC-A7E7D597D218}" destId="{3B944F82-DD25-BF42-B957-D752516A3FA0}" srcOrd="3" destOrd="0" presId="urn:microsoft.com/office/officeart/2005/8/layout/venn3"/>
    <dgm:cxn modelId="{67C17C2C-ED92-4742-8D00-D48E2747875D}" type="presParOf" srcId="{A8F375DF-E6A4-3840-92AC-A7E7D597D218}" destId="{F71B5ACD-264A-234E-88F2-D0E1B71568C6}" srcOrd="4" destOrd="0" presId="urn:microsoft.com/office/officeart/2005/8/layout/venn3"/>
    <dgm:cxn modelId="{4B538490-6AA5-994D-AA42-70C62310B257}" type="presParOf" srcId="{A8F375DF-E6A4-3840-92AC-A7E7D597D218}" destId="{0EC5C307-4765-5941-86DE-4B8B23010764}" srcOrd="5" destOrd="0" presId="urn:microsoft.com/office/officeart/2005/8/layout/venn3"/>
    <dgm:cxn modelId="{41F695B0-86C7-E748-9E4C-336C1311CFA6}" type="presParOf" srcId="{A8F375DF-E6A4-3840-92AC-A7E7D597D218}" destId="{E6F40667-4896-7344-A346-935E354106F5}" srcOrd="6" destOrd="0" presId="urn:microsoft.com/office/officeart/2005/8/layout/venn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EAA22CD-D278-8D43-8C95-B2A319E12B10}" type="doc">
      <dgm:prSet loTypeId="urn:microsoft.com/office/officeart/2005/8/layout/venn3" loCatId="" qsTypeId="urn:microsoft.com/office/officeart/2005/8/quickstyle/simple1" qsCatId="simple" csTypeId="urn:microsoft.com/office/officeart/2005/8/colors/accent1_2" csCatId="accent1" phldr="1"/>
      <dgm:spPr/>
      <dgm:t>
        <a:bodyPr/>
        <a:lstStyle/>
        <a:p>
          <a:endParaRPr kumimoji="1" lang="ja-JP" altLang="en-US"/>
        </a:p>
      </dgm:t>
    </dgm:pt>
    <dgm:pt modelId="{95511142-341E-A74B-8984-E2834FEE7727}">
      <dgm:prSet phldrT="[テキスト]" custT="1">
        <dgm:style>
          <a:lnRef idx="0">
            <a:scrgbClr r="0" g="0" b="0"/>
          </a:lnRef>
          <a:fillRef idx="0">
            <a:scrgbClr r="0" g="0" b="0"/>
          </a:fillRef>
          <a:effectRef idx="0">
            <a:scrgbClr r="0" g="0" b="0"/>
          </a:effectRef>
          <a:fontRef idx="minor">
            <a:schemeClr val="lt1"/>
          </a:fontRef>
        </dgm:style>
      </dgm:prSet>
      <dgm:spPr>
        <a:solidFill>
          <a:srgbClr val="DAE3F3">
            <a:alpha val="50196"/>
          </a:srgbClr>
        </a:solidFill>
        <a:ln>
          <a:noFill/>
        </a:ln>
      </dgm:spPr>
      <dgm:t>
        <a:bodyPr/>
        <a:lstStyle/>
        <a:p>
          <a:r>
            <a:rPr kumimoji="1" lang="ja-JP" altLang="en-US" sz="1200" b="1">
              <a:solidFill>
                <a:schemeClr val="bg1">
                  <a:lumMod val="65000"/>
                </a:schemeClr>
              </a:solidFill>
            </a:rPr>
            <a:t>踏み出す</a:t>
          </a:r>
        </a:p>
      </dgm:t>
    </dgm:pt>
    <dgm:pt modelId="{EECA3976-9982-C848-9334-52EA1643F8F2}" type="parTrans" cxnId="{CDFF706B-221D-7740-9865-13BAC4BCA248}">
      <dgm:prSet/>
      <dgm:spPr/>
      <dgm:t>
        <a:bodyPr/>
        <a:lstStyle/>
        <a:p>
          <a:endParaRPr kumimoji="1" lang="ja-JP" altLang="en-US" sz="1200" b="1"/>
        </a:p>
      </dgm:t>
    </dgm:pt>
    <dgm:pt modelId="{03E2C64D-F35F-CD4A-AB23-4725E6EFB532}" type="sibTrans" cxnId="{CDFF706B-221D-7740-9865-13BAC4BCA248}">
      <dgm:prSet/>
      <dgm:spPr/>
      <dgm:t>
        <a:bodyPr/>
        <a:lstStyle/>
        <a:p>
          <a:endParaRPr kumimoji="1" lang="ja-JP" altLang="en-US" sz="1200" b="1"/>
        </a:p>
      </dgm:t>
    </dgm:pt>
    <dgm:pt modelId="{F4307B4C-BB19-C847-805A-ECB53EFF12F1}">
      <dgm:prSet phldrT="[テキスト]" custT="1"/>
      <dgm:spPr>
        <a:solidFill>
          <a:schemeClr val="accent1">
            <a:lumMod val="20000"/>
            <a:lumOff val="80000"/>
            <a:alpha val="50000"/>
          </a:schemeClr>
        </a:solidFill>
        <a:ln>
          <a:noFill/>
        </a:ln>
      </dgm:spPr>
      <dgm:t>
        <a:bodyPr/>
        <a:lstStyle/>
        <a:p>
          <a:r>
            <a:rPr kumimoji="1" lang="ja-JP" altLang="en-US" sz="1200" b="1">
              <a:solidFill>
                <a:schemeClr val="bg1">
                  <a:lumMod val="65000"/>
                </a:schemeClr>
              </a:solidFill>
            </a:rPr>
            <a:t>整備する</a:t>
          </a:r>
        </a:p>
      </dgm:t>
    </dgm:pt>
    <dgm:pt modelId="{B88CDF25-F071-F146-97C3-D13E85066E77}" type="parTrans" cxnId="{FF255CB6-9C66-034F-BE3A-1E7EA7E3FDDC}">
      <dgm:prSet/>
      <dgm:spPr/>
      <dgm:t>
        <a:bodyPr/>
        <a:lstStyle/>
        <a:p>
          <a:endParaRPr kumimoji="1" lang="ja-JP" altLang="en-US" sz="1200" b="1"/>
        </a:p>
      </dgm:t>
    </dgm:pt>
    <dgm:pt modelId="{0113B5EA-C131-AF4B-A4F2-2EEA2519947D}" type="sibTrans" cxnId="{FF255CB6-9C66-034F-BE3A-1E7EA7E3FDDC}">
      <dgm:prSet/>
      <dgm:spPr/>
      <dgm:t>
        <a:bodyPr/>
        <a:lstStyle/>
        <a:p>
          <a:endParaRPr kumimoji="1" lang="ja-JP" altLang="en-US" sz="1200" b="1"/>
        </a:p>
      </dgm:t>
    </dgm:pt>
    <dgm:pt modelId="{1B0D7DC4-80DC-1945-900C-BAFDC8D5E117}">
      <dgm:prSet phldrT="[テキスト]" custT="1"/>
      <dgm:spPr>
        <a:solidFill>
          <a:schemeClr val="accent1">
            <a:lumMod val="20000"/>
            <a:lumOff val="80000"/>
            <a:alpha val="50000"/>
          </a:schemeClr>
        </a:solidFill>
        <a:ln>
          <a:noFill/>
        </a:ln>
      </dgm:spPr>
      <dgm:t>
        <a:bodyPr/>
        <a:lstStyle/>
        <a:p>
          <a:r>
            <a:rPr kumimoji="1" lang="ja-JP" altLang="en-US" sz="1200" b="1">
              <a:solidFill>
                <a:schemeClr val="bg1">
                  <a:lumMod val="65000"/>
                </a:schemeClr>
              </a:solidFill>
            </a:rPr>
            <a:t>公開する</a:t>
          </a:r>
        </a:p>
      </dgm:t>
    </dgm:pt>
    <dgm:pt modelId="{3BB1101E-A6FD-0446-A41F-B4A12CE6FDDD}" type="parTrans" cxnId="{4BB87C68-BAD0-0D4F-B35B-90D8CE0129F5}">
      <dgm:prSet/>
      <dgm:spPr/>
      <dgm:t>
        <a:bodyPr/>
        <a:lstStyle/>
        <a:p>
          <a:endParaRPr kumimoji="1" lang="ja-JP" altLang="en-US" sz="1200" b="1"/>
        </a:p>
      </dgm:t>
    </dgm:pt>
    <dgm:pt modelId="{F34091F0-F3E7-5949-9056-E1D60E39BDE6}" type="sibTrans" cxnId="{4BB87C68-BAD0-0D4F-B35B-90D8CE0129F5}">
      <dgm:prSet/>
      <dgm:spPr/>
      <dgm:t>
        <a:bodyPr/>
        <a:lstStyle/>
        <a:p>
          <a:endParaRPr kumimoji="1" lang="ja-JP" altLang="en-US" sz="1200" b="1"/>
        </a:p>
      </dgm:t>
    </dgm:pt>
    <dgm:pt modelId="{A7B2827A-5E73-9E47-96C3-ECDFD661C427}">
      <dgm:prSet phldrT="[テキスト]" custT="1"/>
      <dgm:spPr>
        <a:solidFill>
          <a:schemeClr val="accent1"/>
        </a:solidFill>
        <a:ln>
          <a:noFill/>
        </a:ln>
      </dgm:spPr>
      <dgm:t>
        <a:bodyPr/>
        <a:lstStyle/>
        <a:p>
          <a:r>
            <a:rPr kumimoji="1" lang="ja-JP" altLang="en-US" sz="1200" b="1">
              <a:solidFill>
                <a:schemeClr val="bg1"/>
              </a:solidFill>
            </a:rPr>
            <a:t>活用する</a:t>
          </a:r>
        </a:p>
      </dgm:t>
    </dgm:pt>
    <dgm:pt modelId="{4F5BB171-F0EE-554D-88B7-C698F3AD2DB2}" type="parTrans" cxnId="{64337D64-052E-A04B-AB57-7FE37DC4E026}">
      <dgm:prSet/>
      <dgm:spPr/>
      <dgm:t>
        <a:bodyPr/>
        <a:lstStyle/>
        <a:p>
          <a:endParaRPr kumimoji="1" lang="ja-JP" altLang="en-US" sz="1200" b="1"/>
        </a:p>
      </dgm:t>
    </dgm:pt>
    <dgm:pt modelId="{419D9E90-012D-2748-BF8D-9CB7626B0654}" type="sibTrans" cxnId="{64337D64-052E-A04B-AB57-7FE37DC4E026}">
      <dgm:prSet/>
      <dgm:spPr/>
      <dgm:t>
        <a:bodyPr/>
        <a:lstStyle/>
        <a:p>
          <a:endParaRPr kumimoji="1" lang="ja-JP" altLang="en-US" sz="1200" b="1"/>
        </a:p>
      </dgm:t>
    </dgm:pt>
    <dgm:pt modelId="{A8F375DF-E6A4-3840-92AC-A7E7D597D218}" type="pres">
      <dgm:prSet presAssocID="{CEAA22CD-D278-8D43-8C95-B2A319E12B10}" presName="Name0" presStyleCnt="0">
        <dgm:presLayoutVars>
          <dgm:dir/>
          <dgm:resizeHandles val="exact"/>
        </dgm:presLayoutVars>
      </dgm:prSet>
      <dgm:spPr/>
    </dgm:pt>
    <dgm:pt modelId="{88A0A265-23A0-4A48-A565-C26A2E69BEA1}" type="pres">
      <dgm:prSet presAssocID="{95511142-341E-A74B-8984-E2834FEE7727}" presName="Name5" presStyleLbl="vennNode1" presStyleIdx="0" presStyleCnt="4">
        <dgm:presLayoutVars>
          <dgm:bulletEnabled val="1"/>
        </dgm:presLayoutVars>
      </dgm:prSet>
      <dgm:spPr/>
    </dgm:pt>
    <dgm:pt modelId="{7D7A96D2-DA9F-6843-AC50-55F2EF0F8AAF}" type="pres">
      <dgm:prSet presAssocID="{03E2C64D-F35F-CD4A-AB23-4725E6EFB532}" presName="space" presStyleCnt="0"/>
      <dgm:spPr/>
    </dgm:pt>
    <dgm:pt modelId="{01A07667-1A8D-CF46-B041-C20365DCE646}" type="pres">
      <dgm:prSet presAssocID="{F4307B4C-BB19-C847-805A-ECB53EFF12F1}" presName="Name5" presStyleLbl="vennNode1" presStyleIdx="1" presStyleCnt="4">
        <dgm:presLayoutVars>
          <dgm:bulletEnabled val="1"/>
        </dgm:presLayoutVars>
      </dgm:prSet>
      <dgm:spPr/>
    </dgm:pt>
    <dgm:pt modelId="{3B944F82-DD25-BF42-B957-D752516A3FA0}" type="pres">
      <dgm:prSet presAssocID="{0113B5EA-C131-AF4B-A4F2-2EEA2519947D}" presName="space" presStyleCnt="0"/>
      <dgm:spPr/>
    </dgm:pt>
    <dgm:pt modelId="{F71B5ACD-264A-234E-88F2-D0E1B71568C6}" type="pres">
      <dgm:prSet presAssocID="{1B0D7DC4-80DC-1945-900C-BAFDC8D5E117}" presName="Name5" presStyleLbl="vennNode1" presStyleIdx="2" presStyleCnt="4">
        <dgm:presLayoutVars>
          <dgm:bulletEnabled val="1"/>
        </dgm:presLayoutVars>
      </dgm:prSet>
      <dgm:spPr/>
    </dgm:pt>
    <dgm:pt modelId="{0EC5C307-4765-5941-86DE-4B8B23010764}" type="pres">
      <dgm:prSet presAssocID="{F34091F0-F3E7-5949-9056-E1D60E39BDE6}" presName="space" presStyleCnt="0"/>
      <dgm:spPr/>
    </dgm:pt>
    <dgm:pt modelId="{E6F40667-4896-7344-A346-935E354106F5}" type="pres">
      <dgm:prSet presAssocID="{A7B2827A-5E73-9E47-96C3-ECDFD661C427}" presName="Name5" presStyleLbl="vennNode1" presStyleIdx="3" presStyleCnt="4">
        <dgm:presLayoutVars>
          <dgm:bulletEnabled val="1"/>
        </dgm:presLayoutVars>
      </dgm:prSet>
      <dgm:spPr/>
    </dgm:pt>
  </dgm:ptLst>
  <dgm:cxnLst>
    <dgm:cxn modelId="{3D57010A-3DD4-1742-914F-F53C9BD17DD7}" type="presOf" srcId="{CEAA22CD-D278-8D43-8C95-B2A319E12B10}" destId="{A8F375DF-E6A4-3840-92AC-A7E7D597D218}" srcOrd="0" destOrd="0" presId="urn:microsoft.com/office/officeart/2005/8/layout/venn3"/>
    <dgm:cxn modelId="{DBE2192C-9A0D-3447-AC78-44F2F62CED9E}" type="presOf" srcId="{A7B2827A-5E73-9E47-96C3-ECDFD661C427}" destId="{E6F40667-4896-7344-A346-935E354106F5}" srcOrd="0" destOrd="0" presId="urn:microsoft.com/office/officeart/2005/8/layout/venn3"/>
    <dgm:cxn modelId="{64337D64-052E-A04B-AB57-7FE37DC4E026}" srcId="{CEAA22CD-D278-8D43-8C95-B2A319E12B10}" destId="{A7B2827A-5E73-9E47-96C3-ECDFD661C427}" srcOrd="3" destOrd="0" parTransId="{4F5BB171-F0EE-554D-88B7-C698F3AD2DB2}" sibTransId="{419D9E90-012D-2748-BF8D-9CB7626B0654}"/>
    <dgm:cxn modelId="{4BB87C68-BAD0-0D4F-B35B-90D8CE0129F5}" srcId="{CEAA22CD-D278-8D43-8C95-B2A319E12B10}" destId="{1B0D7DC4-80DC-1945-900C-BAFDC8D5E117}" srcOrd="2" destOrd="0" parTransId="{3BB1101E-A6FD-0446-A41F-B4A12CE6FDDD}" sibTransId="{F34091F0-F3E7-5949-9056-E1D60E39BDE6}"/>
    <dgm:cxn modelId="{CDFF706B-221D-7740-9865-13BAC4BCA248}" srcId="{CEAA22CD-D278-8D43-8C95-B2A319E12B10}" destId="{95511142-341E-A74B-8984-E2834FEE7727}" srcOrd="0" destOrd="0" parTransId="{EECA3976-9982-C848-9334-52EA1643F8F2}" sibTransId="{03E2C64D-F35F-CD4A-AB23-4725E6EFB532}"/>
    <dgm:cxn modelId="{67DDD47B-954C-9343-AA9A-EE66910F99C7}" type="presOf" srcId="{1B0D7DC4-80DC-1945-900C-BAFDC8D5E117}" destId="{F71B5ACD-264A-234E-88F2-D0E1B71568C6}" srcOrd="0" destOrd="0" presId="urn:microsoft.com/office/officeart/2005/8/layout/venn3"/>
    <dgm:cxn modelId="{5D54648B-1881-844E-9EDC-0C7B152039F6}" type="presOf" srcId="{95511142-341E-A74B-8984-E2834FEE7727}" destId="{88A0A265-23A0-4A48-A565-C26A2E69BEA1}" srcOrd="0" destOrd="0" presId="urn:microsoft.com/office/officeart/2005/8/layout/venn3"/>
    <dgm:cxn modelId="{69C48BA2-61E4-2440-BDD6-1907C2D4BEF2}" type="presOf" srcId="{F4307B4C-BB19-C847-805A-ECB53EFF12F1}" destId="{01A07667-1A8D-CF46-B041-C20365DCE646}" srcOrd="0" destOrd="0" presId="urn:microsoft.com/office/officeart/2005/8/layout/venn3"/>
    <dgm:cxn modelId="{FF255CB6-9C66-034F-BE3A-1E7EA7E3FDDC}" srcId="{CEAA22CD-D278-8D43-8C95-B2A319E12B10}" destId="{F4307B4C-BB19-C847-805A-ECB53EFF12F1}" srcOrd="1" destOrd="0" parTransId="{B88CDF25-F071-F146-97C3-D13E85066E77}" sibTransId="{0113B5EA-C131-AF4B-A4F2-2EEA2519947D}"/>
    <dgm:cxn modelId="{40F9322C-ADED-E840-A7CD-127700D532E6}" type="presParOf" srcId="{A8F375DF-E6A4-3840-92AC-A7E7D597D218}" destId="{88A0A265-23A0-4A48-A565-C26A2E69BEA1}" srcOrd="0" destOrd="0" presId="urn:microsoft.com/office/officeart/2005/8/layout/venn3"/>
    <dgm:cxn modelId="{2D4BD054-520C-C348-B288-6A4C98EA9FF3}" type="presParOf" srcId="{A8F375DF-E6A4-3840-92AC-A7E7D597D218}" destId="{7D7A96D2-DA9F-6843-AC50-55F2EF0F8AAF}" srcOrd="1" destOrd="0" presId="urn:microsoft.com/office/officeart/2005/8/layout/venn3"/>
    <dgm:cxn modelId="{7FFAB84D-23D4-8244-AE7B-A4C19761D001}" type="presParOf" srcId="{A8F375DF-E6A4-3840-92AC-A7E7D597D218}" destId="{01A07667-1A8D-CF46-B041-C20365DCE646}" srcOrd="2" destOrd="0" presId="urn:microsoft.com/office/officeart/2005/8/layout/venn3"/>
    <dgm:cxn modelId="{4165351D-4858-1E4B-BBF9-7D1532CB5F0B}" type="presParOf" srcId="{A8F375DF-E6A4-3840-92AC-A7E7D597D218}" destId="{3B944F82-DD25-BF42-B957-D752516A3FA0}" srcOrd="3" destOrd="0" presId="urn:microsoft.com/office/officeart/2005/8/layout/venn3"/>
    <dgm:cxn modelId="{67C17C2C-ED92-4742-8D00-D48E2747875D}" type="presParOf" srcId="{A8F375DF-E6A4-3840-92AC-A7E7D597D218}" destId="{F71B5ACD-264A-234E-88F2-D0E1B71568C6}" srcOrd="4" destOrd="0" presId="urn:microsoft.com/office/officeart/2005/8/layout/venn3"/>
    <dgm:cxn modelId="{4B538490-6AA5-994D-AA42-70C62310B257}" type="presParOf" srcId="{A8F375DF-E6A4-3840-92AC-A7E7D597D218}" destId="{0EC5C307-4765-5941-86DE-4B8B23010764}" srcOrd="5" destOrd="0" presId="urn:microsoft.com/office/officeart/2005/8/layout/venn3"/>
    <dgm:cxn modelId="{41F695B0-86C7-E748-9E4C-336C1311CFA6}" type="presParOf" srcId="{A8F375DF-E6A4-3840-92AC-A7E7D597D218}" destId="{E6F40667-4896-7344-A346-935E354106F5}" srcOrd="6" destOrd="0" presId="urn:microsoft.com/office/officeart/2005/8/layout/venn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8A0A265-23A0-4A48-A565-C26A2E69BEA1}">
      <dsp:nvSpPr>
        <dsp:cNvPr id="0" name=""/>
        <dsp:cNvSpPr/>
      </dsp:nvSpPr>
      <dsp:spPr>
        <a:xfrm>
          <a:off x="1169" y="490796"/>
          <a:ext cx="1173594" cy="1173594"/>
        </a:xfrm>
        <a:prstGeom prst="ellipse">
          <a:avLst/>
        </a:prstGeom>
        <a:solidFill>
          <a:srgbClr val="4472C4">
            <a:alpha val="85098"/>
          </a:srgbClr>
        </a:solidFill>
        <a:ln>
          <a:noFill/>
        </a:ln>
        <a:effectLst/>
      </dsp:spPr>
      <dsp:style>
        <a:lnRef idx="0">
          <a:scrgbClr r="0" g="0" b="0"/>
        </a:lnRef>
        <a:fillRef idx="0">
          <a:scrgbClr r="0" g="0" b="0"/>
        </a:fillRef>
        <a:effectRef idx="0">
          <a:scrgbClr r="0" g="0" b="0"/>
        </a:effectRef>
        <a:fontRef idx="minor">
          <a:schemeClr val="lt1"/>
        </a:fontRef>
      </dsp:style>
      <dsp:txBody>
        <a:bodyPr spcFirstLastPara="0" vert="horz" wrap="square" lIns="64587" tIns="25400" rIns="64587" bIns="25400" numCol="1" spcCol="1270" anchor="ctr" anchorCtr="0">
          <a:noAutofit/>
        </a:bodyPr>
        <a:lstStyle/>
        <a:p>
          <a:pPr marL="0" lvl="0" indent="0" algn="ctr" defTabSz="889000">
            <a:lnSpc>
              <a:spcPct val="90000"/>
            </a:lnSpc>
            <a:spcBef>
              <a:spcPct val="0"/>
            </a:spcBef>
            <a:spcAft>
              <a:spcPct val="35000"/>
            </a:spcAft>
            <a:buNone/>
          </a:pPr>
          <a:r>
            <a:rPr kumimoji="1" lang="ja-JP" altLang="en-US" sz="2000" b="1" kern="1200">
              <a:solidFill>
                <a:schemeClr val="bg1"/>
              </a:solidFill>
            </a:rPr>
            <a:t>踏み出す</a:t>
          </a:r>
        </a:p>
      </dsp:txBody>
      <dsp:txXfrm>
        <a:off x="173038" y="662665"/>
        <a:ext cx="829856" cy="829856"/>
      </dsp:txXfrm>
    </dsp:sp>
    <dsp:sp modelId="{01A07667-1A8D-CF46-B041-C20365DCE646}">
      <dsp:nvSpPr>
        <dsp:cNvPr id="0" name=""/>
        <dsp:cNvSpPr/>
      </dsp:nvSpPr>
      <dsp:spPr>
        <a:xfrm>
          <a:off x="940045" y="490796"/>
          <a:ext cx="1173594" cy="1173594"/>
        </a:xfrm>
        <a:prstGeom prst="ellipse">
          <a:avLst/>
        </a:prstGeom>
        <a:solidFill>
          <a:srgbClr val="4472C4">
            <a:alpha val="85098"/>
          </a:srgb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64587" tIns="25400" rIns="64587" bIns="25400" numCol="1" spcCol="1270" anchor="ctr" anchorCtr="0">
          <a:noAutofit/>
        </a:bodyPr>
        <a:lstStyle/>
        <a:p>
          <a:pPr marL="0" lvl="0" indent="0" algn="ctr" defTabSz="889000">
            <a:lnSpc>
              <a:spcPct val="90000"/>
            </a:lnSpc>
            <a:spcBef>
              <a:spcPct val="0"/>
            </a:spcBef>
            <a:spcAft>
              <a:spcPct val="35000"/>
            </a:spcAft>
            <a:buNone/>
          </a:pPr>
          <a:r>
            <a:rPr kumimoji="1" lang="ja-JP" altLang="en-US" sz="2000" b="1" kern="1200">
              <a:solidFill>
                <a:schemeClr val="bg1"/>
              </a:solidFill>
            </a:rPr>
            <a:t>整備する</a:t>
          </a:r>
        </a:p>
      </dsp:txBody>
      <dsp:txXfrm>
        <a:off x="1111914" y="662665"/>
        <a:ext cx="829856" cy="829856"/>
      </dsp:txXfrm>
    </dsp:sp>
    <dsp:sp modelId="{F71B5ACD-264A-234E-88F2-D0E1B71568C6}">
      <dsp:nvSpPr>
        <dsp:cNvPr id="0" name=""/>
        <dsp:cNvSpPr/>
      </dsp:nvSpPr>
      <dsp:spPr>
        <a:xfrm>
          <a:off x="1878921" y="490796"/>
          <a:ext cx="1173594" cy="1173594"/>
        </a:xfrm>
        <a:prstGeom prst="ellipse">
          <a:avLst/>
        </a:prstGeom>
        <a:solidFill>
          <a:srgbClr val="4472C4">
            <a:alpha val="85098"/>
          </a:srgb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64587" tIns="25400" rIns="64587" bIns="25400" numCol="1" spcCol="1270" anchor="ctr" anchorCtr="0">
          <a:noAutofit/>
        </a:bodyPr>
        <a:lstStyle/>
        <a:p>
          <a:pPr marL="0" lvl="0" indent="0" algn="ctr" defTabSz="889000">
            <a:lnSpc>
              <a:spcPct val="90000"/>
            </a:lnSpc>
            <a:spcBef>
              <a:spcPct val="0"/>
            </a:spcBef>
            <a:spcAft>
              <a:spcPct val="35000"/>
            </a:spcAft>
            <a:buNone/>
          </a:pPr>
          <a:r>
            <a:rPr kumimoji="1" lang="ja-JP" altLang="en-US" sz="2000" b="1" kern="1200">
              <a:solidFill>
                <a:schemeClr val="bg1"/>
              </a:solidFill>
            </a:rPr>
            <a:t>公開する</a:t>
          </a:r>
        </a:p>
      </dsp:txBody>
      <dsp:txXfrm>
        <a:off x="2050790" y="662665"/>
        <a:ext cx="829856" cy="829856"/>
      </dsp:txXfrm>
    </dsp:sp>
    <dsp:sp modelId="{E6F40667-4896-7344-A346-935E354106F5}">
      <dsp:nvSpPr>
        <dsp:cNvPr id="0" name=""/>
        <dsp:cNvSpPr/>
      </dsp:nvSpPr>
      <dsp:spPr>
        <a:xfrm>
          <a:off x="2817796" y="490796"/>
          <a:ext cx="1173594" cy="1173594"/>
        </a:xfrm>
        <a:prstGeom prst="ellipse">
          <a:avLst/>
        </a:prstGeom>
        <a:solidFill>
          <a:srgbClr val="4472C4">
            <a:alpha val="85098"/>
          </a:srgb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64587" tIns="25400" rIns="64587" bIns="25400" numCol="1" spcCol="1270" anchor="ctr" anchorCtr="0">
          <a:noAutofit/>
        </a:bodyPr>
        <a:lstStyle/>
        <a:p>
          <a:pPr marL="0" lvl="0" indent="0" algn="ctr" defTabSz="889000">
            <a:lnSpc>
              <a:spcPct val="90000"/>
            </a:lnSpc>
            <a:spcBef>
              <a:spcPct val="0"/>
            </a:spcBef>
            <a:spcAft>
              <a:spcPct val="35000"/>
            </a:spcAft>
            <a:buNone/>
          </a:pPr>
          <a:r>
            <a:rPr kumimoji="1" lang="ja-JP" altLang="en-US" sz="2000" b="1" kern="1200">
              <a:solidFill>
                <a:schemeClr val="bg1"/>
              </a:solidFill>
            </a:rPr>
            <a:t>活用する</a:t>
          </a:r>
        </a:p>
      </dsp:txBody>
      <dsp:txXfrm>
        <a:off x="2989665" y="662665"/>
        <a:ext cx="829856" cy="82985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8A0A265-23A0-4A48-A565-C26A2E69BEA1}">
      <dsp:nvSpPr>
        <dsp:cNvPr id="0" name=""/>
        <dsp:cNvSpPr/>
      </dsp:nvSpPr>
      <dsp:spPr>
        <a:xfrm>
          <a:off x="547" y="229881"/>
          <a:ext cx="549692" cy="549692"/>
        </a:xfrm>
        <a:prstGeom prst="ellipse">
          <a:avLst/>
        </a:prstGeom>
        <a:solidFill>
          <a:schemeClr val="accent1"/>
        </a:solidFill>
        <a:ln>
          <a:noFill/>
        </a:ln>
        <a:effectLst/>
      </dsp:spPr>
      <dsp:style>
        <a:lnRef idx="0">
          <a:scrgbClr r="0" g="0" b="0"/>
        </a:lnRef>
        <a:fillRef idx="0">
          <a:scrgbClr r="0" g="0" b="0"/>
        </a:fillRef>
        <a:effectRef idx="0">
          <a:scrgbClr r="0" g="0" b="0"/>
        </a:effectRef>
        <a:fontRef idx="minor">
          <a:schemeClr val="lt1"/>
        </a:fontRef>
      </dsp:style>
      <dsp:txBody>
        <a:bodyPr spcFirstLastPara="0" vert="horz" wrap="square" lIns="30251" tIns="15240" rIns="30251" bIns="15240" numCol="1" spcCol="1270" anchor="ctr" anchorCtr="0">
          <a:noAutofit/>
        </a:bodyPr>
        <a:lstStyle/>
        <a:p>
          <a:pPr marL="0" lvl="0" indent="0" algn="ctr" defTabSz="533400">
            <a:lnSpc>
              <a:spcPct val="90000"/>
            </a:lnSpc>
            <a:spcBef>
              <a:spcPct val="0"/>
            </a:spcBef>
            <a:spcAft>
              <a:spcPct val="35000"/>
            </a:spcAft>
            <a:buNone/>
          </a:pPr>
          <a:r>
            <a:rPr kumimoji="1" lang="ja-JP" altLang="en-US" sz="1200" b="1" kern="1200">
              <a:solidFill>
                <a:schemeClr val="bg1"/>
              </a:solidFill>
            </a:rPr>
            <a:t>踏み出す</a:t>
          </a:r>
        </a:p>
      </dsp:txBody>
      <dsp:txXfrm>
        <a:off x="81048" y="310382"/>
        <a:ext cx="388690" cy="388690"/>
      </dsp:txXfrm>
    </dsp:sp>
    <dsp:sp modelId="{01A07667-1A8D-CF46-B041-C20365DCE646}">
      <dsp:nvSpPr>
        <dsp:cNvPr id="0" name=""/>
        <dsp:cNvSpPr/>
      </dsp:nvSpPr>
      <dsp:spPr>
        <a:xfrm>
          <a:off x="440302" y="229881"/>
          <a:ext cx="549692" cy="549692"/>
        </a:xfrm>
        <a:prstGeom prst="ellipse">
          <a:avLst/>
        </a:prstGeom>
        <a:solidFill>
          <a:schemeClr val="accent1">
            <a:lumMod val="20000"/>
            <a:lumOff val="80000"/>
            <a:alpha val="50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30251" tIns="15240" rIns="30251" bIns="15240" numCol="1" spcCol="1270" anchor="ctr" anchorCtr="0">
          <a:noAutofit/>
        </a:bodyPr>
        <a:lstStyle/>
        <a:p>
          <a:pPr marL="0" lvl="0" indent="0" algn="ctr" defTabSz="533400">
            <a:lnSpc>
              <a:spcPct val="90000"/>
            </a:lnSpc>
            <a:spcBef>
              <a:spcPct val="0"/>
            </a:spcBef>
            <a:spcAft>
              <a:spcPct val="35000"/>
            </a:spcAft>
            <a:buNone/>
          </a:pPr>
          <a:r>
            <a:rPr kumimoji="1" lang="ja-JP" altLang="en-US" sz="1200" b="1" kern="1200">
              <a:solidFill>
                <a:schemeClr val="bg1">
                  <a:lumMod val="65000"/>
                </a:schemeClr>
              </a:solidFill>
            </a:rPr>
            <a:t>整備する</a:t>
          </a:r>
        </a:p>
      </dsp:txBody>
      <dsp:txXfrm>
        <a:off x="520803" y="310382"/>
        <a:ext cx="388690" cy="388690"/>
      </dsp:txXfrm>
    </dsp:sp>
    <dsp:sp modelId="{F71B5ACD-264A-234E-88F2-D0E1B71568C6}">
      <dsp:nvSpPr>
        <dsp:cNvPr id="0" name=""/>
        <dsp:cNvSpPr/>
      </dsp:nvSpPr>
      <dsp:spPr>
        <a:xfrm>
          <a:off x="880056" y="229881"/>
          <a:ext cx="549692" cy="549692"/>
        </a:xfrm>
        <a:prstGeom prst="ellipse">
          <a:avLst/>
        </a:prstGeom>
        <a:solidFill>
          <a:schemeClr val="accent1">
            <a:lumMod val="20000"/>
            <a:lumOff val="80000"/>
            <a:alpha val="50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30251" tIns="15240" rIns="30251" bIns="15240" numCol="1" spcCol="1270" anchor="ctr" anchorCtr="0">
          <a:noAutofit/>
        </a:bodyPr>
        <a:lstStyle/>
        <a:p>
          <a:pPr marL="0" lvl="0" indent="0" algn="ctr" defTabSz="533400">
            <a:lnSpc>
              <a:spcPct val="90000"/>
            </a:lnSpc>
            <a:spcBef>
              <a:spcPct val="0"/>
            </a:spcBef>
            <a:spcAft>
              <a:spcPct val="35000"/>
            </a:spcAft>
            <a:buNone/>
          </a:pPr>
          <a:r>
            <a:rPr kumimoji="1" lang="ja-JP" altLang="en-US" sz="1200" b="1" kern="1200">
              <a:solidFill>
                <a:schemeClr val="bg1">
                  <a:lumMod val="65000"/>
                </a:schemeClr>
              </a:solidFill>
            </a:rPr>
            <a:t>公開する</a:t>
          </a:r>
        </a:p>
      </dsp:txBody>
      <dsp:txXfrm>
        <a:off x="960557" y="310382"/>
        <a:ext cx="388690" cy="388690"/>
      </dsp:txXfrm>
    </dsp:sp>
    <dsp:sp modelId="{E6F40667-4896-7344-A346-935E354106F5}">
      <dsp:nvSpPr>
        <dsp:cNvPr id="0" name=""/>
        <dsp:cNvSpPr/>
      </dsp:nvSpPr>
      <dsp:spPr>
        <a:xfrm>
          <a:off x="1319810" y="229881"/>
          <a:ext cx="549692" cy="549692"/>
        </a:xfrm>
        <a:prstGeom prst="ellipse">
          <a:avLst/>
        </a:prstGeom>
        <a:solidFill>
          <a:schemeClr val="accent1">
            <a:lumMod val="20000"/>
            <a:lumOff val="80000"/>
            <a:alpha val="50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30251" tIns="15240" rIns="30251" bIns="15240" numCol="1" spcCol="1270" anchor="ctr" anchorCtr="0">
          <a:noAutofit/>
        </a:bodyPr>
        <a:lstStyle/>
        <a:p>
          <a:pPr marL="0" lvl="0" indent="0" algn="ctr" defTabSz="533400">
            <a:lnSpc>
              <a:spcPct val="90000"/>
            </a:lnSpc>
            <a:spcBef>
              <a:spcPct val="0"/>
            </a:spcBef>
            <a:spcAft>
              <a:spcPct val="35000"/>
            </a:spcAft>
            <a:buNone/>
          </a:pPr>
          <a:r>
            <a:rPr kumimoji="1" lang="ja-JP" altLang="en-US" sz="1200" b="1" kern="1200">
              <a:solidFill>
                <a:schemeClr val="bg1">
                  <a:lumMod val="65000"/>
                </a:schemeClr>
              </a:solidFill>
            </a:rPr>
            <a:t>活用する</a:t>
          </a:r>
        </a:p>
      </dsp:txBody>
      <dsp:txXfrm>
        <a:off x="1400311" y="310382"/>
        <a:ext cx="388690" cy="38869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8A0A265-23A0-4A48-A565-C26A2E69BEA1}">
      <dsp:nvSpPr>
        <dsp:cNvPr id="0" name=""/>
        <dsp:cNvSpPr/>
      </dsp:nvSpPr>
      <dsp:spPr>
        <a:xfrm>
          <a:off x="567" y="239575"/>
          <a:ext cx="568908" cy="568908"/>
        </a:xfrm>
        <a:prstGeom prst="ellipse">
          <a:avLst/>
        </a:prstGeom>
        <a:solidFill>
          <a:srgbClr val="DAE3F3">
            <a:alpha val="50196"/>
          </a:srgbClr>
        </a:solidFill>
        <a:ln>
          <a:noFill/>
        </a:ln>
        <a:effectLst/>
      </dsp:spPr>
      <dsp:style>
        <a:lnRef idx="0">
          <a:scrgbClr r="0" g="0" b="0"/>
        </a:lnRef>
        <a:fillRef idx="0">
          <a:scrgbClr r="0" g="0" b="0"/>
        </a:fillRef>
        <a:effectRef idx="0">
          <a:scrgbClr r="0" g="0" b="0"/>
        </a:effectRef>
        <a:fontRef idx="minor">
          <a:schemeClr val="lt1"/>
        </a:fontRef>
      </dsp:style>
      <dsp:txBody>
        <a:bodyPr spcFirstLastPara="0" vert="horz" wrap="square" lIns="31309" tIns="15240" rIns="31309" bIns="15240" numCol="1" spcCol="1270" anchor="ctr" anchorCtr="0">
          <a:noAutofit/>
        </a:bodyPr>
        <a:lstStyle/>
        <a:p>
          <a:pPr marL="0" lvl="0" indent="0" algn="ctr" defTabSz="533400">
            <a:lnSpc>
              <a:spcPct val="90000"/>
            </a:lnSpc>
            <a:spcBef>
              <a:spcPct val="0"/>
            </a:spcBef>
            <a:spcAft>
              <a:spcPct val="35000"/>
            </a:spcAft>
            <a:buNone/>
          </a:pPr>
          <a:r>
            <a:rPr kumimoji="1" lang="ja-JP" altLang="en-US" sz="1200" b="1" kern="1200">
              <a:solidFill>
                <a:schemeClr val="bg1">
                  <a:lumMod val="65000"/>
                </a:schemeClr>
              </a:solidFill>
            </a:rPr>
            <a:t>踏み出す</a:t>
          </a:r>
        </a:p>
      </dsp:txBody>
      <dsp:txXfrm>
        <a:off x="83882" y="322890"/>
        <a:ext cx="402278" cy="402278"/>
      </dsp:txXfrm>
    </dsp:sp>
    <dsp:sp modelId="{01A07667-1A8D-CF46-B041-C20365DCE646}">
      <dsp:nvSpPr>
        <dsp:cNvPr id="0" name=""/>
        <dsp:cNvSpPr/>
      </dsp:nvSpPr>
      <dsp:spPr>
        <a:xfrm>
          <a:off x="455693" y="239575"/>
          <a:ext cx="568908" cy="568908"/>
        </a:xfrm>
        <a:prstGeom prst="ellipse">
          <a:avLst/>
        </a:prstGeom>
        <a:solidFill>
          <a:schemeClr val="accent1">
            <a:lumMod val="20000"/>
            <a:lumOff val="80000"/>
            <a:alpha val="50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31309" tIns="15240" rIns="31309" bIns="15240" numCol="1" spcCol="1270" anchor="ctr" anchorCtr="0">
          <a:noAutofit/>
        </a:bodyPr>
        <a:lstStyle/>
        <a:p>
          <a:pPr marL="0" lvl="0" indent="0" algn="ctr" defTabSz="533400">
            <a:lnSpc>
              <a:spcPct val="90000"/>
            </a:lnSpc>
            <a:spcBef>
              <a:spcPct val="0"/>
            </a:spcBef>
            <a:spcAft>
              <a:spcPct val="35000"/>
            </a:spcAft>
            <a:buNone/>
          </a:pPr>
          <a:r>
            <a:rPr kumimoji="1" lang="ja-JP" altLang="en-US" sz="1200" b="1" kern="1200">
              <a:solidFill>
                <a:schemeClr val="bg1">
                  <a:lumMod val="65000"/>
                </a:schemeClr>
              </a:solidFill>
            </a:rPr>
            <a:t>整備する</a:t>
          </a:r>
        </a:p>
      </dsp:txBody>
      <dsp:txXfrm>
        <a:off x="539008" y="322890"/>
        <a:ext cx="402278" cy="402278"/>
      </dsp:txXfrm>
    </dsp:sp>
    <dsp:sp modelId="{F71B5ACD-264A-234E-88F2-D0E1B71568C6}">
      <dsp:nvSpPr>
        <dsp:cNvPr id="0" name=""/>
        <dsp:cNvSpPr/>
      </dsp:nvSpPr>
      <dsp:spPr>
        <a:xfrm>
          <a:off x="910820" y="239575"/>
          <a:ext cx="568908" cy="568908"/>
        </a:xfrm>
        <a:prstGeom prst="ellipse">
          <a:avLst/>
        </a:prstGeom>
        <a:solidFill>
          <a:srgbClr val="4472C4"/>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31309" tIns="15240" rIns="31309" bIns="15240" numCol="1" spcCol="1270" anchor="ctr" anchorCtr="0">
          <a:noAutofit/>
        </a:bodyPr>
        <a:lstStyle/>
        <a:p>
          <a:pPr marL="0" lvl="0" indent="0" algn="ctr" defTabSz="533400">
            <a:lnSpc>
              <a:spcPct val="90000"/>
            </a:lnSpc>
            <a:spcBef>
              <a:spcPct val="0"/>
            </a:spcBef>
            <a:spcAft>
              <a:spcPct val="35000"/>
            </a:spcAft>
            <a:buNone/>
          </a:pPr>
          <a:r>
            <a:rPr kumimoji="1" lang="ja-JP" altLang="en-US" sz="1200" b="1" kern="1200">
              <a:solidFill>
                <a:schemeClr val="bg1"/>
              </a:solidFill>
            </a:rPr>
            <a:t>公開する</a:t>
          </a:r>
        </a:p>
      </dsp:txBody>
      <dsp:txXfrm>
        <a:off x="994135" y="322890"/>
        <a:ext cx="402278" cy="402278"/>
      </dsp:txXfrm>
    </dsp:sp>
    <dsp:sp modelId="{E6F40667-4896-7344-A346-935E354106F5}">
      <dsp:nvSpPr>
        <dsp:cNvPr id="0" name=""/>
        <dsp:cNvSpPr/>
      </dsp:nvSpPr>
      <dsp:spPr>
        <a:xfrm>
          <a:off x="1365946" y="239575"/>
          <a:ext cx="568908" cy="568908"/>
        </a:xfrm>
        <a:prstGeom prst="ellipse">
          <a:avLst/>
        </a:prstGeom>
        <a:solidFill>
          <a:schemeClr val="accent1">
            <a:lumMod val="20000"/>
            <a:lumOff val="80000"/>
            <a:alpha val="50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31309" tIns="15240" rIns="31309" bIns="15240" numCol="1" spcCol="1270" anchor="ctr" anchorCtr="0">
          <a:noAutofit/>
        </a:bodyPr>
        <a:lstStyle/>
        <a:p>
          <a:pPr marL="0" lvl="0" indent="0" algn="ctr" defTabSz="533400">
            <a:lnSpc>
              <a:spcPct val="90000"/>
            </a:lnSpc>
            <a:spcBef>
              <a:spcPct val="0"/>
            </a:spcBef>
            <a:spcAft>
              <a:spcPct val="35000"/>
            </a:spcAft>
            <a:buNone/>
          </a:pPr>
          <a:r>
            <a:rPr kumimoji="1" lang="ja-JP" altLang="en-US" sz="1200" b="1" kern="1200">
              <a:solidFill>
                <a:schemeClr val="bg1">
                  <a:lumMod val="65000"/>
                </a:schemeClr>
              </a:solidFill>
            </a:rPr>
            <a:t>活用する</a:t>
          </a:r>
        </a:p>
      </dsp:txBody>
      <dsp:txXfrm>
        <a:off x="1449261" y="322890"/>
        <a:ext cx="402278" cy="40227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8A0A265-23A0-4A48-A565-C26A2E69BEA1}">
      <dsp:nvSpPr>
        <dsp:cNvPr id="0" name=""/>
        <dsp:cNvSpPr/>
      </dsp:nvSpPr>
      <dsp:spPr>
        <a:xfrm>
          <a:off x="641" y="269238"/>
          <a:ext cx="643803" cy="643803"/>
        </a:xfrm>
        <a:prstGeom prst="ellipse">
          <a:avLst/>
        </a:prstGeom>
        <a:solidFill>
          <a:srgbClr val="DAE3F3">
            <a:alpha val="50196"/>
          </a:srgbClr>
        </a:solidFill>
        <a:ln>
          <a:noFill/>
        </a:ln>
        <a:effectLst/>
      </dsp:spPr>
      <dsp:style>
        <a:lnRef idx="0">
          <a:scrgbClr r="0" g="0" b="0"/>
        </a:lnRef>
        <a:fillRef idx="0">
          <a:scrgbClr r="0" g="0" b="0"/>
        </a:fillRef>
        <a:effectRef idx="0">
          <a:scrgbClr r="0" g="0" b="0"/>
        </a:effectRef>
        <a:fontRef idx="minor">
          <a:schemeClr val="lt1"/>
        </a:fontRef>
      </dsp:style>
      <dsp:txBody>
        <a:bodyPr spcFirstLastPara="0" vert="horz" wrap="square" lIns="35431" tIns="15240" rIns="35431" bIns="15240" numCol="1" spcCol="1270" anchor="ctr" anchorCtr="0">
          <a:noAutofit/>
        </a:bodyPr>
        <a:lstStyle/>
        <a:p>
          <a:pPr marL="0" lvl="0" indent="0" algn="ctr" defTabSz="533400">
            <a:lnSpc>
              <a:spcPct val="90000"/>
            </a:lnSpc>
            <a:spcBef>
              <a:spcPct val="0"/>
            </a:spcBef>
            <a:spcAft>
              <a:spcPct val="35000"/>
            </a:spcAft>
            <a:buNone/>
          </a:pPr>
          <a:r>
            <a:rPr kumimoji="1" lang="ja-JP" altLang="en-US" sz="1200" b="1" kern="1200">
              <a:solidFill>
                <a:schemeClr val="bg1">
                  <a:lumMod val="65000"/>
                </a:schemeClr>
              </a:solidFill>
            </a:rPr>
            <a:t>踏み出す</a:t>
          </a:r>
        </a:p>
      </dsp:txBody>
      <dsp:txXfrm>
        <a:off x="94924" y="363521"/>
        <a:ext cx="455237" cy="455237"/>
      </dsp:txXfrm>
    </dsp:sp>
    <dsp:sp modelId="{01A07667-1A8D-CF46-B041-C20365DCE646}">
      <dsp:nvSpPr>
        <dsp:cNvPr id="0" name=""/>
        <dsp:cNvSpPr/>
      </dsp:nvSpPr>
      <dsp:spPr>
        <a:xfrm>
          <a:off x="515684" y="269238"/>
          <a:ext cx="643803" cy="643803"/>
        </a:xfrm>
        <a:prstGeom prst="ellipse">
          <a:avLst/>
        </a:prstGeom>
        <a:solidFill>
          <a:schemeClr val="accent1">
            <a:lumMod val="20000"/>
            <a:lumOff val="80000"/>
            <a:alpha val="50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35431" tIns="15240" rIns="35431" bIns="15240" numCol="1" spcCol="1270" anchor="ctr" anchorCtr="0">
          <a:noAutofit/>
        </a:bodyPr>
        <a:lstStyle/>
        <a:p>
          <a:pPr marL="0" lvl="0" indent="0" algn="ctr" defTabSz="533400">
            <a:lnSpc>
              <a:spcPct val="90000"/>
            </a:lnSpc>
            <a:spcBef>
              <a:spcPct val="0"/>
            </a:spcBef>
            <a:spcAft>
              <a:spcPct val="35000"/>
            </a:spcAft>
            <a:buNone/>
          </a:pPr>
          <a:r>
            <a:rPr kumimoji="1" lang="ja-JP" altLang="en-US" sz="1200" b="1" kern="1200">
              <a:solidFill>
                <a:schemeClr val="bg1">
                  <a:lumMod val="65000"/>
                </a:schemeClr>
              </a:solidFill>
            </a:rPr>
            <a:t>整備する</a:t>
          </a:r>
        </a:p>
      </dsp:txBody>
      <dsp:txXfrm>
        <a:off x="609967" y="363521"/>
        <a:ext cx="455237" cy="455237"/>
      </dsp:txXfrm>
    </dsp:sp>
    <dsp:sp modelId="{F71B5ACD-264A-234E-88F2-D0E1B71568C6}">
      <dsp:nvSpPr>
        <dsp:cNvPr id="0" name=""/>
        <dsp:cNvSpPr/>
      </dsp:nvSpPr>
      <dsp:spPr>
        <a:xfrm>
          <a:off x="1030727" y="269238"/>
          <a:ext cx="643803" cy="643803"/>
        </a:xfrm>
        <a:prstGeom prst="ellipse">
          <a:avLst/>
        </a:prstGeom>
        <a:solidFill>
          <a:schemeClr val="accent1">
            <a:lumMod val="20000"/>
            <a:lumOff val="80000"/>
            <a:alpha val="50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35431" tIns="15240" rIns="35431" bIns="15240" numCol="1" spcCol="1270" anchor="ctr" anchorCtr="0">
          <a:noAutofit/>
        </a:bodyPr>
        <a:lstStyle/>
        <a:p>
          <a:pPr marL="0" lvl="0" indent="0" algn="ctr" defTabSz="533400">
            <a:lnSpc>
              <a:spcPct val="90000"/>
            </a:lnSpc>
            <a:spcBef>
              <a:spcPct val="0"/>
            </a:spcBef>
            <a:spcAft>
              <a:spcPct val="35000"/>
            </a:spcAft>
            <a:buNone/>
          </a:pPr>
          <a:r>
            <a:rPr kumimoji="1" lang="ja-JP" altLang="en-US" sz="1200" b="1" kern="1200">
              <a:solidFill>
                <a:schemeClr val="bg1">
                  <a:lumMod val="65000"/>
                </a:schemeClr>
              </a:solidFill>
            </a:rPr>
            <a:t>公開する</a:t>
          </a:r>
        </a:p>
      </dsp:txBody>
      <dsp:txXfrm>
        <a:off x="1125010" y="363521"/>
        <a:ext cx="455237" cy="455237"/>
      </dsp:txXfrm>
    </dsp:sp>
    <dsp:sp modelId="{E6F40667-4896-7344-A346-935E354106F5}">
      <dsp:nvSpPr>
        <dsp:cNvPr id="0" name=""/>
        <dsp:cNvSpPr/>
      </dsp:nvSpPr>
      <dsp:spPr>
        <a:xfrm>
          <a:off x="1545770" y="269238"/>
          <a:ext cx="643803" cy="643803"/>
        </a:xfrm>
        <a:prstGeom prst="ellipse">
          <a:avLst/>
        </a:prstGeom>
        <a:solidFill>
          <a:schemeClr val="accent1"/>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35431" tIns="15240" rIns="35431" bIns="15240" numCol="1" spcCol="1270" anchor="ctr" anchorCtr="0">
          <a:noAutofit/>
        </a:bodyPr>
        <a:lstStyle/>
        <a:p>
          <a:pPr marL="0" lvl="0" indent="0" algn="ctr" defTabSz="533400">
            <a:lnSpc>
              <a:spcPct val="90000"/>
            </a:lnSpc>
            <a:spcBef>
              <a:spcPct val="0"/>
            </a:spcBef>
            <a:spcAft>
              <a:spcPct val="35000"/>
            </a:spcAft>
            <a:buNone/>
          </a:pPr>
          <a:r>
            <a:rPr kumimoji="1" lang="ja-JP" altLang="en-US" sz="1200" b="1" kern="1200">
              <a:solidFill>
                <a:schemeClr val="bg1"/>
              </a:solidFill>
            </a:rPr>
            <a:t>活用する</a:t>
          </a:r>
        </a:p>
      </dsp:txBody>
      <dsp:txXfrm>
        <a:off x="1640053" y="363521"/>
        <a:ext cx="455237" cy="455237"/>
      </dsp:txXfrm>
    </dsp:sp>
  </dsp:spTree>
</dsp:drawing>
</file>

<file path=ppt/diagrams/layout1.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a:extLst>
              <a:ext uri="{FF2B5EF4-FFF2-40B4-BE49-F238E27FC236}">
                <a16:creationId xmlns:a16="http://schemas.microsoft.com/office/drawing/2014/main" id="{0FFD8529-5692-A04D-B911-4EDAFD5F71D2}"/>
              </a:ext>
            </a:extLst>
          </p:cNvPr>
          <p:cNvSpPr>
            <a:spLocks noGrp="1"/>
          </p:cNvSpPr>
          <p:nvPr>
            <p:ph type="hdr" sz="quarter"/>
          </p:nvPr>
        </p:nvSpPr>
        <p:spPr>
          <a:xfrm>
            <a:off x="0" y="0"/>
            <a:ext cx="3076363" cy="513508"/>
          </a:xfrm>
          <a:prstGeom prst="rect">
            <a:avLst/>
          </a:prstGeom>
        </p:spPr>
        <p:txBody>
          <a:bodyPr vert="horz" lIns="99048" tIns="49524" rIns="99048" bIns="49524" rtlCol="0"/>
          <a:lstStyle>
            <a:lvl1pPr algn="l">
              <a:defRPr sz="1300"/>
            </a:lvl1pPr>
          </a:lstStyle>
          <a:p>
            <a:endParaRPr kumimoji="1" lang="ja-JP" altLang="en-US"/>
          </a:p>
        </p:txBody>
      </p:sp>
      <p:sp>
        <p:nvSpPr>
          <p:cNvPr id="3" name="日付プレースホルダー 2">
            <a:extLst>
              <a:ext uri="{FF2B5EF4-FFF2-40B4-BE49-F238E27FC236}">
                <a16:creationId xmlns:a16="http://schemas.microsoft.com/office/drawing/2014/main" id="{B3A0030A-6AB3-1047-A47B-9D3B8D59F644}"/>
              </a:ext>
            </a:extLst>
          </p:cNvPr>
          <p:cNvSpPr>
            <a:spLocks noGrp="1"/>
          </p:cNvSpPr>
          <p:nvPr>
            <p:ph type="dt" sz="quarter" idx="1"/>
          </p:nvPr>
        </p:nvSpPr>
        <p:spPr>
          <a:xfrm>
            <a:off x="4021294" y="0"/>
            <a:ext cx="3076363" cy="513508"/>
          </a:xfrm>
          <a:prstGeom prst="rect">
            <a:avLst/>
          </a:prstGeom>
        </p:spPr>
        <p:txBody>
          <a:bodyPr vert="horz" lIns="99048" tIns="49524" rIns="99048" bIns="49524" rtlCol="0"/>
          <a:lstStyle>
            <a:lvl1pPr algn="r">
              <a:defRPr sz="1300"/>
            </a:lvl1pPr>
          </a:lstStyle>
          <a:p>
            <a:fld id="{5E5BB65B-F59C-144D-BB4D-48D46BD09914}" type="datetimeFigureOut">
              <a:rPr kumimoji="1" lang="ja-JP" altLang="en-US" smtClean="0"/>
              <a:t>2019/12/26</a:t>
            </a:fld>
            <a:endParaRPr kumimoji="1" lang="ja-JP" altLang="en-US"/>
          </a:p>
        </p:txBody>
      </p:sp>
      <p:sp>
        <p:nvSpPr>
          <p:cNvPr id="4" name="フッター プレースホルダー 3">
            <a:extLst>
              <a:ext uri="{FF2B5EF4-FFF2-40B4-BE49-F238E27FC236}">
                <a16:creationId xmlns:a16="http://schemas.microsoft.com/office/drawing/2014/main" id="{C517413A-5FE7-294C-A765-C6D24B0F29DA}"/>
              </a:ext>
            </a:extLst>
          </p:cNvPr>
          <p:cNvSpPr>
            <a:spLocks noGrp="1"/>
          </p:cNvSpPr>
          <p:nvPr>
            <p:ph type="ftr" sz="quarter" idx="2"/>
          </p:nvPr>
        </p:nvSpPr>
        <p:spPr>
          <a:xfrm>
            <a:off x="0" y="9721107"/>
            <a:ext cx="3076363" cy="513507"/>
          </a:xfrm>
          <a:prstGeom prst="rect">
            <a:avLst/>
          </a:prstGeom>
        </p:spPr>
        <p:txBody>
          <a:bodyPr vert="horz" lIns="99048" tIns="49524" rIns="99048" bIns="49524" rtlCol="0" anchor="b"/>
          <a:lstStyle>
            <a:lvl1pPr algn="l">
              <a:defRPr sz="1300"/>
            </a:lvl1pPr>
          </a:lstStyle>
          <a:p>
            <a:endParaRPr kumimoji="1" lang="ja-JP" altLang="en-US"/>
          </a:p>
        </p:txBody>
      </p:sp>
      <p:sp>
        <p:nvSpPr>
          <p:cNvPr id="5" name="スライド番号プレースホルダー 4">
            <a:extLst>
              <a:ext uri="{FF2B5EF4-FFF2-40B4-BE49-F238E27FC236}">
                <a16:creationId xmlns:a16="http://schemas.microsoft.com/office/drawing/2014/main" id="{4957B39F-2E8B-624D-B776-136F662BDCC4}"/>
              </a:ext>
            </a:extLst>
          </p:cNvPr>
          <p:cNvSpPr>
            <a:spLocks noGrp="1"/>
          </p:cNvSpPr>
          <p:nvPr>
            <p:ph type="sldNum" sz="quarter" idx="3"/>
          </p:nvPr>
        </p:nvSpPr>
        <p:spPr>
          <a:xfrm>
            <a:off x="4021294" y="9721107"/>
            <a:ext cx="3076363" cy="513507"/>
          </a:xfrm>
          <a:prstGeom prst="rect">
            <a:avLst/>
          </a:prstGeom>
        </p:spPr>
        <p:txBody>
          <a:bodyPr vert="horz" lIns="99048" tIns="49524" rIns="99048" bIns="49524" rtlCol="0" anchor="b"/>
          <a:lstStyle>
            <a:lvl1pPr algn="r">
              <a:defRPr sz="1300"/>
            </a:lvl1pPr>
          </a:lstStyle>
          <a:p>
            <a:fld id="{18EF0644-6DF8-E747-8C4B-C89A5E4A6A18}" type="slidenum">
              <a:rPr kumimoji="1" lang="ja-JP" altLang="en-US" smtClean="0"/>
              <a:t>‹#›</a:t>
            </a:fld>
            <a:endParaRPr kumimoji="1" lang="ja-JP" altLang="en-US"/>
          </a:p>
        </p:txBody>
      </p:sp>
    </p:spTree>
    <p:extLst>
      <p:ext uri="{BB962C8B-B14F-4D97-AF65-F5344CB8AC3E}">
        <p14:creationId xmlns:p14="http://schemas.microsoft.com/office/powerpoint/2010/main" val="136937306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3076363" cy="513508"/>
          </a:xfrm>
          <a:prstGeom prst="rect">
            <a:avLst/>
          </a:prstGeom>
        </p:spPr>
        <p:txBody>
          <a:bodyPr vert="horz" lIns="99048" tIns="49524" rIns="99048" bIns="49524" rtlCol="0"/>
          <a:lstStyle>
            <a:lvl1pPr algn="l">
              <a:defRPr sz="1300"/>
            </a:lvl1pPr>
          </a:lstStyle>
          <a:p>
            <a:endParaRPr kumimoji="1" lang="ja-JP" altLang="en-US"/>
          </a:p>
        </p:txBody>
      </p:sp>
      <p:sp>
        <p:nvSpPr>
          <p:cNvPr id="3" name="日付プレースホルダー 2"/>
          <p:cNvSpPr>
            <a:spLocks noGrp="1"/>
          </p:cNvSpPr>
          <p:nvPr>
            <p:ph type="dt" idx="1"/>
          </p:nvPr>
        </p:nvSpPr>
        <p:spPr>
          <a:xfrm>
            <a:off x="4021294" y="0"/>
            <a:ext cx="3076363" cy="513508"/>
          </a:xfrm>
          <a:prstGeom prst="rect">
            <a:avLst/>
          </a:prstGeom>
        </p:spPr>
        <p:txBody>
          <a:bodyPr vert="horz" lIns="99048" tIns="49524" rIns="99048" bIns="49524" rtlCol="0"/>
          <a:lstStyle>
            <a:lvl1pPr algn="r">
              <a:defRPr sz="1300"/>
            </a:lvl1pPr>
          </a:lstStyle>
          <a:p>
            <a:fld id="{45053B6B-85F0-4D10-BE8B-30F32F836F75}" type="datetimeFigureOut">
              <a:rPr kumimoji="1" lang="ja-JP" altLang="en-US" smtClean="0"/>
              <a:t>2019/12/26</a:t>
            </a:fld>
            <a:endParaRPr kumimoji="1" lang="ja-JP" altLang="en-US"/>
          </a:p>
        </p:txBody>
      </p:sp>
      <p:sp>
        <p:nvSpPr>
          <p:cNvPr id="4" name="スライド イメージ プレースホルダー 3"/>
          <p:cNvSpPr>
            <a:spLocks noGrp="1" noRot="1" noChangeAspect="1"/>
          </p:cNvSpPr>
          <p:nvPr>
            <p:ph type="sldImg" idx="2"/>
          </p:nvPr>
        </p:nvSpPr>
        <p:spPr>
          <a:xfrm>
            <a:off x="22225" y="257175"/>
            <a:ext cx="7058025" cy="5294313"/>
          </a:xfrm>
          <a:prstGeom prst="rect">
            <a:avLst/>
          </a:prstGeom>
          <a:noFill/>
          <a:ln w="12700">
            <a:solidFill>
              <a:prstClr val="black"/>
            </a:solidFill>
          </a:ln>
        </p:spPr>
        <p:txBody>
          <a:bodyPr vert="horz" lIns="99048" tIns="49524" rIns="99048" bIns="49524" rtlCol="0" anchor="ctr"/>
          <a:lstStyle/>
          <a:p>
            <a:endParaRPr lang="ja-JP" altLang="en-US"/>
          </a:p>
        </p:txBody>
      </p:sp>
      <p:sp>
        <p:nvSpPr>
          <p:cNvPr id="5" name="ノート プレースホルダー 4"/>
          <p:cNvSpPr>
            <a:spLocks noGrp="1"/>
          </p:cNvSpPr>
          <p:nvPr>
            <p:ph type="body" sz="quarter" idx="3"/>
          </p:nvPr>
        </p:nvSpPr>
        <p:spPr>
          <a:xfrm>
            <a:off x="195278" y="5681482"/>
            <a:ext cx="6708745" cy="4296377"/>
          </a:xfrm>
          <a:prstGeom prst="rect">
            <a:avLst/>
          </a:prstGeom>
        </p:spPr>
        <p:txBody>
          <a:bodyPr vert="horz" lIns="99048" tIns="49524" rIns="99048" bIns="49524" rtlCol="0"/>
          <a:lstStyle/>
          <a:p>
            <a:pPr lvl="0"/>
            <a:r>
              <a:rPr kumimoji="1" lang="ja-JP" altLang="en-US"/>
              <a:t>マスター テキストの書式設定</a:t>
            </a:r>
          </a:p>
          <a:p>
            <a:pPr lvl="1"/>
            <a:r>
              <a:rPr kumimoji="1" lang="ja-JP" altLang="en-US"/>
              <a:t>第 </a:t>
            </a:r>
            <a:r>
              <a:rPr kumimoji="1" lang="en-US" altLang="ja-JP" dirty="0"/>
              <a:t>2 </a:t>
            </a:r>
            <a:r>
              <a:rPr kumimoji="1" lang="ja-JP" altLang="en-US"/>
              <a:t>レベル</a:t>
            </a:r>
          </a:p>
          <a:p>
            <a:pPr lvl="2"/>
            <a:r>
              <a:rPr kumimoji="1" lang="ja-JP" altLang="en-US"/>
              <a:t>第 </a:t>
            </a:r>
            <a:r>
              <a:rPr kumimoji="1" lang="en-US" altLang="ja-JP" dirty="0"/>
              <a:t>3 </a:t>
            </a:r>
            <a:r>
              <a:rPr kumimoji="1" lang="ja-JP" altLang="en-US"/>
              <a:t>レベル</a:t>
            </a:r>
          </a:p>
          <a:p>
            <a:pPr lvl="3"/>
            <a:r>
              <a:rPr kumimoji="1" lang="ja-JP" altLang="en-US"/>
              <a:t>第 </a:t>
            </a:r>
            <a:r>
              <a:rPr kumimoji="1" lang="en-US" altLang="ja-JP" dirty="0"/>
              <a:t>4 </a:t>
            </a:r>
            <a:r>
              <a:rPr kumimoji="1" lang="ja-JP" altLang="en-US"/>
              <a:t>レベル</a:t>
            </a:r>
          </a:p>
          <a:p>
            <a:pPr lvl="4"/>
            <a:r>
              <a:rPr kumimoji="1" lang="ja-JP" altLang="en-US"/>
              <a:t>第 </a:t>
            </a:r>
            <a:r>
              <a:rPr kumimoji="1" lang="en-US" altLang="ja-JP" dirty="0"/>
              <a:t>5 </a:t>
            </a:r>
            <a:r>
              <a:rPr kumimoji="1" lang="ja-JP" altLang="en-US"/>
              <a:t>レベル</a:t>
            </a:r>
          </a:p>
        </p:txBody>
      </p:sp>
      <p:sp>
        <p:nvSpPr>
          <p:cNvPr id="6" name="フッター プレースホルダー 5"/>
          <p:cNvSpPr>
            <a:spLocks noGrp="1"/>
          </p:cNvSpPr>
          <p:nvPr>
            <p:ph type="ftr" sz="quarter" idx="4"/>
          </p:nvPr>
        </p:nvSpPr>
        <p:spPr>
          <a:xfrm>
            <a:off x="0" y="9721107"/>
            <a:ext cx="3076363" cy="513507"/>
          </a:xfrm>
          <a:prstGeom prst="rect">
            <a:avLst/>
          </a:prstGeom>
        </p:spPr>
        <p:txBody>
          <a:bodyPr vert="horz" lIns="99048" tIns="49524" rIns="99048" bIns="49524" rtlCol="0" anchor="b"/>
          <a:lstStyle>
            <a:lvl1pPr algn="l">
              <a:defRPr sz="1300"/>
            </a:lvl1pPr>
          </a:lstStyle>
          <a:p>
            <a:endParaRPr kumimoji="1" lang="ja-JP" altLang="en-US"/>
          </a:p>
        </p:txBody>
      </p:sp>
      <p:sp>
        <p:nvSpPr>
          <p:cNvPr id="7" name="スライド番号プレースホルダー 6"/>
          <p:cNvSpPr>
            <a:spLocks noGrp="1"/>
          </p:cNvSpPr>
          <p:nvPr>
            <p:ph type="sldNum" sz="quarter" idx="5"/>
          </p:nvPr>
        </p:nvSpPr>
        <p:spPr>
          <a:xfrm>
            <a:off x="4021294" y="9721107"/>
            <a:ext cx="3076363" cy="513507"/>
          </a:xfrm>
          <a:prstGeom prst="rect">
            <a:avLst/>
          </a:prstGeom>
        </p:spPr>
        <p:txBody>
          <a:bodyPr vert="horz" lIns="99048" tIns="49524" rIns="99048" bIns="49524" rtlCol="0" anchor="b"/>
          <a:lstStyle>
            <a:lvl1pPr algn="r">
              <a:defRPr sz="1300"/>
            </a:lvl1pPr>
          </a:lstStyle>
          <a:p>
            <a:fld id="{BC593228-728A-4795-AE70-4E5858140379}" type="slidenum">
              <a:rPr kumimoji="1" lang="ja-JP" altLang="en-US" smtClean="0"/>
              <a:t>‹#›</a:t>
            </a:fld>
            <a:endParaRPr kumimoji="1" lang="ja-JP" altLang="en-US"/>
          </a:p>
        </p:txBody>
      </p:sp>
    </p:spTree>
    <p:extLst>
      <p:ext uri="{BB962C8B-B14F-4D97-AF65-F5344CB8AC3E}">
        <p14:creationId xmlns:p14="http://schemas.microsoft.com/office/powerpoint/2010/main" val="2644407188"/>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b="0" i="0" kern="1200">
        <a:solidFill>
          <a:schemeClr val="tx1"/>
        </a:solidFill>
        <a:latin typeface="Meiryo UI" panose="020B0604030504040204" pitchFamily="34" charset="-128"/>
        <a:ea typeface="Meiryo UI" panose="020B0604030504040204" pitchFamily="34" charset="-128"/>
        <a:cs typeface="+mn-cs"/>
      </a:defRPr>
    </a:lvl1pPr>
    <a:lvl2pPr marL="457200" algn="l" defTabSz="914400" rtl="0" eaLnBrk="1" latinLnBrk="0" hangingPunct="1">
      <a:defRPr kumimoji="1" sz="1200" b="0" i="0" kern="1200">
        <a:solidFill>
          <a:schemeClr val="tx1"/>
        </a:solidFill>
        <a:latin typeface="Meiryo UI" panose="020B0604030504040204" pitchFamily="34" charset="-128"/>
        <a:ea typeface="Meiryo UI" panose="020B0604030504040204" pitchFamily="34" charset="-128"/>
        <a:cs typeface="+mn-cs"/>
      </a:defRPr>
    </a:lvl2pPr>
    <a:lvl3pPr marL="914400" algn="l" defTabSz="914400" rtl="0" eaLnBrk="1" latinLnBrk="0" hangingPunct="1">
      <a:defRPr kumimoji="1" sz="1200" b="0" i="0" kern="1200">
        <a:solidFill>
          <a:schemeClr val="tx1"/>
        </a:solidFill>
        <a:latin typeface="Meiryo UI" panose="020B0604030504040204" pitchFamily="34" charset="-128"/>
        <a:ea typeface="Meiryo UI" panose="020B0604030504040204" pitchFamily="34" charset="-128"/>
        <a:cs typeface="+mn-cs"/>
      </a:defRPr>
    </a:lvl3pPr>
    <a:lvl4pPr marL="1371600" algn="l" defTabSz="914400" rtl="0" eaLnBrk="1" latinLnBrk="0" hangingPunct="1">
      <a:defRPr kumimoji="1" sz="1200" b="0" i="0" kern="1200">
        <a:solidFill>
          <a:schemeClr val="tx1"/>
        </a:solidFill>
        <a:latin typeface="Meiryo UI" panose="020B0604030504040204" pitchFamily="34" charset="-128"/>
        <a:ea typeface="Meiryo UI" panose="020B0604030504040204" pitchFamily="34" charset="-128"/>
        <a:cs typeface="+mn-cs"/>
      </a:defRPr>
    </a:lvl4pPr>
    <a:lvl5pPr marL="1828800" algn="l" defTabSz="914400" rtl="0" eaLnBrk="1" latinLnBrk="0" hangingPunct="1">
      <a:defRPr kumimoji="1" sz="1200" b="0" i="0" kern="1200">
        <a:solidFill>
          <a:schemeClr val="tx1"/>
        </a:solidFill>
        <a:latin typeface="Meiryo UI" panose="020B0604030504040204" pitchFamily="34" charset="-128"/>
        <a:ea typeface="Meiryo UI" panose="020B0604030504040204" pitchFamily="34" charset="-128"/>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55613" y="280988"/>
            <a:ext cx="6165850" cy="4624387"/>
          </a:xfrm>
        </p:spPr>
      </p:sp>
      <p:sp>
        <p:nvSpPr>
          <p:cNvPr id="3" name="ノート プレースホルダー 2"/>
          <p:cNvSpPr>
            <a:spLocks noGrp="1"/>
          </p:cNvSpPr>
          <p:nvPr>
            <p:ph type="body" idx="1"/>
          </p:nvPr>
        </p:nvSpPr>
        <p:spPr/>
        <p:txBody>
          <a:bodyPr/>
          <a:lstStyle/>
          <a:p>
            <a:endParaRPr lang="ja-JP" altLang="en-US"/>
          </a:p>
        </p:txBody>
      </p:sp>
      <p:sp>
        <p:nvSpPr>
          <p:cNvPr id="4" name="スライド番号プレースホルダー 3"/>
          <p:cNvSpPr>
            <a:spLocks noGrp="1"/>
          </p:cNvSpPr>
          <p:nvPr>
            <p:ph type="sldNum" sz="quarter" idx="5"/>
          </p:nvPr>
        </p:nvSpPr>
        <p:spPr/>
        <p:txBody>
          <a:bodyPr/>
          <a:lstStyle/>
          <a:p>
            <a:fld id="{BC593228-728A-4795-AE70-4E5858140379}" type="slidenum">
              <a:rPr kumimoji="1" lang="ja-JP" altLang="en-US" smtClean="0"/>
              <a:t>1</a:t>
            </a:fld>
            <a:endParaRPr kumimoji="1" lang="ja-JP" altLang="en-US"/>
          </a:p>
        </p:txBody>
      </p:sp>
    </p:spTree>
    <p:extLst>
      <p:ext uri="{BB962C8B-B14F-4D97-AF65-F5344CB8AC3E}">
        <p14:creationId xmlns:p14="http://schemas.microsoft.com/office/powerpoint/2010/main" val="16127129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79425" y="349250"/>
            <a:ext cx="6140450" cy="4606925"/>
          </a:xfrm>
        </p:spPr>
      </p:sp>
      <p:sp>
        <p:nvSpPr>
          <p:cNvPr id="3" name="ノート プレースホルダー 2"/>
          <p:cNvSpPr>
            <a:spLocks noGrp="1"/>
          </p:cNvSpPr>
          <p:nvPr>
            <p:ph type="body" idx="1"/>
          </p:nvPr>
        </p:nvSpPr>
        <p:spPr/>
        <p:txBody>
          <a:bodyPr/>
          <a:lstStyle/>
          <a:p>
            <a:pPr defTabSz="990478">
              <a:defRPr/>
            </a:pPr>
            <a:endParaRPr lang="en-US" altLang="ja-JP" dirty="0"/>
          </a:p>
        </p:txBody>
      </p:sp>
      <p:sp>
        <p:nvSpPr>
          <p:cNvPr id="4" name="スライド番号プレースホルダー 3"/>
          <p:cNvSpPr>
            <a:spLocks noGrp="1"/>
          </p:cNvSpPr>
          <p:nvPr>
            <p:ph type="sldNum" sz="quarter" idx="5"/>
          </p:nvPr>
        </p:nvSpPr>
        <p:spPr/>
        <p:txBody>
          <a:bodyPr/>
          <a:lstStyle/>
          <a:p>
            <a:fld id="{BC593228-728A-4795-AE70-4E5858140379}" type="slidenum">
              <a:rPr kumimoji="1" lang="ja-JP" altLang="en-US" smtClean="0"/>
              <a:t>10</a:t>
            </a:fld>
            <a:endParaRPr kumimoji="1" lang="ja-JP" altLang="en-US"/>
          </a:p>
        </p:txBody>
      </p:sp>
    </p:spTree>
    <p:extLst>
      <p:ext uri="{BB962C8B-B14F-4D97-AF65-F5344CB8AC3E}">
        <p14:creationId xmlns:p14="http://schemas.microsoft.com/office/powerpoint/2010/main" val="10056420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55613" y="280988"/>
            <a:ext cx="6165850" cy="4624387"/>
          </a:xfrm>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5"/>
          </p:nvPr>
        </p:nvSpPr>
        <p:spPr/>
        <p:txBody>
          <a:bodyPr/>
          <a:lstStyle/>
          <a:p>
            <a:fld id="{BC593228-728A-4795-AE70-4E5858140379}" type="slidenum">
              <a:rPr kumimoji="1" lang="ja-JP" altLang="en-US" smtClean="0"/>
              <a:t>11</a:t>
            </a:fld>
            <a:endParaRPr kumimoji="1" lang="ja-JP" altLang="en-US"/>
          </a:p>
        </p:txBody>
      </p:sp>
    </p:spTree>
    <p:extLst>
      <p:ext uri="{BB962C8B-B14F-4D97-AF65-F5344CB8AC3E}">
        <p14:creationId xmlns:p14="http://schemas.microsoft.com/office/powerpoint/2010/main" val="41233065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55613" y="280988"/>
            <a:ext cx="6165850" cy="4624387"/>
          </a:xfrm>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5"/>
          </p:nvPr>
        </p:nvSpPr>
        <p:spPr/>
        <p:txBody>
          <a:bodyPr/>
          <a:lstStyle/>
          <a:p>
            <a:fld id="{BC593228-728A-4795-AE70-4E5858140379}" type="slidenum">
              <a:rPr kumimoji="1" lang="ja-JP" altLang="en-US" smtClean="0"/>
              <a:t>12</a:t>
            </a:fld>
            <a:endParaRPr kumimoji="1" lang="ja-JP" altLang="en-US"/>
          </a:p>
        </p:txBody>
      </p:sp>
    </p:spTree>
    <p:extLst>
      <p:ext uri="{BB962C8B-B14F-4D97-AF65-F5344CB8AC3E}">
        <p14:creationId xmlns:p14="http://schemas.microsoft.com/office/powerpoint/2010/main" val="38583206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55613" y="280988"/>
            <a:ext cx="6165850" cy="4624387"/>
          </a:xfrm>
        </p:spPr>
      </p:sp>
      <p:sp>
        <p:nvSpPr>
          <p:cNvPr id="3" name="ノート プレースホルダー 2"/>
          <p:cNvSpPr>
            <a:spLocks noGrp="1"/>
          </p:cNvSpPr>
          <p:nvPr>
            <p:ph type="body" idx="1"/>
          </p:nvPr>
        </p:nvSpPr>
        <p:spPr/>
        <p:txBody>
          <a:bodyPr/>
          <a:lstStyle/>
          <a:p>
            <a:endParaRPr lang="ja-JP" altLang="en-US"/>
          </a:p>
        </p:txBody>
      </p:sp>
      <p:sp>
        <p:nvSpPr>
          <p:cNvPr id="4" name="スライド番号プレースホルダー 3"/>
          <p:cNvSpPr>
            <a:spLocks noGrp="1"/>
          </p:cNvSpPr>
          <p:nvPr>
            <p:ph type="sldNum" sz="quarter" idx="5"/>
          </p:nvPr>
        </p:nvSpPr>
        <p:spPr/>
        <p:txBody>
          <a:bodyPr/>
          <a:lstStyle/>
          <a:p>
            <a:fld id="{BC593228-728A-4795-AE70-4E5858140379}" type="slidenum">
              <a:rPr kumimoji="1" lang="ja-JP" altLang="en-US" smtClean="0"/>
              <a:t>13</a:t>
            </a:fld>
            <a:endParaRPr kumimoji="1" lang="ja-JP" altLang="en-US"/>
          </a:p>
        </p:txBody>
      </p:sp>
    </p:spTree>
    <p:extLst>
      <p:ext uri="{BB962C8B-B14F-4D97-AF65-F5344CB8AC3E}">
        <p14:creationId xmlns:p14="http://schemas.microsoft.com/office/powerpoint/2010/main" val="34202036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55613" y="280988"/>
            <a:ext cx="6165850" cy="4624387"/>
          </a:xfrm>
        </p:spPr>
      </p:sp>
      <p:sp>
        <p:nvSpPr>
          <p:cNvPr id="3" name="ノート プレースホルダー 2"/>
          <p:cNvSpPr>
            <a:spLocks noGrp="1"/>
          </p:cNvSpPr>
          <p:nvPr>
            <p:ph type="body" idx="1"/>
          </p:nvPr>
        </p:nvSpPr>
        <p:spPr/>
        <p:txBody>
          <a:bodyPr/>
          <a:lstStyle/>
          <a:p>
            <a:endParaRPr lang="ja-JP" altLang="en-US"/>
          </a:p>
        </p:txBody>
      </p:sp>
      <p:sp>
        <p:nvSpPr>
          <p:cNvPr id="4" name="スライド番号プレースホルダー 3"/>
          <p:cNvSpPr>
            <a:spLocks noGrp="1"/>
          </p:cNvSpPr>
          <p:nvPr>
            <p:ph type="sldNum" sz="quarter" idx="5"/>
          </p:nvPr>
        </p:nvSpPr>
        <p:spPr/>
        <p:txBody>
          <a:bodyPr/>
          <a:lstStyle/>
          <a:p>
            <a:fld id="{BC593228-728A-4795-AE70-4E5858140379}" type="slidenum">
              <a:rPr kumimoji="1" lang="ja-JP" altLang="en-US" smtClean="0"/>
              <a:t>14</a:t>
            </a:fld>
            <a:endParaRPr kumimoji="1" lang="ja-JP" altLang="en-US"/>
          </a:p>
        </p:txBody>
      </p:sp>
    </p:spTree>
    <p:extLst>
      <p:ext uri="{BB962C8B-B14F-4D97-AF65-F5344CB8AC3E}">
        <p14:creationId xmlns:p14="http://schemas.microsoft.com/office/powerpoint/2010/main" val="30776127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55613" y="280988"/>
            <a:ext cx="6165850" cy="4624387"/>
          </a:xfrm>
        </p:spPr>
      </p:sp>
      <p:sp>
        <p:nvSpPr>
          <p:cNvPr id="3" name="ノート プレースホルダー 2"/>
          <p:cNvSpPr>
            <a:spLocks noGrp="1"/>
          </p:cNvSpPr>
          <p:nvPr>
            <p:ph type="body" idx="1"/>
          </p:nvPr>
        </p:nvSpPr>
        <p:spPr/>
        <p:txBody>
          <a:bodyPr/>
          <a:lstStyle/>
          <a:p>
            <a:pPr defTabSz="990478">
              <a:defRPr/>
            </a:pPr>
            <a:endParaRPr lang="en-US" altLang="ja-JP" dirty="0"/>
          </a:p>
        </p:txBody>
      </p:sp>
      <p:sp>
        <p:nvSpPr>
          <p:cNvPr id="4" name="スライド番号プレースホルダー 3"/>
          <p:cNvSpPr>
            <a:spLocks noGrp="1"/>
          </p:cNvSpPr>
          <p:nvPr>
            <p:ph type="sldNum" sz="quarter" idx="5"/>
          </p:nvPr>
        </p:nvSpPr>
        <p:spPr/>
        <p:txBody>
          <a:bodyPr/>
          <a:lstStyle/>
          <a:p>
            <a:fld id="{BC593228-728A-4795-AE70-4E5858140379}" type="slidenum">
              <a:rPr kumimoji="1" lang="ja-JP" altLang="en-US" smtClean="0"/>
              <a:t>15</a:t>
            </a:fld>
            <a:endParaRPr kumimoji="1" lang="ja-JP" altLang="en-US"/>
          </a:p>
        </p:txBody>
      </p:sp>
    </p:spTree>
    <p:extLst>
      <p:ext uri="{BB962C8B-B14F-4D97-AF65-F5344CB8AC3E}">
        <p14:creationId xmlns:p14="http://schemas.microsoft.com/office/powerpoint/2010/main" val="1304153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55613" y="280988"/>
            <a:ext cx="6165850" cy="4624387"/>
          </a:xfrm>
        </p:spPr>
      </p:sp>
      <p:sp>
        <p:nvSpPr>
          <p:cNvPr id="3" name="ノート プレースホルダー 2"/>
          <p:cNvSpPr>
            <a:spLocks noGrp="1"/>
          </p:cNvSpPr>
          <p:nvPr>
            <p:ph type="body" idx="1"/>
          </p:nvPr>
        </p:nvSpPr>
        <p:spPr/>
        <p:txBody>
          <a:bodyPr/>
          <a:lstStyle/>
          <a:p>
            <a:endParaRPr lang="ja-JP" altLang="en-US"/>
          </a:p>
        </p:txBody>
      </p:sp>
      <p:sp>
        <p:nvSpPr>
          <p:cNvPr id="4" name="スライド番号プレースホルダー 3"/>
          <p:cNvSpPr>
            <a:spLocks noGrp="1"/>
          </p:cNvSpPr>
          <p:nvPr>
            <p:ph type="sldNum" sz="quarter" idx="5"/>
          </p:nvPr>
        </p:nvSpPr>
        <p:spPr/>
        <p:txBody>
          <a:bodyPr/>
          <a:lstStyle/>
          <a:p>
            <a:fld id="{BC593228-728A-4795-AE70-4E5858140379}" type="slidenum">
              <a:rPr kumimoji="1" lang="ja-JP" altLang="en-US" smtClean="0"/>
              <a:t>16</a:t>
            </a:fld>
            <a:endParaRPr kumimoji="1" lang="ja-JP" altLang="en-US"/>
          </a:p>
        </p:txBody>
      </p:sp>
    </p:spTree>
    <p:extLst>
      <p:ext uri="{BB962C8B-B14F-4D97-AF65-F5344CB8AC3E}">
        <p14:creationId xmlns:p14="http://schemas.microsoft.com/office/powerpoint/2010/main" val="14922050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55613" y="280988"/>
            <a:ext cx="6165850" cy="4624387"/>
          </a:xfrm>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5"/>
          </p:nvPr>
        </p:nvSpPr>
        <p:spPr/>
        <p:txBody>
          <a:bodyPr/>
          <a:lstStyle/>
          <a:p>
            <a:fld id="{BC593228-728A-4795-AE70-4E5858140379}" type="slidenum">
              <a:rPr kumimoji="1" lang="ja-JP" altLang="en-US" smtClean="0"/>
              <a:t>17</a:t>
            </a:fld>
            <a:endParaRPr kumimoji="1" lang="ja-JP" altLang="en-US"/>
          </a:p>
        </p:txBody>
      </p:sp>
    </p:spTree>
    <p:extLst>
      <p:ext uri="{BB962C8B-B14F-4D97-AF65-F5344CB8AC3E}">
        <p14:creationId xmlns:p14="http://schemas.microsoft.com/office/powerpoint/2010/main" val="9227060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55613" y="280988"/>
            <a:ext cx="6165850" cy="4624387"/>
          </a:xfrm>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5"/>
          </p:nvPr>
        </p:nvSpPr>
        <p:spPr/>
        <p:txBody>
          <a:bodyPr/>
          <a:lstStyle/>
          <a:p>
            <a:fld id="{BC593228-728A-4795-AE70-4E5858140379}" type="slidenum">
              <a:rPr kumimoji="1" lang="ja-JP" altLang="en-US" smtClean="0"/>
              <a:t>18</a:t>
            </a:fld>
            <a:endParaRPr kumimoji="1" lang="ja-JP" altLang="en-US"/>
          </a:p>
        </p:txBody>
      </p:sp>
    </p:spTree>
    <p:extLst>
      <p:ext uri="{BB962C8B-B14F-4D97-AF65-F5344CB8AC3E}">
        <p14:creationId xmlns:p14="http://schemas.microsoft.com/office/powerpoint/2010/main" val="322544556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55613" y="280988"/>
            <a:ext cx="6165850" cy="4624387"/>
          </a:xfrm>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5"/>
          </p:nvPr>
        </p:nvSpPr>
        <p:spPr/>
        <p:txBody>
          <a:bodyPr/>
          <a:lstStyle/>
          <a:p>
            <a:fld id="{BC593228-728A-4795-AE70-4E5858140379}" type="slidenum">
              <a:rPr kumimoji="1" lang="ja-JP" altLang="en-US" smtClean="0"/>
              <a:t>19</a:t>
            </a:fld>
            <a:endParaRPr kumimoji="1" lang="ja-JP" altLang="en-US"/>
          </a:p>
        </p:txBody>
      </p:sp>
    </p:spTree>
    <p:extLst>
      <p:ext uri="{BB962C8B-B14F-4D97-AF65-F5344CB8AC3E}">
        <p14:creationId xmlns:p14="http://schemas.microsoft.com/office/powerpoint/2010/main" val="8669154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55613" y="280988"/>
            <a:ext cx="6165850" cy="4624387"/>
          </a:xfrm>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5"/>
          </p:nvPr>
        </p:nvSpPr>
        <p:spPr/>
        <p:txBody>
          <a:bodyPr/>
          <a:lstStyle/>
          <a:p>
            <a:fld id="{BC593228-728A-4795-AE70-4E5858140379}" type="slidenum">
              <a:rPr kumimoji="1" lang="ja-JP" altLang="en-US" smtClean="0"/>
              <a:t>2</a:t>
            </a:fld>
            <a:endParaRPr kumimoji="1" lang="ja-JP" altLang="en-US"/>
          </a:p>
        </p:txBody>
      </p:sp>
    </p:spTree>
    <p:extLst>
      <p:ext uri="{BB962C8B-B14F-4D97-AF65-F5344CB8AC3E}">
        <p14:creationId xmlns:p14="http://schemas.microsoft.com/office/powerpoint/2010/main" val="250025521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55613" y="280988"/>
            <a:ext cx="6165850" cy="4624387"/>
          </a:xfrm>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5"/>
          </p:nvPr>
        </p:nvSpPr>
        <p:spPr/>
        <p:txBody>
          <a:bodyPr/>
          <a:lstStyle/>
          <a:p>
            <a:fld id="{BC593228-728A-4795-AE70-4E5858140379}" type="slidenum">
              <a:rPr kumimoji="1" lang="ja-JP" altLang="en-US" smtClean="0"/>
              <a:t>20</a:t>
            </a:fld>
            <a:endParaRPr kumimoji="1" lang="ja-JP" altLang="en-US"/>
          </a:p>
        </p:txBody>
      </p:sp>
    </p:spTree>
    <p:extLst>
      <p:ext uri="{BB962C8B-B14F-4D97-AF65-F5344CB8AC3E}">
        <p14:creationId xmlns:p14="http://schemas.microsoft.com/office/powerpoint/2010/main" val="334086382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55613" y="280988"/>
            <a:ext cx="6165850" cy="4624387"/>
          </a:xfrm>
        </p:spPr>
      </p:sp>
      <p:sp>
        <p:nvSpPr>
          <p:cNvPr id="3" name="ノート プレースホルダー 2"/>
          <p:cNvSpPr>
            <a:spLocks noGrp="1"/>
          </p:cNvSpPr>
          <p:nvPr>
            <p:ph type="body" idx="1"/>
          </p:nvPr>
        </p:nvSpPr>
        <p:spPr/>
        <p:txBody>
          <a:bodyPr/>
          <a:lstStyle/>
          <a:p>
            <a:endParaRPr lang="ja-JP" altLang="en-US"/>
          </a:p>
        </p:txBody>
      </p:sp>
      <p:sp>
        <p:nvSpPr>
          <p:cNvPr id="4" name="スライド番号プレースホルダー 3"/>
          <p:cNvSpPr>
            <a:spLocks noGrp="1"/>
          </p:cNvSpPr>
          <p:nvPr>
            <p:ph type="sldNum" sz="quarter" idx="5"/>
          </p:nvPr>
        </p:nvSpPr>
        <p:spPr/>
        <p:txBody>
          <a:bodyPr/>
          <a:lstStyle/>
          <a:p>
            <a:fld id="{BC593228-728A-4795-AE70-4E5858140379}" type="slidenum">
              <a:rPr kumimoji="1" lang="ja-JP" altLang="en-US" smtClean="0"/>
              <a:t>21</a:t>
            </a:fld>
            <a:endParaRPr kumimoji="1" lang="ja-JP" altLang="en-US"/>
          </a:p>
        </p:txBody>
      </p:sp>
    </p:spTree>
    <p:extLst>
      <p:ext uri="{BB962C8B-B14F-4D97-AF65-F5344CB8AC3E}">
        <p14:creationId xmlns:p14="http://schemas.microsoft.com/office/powerpoint/2010/main" val="381896225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55613" y="280988"/>
            <a:ext cx="6165850" cy="4624387"/>
          </a:xfrm>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5"/>
          </p:nvPr>
        </p:nvSpPr>
        <p:spPr/>
        <p:txBody>
          <a:bodyPr/>
          <a:lstStyle/>
          <a:p>
            <a:fld id="{BC593228-728A-4795-AE70-4E5858140379}" type="slidenum">
              <a:rPr kumimoji="1" lang="ja-JP" altLang="en-US" smtClean="0"/>
              <a:t>22</a:t>
            </a:fld>
            <a:endParaRPr kumimoji="1" lang="ja-JP" altLang="en-US"/>
          </a:p>
        </p:txBody>
      </p:sp>
    </p:spTree>
    <p:extLst>
      <p:ext uri="{BB962C8B-B14F-4D97-AF65-F5344CB8AC3E}">
        <p14:creationId xmlns:p14="http://schemas.microsoft.com/office/powerpoint/2010/main" val="265722080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55613" y="280988"/>
            <a:ext cx="6165850" cy="4624387"/>
          </a:xfrm>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5"/>
          </p:nvPr>
        </p:nvSpPr>
        <p:spPr/>
        <p:txBody>
          <a:bodyPr/>
          <a:lstStyle/>
          <a:p>
            <a:fld id="{BC593228-728A-4795-AE70-4E5858140379}" type="slidenum">
              <a:rPr kumimoji="1" lang="ja-JP" altLang="en-US" smtClean="0"/>
              <a:t>23</a:t>
            </a:fld>
            <a:endParaRPr kumimoji="1" lang="ja-JP" altLang="en-US"/>
          </a:p>
        </p:txBody>
      </p:sp>
    </p:spTree>
    <p:extLst>
      <p:ext uri="{BB962C8B-B14F-4D97-AF65-F5344CB8AC3E}">
        <p14:creationId xmlns:p14="http://schemas.microsoft.com/office/powerpoint/2010/main" val="67112412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55613" y="280988"/>
            <a:ext cx="6165850" cy="4624387"/>
          </a:xfrm>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5"/>
          </p:nvPr>
        </p:nvSpPr>
        <p:spPr/>
        <p:txBody>
          <a:bodyPr/>
          <a:lstStyle/>
          <a:p>
            <a:fld id="{BC593228-728A-4795-AE70-4E5858140379}" type="slidenum">
              <a:rPr kumimoji="1" lang="ja-JP" altLang="en-US" smtClean="0"/>
              <a:t>24</a:t>
            </a:fld>
            <a:endParaRPr kumimoji="1" lang="ja-JP" altLang="en-US"/>
          </a:p>
        </p:txBody>
      </p:sp>
    </p:spTree>
    <p:extLst>
      <p:ext uri="{BB962C8B-B14F-4D97-AF65-F5344CB8AC3E}">
        <p14:creationId xmlns:p14="http://schemas.microsoft.com/office/powerpoint/2010/main" val="332913199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55613" y="280988"/>
            <a:ext cx="6165850" cy="4624387"/>
          </a:xfrm>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5"/>
          </p:nvPr>
        </p:nvSpPr>
        <p:spPr/>
        <p:txBody>
          <a:bodyPr/>
          <a:lstStyle/>
          <a:p>
            <a:fld id="{BC593228-728A-4795-AE70-4E5858140379}" type="slidenum">
              <a:rPr kumimoji="1" lang="ja-JP" altLang="en-US" smtClean="0"/>
              <a:t>25</a:t>
            </a:fld>
            <a:endParaRPr kumimoji="1" lang="ja-JP" altLang="en-US"/>
          </a:p>
        </p:txBody>
      </p:sp>
    </p:spTree>
    <p:extLst>
      <p:ext uri="{BB962C8B-B14F-4D97-AF65-F5344CB8AC3E}">
        <p14:creationId xmlns:p14="http://schemas.microsoft.com/office/powerpoint/2010/main" val="47209070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55613" y="280988"/>
            <a:ext cx="6165850" cy="4624387"/>
          </a:xfrm>
        </p:spPr>
      </p:sp>
      <p:sp>
        <p:nvSpPr>
          <p:cNvPr id="3" name="ノート プレースホルダー 2"/>
          <p:cNvSpPr>
            <a:spLocks noGrp="1"/>
          </p:cNvSpPr>
          <p:nvPr>
            <p:ph type="body" idx="1"/>
          </p:nvPr>
        </p:nvSpPr>
        <p:spPr/>
        <p:txBody>
          <a:bodyPr/>
          <a:lstStyle/>
          <a:p>
            <a:endParaRPr lang="ja-JP" altLang="en-US"/>
          </a:p>
        </p:txBody>
      </p:sp>
      <p:sp>
        <p:nvSpPr>
          <p:cNvPr id="4" name="スライド番号プレースホルダー 3"/>
          <p:cNvSpPr>
            <a:spLocks noGrp="1"/>
          </p:cNvSpPr>
          <p:nvPr>
            <p:ph type="sldNum" sz="quarter" idx="5"/>
          </p:nvPr>
        </p:nvSpPr>
        <p:spPr/>
        <p:txBody>
          <a:bodyPr/>
          <a:lstStyle/>
          <a:p>
            <a:fld id="{BC593228-728A-4795-AE70-4E5858140379}" type="slidenum">
              <a:rPr kumimoji="1" lang="ja-JP" altLang="en-US" smtClean="0"/>
              <a:t>26</a:t>
            </a:fld>
            <a:endParaRPr kumimoji="1" lang="ja-JP" altLang="en-US"/>
          </a:p>
        </p:txBody>
      </p:sp>
    </p:spTree>
    <p:extLst>
      <p:ext uri="{BB962C8B-B14F-4D97-AF65-F5344CB8AC3E}">
        <p14:creationId xmlns:p14="http://schemas.microsoft.com/office/powerpoint/2010/main" val="40539054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55613" y="280988"/>
            <a:ext cx="6165850" cy="4624387"/>
          </a:xfrm>
        </p:spPr>
      </p:sp>
      <p:sp>
        <p:nvSpPr>
          <p:cNvPr id="3" name="ノート プレースホルダー 2"/>
          <p:cNvSpPr>
            <a:spLocks noGrp="1"/>
          </p:cNvSpPr>
          <p:nvPr>
            <p:ph type="body" idx="1"/>
          </p:nvPr>
        </p:nvSpPr>
        <p:spPr/>
        <p:txBody>
          <a:bodyPr/>
          <a:lstStyle/>
          <a:p>
            <a:pPr defTabSz="990478">
              <a:defRPr/>
            </a:pPr>
            <a:endParaRPr lang="en-US" altLang="ja-JP" dirty="0"/>
          </a:p>
        </p:txBody>
      </p:sp>
      <p:sp>
        <p:nvSpPr>
          <p:cNvPr id="4" name="スライド番号プレースホルダー 3"/>
          <p:cNvSpPr>
            <a:spLocks noGrp="1"/>
          </p:cNvSpPr>
          <p:nvPr>
            <p:ph type="sldNum" sz="quarter" idx="5"/>
          </p:nvPr>
        </p:nvSpPr>
        <p:spPr/>
        <p:txBody>
          <a:bodyPr/>
          <a:lstStyle/>
          <a:p>
            <a:fld id="{BC593228-728A-4795-AE70-4E5858140379}" type="slidenum">
              <a:rPr kumimoji="1" lang="ja-JP" altLang="en-US" smtClean="0"/>
              <a:t>27</a:t>
            </a:fld>
            <a:endParaRPr kumimoji="1" lang="ja-JP" altLang="en-US"/>
          </a:p>
        </p:txBody>
      </p:sp>
    </p:spTree>
    <p:extLst>
      <p:ext uri="{BB962C8B-B14F-4D97-AF65-F5344CB8AC3E}">
        <p14:creationId xmlns:p14="http://schemas.microsoft.com/office/powerpoint/2010/main" val="133711461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55613" y="280988"/>
            <a:ext cx="6165850" cy="4624387"/>
          </a:xfrm>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5"/>
          </p:nvPr>
        </p:nvSpPr>
        <p:spPr/>
        <p:txBody>
          <a:bodyPr/>
          <a:lstStyle/>
          <a:p>
            <a:fld id="{BC593228-728A-4795-AE70-4E5858140379}" type="slidenum">
              <a:rPr kumimoji="1" lang="ja-JP" altLang="en-US" smtClean="0"/>
              <a:t>28</a:t>
            </a:fld>
            <a:endParaRPr kumimoji="1" lang="ja-JP" altLang="en-US"/>
          </a:p>
        </p:txBody>
      </p:sp>
    </p:spTree>
    <p:extLst>
      <p:ext uri="{BB962C8B-B14F-4D97-AF65-F5344CB8AC3E}">
        <p14:creationId xmlns:p14="http://schemas.microsoft.com/office/powerpoint/2010/main" val="55054896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55613" y="280988"/>
            <a:ext cx="6165850" cy="4624387"/>
          </a:xfrm>
        </p:spPr>
      </p:sp>
      <p:sp>
        <p:nvSpPr>
          <p:cNvPr id="3" name="ノート プレースホルダー 2"/>
          <p:cNvSpPr>
            <a:spLocks noGrp="1"/>
          </p:cNvSpPr>
          <p:nvPr>
            <p:ph type="body" idx="1"/>
          </p:nvPr>
        </p:nvSpPr>
        <p:spPr/>
        <p:txBody>
          <a:bodyPr/>
          <a:lstStyle/>
          <a:p>
            <a:endParaRPr lang="ja-JP" altLang="en-US"/>
          </a:p>
        </p:txBody>
      </p:sp>
      <p:sp>
        <p:nvSpPr>
          <p:cNvPr id="4" name="スライド番号プレースホルダー 3"/>
          <p:cNvSpPr>
            <a:spLocks noGrp="1"/>
          </p:cNvSpPr>
          <p:nvPr>
            <p:ph type="sldNum" sz="quarter" idx="5"/>
          </p:nvPr>
        </p:nvSpPr>
        <p:spPr/>
        <p:txBody>
          <a:bodyPr/>
          <a:lstStyle/>
          <a:p>
            <a:fld id="{BC593228-728A-4795-AE70-4E5858140379}" type="slidenum">
              <a:rPr kumimoji="1" lang="ja-JP" altLang="en-US" smtClean="0"/>
              <a:t>29</a:t>
            </a:fld>
            <a:endParaRPr kumimoji="1" lang="ja-JP" altLang="en-US"/>
          </a:p>
        </p:txBody>
      </p:sp>
    </p:spTree>
    <p:extLst>
      <p:ext uri="{BB962C8B-B14F-4D97-AF65-F5344CB8AC3E}">
        <p14:creationId xmlns:p14="http://schemas.microsoft.com/office/powerpoint/2010/main" val="17230084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55613" y="280988"/>
            <a:ext cx="6165850" cy="4624387"/>
          </a:xfrm>
        </p:spPr>
      </p:sp>
      <p:sp>
        <p:nvSpPr>
          <p:cNvPr id="3" name="ノート プレースホルダー 2"/>
          <p:cNvSpPr>
            <a:spLocks noGrp="1"/>
          </p:cNvSpPr>
          <p:nvPr>
            <p:ph type="body" idx="1"/>
          </p:nvPr>
        </p:nvSpPr>
        <p:spPr/>
        <p:txBody>
          <a:bodyPr/>
          <a:lstStyle/>
          <a:p>
            <a:endParaRPr lang="ja-JP" altLang="en-US"/>
          </a:p>
        </p:txBody>
      </p:sp>
      <p:sp>
        <p:nvSpPr>
          <p:cNvPr id="4" name="スライド番号プレースホルダー 3"/>
          <p:cNvSpPr>
            <a:spLocks noGrp="1"/>
          </p:cNvSpPr>
          <p:nvPr>
            <p:ph type="sldNum" sz="quarter" idx="5"/>
          </p:nvPr>
        </p:nvSpPr>
        <p:spPr/>
        <p:txBody>
          <a:bodyPr/>
          <a:lstStyle/>
          <a:p>
            <a:fld id="{BC593228-728A-4795-AE70-4E5858140379}" type="slidenum">
              <a:rPr kumimoji="1" lang="ja-JP" altLang="en-US" smtClean="0"/>
              <a:t>3</a:t>
            </a:fld>
            <a:endParaRPr kumimoji="1" lang="ja-JP" altLang="en-US"/>
          </a:p>
        </p:txBody>
      </p:sp>
    </p:spTree>
    <p:extLst>
      <p:ext uri="{BB962C8B-B14F-4D97-AF65-F5344CB8AC3E}">
        <p14:creationId xmlns:p14="http://schemas.microsoft.com/office/powerpoint/2010/main" val="326161585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55613" y="280988"/>
            <a:ext cx="6165850" cy="4624387"/>
          </a:xfrm>
        </p:spPr>
      </p:sp>
      <p:sp>
        <p:nvSpPr>
          <p:cNvPr id="3" name="ノート プレースホルダー 2"/>
          <p:cNvSpPr>
            <a:spLocks noGrp="1"/>
          </p:cNvSpPr>
          <p:nvPr>
            <p:ph type="body" idx="1"/>
          </p:nvPr>
        </p:nvSpPr>
        <p:spPr/>
        <p:txBody>
          <a:bodyPr/>
          <a:lstStyle/>
          <a:p>
            <a:pPr defTabSz="990478">
              <a:defRPr/>
            </a:pPr>
            <a:endParaRPr lang="en-US" altLang="ja-JP" dirty="0"/>
          </a:p>
        </p:txBody>
      </p:sp>
      <p:sp>
        <p:nvSpPr>
          <p:cNvPr id="4" name="スライド番号プレースホルダー 3"/>
          <p:cNvSpPr>
            <a:spLocks noGrp="1"/>
          </p:cNvSpPr>
          <p:nvPr>
            <p:ph type="sldNum" sz="quarter" idx="5"/>
          </p:nvPr>
        </p:nvSpPr>
        <p:spPr/>
        <p:txBody>
          <a:bodyPr/>
          <a:lstStyle/>
          <a:p>
            <a:fld id="{BC593228-728A-4795-AE70-4E5858140379}" type="slidenum">
              <a:rPr kumimoji="1" lang="ja-JP" altLang="en-US" smtClean="0"/>
              <a:t>30</a:t>
            </a:fld>
            <a:endParaRPr kumimoji="1" lang="ja-JP" altLang="en-US"/>
          </a:p>
        </p:txBody>
      </p:sp>
    </p:spTree>
    <p:extLst>
      <p:ext uri="{BB962C8B-B14F-4D97-AF65-F5344CB8AC3E}">
        <p14:creationId xmlns:p14="http://schemas.microsoft.com/office/powerpoint/2010/main" val="425949140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55613" y="280988"/>
            <a:ext cx="6165850" cy="4624387"/>
          </a:xfrm>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5"/>
          </p:nvPr>
        </p:nvSpPr>
        <p:spPr/>
        <p:txBody>
          <a:bodyPr/>
          <a:lstStyle/>
          <a:p>
            <a:fld id="{BC593228-728A-4795-AE70-4E5858140379}" type="slidenum">
              <a:rPr kumimoji="1" lang="ja-JP" altLang="en-US" smtClean="0"/>
              <a:t>31</a:t>
            </a:fld>
            <a:endParaRPr kumimoji="1" lang="ja-JP" altLang="en-US"/>
          </a:p>
        </p:txBody>
      </p:sp>
    </p:spTree>
    <p:extLst>
      <p:ext uri="{BB962C8B-B14F-4D97-AF65-F5344CB8AC3E}">
        <p14:creationId xmlns:p14="http://schemas.microsoft.com/office/powerpoint/2010/main" val="413563657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55613" y="280988"/>
            <a:ext cx="6165850" cy="4624387"/>
          </a:xfrm>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5"/>
          </p:nvPr>
        </p:nvSpPr>
        <p:spPr/>
        <p:txBody>
          <a:bodyPr/>
          <a:lstStyle/>
          <a:p>
            <a:fld id="{BC593228-728A-4795-AE70-4E5858140379}" type="slidenum">
              <a:rPr kumimoji="1" lang="ja-JP" altLang="en-US" smtClean="0"/>
              <a:t>32</a:t>
            </a:fld>
            <a:endParaRPr kumimoji="1" lang="ja-JP" altLang="en-US"/>
          </a:p>
        </p:txBody>
      </p:sp>
    </p:spTree>
    <p:extLst>
      <p:ext uri="{BB962C8B-B14F-4D97-AF65-F5344CB8AC3E}">
        <p14:creationId xmlns:p14="http://schemas.microsoft.com/office/powerpoint/2010/main" val="180631972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55613" y="280988"/>
            <a:ext cx="6165850" cy="4624387"/>
          </a:xfrm>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5"/>
          </p:nvPr>
        </p:nvSpPr>
        <p:spPr/>
        <p:txBody>
          <a:bodyPr/>
          <a:lstStyle/>
          <a:p>
            <a:fld id="{BC593228-728A-4795-AE70-4E5858140379}" type="slidenum">
              <a:rPr kumimoji="1" lang="ja-JP" altLang="en-US" smtClean="0"/>
              <a:t>33</a:t>
            </a:fld>
            <a:endParaRPr kumimoji="1" lang="ja-JP" altLang="en-US"/>
          </a:p>
        </p:txBody>
      </p:sp>
    </p:spTree>
    <p:extLst>
      <p:ext uri="{BB962C8B-B14F-4D97-AF65-F5344CB8AC3E}">
        <p14:creationId xmlns:p14="http://schemas.microsoft.com/office/powerpoint/2010/main" val="374497554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55613" y="280988"/>
            <a:ext cx="6165850" cy="4624387"/>
          </a:xfrm>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5"/>
          </p:nvPr>
        </p:nvSpPr>
        <p:spPr/>
        <p:txBody>
          <a:bodyPr/>
          <a:lstStyle/>
          <a:p>
            <a:fld id="{BC593228-728A-4795-AE70-4E5858140379}" type="slidenum">
              <a:rPr kumimoji="1" lang="ja-JP" altLang="en-US" smtClean="0"/>
              <a:t>34</a:t>
            </a:fld>
            <a:endParaRPr kumimoji="1" lang="ja-JP" altLang="en-US"/>
          </a:p>
        </p:txBody>
      </p:sp>
    </p:spTree>
    <p:extLst>
      <p:ext uri="{BB962C8B-B14F-4D97-AF65-F5344CB8AC3E}">
        <p14:creationId xmlns:p14="http://schemas.microsoft.com/office/powerpoint/2010/main" val="165581485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55613" y="280988"/>
            <a:ext cx="6165850" cy="4624387"/>
          </a:xfrm>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5"/>
          </p:nvPr>
        </p:nvSpPr>
        <p:spPr/>
        <p:txBody>
          <a:bodyPr/>
          <a:lstStyle/>
          <a:p>
            <a:fld id="{BC593228-728A-4795-AE70-4E5858140379}" type="slidenum">
              <a:rPr kumimoji="1" lang="ja-JP" altLang="en-US" smtClean="0"/>
              <a:t>35</a:t>
            </a:fld>
            <a:endParaRPr kumimoji="1" lang="ja-JP" altLang="en-US"/>
          </a:p>
        </p:txBody>
      </p:sp>
    </p:spTree>
    <p:extLst>
      <p:ext uri="{BB962C8B-B14F-4D97-AF65-F5344CB8AC3E}">
        <p14:creationId xmlns:p14="http://schemas.microsoft.com/office/powerpoint/2010/main" val="314032033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55613" y="280988"/>
            <a:ext cx="6165850" cy="4624387"/>
          </a:xfrm>
        </p:spPr>
      </p:sp>
      <p:sp>
        <p:nvSpPr>
          <p:cNvPr id="3" name="ノート プレースホルダー 2"/>
          <p:cNvSpPr>
            <a:spLocks noGrp="1"/>
          </p:cNvSpPr>
          <p:nvPr>
            <p:ph type="body" idx="1"/>
          </p:nvPr>
        </p:nvSpPr>
        <p:spPr/>
        <p:txBody>
          <a:bodyPr/>
          <a:lstStyle/>
          <a:p>
            <a:endParaRPr lang="ja-JP" altLang="en-US"/>
          </a:p>
        </p:txBody>
      </p:sp>
      <p:sp>
        <p:nvSpPr>
          <p:cNvPr id="4" name="スライド番号プレースホルダー 3"/>
          <p:cNvSpPr>
            <a:spLocks noGrp="1"/>
          </p:cNvSpPr>
          <p:nvPr>
            <p:ph type="sldNum" sz="quarter" idx="5"/>
          </p:nvPr>
        </p:nvSpPr>
        <p:spPr/>
        <p:txBody>
          <a:bodyPr/>
          <a:lstStyle/>
          <a:p>
            <a:fld id="{BC593228-728A-4795-AE70-4E5858140379}" type="slidenum">
              <a:rPr kumimoji="1" lang="ja-JP" altLang="en-US" smtClean="0"/>
              <a:t>36</a:t>
            </a:fld>
            <a:endParaRPr kumimoji="1" lang="ja-JP" altLang="en-US"/>
          </a:p>
        </p:txBody>
      </p:sp>
    </p:spTree>
    <p:extLst>
      <p:ext uri="{BB962C8B-B14F-4D97-AF65-F5344CB8AC3E}">
        <p14:creationId xmlns:p14="http://schemas.microsoft.com/office/powerpoint/2010/main" val="203828569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55613" y="280988"/>
            <a:ext cx="6165850" cy="4624387"/>
          </a:xfrm>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5"/>
          </p:nvPr>
        </p:nvSpPr>
        <p:spPr/>
        <p:txBody>
          <a:bodyPr/>
          <a:lstStyle/>
          <a:p>
            <a:fld id="{BC593228-728A-4795-AE70-4E5858140379}" type="slidenum">
              <a:rPr kumimoji="1" lang="ja-JP" altLang="en-US" smtClean="0"/>
              <a:t>37</a:t>
            </a:fld>
            <a:endParaRPr kumimoji="1" lang="ja-JP" altLang="en-US"/>
          </a:p>
        </p:txBody>
      </p:sp>
    </p:spTree>
    <p:extLst>
      <p:ext uri="{BB962C8B-B14F-4D97-AF65-F5344CB8AC3E}">
        <p14:creationId xmlns:p14="http://schemas.microsoft.com/office/powerpoint/2010/main" val="153304243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55613" y="280988"/>
            <a:ext cx="6165850" cy="4624387"/>
          </a:xfrm>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5"/>
          </p:nvPr>
        </p:nvSpPr>
        <p:spPr/>
        <p:txBody>
          <a:bodyPr/>
          <a:lstStyle/>
          <a:p>
            <a:fld id="{BC593228-728A-4795-AE70-4E5858140379}" type="slidenum">
              <a:rPr kumimoji="1" lang="ja-JP" altLang="en-US" smtClean="0"/>
              <a:t>38</a:t>
            </a:fld>
            <a:endParaRPr kumimoji="1" lang="ja-JP" altLang="en-US"/>
          </a:p>
        </p:txBody>
      </p:sp>
    </p:spTree>
    <p:extLst>
      <p:ext uri="{BB962C8B-B14F-4D97-AF65-F5344CB8AC3E}">
        <p14:creationId xmlns:p14="http://schemas.microsoft.com/office/powerpoint/2010/main" val="69064167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55613" y="280988"/>
            <a:ext cx="6165850" cy="4624387"/>
          </a:xfrm>
        </p:spPr>
      </p:sp>
      <p:sp>
        <p:nvSpPr>
          <p:cNvPr id="3" name="ノート プレースホルダー 2"/>
          <p:cNvSpPr>
            <a:spLocks noGrp="1"/>
          </p:cNvSpPr>
          <p:nvPr>
            <p:ph type="body" idx="1"/>
          </p:nvPr>
        </p:nvSpPr>
        <p:spPr/>
        <p:txBody>
          <a:bodyPr/>
          <a:lstStyle/>
          <a:p>
            <a:endParaRPr lang="ja-JP" altLang="en-US"/>
          </a:p>
        </p:txBody>
      </p:sp>
      <p:sp>
        <p:nvSpPr>
          <p:cNvPr id="4" name="スライド番号プレースホルダー 3"/>
          <p:cNvSpPr>
            <a:spLocks noGrp="1"/>
          </p:cNvSpPr>
          <p:nvPr>
            <p:ph type="sldNum" sz="quarter" idx="5"/>
          </p:nvPr>
        </p:nvSpPr>
        <p:spPr/>
        <p:txBody>
          <a:bodyPr/>
          <a:lstStyle/>
          <a:p>
            <a:fld id="{BC593228-728A-4795-AE70-4E5858140379}" type="slidenum">
              <a:rPr kumimoji="1" lang="ja-JP" altLang="en-US" smtClean="0"/>
              <a:t>39</a:t>
            </a:fld>
            <a:endParaRPr kumimoji="1" lang="ja-JP" altLang="en-US"/>
          </a:p>
        </p:txBody>
      </p:sp>
    </p:spTree>
    <p:extLst>
      <p:ext uri="{BB962C8B-B14F-4D97-AF65-F5344CB8AC3E}">
        <p14:creationId xmlns:p14="http://schemas.microsoft.com/office/powerpoint/2010/main" val="38826421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55613" y="280988"/>
            <a:ext cx="6165850" cy="4624387"/>
          </a:xfrm>
        </p:spPr>
      </p:sp>
      <p:sp>
        <p:nvSpPr>
          <p:cNvPr id="3" name="ノート プレースホルダー 2"/>
          <p:cNvSpPr>
            <a:spLocks noGrp="1"/>
          </p:cNvSpPr>
          <p:nvPr>
            <p:ph type="body" idx="1"/>
          </p:nvPr>
        </p:nvSpPr>
        <p:spPr/>
        <p:txBody>
          <a:bodyPr/>
          <a:lstStyle/>
          <a:p>
            <a:endParaRPr lang="ja-JP" altLang="en-US"/>
          </a:p>
        </p:txBody>
      </p:sp>
      <p:sp>
        <p:nvSpPr>
          <p:cNvPr id="4" name="スライド番号プレースホルダー 3"/>
          <p:cNvSpPr>
            <a:spLocks noGrp="1"/>
          </p:cNvSpPr>
          <p:nvPr>
            <p:ph type="sldNum" sz="quarter" idx="5"/>
          </p:nvPr>
        </p:nvSpPr>
        <p:spPr/>
        <p:txBody>
          <a:bodyPr/>
          <a:lstStyle/>
          <a:p>
            <a:fld id="{BC593228-728A-4795-AE70-4E5858140379}" type="slidenum">
              <a:rPr kumimoji="1" lang="ja-JP" altLang="en-US" smtClean="0"/>
              <a:t>4</a:t>
            </a:fld>
            <a:endParaRPr kumimoji="1" lang="ja-JP" altLang="en-US"/>
          </a:p>
        </p:txBody>
      </p:sp>
    </p:spTree>
    <p:extLst>
      <p:ext uri="{BB962C8B-B14F-4D97-AF65-F5344CB8AC3E}">
        <p14:creationId xmlns:p14="http://schemas.microsoft.com/office/powerpoint/2010/main" val="349851047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55613" y="280988"/>
            <a:ext cx="6165850" cy="4624387"/>
          </a:xfrm>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5"/>
          </p:nvPr>
        </p:nvSpPr>
        <p:spPr/>
        <p:txBody>
          <a:bodyPr/>
          <a:lstStyle/>
          <a:p>
            <a:fld id="{BC593228-728A-4795-AE70-4E5858140379}" type="slidenum">
              <a:rPr kumimoji="1" lang="ja-JP" altLang="en-US" smtClean="0"/>
              <a:t>40</a:t>
            </a:fld>
            <a:endParaRPr kumimoji="1" lang="ja-JP" altLang="en-US"/>
          </a:p>
        </p:txBody>
      </p:sp>
    </p:spTree>
    <p:extLst>
      <p:ext uri="{BB962C8B-B14F-4D97-AF65-F5344CB8AC3E}">
        <p14:creationId xmlns:p14="http://schemas.microsoft.com/office/powerpoint/2010/main" val="91674998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55613" y="280988"/>
            <a:ext cx="6165850" cy="4624387"/>
          </a:xfrm>
        </p:spPr>
      </p:sp>
      <p:sp>
        <p:nvSpPr>
          <p:cNvPr id="3" name="ノート プレースホルダー 2"/>
          <p:cNvSpPr>
            <a:spLocks noGrp="1"/>
          </p:cNvSpPr>
          <p:nvPr>
            <p:ph type="body" idx="1"/>
          </p:nvPr>
        </p:nvSpPr>
        <p:spPr/>
        <p:txBody>
          <a:bodyPr/>
          <a:lstStyle/>
          <a:p>
            <a:endParaRPr lang="ja-JP" altLang="en-US"/>
          </a:p>
        </p:txBody>
      </p:sp>
      <p:sp>
        <p:nvSpPr>
          <p:cNvPr id="4" name="スライド番号プレースホルダー 3"/>
          <p:cNvSpPr>
            <a:spLocks noGrp="1"/>
          </p:cNvSpPr>
          <p:nvPr>
            <p:ph type="sldNum" sz="quarter" idx="5"/>
          </p:nvPr>
        </p:nvSpPr>
        <p:spPr/>
        <p:txBody>
          <a:bodyPr/>
          <a:lstStyle/>
          <a:p>
            <a:fld id="{BC593228-728A-4795-AE70-4E5858140379}" type="slidenum">
              <a:rPr kumimoji="1" lang="ja-JP" altLang="en-US" smtClean="0"/>
              <a:t>41</a:t>
            </a:fld>
            <a:endParaRPr kumimoji="1" lang="ja-JP" altLang="en-US"/>
          </a:p>
        </p:txBody>
      </p:sp>
    </p:spTree>
    <p:extLst>
      <p:ext uri="{BB962C8B-B14F-4D97-AF65-F5344CB8AC3E}">
        <p14:creationId xmlns:p14="http://schemas.microsoft.com/office/powerpoint/2010/main" val="329416755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55613" y="280988"/>
            <a:ext cx="6165850" cy="4624387"/>
          </a:xfrm>
        </p:spPr>
      </p:sp>
      <p:sp>
        <p:nvSpPr>
          <p:cNvPr id="3" name="ノート プレースホルダー 2"/>
          <p:cNvSpPr>
            <a:spLocks noGrp="1"/>
          </p:cNvSpPr>
          <p:nvPr>
            <p:ph type="body" idx="1"/>
          </p:nvPr>
        </p:nvSpPr>
        <p:spPr/>
        <p:txBody>
          <a:bodyPr/>
          <a:lstStyle/>
          <a:p>
            <a:pPr defTabSz="990478">
              <a:defRPr/>
            </a:pPr>
            <a:endParaRPr lang="en-US" altLang="ja-JP" dirty="0"/>
          </a:p>
        </p:txBody>
      </p:sp>
      <p:sp>
        <p:nvSpPr>
          <p:cNvPr id="4" name="スライド番号プレースホルダー 3"/>
          <p:cNvSpPr>
            <a:spLocks noGrp="1"/>
          </p:cNvSpPr>
          <p:nvPr>
            <p:ph type="sldNum" sz="quarter" idx="5"/>
          </p:nvPr>
        </p:nvSpPr>
        <p:spPr/>
        <p:txBody>
          <a:bodyPr/>
          <a:lstStyle/>
          <a:p>
            <a:fld id="{BC593228-728A-4795-AE70-4E5858140379}" type="slidenum">
              <a:rPr kumimoji="1" lang="ja-JP" altLang="en-US" smtClean="0"/>
              <a:t>42</a:t>
            </a:fld>
            <a:endParaRPr kumimoji="1" lang="ja-JP" altLang="en-US"/>
          </a:p>
        </p:txBody>
      </p:sp>
    </p:spTree>
    <p:extLst>
      <p:ext uri="{BB962C8B-B14F-4D97-AF65-F5344CB8AC3E}">
        <p14:creationId xmlns:p14="http://schemas.microsoft.com/office/powerpoint/2010/main" val="248156814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55613" y="280988"/>
            <a:ext cx="6165850" cy="4624387"/>
          </a:xfrm>
        </p:spPr>
      </p:sp>
      <p:sp>
        <p:nvSpPr>
          <p:cNvPr id="3" name="ノート プレースホルダー 2"/>
          <p:cNvSpPr>
            <a:spLocks noGrp="1"/>
          </p:cNvSpPr>
          <p:nvPr>
            <p:ph type="body" idx="1"/>
          </p:nvPr>
        </p:nvSpPr>
        <p:spPr/>
        <p:txBody>
          <a:bodyPr/>
          <a:lstStyle/>
          <a:p>
            <a:endParaRPr lang="ja-JP" altLang="en-US"/>
          </a:p>
        </p:txBody>
      </p:sp>
      <p:sp>
        <p:nvSpPr>
          <p:cNvPr id="4" name="スライド番号プレースホルダー 3"/>
          <p:cNvSpPr>
            <a:spLocks noGrp="1"/>
          </p:cNvSpPr>
          <p:nvPr>
            <p:ph type="sldNum" sz="quarter" idx="5"/>
          </p:nvPr>
        </p:nvSpPr>
        <p:spPr/>
        <p:txBody>
          <a:bodyPr/>
          <a:lstStyle/>
          <a:p>
            <a:fld id="{BC593228-728A-4795-AE70-4E5858140379}" type="slidenum">
              <a:rPr kumimoji="1" lang="ja-JP" altLang="en-US" smtClean="0"/>
              <a:t>43</a:t>
            </a:fld>
            <a:endParaRPr kumimoji="1" lang="ja-JP" altLang="en-US"/>
          </a:p>
        </p:txBody>
      </p:sp>
    </p:spTree>
    <p:extLst>
      <p:ext uri="{BB962C8B-B14F-4D97-AF65-F5344CB8AC3E}">
        <p14:creationId xmlns:p14="http://schemas.microsoft.com/office/powerpoint/2010/main" val="406925878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55613" y="280988"/>
            <a:ext cx="6165850" cy="4624387"/>
          </a:xfrm>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5"/>
          </p:nvPr>
        </p:nvSpPr>
        <p:spPr/>
        <p:txBody>
          <a:bodyPr/>
          <a:lstStyle/>
          <a:p>
            <a:fld id="{BC593228-728A-4795-AE70-4E5858140379}" type="slidenum">
              <a:rPr kumimoji="1" lang="ja-JP" altLang="en-US" smtClean="0"/>
              <a:t>44</a:t>
            </a:fld>
            <a:endParaRPr kumimoji="1" lang="ja-JP" altLang="en-US"/>
          </a:p>
        </p:txBody>
      </p:sp>
    </p:spTree>
    <p:extLst>
      <p:ext uri="{BB962C8B-B14F-4D97-AF65-F5344CB8AC3E}">
        <p14:creationId xmlns:p14="http://schemas.microsoft.com/office/powerpoint/2010/main" val="214429675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55613" y="280988"/>
            <a:ext cx="6165850" cy="4624387"/>
          </a:xfrm>
        </p:spPr>
      </p:sp>
      <p:sp>
        <p:nvSpPr>
          <p:cNvPr id="3" name="ノート プレースホルダー 2"/>
          <p:cNvSpPr>
            <a:spLocks noGrp="1"/>
          </p:cNvSpPr>
          <p:nvPr>
            <p:ph type="body" idx="1"/>
          </p:nvPr>
        </p:nvSpPr>
        <p:spPr/>
        <p:txBody>
          <a:bodyPr/>
          <a:lstStyle/>
          <a:p>
            <a:endParaRPr lang="ja-JP" altLang="en-US"/>
          </a:p>
        </p:txBody>
      </p:sp>
      <p:sp>
        <p:nvSpPr>
          <p:cNvPr id="4" name="スライド番号プレースホルダー 3"/>
          <p:cNvSpPr>
            <a:spLocks noGrp="1"/>
          </p:cNvSpPr>
          <p:nvPr>
            <p:ph type="sldNum" sz="quarter" idx="5"/>
          </p:nvPr>
        </p:nvSpPr>
        <p:spPr/>
        <p:txBody>
          <a:bodyPr/>
          <a:lstStyle/>
          <a:p>
            <a:fld id="{BC593228-728A-4795-AE70-4E5858140379}" type="slidenum">
              <a:rPr kumimoji="1" lang="ja-JP" altLang="en-US" smtClean="0"/>
              <a:t>45</a:t>
            </a:fld>
            <a:endParaRPr kumimoji="1" lang="ja-JP" altLang="en-US"/>
          </a:p>
        </p:txBody>
      </p:sp>
    </p:spTree>
    <p:extLst>
      <p:ext uri="{BB962C8B-B14F-4D97-AF65-F5344CB8AC3E}">
        <p14:creationId xmlns:p14="http://schemas.microsoft.com/office/powerpoint/2010/main" val="149848663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55613" y="280988"/>
            <a:ext cx="6165850" cy="4624387"/>
          </a:xfrm>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5"/>
          </p:nvPr>
        </p:nvSpPr>
        <p:spPr/>
        <p:txBody>
          <a:bodyPr/>
          <a:lstStyle/>
          <a:p>
            <a:fld id="{BC593228-728A-4795-AE70-4E5858140379}" type="slidenum">
              <a:rPr kumimoji="1" lang="ja-JP" altLang="en-US" smtClean="0"/>
              <a:t>46</a:t>
            </a:fld>
            <a:endParaRPr kumimoji="1" lang="ja-JP" altLang="en-US"/>
          </a:p>
        </p:txBody>
      </p:sp>
    </p:spTree>
    <p:extLst>
      <p:ext uri="{BB962C8B-B14F-4D97-AF65-F5344CB8AC3E}">
        <p14:creationId xmlns:p14="http://schemas.microsoft.com/office/powerpoint/2010/main" val="166078161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55613" y="280988"/>
            <a:ext cx="6165850" cy="4624387"/>
          </a:xfrm>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5"/>
          </p:nvPr>
        </p:nvSpPr>
        <p:spPr/>
        <p:txBody>
          <a:bodyPr/>
          <a:lstStyle/>
          <a:p>
            <a:fld id="{BC593228-728A-4795-AE70-4E5858140379}" type="slidenum">
              <a:rPr kumimoji="1" lang="ja-JP" altLang="en-US" smtClean="0"/>
              <a:t>47</a:t>
            </a:fld>
            <a:endParaRPr kumimoji="1" lang="ja-JP" altLang="en-US"/>
          </a:p>
        </p:txBody>
      </p:sp>
    </p:spTree>
    <p:extLst>
      <p:ext uri="{BB962C8B-B14F-4D97-AF65-F5344CB8AC3E}">
        <p14:creationId xmlns:p14="http://schemas.microsoft.com/office/powerpoint/2010/main" val="847770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55613" y="280988"/>
            <a:ext cx="6165850" cy="4624387"/>
          </a:xfrm>
        </p:spPr>
      </p:sp>
      <p:sp>
        <p:nvSpPr>
          <p:cNvPr id="3" name="ノート プレースホルダー 2"/>
          <p:cNvSpPr>
            <a:spLocks noGrp="1"/>
          </p:cNvSpPr>
          <p:nvPr>
            <p:ph type="body" idx="1"/>
          </p:nvPr>
        </p:nvSpPr>
        <p:spPr/>
        <p:txBody>
          <a:bodyPr/>
          <a:lstStyle/>
          <a:p>
            <a:endParaRPr lang="ja-JP" altLang="en-US"/>
          </a:p>
        </p:txBody>
      </p:sp>
      <p:sp>
        <p:nvSpPr>
          <p:cNvPr id="4" name="スライド番号プレースホルダー 3"/>
          <p:cNvSpPr>
            <a:spLocks noGrp="1"/>
          </p:cNvSpPr>
          <p:nvPr>
            <p:ph type="sldNum" sz="quarter" idx="5"/>
          </p:nvPr>
        </p:nvSpPr>
        <p:spPr/>
        <p:txBody>
          <a:bodyPr/>
          <a:lstStyle/>
          <a:p>
            <a:fld id="{BC593228-728A-4795-AE70-4E5858140379}" type="slidenum">
              <a:rPr kumimoji="1" lang="ja-JP" altLang="en-US" smtClean="0"/>
              <a:t>48</a:t>
            </a:fld>
            <a:endParaRPr kumimoji="1" lang="ja-JP" altLang="en-US"/>
          </a:p>
        </p:txBody>
      </p:sp>
    </p:spTree>
    <p:extLst>
      <p:ext uri="{BB962C8B-B14F-4D97-AF65-F5344CB8AC3E}">
        <p14:creationId xmlns:p14="http://schemas.microsoft.com/office/powerpoint/2010/main" val="8327453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55613" y="280988"/>
            <a:ext cx="6165850" cy="4624387"/>
          </a:xfrm>
        </p:spPr>
      </p:sp>
      <p:sp>
        <p:nvSpPr>
          <p:cNvPr id="3" name="ノート プレースホルダー 2"/>
          <p:cNvSpPr>
            <a:spLocks noGrp="1"/>
          </p:cNvSpPr>
          <p:nvPr>
            <p:ph type="body" idx="1"/>
          </p:nvPr>
        </p:nvSpPr>
        <p:spPr/>
        <p:txBody>
          <a:bodyPr/>
          <a:lstStyle/>
          <a:p>
            <a:endParaRPr lang="en" altLang="ja-JP" dirty="0"/>
          </a:p>
        </p:txBody>
      </p:sp>
      <p:sp>
        <p:nvSpPr>
          <p:cNvPr id="4" name="スライド番号プレースホルダー 3"/>
          <p:cNvSpPr>
            <a:spLocks noGrp="1"/>
          </p:cNvSpPr>
          <p:nvPr>
            <p:ph type="sldNum" sz="quarter" idx="5"/>
          </p:nvPr>
        </p:nvSpPr>
        <p:spPr/>
        <p:txBody>
          <a:bodyPr/>
          <a:lstStyle/>
          <a:p>
            <a:fld id="{BC593228-728A-4795-AE70-4E5858140379}" type="slidenum">
              <a:rPr kumimoji="1" lang="ja-JP" altLang="en-US" smtClean="0"/>
              <a:t>49</a:t>
            </a:fld>
            <a:endParaRPr kumimoji="1" lang="ja-JP" altLang="en-US"/>
          </a:p>
        </p:txBody>
      </p:sp>
    </p:spTree>
    <p:extLst>
      <p:ext uri="{BB962C8B-B14F-4D97-AF65-F5344CB8AC3E}">
        <p14:creationId xmlns:p14="http://schemas.microsoft.com/office/powerpoint/2010/main" val="18523048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55613" y="280988"/>
            <a:ext cx="6165850" cy="4624387"/>
          </a:xfrm>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5"/>
          </p:nvPr>
        </p:nvSpPr>
        <p:spPr/>
        <p:txBody>
          <a:bodyPr/>
          <a:lstStyle/>
          <a:p>
            <a:fld id="{BC593228-728A-4795-AE70-4E5858140379}" type="slidenum">
              <a:rPr kumimoji="1" lang="ja-JP" altLang="en-US" smtClean="0"/>
              <a:t>5</a:t>
            </a:fld>
            <a:endParaRPr kumimoji="1" lang="ja-JP" altLang="en-US"/>
          </a:p>
        </p:txBody>
      </p:sp>
    </p:spTree>
    <p:extLst>
      <p:ext uri="{BB962C8B-B14F-4D97-AF65-F5344CB8AC3E}">
        <p14:creationId xmlns:p14="http://schemas.microsoft.com/office/powerpoint/2010/main" val="198044406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55613" y="280988"/>
            <a:ext cx="6165850" cy="4624387"/>
          </a:xfrm>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5"/>
          </p:nvPr>
        </p:nvSpPr>
        <p:spPr/>
        <p:txBody>
          <a:bodyPr/>
          <a:lstStyle/>
          <a:p>
            <a:fld id="{BC593228-728A-4795-AE70-4E5858140379}" type="slidenum">
              <a:rPr kumimoji="1" lang="ja-JP" altLang="en-US" smtClean="0"/>
              <a:t>50</a:t>
            </a:fld>
            <a:endParaRPr kumimoji="1" lang="ja-JP" altLang="en-US"/>
          </a:p>
        </p:txBody>
      </p:sp>
    </p:spTree>
    <p:extLst>
      <p:ext uri="{BB962C8B-B14F-4D97-AF65-F5344CB8AC3E}">
        <p14:creationId xmlns:p14="http://schemas.microsoft.com/office/powerpoint/2010/main" val="202068029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55613" y="280988"/>
            <a:ext cx="6165850" cy="4624387"/>
          </a:xfrm>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5"/>
          </p:nvPr>
        </p:nvSpPr>
        <p:spPr/>
        <p:txBody>
          <a:bodyPr/>
          <a:lstStyle/>
          <a:p>
            <a:fld id="{BC593228-728A-4795-AE70-4E5858140379}" type="slidenum">
              <a:rPr kumimoji="1" lang="ja-JP" altLang="en-US" smtClean="0"/>
              <a:t>51</a:t>
            </a:fld>
            <a:endParaRPr kumimoji="1" lang="ja-JP" altLang="en-US"/>
          </a:p>
        </p:txBody>
      </p:sp>
    </p:spTree>
    <p:extLst>
      <p:ext uri="{BB962C8B-B14F-4D97-AF65-F5344CB8AC3E}">
        <p14:creationId xmlns:p14="http://schemas.microsoft.com/office/powerpoint/2010/main" val="191320542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55613" y="280988"/>
            <a:ext cx="6165850" cy="4624387"/>
          </a:xfrm>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5"/>
          </p:nvPr>
        </p:nvSpPr>
        <p:spPr/>
        <p:txBody>
          <a:bodyPr/>
          <a:lstStyle/>
          <a:p>
            <a:fld id="{BC593228-728A-4795-AE70-4E5858140379}" type="slidenum">
              <a:rPr kumimoji="1" lang="ja-JP" altLang="en-US" smtClean="0"/>
              <a:t>52</a:t>
            </a:fld>
            <a:endParaRPr kumimoji="1" lang="ja-JP" altLang="en-US"/>
          </a:p>
        </p:txBody>
      </p:sp>
    </p:spTree>
    <p:extLst>
      <p:ext uri="{BB962C8B-B14F-4D97-AF65-F5344CB8AC3E}">
        <p14:creationId xmlns:p14="http://schemas.microsoft.com/office/powerpoint/2010/main" val="341828768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55613" y="280988"/>
            <a:ext cx="6165850" cy="4624387"/>
          </a:xfrm>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5"/>
          </p:nvPr>
        </p:nvSpPr>
        <p:spPr/>
        <p:txBody>
          <a:bodyPr/>
          <a:lstStyle/>
          <a:p>
            <a:fld id="{BC593228-728A-4795-AE70-4E5858140379}" type="slidenum">
              <a:rPr kumimoji="1" lang="ja-JP" altLang="en-US" smtClean="0"/>
              <a:t>53</a:t>
            </a:fld>
            <a:endParaRPr kumimoji="1" lang="ja-JP" altLang="en-US"/>
          </a:p>
        </p:txBody>
      </p:sp>
    </p:spTree>
    <p:extLst>
      <p:ext uri="{BB962C8B-B14F-4D97-AF65-F5344CB8AC3E}">
        <p14:creationId xmlns:p14="http://schemas.microsoft.com/office/powerpoint/2010/main" val="74380581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55613" y="280988"/>
            <a:ext cx="6165850" cy="4624387"/>
          </a:xfrm>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BC593228-728A-4795-AE70-4E5858140379}" type="slidenum">
              <a:rPr kumimoji="1" lang="ja-JP" altLang="en-US" smtClean="0"/>
              <a:t>54</a:t>
            </a:fld>
            <a:endParaRPr kumimoji="1" lang="ja-JP" altLang="en-US"/>
          </a:p>
        </p:txBody>
      </p:sp>
    </p:spTree>
    <p:extLst>
      <p:ext uri="{BB962C8B-B14F-4D97-AF65-F5344CB8AC3E}">
        <p14:creationId xmlns:p14="http://schemas.microsoft.com/office/powerpoint/2010/main" val="25963727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55613" y="280988"/>
            <a:ext cx="6165850" cy="4624387"/>
          </a:xfrm>
        </p:spPr>
      </p:sp>
      <p:sp>
        <p:nvSpPr>
          <p:cNvPr id="3" name="ノート プレースホルダー 2"/>
          <p:cNvSpPr>
            <a:spLocks noGrp="1"/>
          </p:cNvSpPr>
          <p:nvPr>
            <p:ph type="body" idx="1"/>
          </p:nvPr>
        </p:nvSpPr>
        <p:spPr/>
        <p:txBody>
          <a:bodyPr/>
          <a:lstStyle/>
          <a:p>
            <a:pPr>
              <a:lnSpc>
                <a:spcPct val="100000"/>
              </a:lnSpc>
            </a:pPr>
            <a:endParaRPr lang="en-US" altLang="ja-JP" dirty="0"/>
          </a:p>
        </p:txBody>
      </p:sp>
      <p:sp>
        <p:nvSpPr>
          <p:cNvPr id="4" name="スライド番号プレースホルダー 3"/>
          <p:cNvSpPr>
            <a:spLocks noGrp="1"/>
          </p:cNvSpPr>
          <p:nvPr>
            <p:ph type="sldNum" sz="quarter" idx="5"/>
          </p:nvPr>
        </p:nvSpPr>
        <p:spPr/>
        <p:txBody>
          <a:bodyPr/>
          <a:lstStyle/>
          <a:p>
            <a:fld id="{BC593228-728A-4795-AE70-4E5858140379}" type="slidenum">
              <a:rPr kumimoji="1" lang="ja-JP" altLang="en-US" smtClean="0"/>
              <a:t>6</a:t>
            </a:fld>
            <a:endParaRPr kumimoji="1" lang="ja-JP" altLang="en-US"/>
          </a:p>
        </p:txBody>
      </p:sp>
    </p:spTree>
    <p:extLst>
      <p:ext uri="{BB962C8B-B14F-4D97-AF65-F5344CB8AC3E}">
        <p14:creationId xmlns:p14="http://schemas.microsoft.com/office/powerpoint/2010/main" val="38467406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55613" y="280988"/>
            <a:ext cx="6165850" cy="4624387"/>
          </a:xfrm>
        </p:spPr>
      </p:sp>
      <p:sp>
        <p:nvSpPr>
          <p:cNvPr id="3" name="ノート プレースホルダー 2"/>
          <p:cNvSpPr>
            <a:spLocks noGrp="1"/>
          </p:cNvSpPr>
          <p:nvPr>
            <p:ph type="body" idx="1"/>
          </p:nvPr>
        </p:nvSpPr>
        <p:spPr/>
        <p:txBody>
          <a:bodyPr/>
          <a:lstStyle/>
          <a:p>
            <a:pPr>
              <a:lnSpc>
                <a:spcPct val="100000"/>
              </a:lnSpc>
            </a:pPr>
            <a:endParaRPr lang="en-US" altLang="ja-JP" dirty="0"/>
          </a:p>
        </p:txBody>
      </p:sp>
      <p:sp>
        <p:nvSpPr>
          <p:cNvPr id="4" name="スライド番号プレースホルダー 3"/>
          <p:cNvSpPr>
            <a:spLocks noGrp="1"/>
          </p:cNvSpPr>
          <p:nvPr>
            <p:ph type="sldNum" sz="quarter" idx="5"/>
          </p:nvPr>
        </p:nvSpPr>
        <p:spPr/>
        <p:txBody>
          <a:bodyPr/>
          <a:lstStyle/>
          <a:p>
            <a:fld id="{BC593228-728A-4795-AE70-4E5858140379}" type="slidenum">
              <a:rPr kumimoji="1" lang="ja-JP" altLang="en-US" smtClean="0"/>
              <a:t>7</a:t>
            </a:fld>
            <a:endParaRPr kumimoji="1" lang="ja-JP" altLang="en-US"/>
          </a:p>
        </p:txBody>
      </p:sp>
    </p:spTree>
    <p:extLst>
      <p:ext uri="{BB962C8B-B14F-4D97-AF65-F5344CB8AC3E}">
        <p14:creationId xmlns:p14="http://schemas.microsoft.com/office/powerpoint/2010/main" val="42240187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55613" y="280988"/>
            <a:ext cx="6165850" cy="4624387"/>
          </a:xfrm>
        </p:spPr>
      </p:sp>
      <p:sp>
        <p:nvSpPr>
          <p:cNvPr id="3" name="ノート プレースホルダー 2"/>
          <p:cNvSpPr>
            <a:spLocks noGrp="1"/>
          </p:cNvSpPr>
          <p:nvPr>
            <p:ph type="body" idx="1"/>
          </p:nvPr>
        </p:nvSpPr>
        <p:spPr/>
        <p:txBody>
          <a:bodyPr/>
          <a:lstStyle/>
          <a:p>
            <a:endParaRPr lang="ja-JP" altLang="en-US"/>
          </a:p>
        </p:txBody>
      </p:sp>
      <p:sp>
        <p:nvSpPr>
          <p:cNvPr id="4" name="スライド番号プレースホルダー 3"/>
          <p:cNvSpPr>
            <a:spLocks noGrp="1"/>
          </p:cNvSpPr>
          <p:nvPr>
            <p:ph type="sldNum" sz="quarter" idx="5"/>
          </p:nvPr>
        </p:nvSpPr>
        <p:spPr/>
        <p:txBody>
          <a:bodyPr/>
          <a:lstStyle/>
          <a:p>
            <a:fld id="{BC593228-728A-4795-AE70-4E5858140379}" type="slidenum">
              <a:rPr kumimoji="1" lang="ja-JP" altLang="en-US" smtClean="0"/>
              <a:t>8</a:t>
            </a:fld>
            <a:endParaRPr kumimoji="1" lang="ja-JP" altLang="en-US"/>
          </a:p>
        </p:txBody>
      </p:sp>
    </p:spTree>
    <p:extLst>
      <p:ext uri="{BB962C8B-B14F-4D97-AF65-F5344CB8AC3E}">
        <p14:creationId xmlns:p14="http://schemas.microsoft.com/office/powerpoint/2010/main" val="38916870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55613" y="280988"/>
            <a:ext cx="6165850" cy="4624387"/>
          </a:xfrm>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5"/>
          </p:nvPr>
        </p:nvSpPr>
        <p:spPr/>
        <p:txBody>
          <a:bodyPr/>
          <a:lstStyle/>
          <a:p>
            <a:fld id="{BC593228-728A-4795-AE70-4E5858140379}" type="slidenum">
              <a:rPr kumimoji="1" lang="ja-JP" altLang="en-US" smtClean="0"/>
              <a:t>9</a:t>
            </a:fld>
            <a:endParaRPr kumimoji="1" lang="ja-JP" altLang="en-US"/>
          </a:p>
        </p:txBody>
      </p:sp>
    </p:spTree>
    <p:extLst>
      <p:ext uri="{BB962C8B-B14F-4D97-AF65-F5344CB8AC3E}">
        <p14:creationId xmlns:p14="http://schemas.microsoft.com/office/powerpoint/2010/main" val="17759047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3498702" y="2932007"/>
            <a:ext cx="5328592" cy="538609"/>
          </a:xfrm>
        </p:spPr>
        <p:txBody>
          <a:bodyPr wrap="square">
            <a:normAutofit/>
          </a:bodyPr>
          <a:lstStyle>
            <a:lvl1pPr algn="ctr">
              <a:defRPr lang="en-US" sz="2900" dirty="0">
                <a:latin typeface="+mj-ea"/>
                <a:ea typeface="+mj-ea"/>
              </a:defRPr>
            </a:lvl1pPr>
          </a:lstStyle>
          <a:p>
            <a:pPr lvl="0" fontAlgn="base">
              <a:lnSpc>
                <a:spcPct val="100000"/>
              </a:lnSpc>
              <a:spcAft>
                <a:spcPct val="0"/>
              </a:spcAft>
            </a:pPr>
            <a:r>
              <a:rPr lang="ja-JP" altLang="en-US" dirty="0"/>
              <a:t>マスター タイトルの書式設定</a:t>
            </a:r>
            <a:endParaRPr lang="en-US" dirty="0"/>
          </a:p>
        </p:txBody>
      </p:sp>
      <p:sp>
        <p:nvSpPr>
          <p:cNvPr id="3" name="Subtitle 2"/>
          <p:cNvSpPr>
            <a:spLocks noGrp="1"/>
          </p:cNvSpPr>
          <p:nvPr>
            <p:ph type="subTitle" idx="1"/>
          </p:nvPr>
        </p:nvSpPr>
        <p:spPr>
          <a:xfrm>
            <a:off x="3498702" y="3669365"/>
            <a:ext cx="5328592" cy="2059210"/>
          </a:xfrm>
        </p:spPr>
        <p:txBody>
          <a:bodyPr>
            <a:normAutofit/>
          </a:bodyPr>
          <a:lstStyle>
            <a:lvl1pPr marL="0" indent="0" algn="r">
              <a:buNone/>
              <a:defRPr sz="2400">
                <a:latin typeface="+mj-ea"/>
                <a:ea typeface="+mj-ea"/>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dirty="0"/>
              <a:t>マスター サブタイトルの書式設定</a:t>
            </a:r>
            <a:endParaRPr lang="en-US" dirty="0"/>
          </a:p>
        </p:txBody>
      </p:sp>
      <p:sp>
        <p:nvSpPr>
          <p:cNvPr id="5" name="Footer Placeholder 4"/>
          <p:cNvSpPr>
            <a:spLocks noGrp="1"/>
          </p:cNvSpPr>
          <p:nvPr>
            <p:ph type="ftr" sz="quarter" idx="11"/>
          </p:nvPr>
        </p:nvSpPr>
        <p:spPr>
          <a:xfrm>
            <a:off x="5508104" y="6525344"/>
            <a:ext cx="3096344" cy="288032"/>
          </a:xfrm>
        </p:spPr>
        <p:txBody>
          <a:bodyPr/>
          <a:lstStyle>
            <a:lvl1pPr algn="r">
              <a:defRPr sz="1000">
                <a:latin typeface="Arial" panose="020B0604020202020204" pitchFamily="34" charset="0"/>
                <a:cs typeface="Arial" panose="020B0604020202020204" pitchFamily="34" charset="0"/>
              </a:defRPr>
            </a:lvl1pPr>
          </a:lstStyle>
          <a:p>
            <a:r>
              <a:rPr kumimoji="1" lang="en-US" altLang="ja-JP"/>
              <a:t>CC BY 4.0</a:t>
            </a:r>
            <a:endParaRPr kumimoji="1" lang="ja-JP" altLang="en-US" dirty="0"/>
          </a:p>
        </p:txBody>
      </p:sp>
      <p:sp>
        <p:nvSpPr>
          <p:cNvPr id="6" name="Slide Number Placeholder 5"/>
          <p:cNvSpPr>
            <a:spLocks noGrp="1"/>
          </p:cNvSpPr>
          <p:nvPr>
            <p:ph type="sldNum" sz="quarter" idx="12"/>
          </p:nvPr>
        </p:nvSpPr>
        <p:spPr>
          <a:xfrm>
            <a:off x="8617024" y="6525344"/>
            <a:ext cx="504056" cy="288032"/>
          </a:xfrm>
        </p:spPr>
        <p:txBody>
          <a:bodyPr/>
          <a:lstStyle>
            <a:lvl1pPr>
              <a:defRPr sz="1200">
                <a:latin typeface="Meiryo UI" panose="020B0604030504040204" pitchFamily="50" charset="-128"/>
                <a:ea typeface="Meiryo UI" panose="020B0604030504040204" pitchFamily="50" charset="-128"/>
                <a:cs typeface="Meiryo UI" panose="020B0604030504040204" pitchFamily="50" charset="-128"/>
              </a:defRPr>
            </a:lvl1pPr>
          </a:lstStyle>
          <a:p>
            <a:fld id="{EEDB8509-CC2C-4EC7-9C2E-996B98B58898}" type="slidenum">
              <a:rPr kumimoji="1" lang="ja-JP" altLang="en-US" smtClean="0"/>
              <a:pPr/>
              <a:t>‹#›</a:t>
            </a:fld>
            <a:endParaRPr kumimoji="1" lang="ja-JP" altLang="en-US" dirty="0"/>
          </a:p>
        </p:txBody>
      </p:sp>
      <p:sp>
        <p:nvSpPr>
          <p:cNvPr id="7" name="正方形/長方形 11"/>
          <p:cNvSpPr>
            <a:spLocks noChangeArrowheads="1"/>
          </p:cNvSpPr>
          <p:nvPr userDrawn="1"/>
        </p:nvSpPr>
        <p:spPr bwMode="gray">
          <a:xfrm>
            <a:off x="324644" y="2763058"/>
            <a:ext cx="8502650" cy="109537"/>
          </a:xfrm>
          <a:prstGeom prst="rect">
            <a:avLst/>
          </a:prstGeom>
          <a:gradFill flip="none" rotWithShape="1">
            <a:gsLst>
              <a:gs pos="0">
                <a:srgbClr val="B5C7E7">
                  <a:shade val="30000"/>
                  <a:satMod val="115000"/>
                </a:srgbClr>
              </a:gs>
              <a:gs pos="50000">
                <a:srgbClr val="B5C7E7">
                  <a:shade val="67500"/>
                  <a:satMod val="115000"/>
                </a:srgbClr>
              </a:gs>
              <a:gs pos="100000">
                <a:srgbClr val="B5C7E7">
                  <a:shade val="100000"/>
                  <a:satMod val="115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ja-JP" altLang="en-US"/>
          </a:p>
        </p:txBody>
      </p:sp>
    </p:spTree>
    <p:extLst>
      <p:ext uri="{BB962C8B-B14F-4D97-AF65-F5344CB8AC3E}">
        <p14:creationId xmlns:p14="http://schemas.microsoft.com/office/powerpoint/2010/main" val="21787807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endParaRPr kumimoji="1" lang="ja-JP" altLang="en-US"/>
          </a:p>
        </p:txBody>
      </p:sp>
      <p:sp>
        <p:nvSpPr>
          <p:cNvPr id="4" name="Footer Placeholder 3"/>
          <p:cNvSpPr>
            <a:spLocks noGrp="1"/>
          </p:cNvSpPr>
          <p:nvPr>
            <p:ph type="ftr" sz="quarter" idx="11"/>
          </p:nvPr>
        </p:nvSpPr>
        <p:spPr/>
        <p:txBody>
          <a:bodyPr/>
          <a:lstStyle/>
          <a:p>
            <a:r>
              <a:rPr kumimoji="1" lang="en-US" altLang="ja-JP"/>
              <a:t>CC BY 4.0</a:t>
            </a:r>
            <a:endParaRPr kumimoji="1" lang="ja-JP" altLang="en-US"/>
          </a:p>
        </p:txBody>
      </p:sp>
      <p:sp>
        <p:nvSpPr>
          <p:cNvPr id="5" name="Slide Number Placeholder 4"/>
          <p:cNvSpPr>
            <a:spLocks noGrp="1"/>
          </p:cNvSpPr>
          <p:nvPr>
            <p:ph type="sldNum" sz="quarter" idx="12"/>
          </p:nvPr>
        </p:nvSpPr>
        <p:spPr/>
        <p:txBody>
          <a:bodyPr/>
          <a:lstStyle/>
          <a:p>
            <a:fld id="{EEDB8509-CC2C-4EC7-9C2E-996B98B58898}" type="slidenum">
              <a:rPr kumimoji="1" lang="ja-JP" altLang="en-US" smtClean="0"/>
              <a:t>‹#›</a:t>
            </a:fld>
            <a:endParaRPr kumimoji="1" lang="ja-JP" altLang="en-US"/>
          </a:p>
        </p:txBody>
      </p:sp>
    </p:spTree>
    <p:extLst>
      <p:ext uri="{BB962C8B-B14F-4D97-AF65-F5344CB8AC3E}">
        <p14:creationId xmlns:p14="http://schemas.microsoft.com/office/powerpoint/2010/main" val="39454272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kumimoji="1" lang="ja-JP" altLang="en-US"/>
          </a:p>
        </p:txBody>
      </p:sp>
      <p:sp>
        <p:nvSpPr>
          <p:cNvPr id="3" name="Footer Placeholder 2"/>
          <p:cNvSpPr>
            <a:spLocks noGrp="1"/>
          </p:cNvSpPr>
          <p:nvPr>
            <p:ph type="ftr" sz="quarter" idx="11"/>
          </p:nvPr>
        </p:nvSpPr>
        <p:spPr/>
        <p:txBody>
          <a:bodyPr/>
          <a:lstStyle/>
          <a:p>
            <a:r>
              <a:rPr kumimoji="1" lang="en-US" altLang="ja-JP"/>
              <a:t>CC BY 4.0</a:t>
            </a:r>
            <a:endParaRPr kumimoji="1" lang="ja-JP" altLang="en-US"/>
          </a:p>
        </p:txBody>
      </p:sp>
      <p:sp>
        <p:nvSpPr>
          <p:cNvPr id="4" name="Slide Number Placeholder 3"/>
          <p:cNvSpPr>
            <a:spLocks noGrp="1"/>
          </p:cNvSpPr>
          <p:nvPr>
            <p:ph type="sldNum" sz="quarter" idx="12"/>
          </p:nvPr>
        </p:nvSpPr>
        <p:spPr/>
        <p:txBody>
          <a:bodyPr/>
          <a:lstStyle/>
          <a:p>
            <a:fld id="{EEDB8509-CC2C-4EC7-9C2E-996B98B58898}" type="slidenum">
              <a:rPr kumimoji="1" lang="ja-JP" altLang="en-US" smtClean="0"/>
              <a:t>‹#›</a:t>
            </a:fld>
            <a:endParaRPr kumimoji="1" lang="ja-JP" altLang="en-US"/>
          </a:p>
        </p:txBody>
      </p:sp>
    </p:spTree>
    <p:extLst>
      <p:ext uri="{BB962C8B-B14F-4D97-AF65-F5344CB8AC3E}">
        <p14:creationId xmlns:p14="http://schemas.microsoft.com/office/powerpoint/2010/main" val="30739094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endParaRPr kumimoji="1" lang="ja-JP" altLang="en-US"/>
          </a:p>
        </p:txBody>
      </p:sp>
      <p:sp>
        <p:nvSpPr>
          <p:cNvPr id="6" name="Footer Placeholder 5"/>
          <p:cNvSpPr>
            <a:spLocks noGrp="1"/>
          </p:cNvSpPr>
          <p:nvPr>
            <p:ph type="ftr" sz="quarter" idx="11"/>
          </p:nvPr>
        </p:nvSpPr>
        <p:spPr/>
        <p:txBody>
          <a:bodyPr/>
          <a:lstStyle/>
          <a:p>
            <a:r>
              <a:rPr kumimoji="1" lang="en-US" altLang="ja-JP"/>
              <a:t>CC BY 4.0</a:t>
            </a:r>
            <a:endParaRPr kumimoji="1" lang="ja-JP" altLang="en-US"/>
          </a:p>
        </p:txBody>
      </p:sp>
      <p:sp>
        <p:nvSpPr>
          <p:cNvPr id="7" name="Slide Number Placeholder 6"/>
          <p:cNvSpPr>
            <a:spLocks noGrp="1"/>
          </p:cNvSpPr>
          <p:nvPr>
            <p:ph type="sldNum" sz="quarter" idx="12"/>
          </p:nvPr>
        </p:nvSpPr>
        <p:spPr/>
        <p:txBody>
          <a:bodyPr/>
          <a:lstStyle/>
          <a:p>
            <a:fld id="{EEDB8509-CC2C-4EC7-9C2E-996B98B58898}" type="slidenum">
              <a:rPr kumimoji="1" lang="ja-JP" altLang="en-US" smtClean="0"/>
              <a:t>‹#›</a:t>
            </a:fld>
            <a:endParaRPr kumimoji="1" lang="ja-JP" altLang="en-US"/>
          </a:p>
        </p:txBody>
      </p:sp>
    </p:spTree>
    <p:extLst>
      <p:ext uri="{BB962C8B-B14F-4D97-AF65-F5344CB8AC3E}">
        <p14:creationId xmlns:p14="http://schemas.microsoft.com/office/powerpoint/2010/main" val="281342442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図を追加</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endParaRPr kumimoji="1" lang="ja-JP" altLang="en-US"/>
          </a:p>
        </p:txBody>
      </p:sp>
      <p:sp>
        <p:nvSpPr>
          <p:cNvPr id="6" name="Footer Placeholder 5"/>
          <p:cNvSpPr>
            <a:spLocks noGrp="1"/>
          </p:cNvSpPr>
          <p:nvPr>
            <p:ph type="ftr" sz="quarter" idx="11"/>
          </p:nvPr>
        </p:nvSpPr>
        <p:spPr/>
        <p:txBody>
          <a:bodyPr/>
          <a:lstStyle/>
          <a:p>
            <a:r>
              <a:rPr kumimoji="1" lang="en-US" altLang="ja-JP"/>
              <a:t>CC BY 4.0</a:t>
            </a:r>
            <a:endParaRPr kumimoji="1" lang="ja-JP" altLang="en-US"/>
          </a:p>
        </p:txBody>
      </p:sp>
      <p:sp>
        <p:nvSpPr>
          <p:cNvPr id="7" name="Slide Number Placeholder 6"/>
          <p:cNvSpPr>
            <a:spLocks noGrp="1"/>
          </p:cNvSpPr>
          <p:nvPr>
            <p:ph type="sldNum" sz="quarter" idx="12"/>
          </p:nvPr>
        </p:nvSpPr>
        <p:spPr/>
        <p:txBody>
          <a:bodyPr/>
          <a:lstStyle/>
          <a:p>
            <a:fld id="{EEDB8509-CC2C-4EC7-9C2E-996B98B58898}" type="slidenum">
              <a:rPr kumimoji="1" lang="ja-JP" altLang="en-US" smtClean="0"/>
              <a:t>‹#›</a:t>
            </a:fld>
            <a:endParaRPr kumimoji="1" lang="ja-JP" altLang="en-US"/>
          </a:p>
        </p:txBody>
      </p:sp>
    </p:spTree>
    <p:extLst>
      <p:ext uri="{BB962C8B-B14F-4D97-AF65-F5344CB8AC3E}">
        <p14:creationId xmlns:p14="http://schemas.microsoft.com/office/powerpoint/2010/main" val="184560454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endParaRPr kumimoji="1" lang="ja-JP" altLang="en-US"/>
          </a:p>
        </p:txBody>
      </p:sp>
      <p:sp>
        <p:nvSpPr>
          <p:cNvPr id="5" name="Footer Placeholder 4"/>
          <p:cNvSpPr>
            <a:spLocks noGrp="1"/>
          </p:cNvSpPr>
          <p:nvPr>
            <p:ph type="ftr" sz="quarter" idx="11"/>
          </p:nvPr>
        </p:nvSpPr>
        <p:spPr/>
        <p:txBody>
          <a:bodyPr/>
          <a:lstStyle/>
          <a:p>
            <a:r>
              <a:rPr kumimoji="1" lang="en-US" altLang="ja-JP"/>
              <a:t>CC BY 4.0</a:t>
            </a:r>
            <a:endParaRPr kumimoji="1" lang="ja-JP" altLang="en-US"/>
          </a:p>
        </p:txBody>
      </p:sp>
      <p:sp>
        <p:nvSpPr>
          <p:cNvPr id="6" name="Slide Number Placeholder 5"/>
          <p:cNvSpPr>
            <a:spLocks noGrp="1"/>
          </p:cNvSpPr>
          <p:nvPr>
            <p:ph type="sldNum" sz="quarter" idx="12"/>
          </p:nvPr>
        </p:nvSpPr>
        <p:spPr/>
        <p:txBody>
          <a:bodyPr/>
          <a:lstStyle/>
          <a:p>
            <a:fld id="{EEDB8509-CC2C-4EC7-9C2E-996B98B58898}" type="slidenum">
              <a:rPr kumimoji="1" lang="ja-JP" altLang="en-US" smtClean="0"/>
              <a:t>‹#›</a:t>
            </a:fld>
            <a:endParaRPr kumimoji="1" lang="ja-JP" altLang="en-US"/>
          </a:p>
        </p:txBody>
      </p:sp>
    </p:spTree>
    <p:extLst>
      <p:ext uri="{BB962C8B-B14F-4D97-AF65-F5344CB8AC3E}">
        <p14:creationId xmlns:p14="http://schemas.microsoft.com/office/powerpoint/2010/main" val="314865104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endParaRPr kumimoji="1" lang="ja-JP" altLang="en-US"/>
          </a:p>
        </p:txBody>
      </p:sp>
      <p:sp>
        <p:nvSpPr>
          <p:cNvPr id="5" name="Footer Placeholder 4"/>
          <p:cNvSpPr>
            <a:spLocks noGrp="1"/>
          </p:cNvSpPr>
          <p:nvPr>
            <p:ph type="ftr" sz="quarter" idx="11"/>
          </p:nvPr>
        </p:nvSpPr>
        <p:spPr/>
        <p:txBody>
          <a:bodyPr/>
          <a:lstStyle/>
          <a:p>
            <a:r>
              <a:rPr kumimoji="1" lang="en-US" altLang="ja-JP"/>
              <a:t>CC BY 4.0</a:t>
            </a:r>
            <a:endParaRPr kumimoji="1" lang="ja-JP" altLang="en-US"/>
          </a:p>
        </p:txBody>
      </p:sp>
      <p:sp>
        <p:nvSpPr>
          <p:cNvPr id="6" name="Slide Number Placeholder 5"/>
          <p:cNvSpPr>
            <a:spLocks noGrp="1"/>
          </p:cNvSpPr>
          <p:nvPr>
            <p:ph type="sldNum" sz="quarter" idx="12"/>
          </p:nvPr>
        </p:nvSpPr>
        <p:spPr/>
        <p:txBody>
          <a:bodyPr/>
          <a:lstStyle/>
          <a:p>
            <a:fld id="{EEDB8509-CC2C-4EC7-9C2E-996B98B58898}" type="slidenum">
              <a:rPr kumimoji="1" lang="ja-JP" altLang="en-US" smtClean="0"/>
              <a:t>‹#›</a:t>
            </a:fld>
            <a:endParaRPr kumimoji="1" lang="ja-JP" altLang="en-US"/>
          </a:p>
        </p:txBody>
      </p:sp>
    </p:spTree>
    <p:extLst>
      <p:ext uri="{BB962C8B-B14F-4D97-AF65-F5344CB8AC3E}">
        <p14:creationId xmlns:p14="http://schemas.microsoft.com/office/powerpoint/2010/main" val="3133064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タイトル スライド">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5508104" y="6525344"/>
            <a:ext cx="3096344" cy="288032"/>
          </a:xfrm>
        </p:spPr>
        <p:txBody>
          <a:bodyPr/>
          <a:lstStyle>
            <a:lvl1pPr algn="r">
              <a:defRPr sz="1000">
                <a:latin typeface="Arial" panose="020B0604020202020204" pitchFamily="34" charset="0"/>
                <a:cs typeface="Arial" panose="020B0604020202020204" pitchFamily="34" charset="0"/>
              </a:defRPr>
            </a:lvl1pPr>
          </a:lstStyle>
          <a:p>
            <a:r>
              <a:rPr kumimoji="1" lang="en-US" altLang="ja-JP"/>
              <a:t>CC BY 4.0</a:t>
            </a:r>
            <a:endParaRPr kumimoji="1" lang="ja-JP" altLang="en-US" dirty="0"/>
          </a:p>
        </p:txBody>
      </p:sp>
      <p:sp>
        <p:nvSpPr>
          <p:cNvPr id="6" name="Slide Number Placeholder 5"/>
          <p:cNvSpPr>
            <a:spLocks noGrp="1"/>
          </p:cNvSpPr>
          <p:nvPr>
            <p:ph type="sldNum" sz="quarter" idx="12"/>
          </p:nvPr>
        </p:nvSpPr>
        <p:spPr>
          <a:xfrm>
            <a:off x="8604448" y="6525344"/>
            <a:ext cx="504056" cy="288032"/>
          </a:xfrm>
        </p:spPr>
        <p:txBody>
          <a:bodyPr/>
          <a:lstStyle>
            <a:lvl1pPr>
              <a:defRPr sz="1400">
                <a:latin typeface="Arial" panose="020B0604020202020204" pitchFamily="34" charset="0"/>
                <a:cs typeface="Arial" panose="020B0604020202020204" pitchFamily="34" charset="0"/>
              </a:defRPr>
            </a:lvl1pPr>
          </a:lstStyle>
          <a:p>
            <a:fld id="{EEDB8509-CC2C-4EC7-9C2E-996B98B58898}" type="slidenum">
              <a:rPr kumimoji="1" lang="ja-JP" altLang="en-US" smtClean="0"/>
              <a:pPr/>
              <a:t>‹#›</a:t>
            </a:fld>
            <a:endParaRPr kumimoji="1" lang="ja-JP" altLang="en-US" dirty="0"/>
          </a:p>
        </p:txBody>
      </p:sp>
      <p:sp>
        <p:nvSpPr>
          <p:cNvPr id="7" name="正方形/長方形 11"/>
          <p:cNvSpPr>
            <a:spLocks noChangeArrowheads="1"/>
          </p:cNvSpPr>
          <p:nvPr userDrawn="1"/>
        </p:nvSpPr>
        <p:spPr bwMode="gray">
          <a:xfrm>
            <a:off x="324644" y="2763058"/>
            <a:ext cx="8502650" cy="109537"/>
          </a:xfrm>
          <a:prstGeom prst="rect">
            <a:avLst/>
          </a:prstGeom>
          <a:gradFill flip="none" rotWithShape="1">
            <a:gsLst>
              <a:gs pos="0">
                <a:srgbClr val="B5C7E7">
                  <a:shade val="30000"/>
                  <a:satMod val="115000"/>
                </a:srgbClr>
              </a:gs>
              <a:gs pos="50000">
                <a:srgbClr val="B5C7E7">
                  <a:shade val="67500"/>
                  <a:satMod val="115000"/>
                </a:srgbClr>
              </a:gs>
              <a:gs pos="100000">
                <a:srgbClr val="B5C7E7">
                  <a:shade val="100000"/>
                  <a:satMod val="115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ja-JP" altLang="en-US"/>
          </a:p>
        </p:txBody>
      </p:sp>
      <p:sp>
        <p:nvSpPr>
          <p:cNvPr id="11" name="正方形/長方形 10"/>
          <p:cNvSpPr/>
          <p:nvPr userDrawn="1"/>
        </p:nvSpPr>
        <p:spPr>
          <a:xfrm>
            <a:off x="827584" y="2060848"/>
            <a:ext cx="4248472" cy="576064"/>
          </a:xfrm>
          <a:prstGeom prst="rect">
            <a:avLst/>
          </a:prstGeom>
        </p:spPr>
        <p:txBody>
          <a:bodyPr vert="horz" lIns="91440" tIns="45720" rIns="91440" bIns="45720" rtlCol="0" anchor="ctr">
            <a:normAutofit/>
          </a:bodyPr>
          <a:lstStyle/>
          <a:p>
            <a:pPr lvl="0" indent="0" defTabSz="914400">
              <a:lnSpc>
                <a:spcPct val="90000"/>
              </a:lnSpc>
              <a:spcBef>
                <a:spcPts val="1000"/>
              </a:spcBef>
              <a:buFont typeface="Arial" panose="020B0604020202020204" pitchFamily="34" charset="0"/>
              <a:buNone/>
            </a:pPr>
            <a:r>
              <a:rPr kumimoji="1" lang="en-US" altLang="ja-JP" sz="3200" b="0" dirty="0">
                <a:solidFill>
                  <a:schemeClr val="tx1"/>
                </a:solidFill>
                <a:latin typeface="+mj-ea"/>
                <a:ea typeface="+mj-ea"/>
                <a:cs typeface="Arial" panose="020B0604020202020204" pitchFamily="34" charset="0"/>
              </a:rPr>
              <a:t>Contents</a:t>
            </a:r>
            <a:endParaRPr kumimoji="1" lang="ja-JP" altLang="en-US" sz="3200" b="0" dirty="0">
              <a:solidFill>
                <a:schemeClr val="tx1"/>
              </a:solidFill>
              <a:latin typeface="+mj-ea"/>
              <a:ea typeface="+mj-ea"/>
              <a:cs typeface="Arial" panose="020B0604020202020204" pitchFamily="34" charset="0"/>
            </a:endParaRPr>
          </a:p>
        </p:txBody>
      </p:sp>
      <p:sp>
        <p:nvSpPr>
          <p:cNvPr id="13" name="テキスト プレースホルダー 12"/>
          <p:cNvSpPr>
            <a:spLocks noGrp="1"/>
          </p:cNvSpPr>
          <p:nvPr>
            <p:ph type="body" sz="quarter" idx="13"/>
          </p:nvPr>
        </p:nvSpPr>
        <p:spPr>
          <a:xfrm>
            <a:off x="1259632" y="2996952"/>
            <a:ext cx="6912768" cy="2664296"/>
          </a:xfrm>
        </p:spPr>
        <p:txBody>
          <a:bodyPr/>
          <a:lstStyle>
            <a:lvl1pPr>
              <a:defRPr b="0">
                <a:latin typeface="+mj-ea"/>
                <a:ea typeface="+mj-ea"/>
              </a:defRPr>
            </a:lvl1pPr>
            <a:lvl2pPr>
              <a:defRPr b="0">
                <a:latin typeface="+mj-ea"/>
                <a:ea typeface="+mj-ea"/>
              </a:defRPr>
            </a:lvl2pPr>
            <a:lvl3pPr>
              <a:defRPr b="0">
                <a:latin typeface="+mj-ea"/>
                <a:ea typeface="+mj-ea"/>
              </a:defRPr>
            </a:lvl3pPr>
            <a:lvl4pPr>
              <a:defRPr b="0">
                <a:latin typeface="+mj-ea"/>
                <a:ea typeface="+mj-ea"/>
              </a:defRPr>
            </a:lvl4pPr>
            <a:lvl5pPr>
              <a:defRPr b="0">
                <a:latin typeface="+mj-ea"/>
                <a:ea typeface="+mj-ea"/>
              </a:defRPr>
            </a:lvl5pPr>
          </a:lstStyle>
          <a:p>
            <a:pPr lvl="0"/>
            <a:r>
              <a:rPr kumimoji="1" lang="ja-JP" altLang="en-US" dirty="0"/>
              <a:t>マスター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Tree>
    <p:extLst>
      <p:ext uri="{BB962C8B-B14F-4D97-AF65-F5344CB8AC3E}">
        <p14:creationId xmlns:p14="http://schemas.microsoft.com/office/powerpoint/2010/main" val="3780526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4_タイトル スライド">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5508104" y="6525344"/>
            <a:ext cx="3096344" cy="288032"/>
          </a:xfrm>
        </p:spPr>
        <p:txBody>
          <a:bodyPr/>
          <a:lstStyle>
            <a:lvl1pPr algn="r">
              <a:defRPr sz="1000">
                <a:latin typeface="Arial" panose="020B0604020202020204" pitchFamily="34" charset="0"/>
                <a:cs typeface="Arial" panose="020B0604020202020204" pitchFamily="34" charset="0"/>
              </a:defRPr>
            </a:lvl1pPr>
          </a:lstStyle>
          <a:p>
            <a:r>
              <a:rPr kumimoji="1" lang="en-US" altLang="ja-JP"/>
              <a:t>CC BY 4.0</a:t>
            </a:r>
            <a:endParaRPr kumimoji="1" lang="ja-JP" altLang="en-US" dirty="0"/>
          </a:p>
        </p:txBody>
      </p:sp>
      <p:sp>
        <p:nvSpPr>
          <p:cNvPr id="6" name="Slide Number Placeholder 5"/>
          <p:cNvSpPr>
            <a:spLocks noGrp="1"/>
          </p:cNvSpPr>
          <p:nvPr>
            <p:ph type="sldNum" sz="quarter" idx="12"/>
          </p:nvPr>
        </p:nvSpPr>
        <p:spPr>
          <a:xfrm>
            <a:off x="8604448" y="6525344"/>
            <a:ext cx="504056" cy="288032"/>
          </a:xfrm>
        </p:spPr>
        <p:txBody>
          <a:bodyPr/>
          <a:lstStyle>
            <a:lvl1pPr>
              <a:defRPr sz="1400">
                <a:latin typeface="Arial" panose="020B0604020202020204" pitchFamily="34" charset="0"/>
                <a:cs typeface="Arial" panose="020B0604020202020204" pitchFamily="34" charset="0"/>
              </a:defRPr>
            </a:lvl1pPr>
          </a:lstStyle>
          <a:p>
            <a:fld id="{EEDB8509-CC2C-4EC7-9C2E-996B98B58898}" type="slidenum">
              <a:rPr kumimoji="1" lang="ja-JP" altLang="en-US" smtClean="0"/>
              <a:pPr/>
              <a:t>‹#›</a:t>
            </a:fld>
            <a:endParaRPr kumimoji="1" lang="ja-JP" altLang="en-US" dirty="0"/>
          </a:p>
        </p:txBody>
      </p:sp>
      <p:sp>
        <p:nvSpPr>
          <p:cNvPr id="7" name="正方形/長方形 11"/>
          <p:cNvSpPr>
            <a:spLocks noChangeArrowheads="1"/>
          </p:cNvSpPr>
          <p:nvPr userDrawn="1"/>
        </p:nvSpPr>
        <p:spPr bwMode="gray">
          <a:xfrm>
            <a:off x="324644" y="2763058"/>
            <a:ext cx="8502650" cy="109537"/>
          </a:xfrm>
          <a:prstGeom prst="rect">
            <a:avLst/>
          </a:prstGeom>
          <a:gradFill flip="none" rotWithShape="1">
            <a:gsLst>
              <a:gs pos="0">
                <a:srgbClr val="B5C7E7">
                  <a:shade val="30000"/>
                  <a:satMod val="115000"/>
                </a:srgbClr>
              </a:gs>
              <a:gs pos="50000">
                <a:srgbClr val="B5C7E7">
                  <a:shade val="67500"/>
                  <a:satMod val="115000"/>
                </a:srgbClr>
              </a:gs>
              <a:gs pos="100000">
                <a:srgbClr val="B5C7E7">
                  <a:shade val="100000"/>
                  <a:satMod val="115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ja-JP" altLang="en-US"/>
          </a:p>
        </p:txBody>
      </p:sp>
      <p:sp>
        <p:nvSpPr>
          <p:cNvPr id="13" name="テキスト プレースホルダー 12"/>
          <p:cNvSpPr>
            <a:spLocks noGrp="1"/>
          </p:cNvSpPr>
          <p:nvPr>
            <p:ph type="body" sz="quarter" idx="13"/>
          </p:nvPr>
        </p:nvSpPr>
        <p:spPr>
          <a:xfrm>
            <a:off x="1259632" y="2996952"/>
            <a:ext cx="6912768" cy="2664296"/>
          </a:xfrm>
        </p:spPr>
        <p:txBody>
          <a:bodyPr/>
          <a:lstStyle>
            <a:lvl1pPr>
              <a:defRPr b="0">
                <a:latin typeface="+mj-ea"/>
                <a:ea typeface="+mj-ea"/>
              </a:defRPr>
            </a:lvl1pPr>
            <a:lvl2pPr>
              <a:defRPr b="0">
                <a:latin typeface="+mj-ea"/>
                <a:ea typeface="+mj-ea"/>
              </a:defRPr>
            </a:lvl2pPr>
            <a:lvl3pPr>
              <a:defRPr b="0">
                <a:latin typeface="+mj-ea"/>
                <a:ea typeface="+mj-ea"/>
              </a:defRPr>
            </a:lvl3pPr>
            <a:lvl4pPr>
              <a:defRPr b="0">
                <a:latin typeface="+mj-ea"/>
                <a:ea typeface="+mj-ea"/>
              </a:defRPr>
            </a:lvl4pPr>
            <a:lvl5pPr>
              <a:defRPr b="0">
                <a:latin typeface="+mj-ea"/>
                <a:ea typeface="+mj-ea"/>
              </a:defRPr>
            </a:lvl5pPr>
          </a:lstStyle>
          <a:p>
            <a:pPr lvl="0"/>
            <a:r>
              <a:rPr kumimoji="1" lang="ja-JP" altLang="en-US" dirty="0"/>
              <a:t>マスター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
        <p:nvSpPr>
          <p:cNvPr id="3" name="テキスト プレースホルダー 2">
            <a:extLst>
              <a:ext uri="{FF2B5EF4-FFF2-40B4-BE49-F238E27FC236}">
                <a16:creationId xmlns:a16="http://schemas.microsoft.com/office/drawing/2014/main" id="{9A76D350-2C90-0642-8ADD-501F55C6F300}"/>
              </a:ext>
            </a:extLst>
          </p:cNvPr>
          <p:cNvSpPr>
            <a:spLocks noGrp="1"/>
          </p:cNvSpPr>
          <p:nvPr>
            <p:ph type="body" sz="quarter" idx="14"/>
          </p:nvPr>
        </p:nvSpPr>
        <p:spPr>
          <a:xfrm>
            <a:off x="827088" y="1989138"/>
            <a:ext cx="3816350" cy="647700"/>
          </a:xfrm>
        </p:spPr>
        <p:txBody>
          <a:bodyPr/>
          <a:lstStyle>
            <a:lvl1pPr>
              <a:defRPr b="0">
                <a:latin typeface="+mj-ea"/>
                <a:ea typeface="+mj-ea"/>
              </a:defRPr>
            </a:lvl1pPr>
          </a:lstStyle>
          <a:p>
            <a:endParaRPr kumimoji="1" lang="ja-JP" altLang="en-US"/>
          </a:p>
        </p:txBody>
      </p:sp>
    </p:spTree>
    <p:extLst>
      <p:ext uri="{BB962C8B-B14F-4D97-AF65-F5344CB8AC3E}">
        <p14:creationId xmlns:p14="http://schemas.microsoft.com/office/powerpoint/2010/main" val="11337436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タイトル スライド">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5508104" y="6525344"/>
            <a:ext cx="3096344" cy="288032"/>
          </a:xfrm>
        </p:spPr>
        <p:txBody>
          <a:bodyPr/>
          <a:lstStyle>
            <a:lvl1pPr algn="r">
              <a:defRPr sz="1000">
                <a:latin typeface="Arial" panose="020B0604020202020204" pitchFamily="34" charset="0"/>
                <a:cs typeface="Arial" panose="020B0604020202020204" pitchFamily="34" charset="0"/>
              </a:defRPr>
            </a:lvl1pPr>
          </a:lstStyle>
          <a:p>
            <a:r>
              <a:rPr kumimoji="1" lang="en-US" altLang="ja-JP"/>
              <a:t>CC BY 4.0</a:t>
            </a:r>
            <a:endParaRPr kumimoji="1" lang="ja-JP" altLang="en-US" dirty="0"/>
          </a:p>
        </p:txBody>
      </p:sp>
      <p:sp>
        <p:nvSpPr>
          <p:cNvPr id="6" name="Slide Number Placeholder 5"/>
          <p:cNvSpPr>
            <a:spLocks noGrp="1"/>
          </p:cNvSpPr>
          <p:nvPr>
            <p:ph type="sldNum" sz="quarter" idx="12"/>
          </p:nvPr>
        </p:nvSpPr>
        <p:spPr>
          <a:xfrm>
            <a:off x="8604448" y="6525344"/>
            <a:ext cx="504056" cy="288032"/>
          </a:xfrm>
        </p:spPr>
        <p:txBody>
          <a:bodyPr/>
          <a:lstStyle>
            <a:lvl1pPr>
              <a:defRPr sz="1400">
                <a:latin typeface="Arial" panose="020B0604020202020204" pitchFamily="34" charset="0"/>
                <a:cs typeface="Arial" panose="020B0604020202020204" pitchFamily="34" charset="0"/>
              </a:defRPr>
            </a:lvl1pPr>
          </a:lstStyle>
          <a:p>
            <a:fld id="{EEDB8509-CC2C-4EC7-9C2E-996B98B58898}" type="slidenum">
              <a:rPr kumimoji="1" lang="ja-JP" altLang="en-US" smtClean="0"/>
              <a:pPr/>
              <a:t>‹#›</a:t>
            </a:fld>
            <a:endParaRPr kumimoji="1" lang="ja-JP" altLang="en-US" dirty="0"/>
          </a:p>
        </p:txBody>
      </p:sp>
      <p:sp>
        <p:nvSpPr>
          <p:cNvPr id="7" name="正方形/長方形 11"/>
          <p:cNvSpPr>
            <a:spLocks noChangeArrowheads="1"/>
          </p:cNvSpPr>
          <p:nvPr userDrawn="1"/>
        </p:nvSpPr>
        <p:spPr bwMode="gray">
          <a:xfrm>
            <a:off x="324644" y="2763058"/>
            <a:ext cx="8502650" cy="109537"/>
          </a:xfrm>
          <a:prstGeom prst="rect">
            <a:avLst/>
          </a:prstGeom>
          <a:gradFill flip="none" rotWithShape="1">
            <a:gsLst>
              <a:gs pos="0">
                <a:srgbClr val="B5C7E7">
                  <a:shade val="30000"/>
                  <a:satMod val="115000"/>
                </a:srgbClr>
              </a:gs>
              <a:gs pos="50000">
                <a:srgbClr val="B5C7E7">
                  <a:shade val="67500"/>
                  <a:satMod val="115000"/>
                </a:srgbClr>
              </a:gs>
              <a:gs pos="100000">
                <a:srgbClr val="B5C7E7">
                  <a:shade val="100000"/>
                  <a:satMod val="115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ja-JP" altLang="en-US"/>
          </a:p>
        </p:txBody>
      </p:sp>
      <p:sp>
        <p:nvSpPr>
          <p:cNvPr id="11" name="正方形/長方形 10"/>
          <p:cNvSpPr/>
          <p:nvPr userDrawn="1"/>
        </p:nvSpPr>
        <p:spPr>
          <a:xfrm>
            <a:off x="827584" y="2060848"/>
            <a:ext cx="4248472" cy="576064"/>
          </a:xfrm>
          <a:prstGeom prst="rect">
            <a:avLst/>
          </a:prstGeom>
        </p:spPr>
        <p:txBody>
          <a:bodyPr vert="horz" lIns="91440" tIns="45720" rIns="91440" bIns="45720" rtlCol="0" anchor="ctr">
            <a:normAutofit/>
          </a:bodyPr>
          <a:lstStyle/>
          <a:p>
            <a:pPr lvl="0" indent="0" defTabSz="914400">
              <a:lnSpc>
                <a:spcPct val="90000"/>
              </a:lnSpc>
              <a:spcBef>
                <a:spcPts val="1000"/>
              </a:spcBef>
              <a:buFont typeface="Arial" panose="020B0604020202020204" pitchFamily="34" charset="0"/>
              <a:buNone/>
            </a:pPr>
            <a:r>
              <a:rPr kumimoji="1" lang="en-US" altLang="ja-JP" sz="3200" b="0" dirty="0">
                <a:solidFill>
                  <a:schemeClr val="tx1"/>
                </a:solidFill>
                <a:latin typeface="+mj-ea"/>
                <a:ea typeface="+mj-ea"/>
                <a:cs typeface="Arial" panose="020B0604020202020204" pitchFamily="34" charset="0"/>
              </a:rPr>
              <a:t>Contents</a:t>
            </a:r>
            <a:endParaRPr kumimoji="1" lang="ja-JP" altLang="en-US" sz="3200" b="0" dirty="0">
              <a:solidFill>
                <a:schemeClr val="tx1"/>
              </a:solidFill>
              <a:latin typeface="+mj-ea"/>
              <a:ea typeface="+mj-ea"/>
              <a:cs typeface="Arial" panose="020B0604020202020204" pitchFamily="34" charset="0"/>
            </a:endParaRPr>
          </a:p>
        </p:txBody>
      </p:sp>
      <p:sp>
        <p:nvSpPr>
          <p:cNvPr id="13" name="テキスト プレースホルダー 12"/>
          <p:cNvSpPr>
            <a:spLocks noGrp="1"/>
          </p:cNvSpPr>
          <p:nvPr>
            <p:ph type="body" sz="quarter" idx="13"/>
          </p:nvPr>
        </p:nvSpPr>
        <p:spPr>
          <a:xfrm>
            <a:off x="1259632" y="2996952"/>
            <a:ext cx="6912768" cy="2664296"/>
          </a:xfrm>
        </p:spPr>
        <p:txBody>
          <a:bodyPr/>
          <a:lstStyle>
            <a:lvl1pPr>
              <a:defRPr b="0">
                <a:latin typeface="+mj-ea"/>
                <a:ea typeface="+mj-ea"/>
              </a:defRPr>
            </a:lvl1pPr>
            <a:lvl2pPr>
              <a:defRPr b="0">
                <a:latin typeface="+mj-ea"/>
                <a:ea typeface="+mj-ea"/>
              </a:defRPr>
            </a:lvl2pPr>
            <a:lvl3pPr>
              <a:defRPr b="0">
                <a:latin typeface="+mj-ea"/>
                <a:ea typeface="+mj-ea"/>
              </a:defRPr>
            </a:lvl3pPr>
            <a:lvl4pPr>
              <a:defRPr b="0">
                <a:latin typeface="+mj-ea"/>
                <a:ea typeface="+mj-ea"/>
              </a:defRPr>
            </a:lvl4pPr>
            <a:lvl5pPr>
              <a:defRPr b="0">
                <a:latin typeface="+mj-ea"/>
                <a:ea typeface="+mj-ea"/>
              </a:defRPr>
            </a:lvl5pPr>
          </a:lstStyle>
          <a:p>
            <a:pPr lvl="0"/>
            <a:r>
              <a:rPr kumimoji="1" lang="ja-JP" altLang="en-US" dirty="0"/>
              <a:t>マスター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Tree>
    <p:extLst>
      <p:ext uri="{BB962C8B-B14F-4D97-AF65-F5344CB8AC3E}">
        <p14:creationId xmlns:p14="http://schemas.microsoft.com/office/powerpoint/2010/main" val="27755455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467544" y="2924944"/>
            <a:ext cx="5328592" cy="538609"/>
          </a:xfrm>
        </p:spPr>
        <p:txBody>
          <a:bodyPr wrap="square">
            <a:normAutofit/>
          </a:bodyPr>
          <a:lstStyle>
            <a:lvl1pPr>
              <a:defRPr lang="en-US" sz="2900" dirty="0">
                <a:latin typeface="+mj-ea"/>
                <a:ea typeface="+mj-ea"/>
              </a:defRPr>
            </a:lvl1pPr>
          </a:lstStyle>
          <a:p>
            <a:pPr lvl="0" fontAlgn="base">
              <a:lnSpc>
                <a:spcPct val="100000"/>
              </a:lnSpc>
              <a:spcAft>
                <a:spcPct val="0"/>
              </a:spcAft>
            </a:pPr>
            <a:r>
              <a:rPr lang="ja-JP" altLang="en-US" dirty="0"/>
              <a:t>マスター タイトルの書式設定</a:t>
            </a:r>
            <a:endParaRPr lang="en-US" dirty="0"/>
          </a:p>
        </p:txBody>
      </p:sp>
      <p:sp>
        <p:nvSpPr>
          <p:cNvPr id="5" name="Footer Placeholder 4"/>
          <p:cNvSpPr>
            <a:spLocks noGrp="1"/>
          </p:cNvSpPr>
          <p:nvPr>
            <p:ph type="ftr" sz="quarter" idx="11"/>
          </p:nvPr>
        </p:nvSpPr>
        <p:spPr>
          <a:xfrm>
            <a:off x="5508104" y="6525344"/>
            <a:ext cx="3096344" cy="288032"/>
          </a:xfrm>
        </p:spPr>
        <p:txBody>
          <a:bodyPr/>
          <a:lstStyle>
            <a:lvl1pPr algn="r">
              <a:defRPr sz="1000">
                <a:latin typeface="Arial" panose="020B0604020202020204" pitchFamily="34" charset="0"/>
                <a:cs typeface="Arial" panose="020B0604020202020204" pitchFamily="34" charset="0"/>
              </a:defRPr>
            </a:lvl1pPr>
          </a:lstStyle>
          <a:p>
            <a:r>
              <a:rPr kumimoji="1" lang="en-US" altLang="ja-JP"/>
              <a:t>CC BY 4.0</a:t>
            </a:r>
            <a:endParaRPr kumimoji="1" lang="ja-JP" altLang="en-US" dirty="0"/>
          </a:p>
        </p:txBody>
      </p:sp>
      <p:sp>
        <p:nvSpPr>
          <p:cNvPr id="6" name="Slide Number Placeholder 5"/>
          <p:cNvSpPr>
            <a:spLocks noGrp="1"/>
          </p:cNvSpPr>
          <p:nvPr>
            <p:ph type="sldNum" sz="quarter" idx="12"/>
          </p:nvPr>
        </p:nvSpPr>
        <p:spPr>
          <a:xfrm>
            <a:off x="8604448" y="6525344"/>
            <a:ext cx="504056" cy="288032"/>
          </a:xfrm>
        </p:spPr>
        <p:txBody>
          <a:bodyPr/>
          <a:lstStyle>
            <a:lvl1pPr>
              <a:defRPr sz="1400">
                <a:latin typeface="Arial" panose="020B0604020202020204" pitchFamily="34" charset="0"/>
                <a:cs typeface="Arial" panose="020B0604020202020204" pitchFamily="34" charset="0"/>
              </a:defRPr>
            </a:lvl1pPr>
          </a:lstStyle>
          <a:p>
            <a:fld id="{EEDB8509-CC2C-4EC7-9C2E-996B98B58898}" type="slidenum">
              <a:rPr kumimoji="1" lang="ja-JP" altLang="en-US" smtClean="0"/>
              <a:pPr/>
              <a:t>‹#›</a:t>
            </a:fld>
            <a:endParaRPr kumimoji="1" lang="ja-JP" altLang="en-US" dirty="0"/>
          </a:p>
        </p:txBody>
      </p:sp>
      <p:sp>
        <p:nvSpPr>
          <p:cNvPr id="7" name="正方形/長方形 11"/>
          <p:cNvSpPr>
            <a:spLocks noChangeArrowheads="1"/>
          </p:cNvSpPr>
          <p:nvPr userDrawn="1"/>
        </p:nvSpPr>
        <p:spPr bwMode="gray">
          <a:xfrm>
            <a:off x="324644" y="2763058"/>
            <a:ext cx="8502650" cy="109537"/>
          </a:xfrm>
          <a:prstGeom prst="rect">
            <a:avLst/>
          </a:prstGeom>
          <a:gradFill flip="none" rotWithShape="1">
            <a:gsLst>
              <a:gs pos="0">
                <a:srgbClr val="B5C7E7">
                  <a:shade val="30000"/>
                  <a:satMod val="115000"/>
                </a:srgbClr>
              </a:gs>
              <a:gs pos="50000">
                <a:srgbClr val="B5C7E7">
                  <a:shade val="67500"/>
                  <a:satMod val="115000"/>
                </a:srgbClr>
              </a:gs>
              <a:gs pos="100000">
                <a:srgbClr val="B5C7E7">
                  <a:shade val="100000"/>
                  <a:satMod val="115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ja-JP" altLang="en-US"/>
          </a:p>
        </p:txBody>
      </p:sp>
    </p:spTree>
    <p:extLst>
      <p:ext uri="{BB962C8B-B14F-4D97-AF65-F5344CB8AC3E}">
        <p14:creationId xmlns:p14="http://schemas.microsoft.com/office/powerpoint/2010/main" val="19744019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251520" y="188640"/>
            <a:ext cx="7560840" cy="424732"/>
          </a:xfrm>
        </p:spPr>
        <p:txBody>
          <a:bodyPr wrap="none">
            <a:normAutofit/>
          </a:bodyPr>
          <a:lstStyle>
            <a:lvl1pPr>
              <a:defRPr lang="en-US" sz="2400" dirty="0">
                <a:latin typeface="+mj-ea"/>
                <a:ea typeface="+mj-ea"/>
              </a:defRPr>
            </a:lvl1pPr>
          </a:lstStyle>
          <a:p>
            <a:pPr lvl="0" fontAlgn="base">
              <a:spcAft>
                <a:spcPct val="0"/>
              </a:spcAft>
            </a:pPr>
            <a:r>
              <a:rPr lang="ja-JP" altLang="en-US"/>
              <a:t>マスター タイトルの書式設定</a:t>
            </a:r>
            <a:endParaRPr lang="en-US" dirty="0"/>
          </a:p>
        </p:txBody>
      </p:sp>
      <p:sp>
        <p:nvSpPr>
          <p:cNvPr id="5" name="Footer Placeholder 4"/>
          <p:cNvSpPr>
            <a:spLocks noGrp="1"/>
          </p:cNvSpPr>
          <p:nvPr>
            <p:ph type="ftr" sz="quarter" idx="11"/>
          </p:nvPr>
        </p:nvSpPr>
        <p:spPr>
          <a:xfrm>
            <a:off x="5508104" y="6525344"/>
            <a:ext cx="3096344" cy="288032"/>
          </a:xfrm>
        </p:spPr>
        <p:txBody>
          <a:bodyPr/>
          <a:lstStyle>
            <a:lvl1pPr algn="r">
              <a:defRPr sz="1000">
                <a:latin typeface="Arial" panose="020B0604020202020204" pitchFamily="34" charset="0"/>
                <a:cs typeface="Arial" panose="020B0604020202020204" pitchFamily="34" charset="0"/>
              </a:defRPr>
            </a:lvl1pPr>
          </a:lstStyle>
          <a:p>
            <a:r>
              <a:rPr kumimoji="1" lang="en-US" altLang="ja-JP"/>
              <a:t>CC BY 4.0</a:t>
            </a:r>
            <a:endParaRPr kumimoji="1" lang="ja-JP" altLang="en-US" dirty="0"/>
          </a:p>
        </p:txBody>
      </p:sp>
      <p:sp>
        <p:nvSpPr>
          <p:cNvPr id="6" name="Slide Number Placeholder 5"/>
          <p:cNvSpPr>
            <a:spLocks noGrp="1"/>
          </p:cNvSpPr>
          <p:nvPr>
            <p:ph type="sldNum" sz="quarter" idx="12"/>
          </p:nvPr>
        </p:nvSpPr>
        <p:spPr>
          <a:xfrm>
            <a:off x="8604448" y="6525344"/>
            <a:ext cx="504056" cy="288032"/>
          </a:xfrm>
        </p:spPr>
        <p:txBody>
          <a:bodyPr/>
          <a:lstStyle>
            <a:lvl1pPr>
              <a:defRPr>
                <a:latin typeface="Meiryo UI" panose="020B0604030504040204" pitchFamily="50" charset="-128"/>
                <a:ea typeface="Meiryo UI" panose="020B0604030504040204" pitchFamily="50" charset="-128"/>
                <a:cs typeface="Meiryo UI" panose="020B0604030504040204" pitchFamily="50" charset="-128"/>
              </a:defRPr>
            </a:lvl1pPr>
          </a:lstStyle>
          <a:p>
            <a:fld id="{EEDB8509-CC2C-4EC7-9C2E-996B98B58898}" type="slidenum">
              <a:rPr kumimoji="1" lang="ja-JP" altLang="en-US" smtClean="0"/>
              <a:pPr/>
              <a:t>‹#›</a:t>
            </a:fld>
            <a:endParaRPr kumimoji="1" lang="ja-JP" altLang="en-US"/>
          </a:p>
        </p:txBody>
      </p:sp>
      <p:sp>
        <p:nvSpPr>
          <p:cNvPr id="7" name="正方形/長方形 11"/>
          <p:cNvSpPr>
            <a:spLocks noChangeArrowheads="1"/>
          </p:cNvSpPr>
          <p:nvPr userDrawn="1"/>
        </p:nvSpPr>
        <p:spPr bwMode="gray">
          <a:xfrm>
            <a:off x="1" y="739775"/>
            <a:ext cx="9144000" cy="74485"/>
          </a:xfrm>
          <a:prstGeom prst="rect">
            <a:avLst/>
          </a:prstGeom>
          <a:gradFill flip="none" rotWithShape="1">
            <a:gsLst>
              <a:gs pos="0">
                <a:srgbClr val="B5C7E7">
                  <a:shade val="30000"/>
                  <a:satMod val="115000"/>
                </a:srgbClr>
              </a:gs>
              <a:gs pos="50000">
                <a:srgbClr val="B5C7E7">
                  <a:shade val="67500"/>
                  <a:satMod val="115000"/>
                </a:srgbClr>
              </a:gs>
              <a:gs pos="100000">
                <a:srgbClr val="B5C7E7">
                  <a:shade val="100000"/>
                  <a:satMod val="115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endParaRPr lang="ja-JP" altLang="en-US"/>
          </a:p>
        </p:txBody>
      </p:sp>
    </p:spTree>
    <p:extLst>
      <p:ext uri="{BB962C8B-B14F-4D97-AF65-F5344CB8AC3E}">
        <p14:creationId xmlns:p14="http://schemas.microsoft.com/office/powerpoint/2010/main" val="3401021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endParaRPr kumimoji="1" lang="ja-JP" altLang="en-US"/>
          </a:p>
        </p:txBody>
      </p:sp>
      <p:sp>
        <p:nvSpPr>
          <p:cNvPr id="5" name="Footer Placeholder 4"/>
          <p:cNvSpPr>
            <a:spLocks noGrp="1"/>
          </p:cNvSpPr>
          <p:nvPr>
            <p:ph type="ftr" sz="quarter" idx="11"/>
          </p:nvPr>
        </p:nvSpPr>
        <p:spPr/>
        <p:txBody>
          <a:bodyPr/>
          <a:lstStyle/>
          <a:p>
            <a:r>
              <a:rPr kumimoji="1" lang="en-US" altLang="ja-JP"/>
              <a:t>CC BY 4.0</a:t>
            </a:r>
            <a:endParaRPr kumimoji="1" lang="ja-JP" altLang="en-US"/>
          </a:p>
        </p:txBody>
      </p:sp>
      <p:sp>
        <p:nvSpPr>
          <p:cNvPr id="6" name="Slide Number Placeholder 5"/>
          <p:cNvSpPr>
            <a:spLocks noGrp="1"/>
          </p:cNvSpPr>
          <p:nvPr>
            <p:ph type="sldNum" sz="quarter" idx="12"/>
          </p:nvPr>
        </p:nvSpPr>
        <p:spPr/>
        <p:txBody>
          <a:bodyPr/>
          <a:lstStyle/>
          <a:p>
            <a:fld id="{EEDB8509-CC2C-4EC7-9C2E-996B98B58898}" type="slidenum">
              <a:rPr kumimoji="1" lang="ja-JP" altLang="en-US" smtClean="0"/>
              <a:t>‹#›</a:t>
            </a:fld>
            <a:endParaRPr kumimoji="1" lang="ja-JP" altLang="en-US"/>
          </a:p>
        </p:txBody>
      </p:sp>
    </p:spTree>
    <p:extLst>
      <p:ext uri="{BB962C8B-B14F-4D97-AF65-F5344CB8AC3E}">
        <p14:creationId xmlns:p14="http://schemas.microsoft.com/office/powerpoint/2010/main" val="35875136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endParaRPr kumimoji="1" lang="ja-JP" altLang="en-US"/>
          </a:p>
        </p:txBody>
      </p:sp>
      <p:sp>
        <p:nvSpPr>
          <p:cNvPr id="6" name="Footer Placeholder 5"/>
          <p:cNvSpPr>
            <a:spLocks noGrp="1"/>
          </p:cNvSpPr>
          <p:nvPr>
            <p:ph type="ftr" sz="quarter" idx="11"/>
          </p:nvPr>
        </p:nvSpPr>
        <p:spPr/>
        <p:txBody>
          <a:bodyPr/>
          <a:lstStyle/>
          <a:p>
            <a:r>
              <a:rPr kumimoji="1" lang="en-US" altLang="ja-JP"/>
              <a:t>CC BY 4.0</a:t>
            </a:r>
            <a:endParaRPr kumimoji="1" lang="ja-JP" altLang="en-US"/>
          </a:p>
        </p:txBody>
      </p:sp>
      <p:sp>
        <p:nvSpPr>
          <p:cNvPr id="7" name="Slide Number Placeholder 6"/>
          <p:cNvSpPr>
            <a:spLocks noGrp="1"/>
          </p:cNvSpPr>
          <p:nvPr>
            <p:ph type="sldNum" sz="quarter" idx="12"/>
          </p:nvPr>
        </p:nvSpPr>
        <p:spPr/>
        <p:txBody>
          <a:bodyPr/>
          <a:lstStyle/>
          <a:p>
            <a:fld id="{EEDB8509-CC2C-4EC7-9C2E-996B98B58898}" type="slidenum">
              <a:rPr kumimoji="1" lang="ja-JP" altLang="en-US" smtClean="0"/>
              <a:t>‹#›</a:t>
            </a:fld>
            <a:endParaRPr kumimoji="1" lang="ja-JP" altLang="en-US"/>
          </a:p>
        </p:txBody>
      </p:sp>
    </p:spTree>
    <p:extLst>
      <p:ext uri="{BB962C8B-B14F-4D97-AF65-F5344CB8AC3E}">
        <p14:creationId xmlns:p14="http://schemas.microsoft.com/office/powerpoint/2010/main" val="12340666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629842" y="2505075"/>
            <a:ext cx="3868340"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4629150" y="2505075"/>
            <a:ext cx="3887391"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endParaRPr kumimoji="1" lang="ja-JP" altLang="en-US"/>
          </a:p>
        </p:txBody>
      </p:sp>
      <p:sp>
        <p:nvSpPr>
          <p:cNvPr id="8" name="Footer Placeholder 7"/>
          <p:cNvSpPr>
            <a:spLocks noGrp="1"/>
          </p:cNvSpPr>
          <p:nvPr>
            <p:ph type="ftr" sz="quarter" idx="11"/>
          </p:nvPr>
        </p:nvSpPr>
        <p:spPr/>
        <p:txBody>
          <a:bodyPr/>
          <a:lstStyle/>
          <a:p>
            <a:r>
              <a:rPr kumimoji="1" lang="en-US" altLang="ja-JP"/>
              <a:t>CC BY 4.0</a:t>
            </a:r>
            <a:endParaRPr kumimoji="1" lang="ja-JP" altLang="en-US"/>
          </a:p>
        </p:txBody>
      </p:sp>
      <p:sp>
        <p:nvSpPr>
          <p:cNvPr id="9" name="Slide Number Placeholder 8"/>
          <p:cNvSpPr>
            <a:spLocks noGrp="1"/>
          </p:cNvSpPr>
          <p:nvPr>
            <p:ph type="sldNum" sz="quarter" idx="12"/>
          </p:nvPr>
        </p:nvSpPr>
        <p:spPr/>
        <p:txBody>
          <a:bodyPr/>
          <a:lstStyle/>
          <a:p>
            <a:fld id="{EEDB8509-CC2C-4EC7-9C2E-996B98B58898}" type="slidenum">
              <a:rPr kumimoji="1" lang="ja-JP" altLang="en-US" smtClean="0"/>
              <a:t>‹#›</a:t>
            </a:fld>
            <a:endParaRPr kumimoji="1" lang="ja-JP" altLang="en-US"/>
          </a:p>
        </p:txBody>
      </p:sp>
    </p:spTree>
    <p:extLst>
      <p:ext uri="{BB962C8B-B14F-4D97-AF65-F5344CB8AC3E}">
        <p14:creationId xmlns:p14="http://schemas.microsoft.com/office/powerpoint/2010/main" val="11216917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kumimoji="1" lang="ja-JP"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kumimoji="1" lang="en-US" altLang="ja-JP"/>
              <a:t>CC BY 4.0</a:t>
            </a:r>
            <a:endParaRPr kumimoji="1" lang="ja-JP" alt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EDB8509-CC2C-4EC7-9C2E-996B98B58898}" type="slidenum">
              <a:rPr kumimoji="1" lang="ja-JP" altLang="en-US" smtClean="0"/>
              <a:t>‹#›</a:t>
            </a:fld>
            <a:endParaRPr kumimoji="1" lang="ja-JP" altLang="en-US"/>
          </a:p>
        </p:txBody>
      </p:sp>
    </p:spTree>
    <p:extLst>
      <p:ext uri="{BB962C8B-B14F-4D97-AF65-F5344CB8AC3E}">
        <p14:creationId xmlns:p14="http://schemas.microsoft.com/office/powerpoint/2010/main" val="475292831"/>
      </p:ext>
    </p:extLst>
  </p:cSld>
  <p:clrMap bg1="lt1" tx1="dk1" bg2="lt2" tx2="dk2" accent1="accent1" accent2="accent2" accent3="accent3" accent4="accent4" accent5="accent5" accent6="accent6" hlink="hlink" folHlink="folHlink"/>
  <p:sldLayoutIdLst>
    <p:sldLayoutId id="2147483661" r:id="rId1"/>
    <p:sldLayoutId id="2147483674" r:id="rId2"/>
    <p:sldLayoutId id="2147483676" r:id="rId3"/>
    <p:sldLayoutId id="2147483675" r:id="rId4"/>
    <p:sldLayoutId id="2147483672" r:id="rId5"/>
    <p:sldLayoutId id="2147483662" r:id="rId6"/>
    <p:sldLayoutId id="2147483663" r:id="rId7"/>
    <p:sldLayoutId id="2147483664" r:id="rId8"/>
    <p:sldLayoutId id="2147483665" r:id="rId9"/>
    <p:sldLayoutId id="2147483666" r:id="rId10"/>
    <p:sldLayoutId id="2147483667" r:id="rId11"/>
    <p:sldLayoutId id="2147483668" r:id="rId12"/>
    <p:sldLayoutId id="2147483669" r:id="rId13"/>
    <p:sldLayoutId id="2147483670" r:id="rId14"/>
    <p:sldLayoutId id="2147483671" r:id="rId15"/>
  </p:sldLayoutIdLst>
  <p:hf hdr="0" ftr="0" dt="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cio.go.jp/policy-opendata" TargetMode="External"/><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chart" Target="../charts/chart2.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hyperlink" Target="https://www.opendata-training.org/" TargetMode="External"/><Relationship Id="rId2" Type="http://schemas.openxmlformats.org/officeDocument/2006/relationships/notesSlide" Target="../notesSlides/notesSlide17.xml"/><Relationship Id="rId1" Type="http://schemas.openxmlformats.org/officeDocument/2006/relationships/slideLayout" Target="../slideLayouts/slideLayout6.xml"/><Relationship Id="rId4" Type="http://schemas.openxmlformats.org/officeDocument/2006/relationships/image" Target="../media/image11.png"/></Relationships>
</file>

<file path=ppt/slides/_rels/slide18.xml.rels><?xml version="1.0" encoding="UTF-8" standalone="yes"?>
<Relationships xmlns="http://schemas.openxmlformats.org/package/2006/relationships"><Relationship Id="rId3" Type="http://schemas.openxmlformats.org/officeDocument/2006/relationships/hyperlink" Target="https://odc.bodik.jp/" TargetMode="External"/><Relationship Id="rId2" Type="http://schemas.openxmlformats.org/officeDocument/2006/relationships/notesSlide" Target="../notesSlides/notesSlide18.xml"/><Relationship Id="rId1" Type="http://schemas.openxmlformats.org/officeDocument/2006/relationships/slideLayout" Target="../slideLayouts/slideLayout6.xml"/><Relationship Id="rId4" Type="http://schemas.openxmlformats.org/officeDocument/2006/relationships/image" Target="../media/image12.png"/></Relationships>
</file>

<file path=ppt/slides/_rels/slide19.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hyperlink" Target="http://www.city.fukuoka.lg.jp/sub/tyosakuken.html" TargetMode="External"/><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2.xml"/><Relationship Id="rId1" Type="http://schemas.openxmlformats.org/officeDocument/2006/relationships/slideLayout" Target="../slideLayouts/slideLayout6.xml"/><Relationship Id="rId4" Type="http://schemas.openxmlformats.org/officeDocument/2006/relationships/hyperlink" Target="https://ckan.open-governmentdata.org/dataset/401307_insyokuteneigyoutoueigyoukyokasisetuitiran"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hyperlink" Target="https://cio.go.jp/policy-opendata#dataset" TargetMode="External"/><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16.png"/><Relationship Id="rId7" Type="http://schemas.openxmlformats.org/officeDocument/2006/relationships/diagramColors" Target="../diagrams/colors3.xml"/><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8.xml"/><Relationship Id="rId1" Type="http://schemas.openxmlformats.org/officeDocument/2006/relationships/slideLayout" Target="../slideLayouts/slideLayout6.xml"/><Relationship Id="rId4" Type="http://schemas.openxmlformats.org/officeDocument/2006/relationships/image" Target="../media/image18.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1.xml"/><Relationship Id="rId1" Type="http://schemas.openxmlformats.org/officeDocument/2006/relationships/slideLayout" Target="../slideLayouts/slideLayout6.xml"/><Relationship Id="rId4" Type="http://schemas.openxmlformats.org/officeDocument/2006/relationships/hyperlink" Target="http://www.city.nagoya.jp/kankyo/page/0000076878.html" TargetMode="External"/></Relationships>
</file>

<file path=ppt/slides/_rels/slide32.xml.rels><?xml version="1.0" encoding="UTF-8" standalone="yes"?>
<Relationships xmlns="http://schemas.openxmlformats.org/package/2006/relationships"><Relationship Id="rId3" Type="http://schemas.openxmlformats.org/officeDocument/2006/relationships/hyperlink" Target="http://www.city.kagoshima.lg.jp/jousys/opendata.html" TargetMode="External"/><Relationship Id="rId2" Type="http://schemas.openxmlformats.org/officeDocument/2006/relationships/notesSlide" Target="../notesSlides/notesSlide32.xml"/><Relationship Id="rId1" Type="http://schemas.openxmlformats.org/officeDocument/2006/relationships/slideLayout" Target="../slideLayouts/slideLayout6.xml"/><Relationship Id="rId4" Type="http://schemas.openxmlformats.org/officeDocument/2006/relationships/image" Target="../media/image21.png"/></Relationships>
</file>

<file path=ppt/slides/_rels/slide33.xml.rels><?xml version="1.0" encoding="UTF-8" standalone="yes"?>
<Relationships xmlns="http://schemas.openxmlformats.org/package/2006/relationships"><Relationship Id="rId3" Type="http://schemas.openxmlformats.org/officeDocument/2006/relationships/hyperlink" Target="https://www.open-governmentdata.org/fukuoka-city/" TargetMode="External"/><Relationship Id="rId2" Type="http://schemas.openxmlformats.org/officeDocument/2006/relationships/notesSlide" Target="../notesSlides/notesSlide33.xml"/><Relationship Id="rId1" Type="http://schemas.openxmlformats.org/officeDocument/2006/relationships/slideLayout" Target="../slideLayouts/slideLayout6.xml"/><Relationship Id="rId5" Type="http://schemas.openxmlformats.org/officeDocument/2006/relationships/image" Target="../media/image23.png"/><Relationship Id="rId4" Type="http://schemas.openxmlformats.org/officeDocument/2006/relationships/image" Target="../media/image22.png"/></Relationships>
</file>

<file path=ppt/slides/_rels/slide3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6.xml"/><Relationship Id="rId1" Type="http://schemas.openxmlformats.org/officeDocument/2006/relationships/slideLayout" Target="../slideLayouts/slideLayout6.xml"/><Relationship Id="rId4" Type="http://schemas.openxmlformats.org/officeDocument/2006/relationships/image" Target="../media/image27.png"/></Relationships>
</file>

<file path=ppt/slides/_rels/slide3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hyperlink" Target="https://creativecommons.org/licenses/by/4.0/legalcode.ja" TargetMode="External"/><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hyperlink" Target="https://creativecommons.org/licenses/by/4.0/legalcode.ja" TargetMode="External"/><Relationship Id="rId2" Type="http://schemas.openxmlformats.org/officeDocument/2006/relationships/notesSlide" Target="../notesSlides/notesSlide39.xml"/><Relationship Id="rId1" Type="http://schemas.openxmlformats.org/officeDocument/2006/relationships/slideLayout" Target="../slideLayouts/slideLayout6.xml"/><Relationship Id="rId4" Type="http://schemas.openxmlformats.org/officeDocument/2006/relationships/hyperlink" Target="http://www.data.go.jp/terms-of-use/terms-of-use/" TargetMode="External"/></Relationships>
</file>

<file path=ppt/slides/_rels/slide4.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2.jpeg"/><Relationship Id="rId7" Type="http://schemas.openxmlformats.org/officeDocument/2006/relationships/diagramColors" Target="../diagrams/colors2.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4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0.xml"/><Relationship Id="rId1" Type="http://schemas.openxmlformats.org/officeDocument/2006/relationships/slideLayout" Target="../slideLayouts/slideLayout6.xml"/><Relationship Id="rId4" Type="http://schemas.openxmlformats.org/officeDocument/2006/relationships/hyperlink" Target="https://www.opendata-howto.org/index.php/faq/qa018" TargetMode="External"/></Relationships>
</file>

<file path=ppt/slides/_rels/slide41.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29.jpeg"/><Relationship Id="rId7" Type="http://schemas.openxmlformats.org/officeDocument/2006/relationships/diagramColors" Target="../diagrams/colors4.xml"/><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png"/><Relationship Id="rId12" Type="http://schemas.openxmlformats.org/officeDocument/2006/relationships/image" Target="../media/image39.png"/><Relationship Id="rId2" Type="http://schemas.openxmlformats.org/officeDocument/2006/relationships/notesSlide" Target="../notesSlides/notesSlide44.xml"/><Relationship Id="rId1" Type="http://schemas.openxmlformats.org/officeDocument/2006/relationships/slideLayout" Target="../slideLayouts/slideLayout6.xml"/><Relationship Id="rId6" Type="http://schemas.openxmlformats.org/officeDocument/2006/relationships/image" Target="../media/image33.png"/><Relationship Id="rId11" Type="http://schemas.openxmlformats.org/officeDocument/2006/relationships/image" Target="../media/image38.png"/><Relationship Id="rId5" Type="http://schemas.openxmlformats.org/officeDocument/2006/relationships/image" Target="../media/image32.png"/><Relationship Id="rId10" Type="http://schemas.openxmlformats.org/officeDocument/2006/relationships/image" Target="../media/image37.png"/><Relationship Id="rId4" Type="http://schemas.openxmlformats.org/officeDocument/2006/relationships/image" Target="../media/image31.png"/><Relationship Id="rId9" Type="http://schemas.openxmlformats.org/officeDocument/2006/relationships/image" Target="../media/image36.pn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6.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hyperlink" Target="https://www.ekimae-r-e.co.jp/search/map/40/0/" TargetMode="External"/><Relationship Id="rId2" Type="http://schemas.openxmlformats.org/officeDocument/2006/relationships/notesSlide" Target="../notesSlides/notesSlide47.xml"/><Relationship Id="rId1" Type="http://schemas.openxmlformats.org/officeDocument/2006/relationships/slideLayout" Target="../slideLayouts/slideLayout6.xml"/><Relationship Id="rId4" Type="http://schemas.openxmlformats.org/officeDocument/2006/relationships/image" Target="../media/image41.png"/></Relationships>
</file>

<file path=ppt/slides/_rels/slide4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8.xm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hyperlink" Target="https://docs.ckan.org/en/2.8/api/index.html#get-able-api-functions" TargetMode="External"/><Relationship Id="rId2" Type="http://schemas.openxmlformats.org/officeDocument/2006/relationships/notesSlide" Target="../notesSlides/notesSlide49.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hyperlink" Target="https://www.opendata-training.org/" TargetMode="External"/><Relationship Id="rId2" Type="http://schemas.openxmlformats.org/officeDocument/2006/relationships/notesSlide" Target="../notesSlides/notesSlide52.xml"/><Relationship Id="rId1" Type="http://schemas.openxmlformats.org/officeDocument/2006/relationships/slideLayout" Target="../slideLayouts/slideLayout6.xml"/><Relationship Id="rId4" Type="http://schemas.openxmlformats.org/officeDocument/2006/relationships/image" Target="../media/image11.png"/></Relationships>
</file>

<file path=ppt/slides/_rels/slide53.xml.rels><?xml version="1.0" encoding="UTF-8" standalone="yes"?>
<Relationships xmlns="http://schemas.openxmlformats.org/package/2006/relationships"><Relationship Id="rId3" Type="http://schemas.openxmlformats.org/officeDocument/2006/relationships/hyperlink" Target="https://odc.bodik.jp/" TargetMode="External"/><Relationship Id="rId2" Type="http://schemas.openxmlformats.org/officeDocument/2006/relationships/notesSlide" Target="../notesSlides/notesSlide53.xml"/><Relationship Id="rId1" Type="http://schemas.openxmlformats.org/officeDocument/2006/relationships/slideLayout" Target="../slideLayouts/slideLayout6.xml"/><Relationship Id="rId4" Type="http://schemas.openxmlformats.org/officeDocument/2006/relationships/image" Target="../media/image43.png"/></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hyperlink" Target="https://youtu.be/5tVVYrcaT24" TargetMode="External"/><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hyperlink" Target="https://www.kantei.go.jp/jp/singi/it2/kettei/pdf/20170530/kihonsisin.pdf" TargetMode="Externa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3498702" y="2932007"/>
            <a:ext cx="5328592" cy="538609"/>
          </a:xfrm>
        </p:spPr>
        <p:txBody>
          <a:bodyPr>
            <a:normAutofit/>
          </a:bodyPr>
          <a:lstStyle/>
          <a:p>
            <a:pPr algn="r"/>
            <a:r>
              <a:rPr kumimoji="1" lang="ja-JP" altLang="en-US" sz="2800">
                <a:latin typeface="+mj-lt"/>
              </a:rPr>
              <a:t>オープンデータリーダ育成研修</a:t>
            </a:r>
            <a:endParaRPr kumimoji="1" lang="ja-JP" altLang="en-US" sz="2800" dirty="0">
              <a:latin typeface="+mj-lt"/>
            </a:endParaRPr>
          </a:p>
        </p:txBody>
      </p:sp>
      <p:sp>
        <p:nvSpPr>
          <p:cNvPr id="4" name="サブタイトル 3"/>
          <p:cNvSpPr>
            <a:spLocks noGrp="1"/>
          </p:cNvSpPr>
          <p:nvPr>
            <p:ph type="subTitle" idx="1"/>
          </p:nvPr>
        </p:nvSpPr>
        <p:spPr/>
        <p:txBody>
          <a:bodyPr/>
          <a:lstStyle/>
          <a:p>
            <a:r>
              <a:rPr lang="ja-JP" altLang="en-US">
                <a:latin typeface="+mj-lt"/>
              </a:rPr>
              <a:t>実務講習</a:t>
            </a:r>
            <a:endParaRPr kumimoji="1" lang="ja-JP" altLang="en-US" dirty="0">
              <a:latin typeface="+mj-lt"/>
            </a:endParaRPr>
          </a:p>
        </p:txBody>
      </p:sp>
    </p:spTree>
    <p:extLst>
      <p:ext uri="{BB962C8B-B14F-4D97-AF65-F5344CB8AC3E}">
        <p14:creationId xmlns:p14="http://schemas.microsoft.com/office/powerpoint/2010/main" val="30229485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スライド番号プレースホルダー 6"/>
          <p:cNvSpPr>
            <a:spLocks noGrp="1"/>
          </p:cNvSpPr>
          <p:nvPr>
            <p:ph type="sldNum" sz="quarter" idx="12"/>
          </p:nvPr>
        </p:nvSpPr>
        <p:spPr/>
        <p:txBody>
          <a:bodyPr/>
          <a:lstStyle/>
          <a:p>
            <a:fld id="{EEDB8509-CC2C-4EC7-9C2E-996B98B58898}" type="slidenum">
              <a:rPr kumimoji="1" lang="ja-JP" altLang="en-US" smtClean="0"/>
              <a:pPr/>
              <a:t>10</a:t>
            </a:fld>
            <a:endParaRPr kumimoji="1" lang="ja-JP" altLang="en-US"/>
          </a:p>
        </p:txBody>
      </p:sp>
      <p:sp>
        <p:nvSpPr>
          <p:cNvPr id="10" name="タイトル 1"/>
          <p:cNvSpPr>
            <a:spLocks noGrp="1"/>
          </p:cNvSpPr>
          <p:nvPr>
            <p:ph type="title"/>
          </p:nvPr>
        </p:nvSpPr>
        <p:spPr>
          <a:xfrm>
            <a:off x="251520" y="313813"/>
            <a:ext cx="8712968" cy="424732"/>
          </a:xfrm>
        </p:spPr>
        <p:txBody>
          <a:bodyPr/>
          <a:lstStyle/>
          <a:p>
            <a:r>
              <a:rPr lang="en-US" altLang="ja-JP" dirty="0">
                <a:latin typeface="+mn-ea"/>
              </a:rPr>
              <a:t>1.2 </a:t>
            </a:r>
            <a:r>
              <a:rPr lang="ja-JP" altLang="en-US" dirty="0">
                <a:latin typeface="+mn-ea"/>
              </a:rPr>
              <a:t>「踏み出す」ためのノウハウ</a:t>
            </a:r>
            <a:endParaRPr kumimoji="1" lang="ja-JP" altLang="en-US" dirty="0">
              <a:latin typeface="+mn-ea"/>
              <a:ea typeface="+mn-ea"/>
            </a:endParaRPr>
          </a:p>
        </p:txBody>
      </p:sp>
      <p:sp>
        <p:nvSpPr>
          <p:cNvPr id="11" name="タイトル 1"/>
          <p:cNvSpPr txBox="1">
            <a:spLocks/>
          </p:cNvSpPr>
          <p:nvPr/>
        </p:nvSpPr>
        <p:spPr>
          <a:xfrm>
            <a:off x="251520" y="116632"/>
            <a:ext cx="8712968" cy="234159"/>
          </a:xfrm>
          <a:prstGeom prst="rect">
            <a:avLst/>
          </a:prstGeom>
        </p:spPr>
        <p:txBody>
          <a:bodyPr vert="horz" wrap="none" lIns="91440" tIns="45720" rIns="91440" bIns="45720" rtlCol="0" anchor="ctr">
            <a:normAutofit fontScale="92500" lnSpcReduction="10000"/>
          </a:bodyPr>
          <a:lstStyle>
            <a:lvl1pPr algn="l" defTabSz="914400" rtl="0" eaLnBrk="1" latinLnBrk="0" hangingPunct="1">
              <a:lnSpc>
                <a:spcPct val="90000"/>
              </a:lnSpc>
              <a:spcBef>
                <a:spcPct val="0"/>
              </a:spcBef>
              <a:buNone/>
              <a:defRPr kumimoji="1" lang="en-US" sz="2400" kern="1200" dirty="0">
                <a:solidFill>
                  <a:schemeClr val="tx1"/>
                </a:solidFill>
                <a:latin typeface="HGP創英角ｺﾞｼｯｸUB" panose="020B0900000000000000" pitchFamily="50" charset="-128"/>
                <a:ea typeface="HGP創英角ｺﾞｼｯｸUB" panose="020B0900000000000000" pitchFamily="50" charset="-128"/>
                <a:cs typeface="+mj-cs"/>
              </a:defRPr>
            </a:lvl1pPr>
          </a:lstStyle>
          <a:p>
            <a:r>
              <a:rPr lang="en-US" altLang="ja-JP" sz="1200" dirty="0">
                <a:latin typeface="+mn-ea"/>
                <a:ea typeface="+mn-ea"/>
              </a:rPr>
              <a:t>1.</a:t>
            </a:r>
            <a:r>
              <a:rPr lang="ja-JP" altLang="en-US" sz="1200">
                <a:latin typeface="+mn-ea"/>
                <a:ea typeface="+mn-ea"/>
              </a:rPr>
              <a:t>企画立案 </a:t>
            </a:r>
            <a:r>
              <a:rPr lang="en-US" altLang="ja-JP" sz="1200" dirty="0">
                <a:latin typeface="+mn-ea"/>
                <a:ea typeface="+mn-ea"/>
              </a:rPr>
              <a:t>– </a:t>
            </a:r>
            <a:r>
              <a:rPr lang="ja-JP" altLang="en-US" sz="1200">
                <a:latin typeface="+mn-ea"/>
                <a:ea typeface="+mn-ea"/>
              </a:rPr>
              <a:t>踏み出す</a:t>
            </a:r>
          </a:p>
        </p:txBody>
      </p:sp>
      <p:sp>
        <p:nvSpPr>
          <p:cNvPr id="9" name="正方形/長方形 8">
            <a:extLst>
              <a:ext uri="{FF2B5EF4-FFF2-40B4-BE49-F238E27FC236}">
                <a16:creationId xmlns:a16="http://schemas.microsoft.com/office/drawing/2014/main" id="{A30EBC00-D092-D340-8EC7-61A9BC914200}"/>
              </a:ext>
            </a:extLst>
          </p:cNvPr>
          <p:cNvSpPr/>
          <p:nvPr/>
        </p:nvSpPr>
        <p:spPr bwMode="auto">
          <a:xfrm>
            <a:off x="215901" y="836712"/>
            <a:ext cx="8748588" cy="873911"/>
          </a:xfrm>
          <a:prstGeom prst="rect">
            <a:avLst/>
          </a:prstGeom>
          <a:solidFill>
            <a:schemeClr val="accent4">
              <a:lumMod val="40000"/>
              <a:lumOff val="60000"/>
              <a:alpha val="46000"/>
            </a:schemeClr>
          </a:solidFill>
          <a:ln w="6350">
            <a:noFill/>
            <a:miter lim="800000"/>
            <a:headEnd/>
            <a:tailEnd/>
          </a:ln>
        </p:spPr>
        <p:txBody>
          <a:bodyPr wrap="square" rtlCol="0" anchor="ctr" anchorCtr="0"/>
          <a:lstStyle/>
          <a:p>
            <a:pPr>
              <a:lnSpc>
                <a:spcPct val="100000"/>
              </a:lnSpc>
            </a:pPr>
            <a:r>
              <a:rPr kumimoji="1" lang="en-US" altLang="ja-JP" sz="20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(4)</a:t>
            </a:r>
            <a:r>
              <a:rPr kumimoji="1" lang="ja-JP" altLang="en-US" sz="2000">
                <a:solidFill>
                  <a:srgbClr val="000000"/>
                </a:solidFill>
                <a:latin typeface="Meiryo UI" panose="020B0604030504040204" pitchFamily="50" charset="-128"/>
                <a:ea typeface="Meiryo UI" panose="020B0604030504040204" pitchFamily="50" charset="-128"/>
                <a:cs typeface="Meiryo UI" panose="020B0604030504040204" pitchFamily="50" charset="-128"/>
              </a:rPr>
              <a:t>オープンデータを公開している自治体数はどれくらいありますか？</a:t>
            </a:r>
          </a:p>
        </p:txBody>
      </p:sp>
      <p:sp>
        <p:nvSpPr>
          <p:cNvPr id="13" name="テキスト ボックス 12">
            <a:extLst>
              <a:ext uri="{FF2B5EF4-FFF2-40B4-BE49-F238E27FC236}">
                <a16:creationId xmlns:a16="http://schemas.microsoft.com/office/drawing/2014/main" id="{58695399-4722-314C-AAF0-DCCCE4422990}"/>
              </a:ext>
            </a:extLst>
          </p:cNvPr>
          <p:cNvSpPr txBox="1"/>
          <p:nvPr/>
        </p:nvSpPr>
        <p:spPr>
          <a:xfrm>
            <a:off x="683568" y="5965830"/>
            <a:ext cx="5976664" cy="415498"/>
          </a:xfrm>
          <a:prstGeom prst="rect">
            <a:avLst/>
          </a:prstGeom>
          <a:noFill/>
        </p:spPr>
        <p:txBody>
          <a:bodyPr wrap="square" rtlCol="0">
            <a:spAutoFit/>
          </a:bodyPr>
          <a:lstStyle/>
          <a:p>
            <a:r>
              <a:rPr kumimoji="1" lang="en-US" altLang="ja-JP" sz="1000" dirty="0"/>
              <a:t>※</a:t>
            </a:r>
            <a:r>
              <a:rPr kumimoji="1" lang="ja-JP" altLang="en-US" sz="1000"/>
              <a:t>自らのホームページにおいて「オープンデータとしての利用規約を適用し、データを公開」又は「オープンデータの説明を掲載し、データの公開先を提示」を行っている都道府県及び市区町村</a:t>
            </a:r>
          </a:p>
        </p:txBody>
      </p:sp>
      <p:sp>
        <p:nvSpPr>
          <p:cNvPr id="14" name="テキスト ボックス 13">
            <a:extLst>
              <a:ext uri="{FF2B5EF4-FFF2-40B4-BE49-F238E27FC236}">
                <a16:creationId xmlns:a16="http://schemas.microsoft.com/office/drawing/2014/main" id="{2BE94129-8D86-2044-8913-A3550F08D517}"/>
              </a:ext>
            </a:extLst>
          </p:cNvPr>
          <p:cNvSpPr txBox="1"/>
          <p:nvPr/>
        </p:nvSpPr>
        <p:spPr>
          <a:xfrm>
            <a:off x="683568" y="6320353"/>
            <a:ext cx="7416824" cy="276999"/>
          </a:xfrm>
          <a:prstGeom prst="rect">
            <a:avLst/>
          </a:prstGeom>
          <a:noFill/>
        </p:spPr>
        <p:txBody>
          <a:bodyPr wrap="square" rtlCol="0">
            <a:spAutoFit/>
          </a:bodyPr>
          <a:lstStyle/>
          <a:p>
            <a:r>
              <a:rPr kumimoji="1" lang="ja-JP" altLang="en-US" sz="1200"/>
              <a:t>出典：政府</a:t>
            </a:r>
            <a:r>
              <a:rPr kumimoji="1" lang="en-US" altLang="ja-JP" sz="1200" dirty="0"/>
              <a:t>CIO</a:t>
            </a:r>
            <a:r>
              <a:rPr kumimoji="1" lang="ja-JP" altLang="en-US" sz="1200"/>
              <a:t>ポータルのオープンデータ関連のデータを編集、</a:t>
            </a:r>
            <a:r>
              <a:rPr kumimoji="1" lang="en" altLang="ja-JP" sz="1200" dirty="0">
                <a:hlinkClick r:id="rId3"/>
              </a:rPr>
              <a:t>https://cio.go.jp/policy-opendata</a:t>
            </a:r>
            <a:r>
              <a:rPr kumimoji="1" lang="en" altLang="ja-JP" sz="1200" dirty="0"/>
              <a:t> </a:t>
            </a:r>
            <a:endParaRPr kumimoji="1" lang="ja-JP" altLang="en-US" sz="1200"/>
          </a:p>
        </p:txBody>
      </p:sp>
      <p:graphicFrame>
        <p:nvGraphicFramePr>
          <p:cNvPr id="19" name="グラフ 18">
            <a:extLst>
              <a:ext uri="{FF2B5EF4-FFF2-40B4-BE49-F238E27FC236}">
                <a16:creationId xmlns:a16="http://schemas.microsoft.com/office/drawing/2014/main" id="{73362740-8658-4442-978C-8E10573EB87C}"/>
              </a:ext>
            </a:extLst>
          </p:cNvPr>
          <p:cNvGraphicFramePr>
            <a:graphicFrameLocks/>
          </p:cNvGraphicFramePr>
          <p:nvPr>
            <p:extLst>
              <p:ext uri="{D42A27DB-BD31-4B8C-83A1-F6EECF244321}">
                <p14:modId xmlns:p14="http://schemas.microsoft.com/office/powerpoint/2010/main" val="1228985863"/>
              </p:ext>
            </p:extLst>
          </p:nvPr>
        </p:nvGraphicFramePr>
        <p:xfrm>
          <a:off x="213157" y="1875130"/>
          <a:ext cx="6912000" cy="3924000"/>
        </p:xfrm>
        <a:graphic>
          <a:graphicData uri="http://schemas.openxmlformats.org/drawingml/2006/chart">
            <c:chart xmlns:c="http://schemas.openxmlformats.org/drawingml/2006/chart" xmlns:r="http://schemas.openxmlformats.org/officeDocument/2006/relationships" r:id="rId4"/>
          </a:graphicData>
        </a:graphic>
      </p:graphicFrame>
      <p:pic>
        <p:nvPicPr>
          <p:cNvPr id="21" name="図 20">
            <a:extLst>
              <a:ext uri="{FF2B5EF4-FFF2-40B4-BE49-F238E27FC236}">
                <a16:creationId xmlns:a16="http://schemas.microsoft.com/office/drawing/2014/main" id="{7CF30417-AEE6-4F09-B0FB-EB85E5B20B5A}"/>
              </a:ext>
            </a:extLst>
          </p:cNvPr>
          <p:cNvPicPr>
            <a:picLocks noChangeAspect="1"/>
          </p:cNvPicPr>
          <p:nvPr/>
        </p:nvPicPr>
        <p:blipFill>
          <a:blip r:embed="rId5"/>
          <a:stretch>
            <a:fillRect/>
          </a:stretch>
        </p:blipFill>
        <p:spPr>
          <a:xfrm>
            <a:off x="7202843" y="3834255"/>
            <a:ext cx="1728000" cy="1964875"/>
          </a:xfrm>
          <a:prstGeom prst="rect">
            <a:avLst/>
          </a:prstGeom>
        </p:spPr>
      </p:pic>
      <p:sp>
        <p:nvSpPr>
          <p:cNvPr id="16" name="テキスト ボックス 15">
            <a:extLst>
              <a:ext uri="{FF2B5EF4-FFF2-40B4-BE49-F238E27FC236}">
                <a16:creationId xmlns:a16="http://schemas.microsoft.com/office/drawing/2014/main" id="{5AF8D2B7-6213-794F-BE1F-1233BF645C1E}"/>
              </a:ext>
            </a:extLst>
          </p:cNvPr>
          <p:cNvSpPr txBox="1"/>
          <p:nvPr/>
        </p:nvSpPr>
        <p:spPr>
          <a:xfrm>
            <a:off x="7273621" y="3810206"/>
            <a:ext cx="902811" cy="307777"/>
          </a:xfrm>
          <a:prstGeom prst="rect">
            <a:avLst/>
          </a:prstGeom>
          <a:noFill/>
        </p:spPr>
        <p:txBody>
          <a:bodyPr wrap="square" rtlCol="0">
            <a:spAutoFit/>
          </a:bodyPr>
          <a:lstStyle/>
          <a:p>
            <a:r>
              <a:rPr kumimoji="1" lang="ja-JP" altLang="en-US" sz="1400" dirty="0"/>
              <a:t>市区町村</a:t>
            </a:r>
          </a:p>
        </p:txBody>
      </p:sp>
      <p:pic>
        <p:nvPicPr>
          <p:cNvPr id="22" name="図 21">
            <a:extLst>
              <a:ext uri="{FF2B5EF4-FFF2-40B4-BE49-F238E27FC236}">
                <a16:creationId xmlns:a16="http://schemas.microsoft.com/office/drawing/2014/main" id="{93B28A03-753F-4912-BD72-51DBA4B6F8A7}"/>
              </a:ext>
            </a:extLst>
          </p:cNvPr>
          <p:cNvPicPr>
            <a:picLocks noChangeAspect="1"/>
          </p:cNvPicPr>
          <p:nvPr/>
        </p:nvPicPr>
        <p:blipFill>
          <a:blip r:embed="rId6"/>
          <a:stretch>
            <a:fillRect/>
          </a:stretch>
        </p:blipFill>
        <p:spPr>
          <a:xfrm>
            <a:off x="7196338" y="1875130"/>
            <a:ext cx="1728000" cy="1872000"/>
          </a:xfrm>
          <a:prstGeom prst="rect">
            <a:avLst/>
          </a:prstGeom>
        </p:spPr>
      </p:pic>
      <p:sp>
        <p:nvSpPr>
          <p:cNvPr id="3" name="テキスト ボックス 2">
            <a:extLst>
              <a:ext uri="{FF2B5EF4-FFF2-40B4-BE49-F238E27FC236}">
                <a16:creationId xmlns:a16="http://schemas.microsoft.com/office/drawing/2014/main" id="{AD90DC8E-DFE4-244F-8809-4E993035207D}"/>
              </a:ext>
            </a:extLst>
          </p:cNvPr>
          <p:cNvSpPr txBox="1"/>
          <p:nvPr/>
        </p:nvSpPr>
        <p:spPr>
          <a:xfrm>
            <a:off x="7273622" y="1875131"/>
            <a:ext cx="902811" cy="307777"/>
          </a:xfrm>
          <a:prstGeom prst="rect">
            <a:avLst/>
          </a:prstGeom>
          <a:noFill/>
        </p:spPr>
        <p:txBody>
          <a:bodyPr wrap="square" rtlCol="0">
            <a:spAutoFit/>
          </a:bodyPr>
          <a:lstStyle/>
          <a:p>
            <a:r>
              <a:rPr kumimoji="1" lang="ja-JP" altLang="en-US" sz="1400" dirty="0"/>
              <a:t>都道府県</a:t>
            </a:r>
          </a:p>
        </p:txBody>
      </p:sp>
    </p:spTree>
    <p:extLst>
      <p:ext uri="{BB962C8B-B14F-4D97-AF65-F5344CB8AC3E}">
        <p14:creationId xmlns:p14="http://schemas.microsoft.com/office/powerpoint/2010/main" val="8740787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スライド番号プレースホルダー 6"/>
          <p:cNvSpPr>
            <a:spLocks noGrp="1"/>
          </p:cNvSpPr>
          <p:nvPr>
            <p:ph type="sldNum" sz="quarter" idx="12"/>
          </p:nvPr>
        </p:nvSpPr>
        <p:spPr/>
        <p:txBody>
          <a:bodyPr/>
          <a:lstStyle/>
          <a:p>
            <a:fld id="{EEDB8509-CC2C-4EC7-9C2E-996B98B58898}" type="slidenum">
              <a:rPr kumimoji="1" lang="ja-JP" altLang="en-US" smtClean="0"/>
              <a:pPr/>
              <a:t>11</a:t>
            </a:fld>
            <a:endParaRPr kumimoji="1" lang="ja-JP" altLang="en-US"/>
          </a:p>
        </p:txBody>
      </p:sp>
      <p:sp>
        <p:nvSpPr>
          <p:cNvPr id="31" name="正方形/長方形 30"/>
          <p:cNvSpPr/>
          <p:nvPr/>
        </p:nvSpPr>
        <p:spPr bwMode="auto">
          <a:xfrm>
            <a:off x="215900" y="1843972"/>
            <a:ext cx="8748588" cy="4681371"/>
          </a:xfrm>
          <a:prstGeom prst="rect">
            <a:avLst/>
          </a:prstGeom>
          <a:solidFill>
            <a:schemeClr val="bg2">
              <a:lumMod val="90000"/>
            </a:schemeClr>
          </a:solidFill>
          <a:ln w="6350">
            <a:noFill/>
            <a:miter lim="800000"/>
            <a:headEnd/>
            <a:tailEnd/>
          </a:ln>
        </p:spPr>
        <p:txBody>
          <a:bodyPr wrap="square" rtlCol="0" anchor="t"/>
          <a:lstStyle/>
          <a:p>
            <a:pPr>
              <a:lnSpc>
                <a:spcPct val="100000"/>
              </a:lnSpc>
            </a:pPr>
            <a:endParaRPr kumimoji="1" lang="ja-JP" altLang="en-US" sz="16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4" name="正方形/長方形 33"/>
          <p:cNvSpPr/>
          <p:nvPr/>
        </p:nvSpPr>
        <p:spPr bwMode="auto">
          <a:xfrm>
            <a:off x="215901" y="836712"/>
            <a:ext cx="8748588" cy="873911"/>
          </a:xfrm>
          <a:prstGeom prst="rect">
            <a:avLst/>
          </a:prstGeom>
          <a:solidFill>
            <a:schemeClr val="accent4">
              <a:lumMod val="40000"/>
              <a:lumOff val="60000"/>
              <a:alpha val="46000"/>
            </a:schemeClr>
          </a:solidFill>
          <a:ln w="6350">
            <a:noFill/>
            <a:miter lim="800000"/>
            <a:headEnd/>
            <a:tailEnd/>
          </a:ln>
        </p:spPr>
        <p:txBody>
          <a:bodyPr wrap="square" rtlCol="0" anchor="ctr" anchorCtr="0"/>
          <a:lstStyle/>
          <a:p>
            <a:pPr>
              <a:lnSpc>
                <a:spcPct val="100000"/>
              </a:lnSpc>
            </a:pPr>
            <a:r>
              <a:rPr kumimoji="1" lang="en-US" altLang="ja-JP" sz="20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(5)</a:t>
            </a:r>
            <a:r>
              <a:rPr kumimoji="1" lang="ja-JP" altLang="en-US" sz="2000">
                <a:solidFill>
                  <a:srgbClr val="000000"/>
                </a:solidFill>
                <a:latin typeface="Meiryo UI" panose="020B0604030504040204" pitchFamily="50" charset="-128"/>
                <a:ea typeface="Meiryo UI" panose="020B0604030504040204" pitchFamily="50" charset="-128"/>
                <a:cs typeface="Meiryo UI" panose="020B0604030504040204" pitchFamily="50" charset="-128"/>
              </a:rPr>
              <a:t>小規模な自治体でもオープンデータを公開しているのでしょうか？</a:t>
            </a:r>
          </a:p>
        </p:txBody>
      </p:sp>
      <p:sp>
        <p:nvSpPr>
          <p:cNvPr id="10" name="タイトル 1"/>
          <p:cNvSpPr>
            <a:spLocks noGrp="1"/>
          </p:cNvSpPr>
          <p:nvPr>
            <p:ph type="title"/>
          </p:nvPr>
        </p:nvSpPr>
        <p:spPr>
          <a:xfrm>
            <a:off x="251520" y="313813"/>
            <a:ext cx="8712968" cy="424732"/>
          </a:xfrm>
        </p:spPr>
        <p:txBody>
          <a:bodyPr/>
          <a:lstStyle/>
          <a:p>
            <a:r>
              <a:rPr lang="en-US" altLang="ja-JP" dirty="0">
                <a:latin typeface="+mn-ea"/>
                <a:ea typeface="+mn-ea"/>
              </a:rPr>
              <a:t>1.2 </a:t>
            </a:r>
            <a:r>
              <a:rPr lang="ja-JP" altLang="en-US">
                <a:latin typeface="+mn-ea"/>
                <a:ea typeface="+mn-ea"/>
              </a:rPr>
              <a:t>「踏み出す」ためのノウハウ</a:t>
            </a:r>
            <a:endParaRPr kumimoji="1" lang="ja-JP" altLang="en-US" dirty="0">
              <a:latin typeface="+mn-ea"/>
              <a:ea typeface="+mn-ea"/>
            </a:endParaRPr>
          </a:p>
        </p:txBody>
      </p:sp>
      <p:sp>
        <p:nvSpPr>
          <p:cNvPr id="11" name="タイトル 1"/>
          <p:cNvSpPr txBox="1">
            <a:spLocks/>
          </p:cNvSpPr>
          <p:nvPr/>
        </p:nvSpPr>
        <p:spPr>
          <a:xfrm>
            <a:off x="251520" y="116632"/>
            <a:ext cx="8712968" cy="234159"/>
          </a:xfrm>
          <a:prstGeom prst="rect">
            <a:avLst/>
          </a:prstGeom>
        </p:spPr>
        <p:txBody>
          <a:bodyPr vert="horz" wrap="none" lIns="91440" tIns="45720" rIns="91440" bIns="45720" rtlCol="0" anchor="ctr">
            <a:normAutofit fontScale="92500" lnSpcReduction="10000"/>
          </a:bodyPr>
          <a:lstStyle>
            <a:lvl1pPr algn="l" defTabSz="914400" rtl="0" eaLnBrk="1" latinLnBrk="0" hangingPunct="1">
              <a:lnSpc>
                <a:spcPct val="90000"/>
              </a:lnSpc>
              <a:spcBef>
                <a:spcPct val="0"/>
              </a:spcBef>
              <a:buNone/>
              <a:defRPr kumimoji="1" lang="en-US" sz="2400" kern="1200" dirty="0">
                <a:solidFill>
                  <a:schemeClr val="tx1"/>
                </a:solidFill>
                <a:latin typeface="HGP創英角ｺﾞｼｯｸUB" panose="020B0900000000000000" pitchFamily="50" charset="-128"/>
                <a:ea typeface="HGP創英角ｺﾞｼｯｸUB" panose="020B0900000000000000" pitchFamily="50" charset="-128"/>
                <a:cs typeface="+mj-cs"/>
              </a:defRPr>
            </a:lvl1pPr>
          </a:lstStyle>
          <a:p>
            <a:r>
              <a:rPr lang="en-US" altLang="ja-JP" sz="1200" dirty="0">
                <a:latin typeface="+mn-ea"/>
                <a:ea typeface="+mn-ea"/>
              </a:rPr>
              <a:t>1.</a:t>
            </a:r>
            <a:r>
              <a:rPr lang="ja-JP" altLang="en-US" sz="1200">
                <a:latin typeface="+mn-ea"/>
                <a:ea typeface="+mn-ea"/>
              </a:rPr>
              <a:t>企画立案</a:t>
            </a:r>
            <a:r>
              <a:rPr lang="en-US" altLang="ja-JP" sz="1200" dirty="0">
                <a:latin typeface="+mn-ea"/>
                <a:ea typeface="+mn-ea"/>
              </a:rPr>
              <a:t> – </a:t>
            </a:r>
            <a:r>
              <a:rPr lang="ja-JP" altLang="en-US" sz="1200">
                <a:latin typeface="+mn-ea"/>
                <a:ea typeface="+mn-ea"/>
              </a:rPr>
              <a:t>踏み出す</a:t>
            </a:r>
            <a:endParaRPr lang="ja-JP" altLang="en-US" sz="1200" dirty="0">
              <a:latin typeface="+mn-ea"/>
              <a:ea typeface="+mn-ea"/>
            </a:endParaRPr>
          </a:p>
        </p:txBody>
      </p:sp>
      <p:sp>
        <p:nvSpPr>
          <p:cNvPr id="17" name="テキスト ボックス 16">
            <a:extLst>
              <a:ext uri="{FF2B5EF4-FFF2-40B4-BE49-F238E27FC236}">
                <a16:creationId xmlns:a16="http://schemas.microsoft.com/office/drawing/2014/main" id="{4AC64518-FE22-2B44-A5F0-B88F271B39A6}"/>
              </a:ext>
            </a:extLst>
          </p:cNvPr>
          <p:cNvSpPr txBox="1"/>
          <p:nvPr/>
        </p:nvSpPr>
        <p:spPr>
          <a:xfrm>
            <a:off x="179512" y="6093296"/>
            <a:ext cx="8712968" cy="461665"/>
          </a:xfrm>
          <a:prstGeom prst="rect">
            <a:avLst/>
          </a:prstGeom>
          <a:noFill/>
        </p:spPr>
        <p:txBody>
          <a:bodyPr wrap="square" rtlCol="0">
            <a:spAutoFit/>
          </a:bodyPr>
          <a:lstStyle/>
          <a:p>
            <a:r>
              <a:rPr kumimoji="1" lang="ja-JP" altLang="en-US" sz="1200"/>
              <a:t>出典：地方公共団体へのオープンデータの取組に関するアンケート結果・回答一覧（内閣官房</a:t>
            </a:r>
            <a:r>
              <a:rPr kumimoji="1" lang="en" altLang="ja-JP" sz="1200" dirty="0"/>
              <a:t>IT</a:t>
            </a:r>
            <a:r>
              <a:rPr kumimoji="1" lang="ja-JP" altLang="en-US" sz="1200"/>
              <a:t>総合戦略室、平成</a:t>
            </a:r>
            <a:r>
              <a:rPr kumimoji="1" lang="en-US" altLang="ja-JP" sz="1200" dirty="0"/>
              <a:t>31</a:t>
            </a:r>
            <a:r>
              <a:rPr kumimoji="1" lang="ja-JP" altLang="en-US" sz="1200"/>
              <a:t>年</a:t>
            </a:r>
            <a:r>
              <a:rPr kumimoji="1" lang="en-US" altLang="ja-JP" sz="1200" dirty="0"/>
              <a:t>3</a:t>
            </a:r>
            <a:r>
              <a:rPr kumimoji="1" lang="ja-JP" altLang="en-US" sz="1200"/>
              <a:t>月</a:t>
            </a:r>
            <a:r>
              <a:rPr kumimoji="1" lang="en-US" altLang="ja-JP" sz="1200" dirty="0"/>
              <a:t>26</a:t>
            </a:r>
            <a:r>
              <a:rPr kumimoji="1" lang="ja-JP" altLang="en-US" sz="1200"/>
              <a:t>日公開）（内閣官房</a:t>
            </a:r>
            <a:r>
              <a:rPr kumimoji="1" lang="en" altLang="ja-JP" sz="1200" dirty="0"/>
              <a:t>IT</a:t>
            </a:r>
            <a:r>
              <a:rPr kumimoji="1" lang="ja-JP" altLang="en-US" sz="1200"/>
              <a:t>総合戦略室、クリエイティブ・コモンズ 表示 </a:t>
            </a:r>
            <a:r>
              <a:rPr kumimoji="1" lang="en-US" altLang="ja-JP" sz="1200" dirty="0"/>
              <a:t>4.0 </a:t>
            </a:r>
            <a:r>
              <a:rPr kumimoji="1" lang="ja-JP" altLang="en-US" sz="1200"/>
              <a:t>国際）をもとに公益財団法人九州先端科学技術研究所が作成</a:t>
            </a:r>
          </a:p>
        </p:txBody>
      </p:sp>
      <p:pic>
        <p:nvPicPr>
          <p:cNvPr id="13" name="図 12">
            <a:extLst>
              <a:ext uri="{FF2B5EF4-FFF2-40B4-BE49-F238E27FC236}">
                <a16:creationId xmlns:a16="http://schemas.microsoft.com/office/drawing/2014/main" id="{0F4B165A-D3D7-104D-A10C-51FCBC459C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1517" y="1870130"/>
            <a:ext cx="8690061" cy="4151158"/>
          </a:xfrm>
          <a:prstGeom prst="rect">
            <a:avLst/>
          </a:prstGeom>
        </p:spPr>
      </p:pic>
    </p:spTree>
    <p:extLst>
      <p:ext uri="{BB962C8B-B14F-4D97-AF65-F5344CB8AC3E}">
        <p14:creationId xmlns:p14="http://schemas.microsoft.com/office/powerpoint/2010/main" val="27062666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グループ化 3">
            <a:extLst>
              <a:ext uri="{FF2B5EF4-FFF2-40B4-BE49-F238E27FC236}">
                <a16:creationId xmlns:a16="http://schemas.microsoft.com/office/drawing/2014/main" id="{D3E0DC4E-2E18-DE4C-94D3-7DA3D4B11358}"/>
              </a:ext>
            </a:extLst>
          </p:cNvPr>
          <p:cNvGrpSpPr/>
          <p:nvPr/>
        </p:nvGrpSpPr>
        <p:grpSpPr>
          <a:xfrm>
            <a:off x="707348" y="2758760"/>
            <a:ext cx="7753084" cy="3334536"/>
            <a:chOff x="707348" y="2758760"/>
            <a:chExt cx="7753084" cy="3334536"/>
          </a:xfrm>
        </p:grpSpPr>
        <p:pic>
          <p:nvPicPr>
            <p:cNvPr id="6" name="図 5">
              <a:extLst>
                <a:ext uri="{FF2B5EF4-FFF2-40B4-BE49-F238E27FC236}">
                  <a16:creationId xmlns:a16="http://schemas.microsoft.com/office/drawing/2014/main" id="{048242F4-8B5E-5545-8288-68B3DCE2F93D}"/>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19280" y="2758760"/>
              <a:ext cx="7741152" cy="3334536"/>
            </a:xfrm>
            <a:prstGeom prst="rect">
              <a:avLst/>
            </a:prstGeom>
          </p:spPr>
        </p:pic>
        <p:pic>
          <p:nvPicPr>
            <p:cNvPr id="15" name="図 14">
              <a:extLst>
                <a:ext uri="{FF2B5EF4-FFF2-40B4-BE49-F238E27FC236}">
                  <a16:creationId xmlns:a16="http://schemas.microsoft.com/office/drawing/2014/main" id="{092BD613-19FF-6446-B322-E7149BBA0A12}"/>
                </a:ext>
              </a:extLst>
            </p:cNvPr>
            <p:cNvPicPr/>
            <p:nvPr/>
          </p:nvPicPr>
          <p:blipFill>
            <a:blip r:embed="rId4">
              <a:extLst>
                <a:ext uri="{28A0092B-C50C-407E-A947-70E740481C1C}">
                  <a14:useLocalDpi xmlns:a14="http://schemas.microsoft.com/office/drawing/2010/main" val="0"/>
                </a:ext>
              </a:extLst>
            </a:blip>
            <a:stretch>
              <a:fillRect/>
            </a:stretch>
          </p:blipFill>
          <p:spPr>
            <a:xfrm>
              <a:off x="707348" y="2778096"/>
              <a:ext cx="3144292" cy="3280774"/>
            </a:xfrm>
            <a:prstGeom prst="rect">
              <a:avLst/>
            </a:prstGeom>
            <a:ln>
              <a:solidFill>
                <a:schemeClr val="tx1"/>
              </a:solidFill>
            </a:ln>
          </p:spPr>
        </p:pic>
      </p:grpSp>
      <p:sp>
        <p:nvSpPr>
          <p:cNvPr id="7" name="スライド番号プレースホルダー 6"/>
          <p:cNvSpPr>
            <a:spLocks noGrp="1"/>
          </p:cNvSpPr>
          <p:nvPr>
            <p:ph type="sldNum" sz="quarter" idx="12"/>
          </p:nvPr>
        </p:nvSpPr>
        <p:spPr/>
        <p:txBody>
          <a:bodyPr/>
          <a:lstStyle/>
          <a:p>
            <a:fld id="{EEDB8509-CC2C-4EC7-9C2E-996B98B58898}" type="slidenum">
              <a:rPr kumimoji="1" lang="ja-JP" altLang="en-US" smtClean="0"/>
              <a:pPr/>
              <a:t>12</a:t>
            </a:fld>
            <a:endParaRPr kumimoji="1" lang="ja-JP" altLang="en-US"/>
          </a:p>
        </p:txBody>
      </p:sp>
      <p:sp>
        <p:nvSpPr>
          <p:cNvPr id="34" name="正方形/長方形 33"/>
          <p:cNvSpPr/>
          <p:nvPr/>
        </p:nvSpPr>
        <p:spPr bwMode="auto">
          <a:xfrm>
            <a:off x="215901" y="836712"/>
            <a:ext cx="8748588" cy="873911"/>
          </a:xfrm>
          <a:prstGeom prst="rect">
            <a:avLst/>
          </a:prstGeom>
          <a:solidFill>
            <a:schemeClr val="accent4">
              <a:lumMod val="40000"/>
              <a:lumOff val="60000"/>
              <a:alpha val="46000"/>
            </a:schemeClr>
          </a:solidFill>
          <a:ln w="6350">
            <a:noFill/>
            <a:miter lim="800000"/>
            <a:headEnd/>
            <a:tailEnd/>
          </a:ln>
        </p:spPr>
        <p:txBody>
          <a:bodyPr wrap="square" rtlCol="0" anchor="ctr" anchorCtr="0"/>
          <a:lstStyle/>
          <a:p>
            <a:pPr>
              <a:lnSpc>
                <a:spcPct val="100000"/>
              </a:lnSpc>
            </a:pPr>
            <a:r>
              <a:rPr kumimoji="1" lang="ja-JP" altLang="en-US" sz="2000">
                <a:solidFill>
                  <a:srgbClr val="000000"/>
                </a:solidFill>
                <a:latin typeface="Meiryo UI" panose="020B0604030504040204" pitchFamily="50" charset="-128"/>
                <a:ea typeface="Meiryo UI" panose="020B0604030504040204" pitchFamily="50" charset="-128"/>
                <a:cs typeface="Meiryo UI" panose="020B0604030504040204" pitchFamily="50" charset="-128"/>
              </a:rPr>
              <a:t>福岡都市圏では、</a:t>
            </a:r>
            <a:r>
              <a:rPr kumimoji="1" lang="en-US" altLang="ja-JP" sz="20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17</a:t>
            </a:r>
            <a:r>
              <a:rPr kumimoji="1" lang="ja-JP" altLang="en-US" sz="2000">
                <a:solidFill>
                  <a:srgbClr val="000000"/>
                </a:solidFill>
                <a:latin typeface="Meiryo UI" panose="020B0604030504040204" pitchFamily="50" charset="-128"/>
                <a:ea typeface="Meiryo UI" panose="020B0604030504040204" pitchFamily="50" charset="-128"/>
                <a:cs typeface="Meiryo UI" panose="020B0604030504040204" pitchFamily="50" charset="-128"/>
              </a:rPr>
              <a:t>市町が広域で連携してオープンデータ推進に取り組むことで、庁内の理解を得やすくなりました</a:t>
            </a:r>
          </a:p>
        </p:txBody>
      </p:sp>
      <p:sp>
        <p:nvSpPr>
          <p:cNvPr id="10" name="タイトル 1"/>
          <p:cNvSpPr>
            <a:spLocks noGrp="1"/>
          </p:cNvSpPr>
          <p:nvPr>
            <p:ph type="title"/>
          </p:nvPr>
        </p:nvSpPr>
        <p:spPr>
          <a:xfrm>
            <a:off x="251520" y="313813"/>
            <a:ext cx="8712968" cy="424732"/>
          </a:xfrm>
        </p:spPr>
        <p:txBody>
          <a:bodyPr/>
          <a:lstStyle/>
          <a:p>
            <a:r>
              <a:rPr lang="ja-JP" altLang="en-US">
                <a:latin typeface="+mn-ea"/>
                <a:ea typeface="+mn-ea"/>
              </a:rPr>
              <a:t>事例：福岡都市圏、都市圏全体で連携したオープンデータ化推進</a:t>
            </a:r>
            <a:endParaRPr kumimoji="1" lang="ja-JP" altLang="en-US" dirty="0">
              <a:latin typeface="+mn-ea"/>
              <a:ea typeface="+mn-ea"/>
            </a:endParaRPr>
          </a:p>
        </p:txBody>
      </p:sp>
      <p:sp>
        <p:nvSpPr>
          <p:cNvPr id="11" name="タイトル 1"/>
          <p:cNvSpPr txBox="1">
            <a:spLocks/>
          </p:cNvSpPr>
          <p:nvPr/>
        </p:nvSpPr>
        <p:spPr>
          <a:xfrm>
            <a:off x="251520" y="116632"/>
            <a:ext cx="8712968" cy="234159"/>
          </a:xfrm>
          <a:prstGeom prst="rect">
            <a:avLst/>
          </a:prstGeom>
        </p:spPr>
        <p:txBody>
          <a:bodyPr vert="horz" wrap="none" lIns="91440" tIns="45720" rIns="91440" bIns="45720" rtlCol="0" anchor="ctr">
            <a:normAutofit fontScale="92500" lnSpcReduction="10000"/>
          </a:bodyPr>
          <a:lstStyle>
            <a:lvl1pPr algn="l" defTabSz="914400" rtl="0" eaLnBrk="1" latinLnBrk="0" hangingPunct="1">
              <a:lnSpc>
                <a:spcPct val="90000"/>
              </a:lnSpc>
              <a:spcBef>
                <a:spcPct val="0"/>
              </a:spcBef>
              <a:buNone/>
              <a:defRPr kumimoji="1" lang="en-US" sz="2400" kern="1200" dirty="0">
                <a:solidFill>
                  <a:schemeClr val="tx1"/>
                </a:solidFill>
                <a:latin typeface="HGP創英角ｺﾞｼｯｸUB" panose="020B0900000000000000" pitchFamily="50" charset="-128"/>
                <a:ea typeface="HGP創英角ｺﾞｼｯｸUB" panose="020B0900000000000000" pitchFamily="50" charset="-128"/>
                <a:cs typeface="+mj-cs"/>
              </a:defRPr>
            </a:lvl1pPr>
          </a:lstStyle>
          <a:p>
            <a:r>
              <a:rPr lang="en-US" altLang="ja-JP" sz="1200" dirty="0">
                <a:latin typeface="+mn-ea"/>
                <a:ea typeface="+mn-ea"/>
              </a:rPr>
              <a:t>1.</a:t>
            </a:r>
            <a:r>
              <a:rPr lang="ja-JP" altLang="en-US" sz="1200">
                <a:latin typeface="+mn-ea"/>
                <a:ea typeface="+mn-ea"/>
              </a:rPr>
              <a:t>企画立案 </a:t>
            </a:r>
            <a:r>
              <a:rPr lang="en-US" altLang="ja-JP" sz="1200" dirty="0">
                <a:latin typeface="+mn-ea"/>
                <a:ea typeface="+mn-ea"/>
              </a:rPr>
              <a:t>– </a:t>
            </a:r>
            <a:r>
              <a:rPr lang="ja-JP" altLang="en-US" sz="1200">
                <a:latin typeface="+mn-ea"/>
                <a:ea typeface="+mn-ea"/>
              </a:rPr>
              <a:t>踏み出す</a:t>
            </a:r>
          </a:p>
        </p:txBody>
      </p:sp>
      <p:sp>
        <p:nvSpPr>
          <p:cNvPr id="12" name="テキスト ボックス 11">
            <a:extLst>
              <a:ext uri="{FF2B5EF4-FFF2-40B4-BE49-F238E27FC236}">
                <a16:creationId xmlns:a16="http://schemas.microsoft.com/office/drawing/2014/main" id="{84F0A9C7-C302-AE43-8DB2-A85D95FC3D5D}"/>
              </a:ext>
            </a:extLst>
          </p:cNvPr>
          <p:cNvSpPr txBox="1"/>
          <p:nvPr/>
        </p:nvSpPr>
        <p:spPr>
          <a:xfrm>
            <a:off x="707348" y="6146140"/>
            <a:ext cx="8122372" cy="523220"/>
          </a:xfrm>
          <a:prstGeom prst="rect">
            <a:avLst/>
          </a:prstGeom>
          <a:noFill/>
        </p:spPr>
        <p:txBody>
          <a:bodyPr wrap="square" rtlCol="0">
            <a:spAutoFit/>
          </a:bodyPr>
          <a:lstStyle/>
          <a:p>
            <a:r>
              <a:rPr kumimoji="1" lang="ja-JP" altLang="en-US" sz="1400"/>
              <a:t>出典：「福岡市におけるデータ活用について」（福岡市、</a:t>
            </a:r>
            <a:r>
              <a:rPr kumimoji="1" lang="en-US" altLang="ja-JP" sz="1400" dirty="0"/>
              <a:t>2018/9/28</a:t>
            </a:r>
            <a:r>
              <a:rPr kumimoji="1" lang="ja-JP" altLang="en-US" sz="1400"/>
              <a:t>）をもとに公益財団法人九州先端科学技術研究所が作成</a:t>
            </a:r>
          </a:p>
        </p:txBody>
      </p:sp>
      <p:graphicFrame>
        <p:nvGraphicFramePr>
          <p:cNvPr id="9" name="表 8">
            <a:extLst>
              <a:ext uri="{FF2B5EF4-FFF2-40B4-BE49-F238E27FC236}">
                <a16:creationId xmlns:a16="http://schemas.microsoft.com/office/drawing/2014/main" id="{75EEF320-AF34-CC42-AA0A-18A88282F19A}"/>
              </a:ext>
            </a:extLst>
          </p:cNvPr>
          <p:cNvGraphicFramePr>
            <a:graphicFrameLocks noGrp="1"/>
          </p:cNvGraphicFramePr>
          <p:nvPr>
            <p:extLst>
              <p:ext uri="{D42A27DB-BD31-4B8C-83A1-F6EECF244321}">
                <p14:modId xmlns:p14="http://schemas.microsoft.com/office/powerpoint/2010/main" val="1351685983"/>
              </p:ext>
            </p:extLst>
          </p:nvPr>
        </p:nvGraphicFramePr>
        <p:xfrm>
          <a:off x="7359751" y="4295276"/>
          <a:ext cx="1469969" cy="1777193"/>
        </p:xfrm>
        <a:graphic>
          <a:graphicData uri="http://schemas.openxmlformats.org/drawingml/2006/table">
            <a:tbl>
              <a:tblPr firstRow="1" bandRow="1">
                <a:tableStyleId>{5C22544A-7EE6-4342-B048-85BDC9FD1C3A}</a:tableStyleId>
              </a:tblPr>
              <a:tblGrid>
                <a:gridCol w="658087">
                  <a:extLst>
                    <a:ext uri="{9D8B030D-6E8A-4147-A177-3AD203B41FA5}">
                      <a16:colId xmlns:a16="http://schemas.microsoft.com/office/drawing/2014/main" val="3191645395"/>
                    </a:ext>
                  </a:extLst>
                </a:gridCol>
                <a:gridCol w="811882">
                  <a:extLst>
                    <a:ext uri="{9D8B030D-6E8A-4147-A177-3AD203B41FA5}">
                      <a16:colId xmlns:a16="http://schemas.microsoft.com/office/drawing/2014/main" val="3857077668"/>
                    </a:ext>
                  </a:extLst>
                </a:gridCol>
              </a:tblGrid>
              <a:tr h="251624">
                <a:tc>
                  <a:txBody>
                    <a:bodyPr/>
                    <a:lstStyle/>
                    <a:p>
                      <a:pPr algn="ctr"/>
                      <a:r>
                        <a:rPr kumimoji="1" lang="ja-JP" altLang="en-US" sz="1050" b="0" i="0">
                          <a:latin typeface="Hiragino Kaku Gothic Pro W3" panose="020B0300000000000000" pitchFamily="34" charset="-128"/>
                          <a:ea typeface="Hiragino Kaku Gothic Pro W3" panose="020B0300000000000000" pitchFamily="34" charset="-128"/>
                        </a:rPr>
                        <a:t>自治体</a:t>
                      </a:r>
                    </a:p>
                  </a:txBody>
                  <a:tcPr/>
                </a:tc>
                <a:tc>
                  <a:txBody>
                    <a:bodyPr/>
                    <a:lstStyle/>
                    <a:p>
                      <a:pPr algn="ctr"/>
                      <a:r>
                        <a:rPr kumimoji="1" lang="ja-JP" altLang="en-US" sz="1050" b="0" i="0">
                          <a:latin typeface="Hiragino Kaku Gothic Pro W3" panose="020B0300000000000000" pitchFamily="34" charset="-128"/>
                          <a:ea typeface="Hiragino Kaku Gothic Pro W3" panose="020B0300000000000000" pitchFamily="34" charset="-128"/>
                        </a:rPr>
                        <a:t>総人口</a:t>
                      </a:r>
                    </a:p>
                  </a:txBody>
                  <a:tcPr/>
                </a:tc>
                <a:extLst>
                  <a:ext uri="{0D108BD9-81ED-4DB2-BD59-A6C34878D82A}">
                    <a16:rowId xmlns:a16="http://schemas.microsoft.com/office/drawing/2014/main" val="1607095409"/>
                  </a:ext>
                </a:extLst>
              </a:tr>
              <a:tr h="226004">
                <a:tc>
                  <a:txBody>
                    <a:bodyPr/>
                    <a:lstStyle/>
                    <a:p>
                      <a:pPr algn="ctr" fontAlgn="ctr"/>
                      <a:r>
                        <a:rPr lang="ja-JP" altLang="en-US" sz="1050" b="0" i="0" u="none" strike="noStrike">
                          <a:solidFill>
                            <a:srgbClr val="000000"/>
                          </a:solidFill>
                          <a:effectLst/>
                          <a:latin typeface="Hiragino Kaku Gothic Pro W3" panose="020B0300000000000000" pitchFamily="34" charset="-128"/>
                          <a:ea typeface="Hiragino Kaku Gothic Pro W3" panose="020B0300000000000000" pitchFamily="34" charset="-128"/>
                        </a:rPr>
                        <a:t>粕屋町</a:t>
                      </a:r>
                    </a:p>
                  </a:txBody>
                  <a:tcPr marL="9525" marR="9525" marT="9525" marB="0" anchor="ctr"/>
                </a:tc>
                <a:tc>
                  <a:txBody>
                    <a:bodyPr/>
                    <a:lstStyle/>
                    <a:p>
                      <a:pPr algn="ctr" fontAlgn="ctr"/>
                      <a:r>
                        <a:rPr lang="en-US" altLang="ja-JP" sz="1050" b="0" i="0" u="none" strike="noStrike" dirty="0">
                          <a:solidFill>
                            <a:srgbClr val="000000"/>
                          </a:solidFill>
                          <a:effectLst/>
                          <a:latin typeface="Hiragino Kaku Gothic Pro W3" panose="020B0300000000000000" pitchFamily="34" charset="-128"/>
                          <a:ea typeface="Hiragino Kaku Gothic Pro W3" panose="020B0300000000000000" pitchFamily="34" charset="-128"/>
                        </a:rPr>
                        <a:t>47,135 </a:t>
                      </a:r>
                    </a:p>
                  </a:txBody>
                  <a:tcPr marL="9525" marR="9525" marT="9525" marB="0" anchor="ctr"/>
                </a:tc>
                <a:extLst>
                  <a:ext uri="{0D108BD9-81ED-4DB2-BD59-A6C34878D82A}">
                    <a16:rowId xmlns:a16="http://schemas.microsoft.com/office/drawing/2014/main" val="581445793"/>
                  </a:ext>
                </a:extLst>
              </a:tr>
              <a:tr h="226004">
                <a:tc>
                  <a:txBody>
                    <a:bodyPr/>
                    <a:lstStyle/>
                    <a:p>
                      <a:pPr algn="ctr" fontAlgn="ctr"/>
                      <a:r>
                        <a:rPr lang="ja-JP" altLang="en-US" sz="1050" b="0" i="0" u="none" strike="noStrike">
                          <a:solidFill>
                            <a:srgbClr val="000000"/>
                          </a:solidFill>
                          <a:effectLst/>
                          <a:latin typeface="HiraKakuPro-W3" panose="020B0300000000000000" pitchFamily="34" charset="-128"/>
                          <a:ea typeface="HiraKakuPro-W3" panose="020B0300000000000000" pitchFamily="34" charset="-128"/>
                        </a:rPr>
                        <a:t>志免町</a:t>
                      </a:r>
                    </a:p>
                  </a:txBody>
                  <a:tcPr marL="9525" marR="9525" marT="9525" marB="0" anchor="ctr"/>
                </a:tc>
                <a:tc>
                  <a:txBody>
                    <a:bodyPr/>
                    <a:lstStyle/>
                    <a:p>
                      <a:pPr algn="ctr" fontAlgn="ctr"/>
                      <a:r>
                        <a:rPr lang="en-US" altLang="ja-JP" sz="1050" b="0" i="0" u="none" strike="noStrike" dirty="0">
                          <a:solidFill>
                            <a:srgbClr val="000000"/>
                          </a:solidFill>
                          <a:effectLst/>
                          <a:latin typeface="HiraKakuPro-W3" panose="020B0300000000000000" pitchFamily="34" charset="-128"/>
                          <a:ea typeface="HiraKakuPro-W3" panose="020B0300000000000000" pitchFamily="34" charset="-128"/>
                        </a:rPr>
                        <a:t>45,539 </a:t>
                      </a:r>
                    </a:p>
                  </a:txBody>
                  <a:tcPr marL="9525" marR="9525" marT="9525" marB="0" anchor="ctr"/>
                </a:tc>
                <a:extLst>
                  <a:ext uri="{0D108BD9-81ED-4DB2-BD59-A6C34878D82A}">
                    <a16:rowId xmlns:a16="http://schemas.microsoft.com/office/drawing/2014/main" val="2045094475"/>
                  </a:ext>
                </a:extLst>
              </a:tr>
              <a:tr h="226004">
                <a:tc>
                  <a:txBody>
                    <a:bodyPr/>
                    <a:lstStyle/>
                    <a:p>
                      <a:pPr algn="ctr" fontAlgn="ctr"/>
                      <a:r>
                        <a:rPr lang="ja-JP" altLang="en-US" sz="1050" b="0" i="0" u="none" strike="noStrike">
                          <a:solidFill>
                            <a:srgbClr val="000000"/>
                          </a:solidFill>
                          <a:effectLst/>
                          <a:latin typeface="HiraKakuPro-W3" panose="020B0300000000000000" pitchFamily="34" charset="-128"/>
                          <a:ea typeface="HiraKakuPro-W3" panose="020B0300000000000000" pitchFamily="34" charset="-128"/>
                        </a:rPr>
                        <a:t>宇美町</a:t>
                      </a:r>
                    </a:p>
                  </a:txBody>
                  <a:tcPr marL="9525" marR="9525" marT="9525" marB="0" anchor="ctr"/>
                </a:tc>
                <a:tc>
                  <a:txBody>
                    <a:bodyPr/>
                    <a:lstStyle/>
                    <a:p>
                      <a:pPr algn="ctr" fontAlgn="ctr"/>
                      <a:r>
                        <a:rPr lang="en-US" altLang="ja-JP" sz="1050" b="0" i="0" u="none" strike="noStrike" dirty="0">
                          <a:solidFill>
                            <a:srgbClr val="000000"/>
                          </a:solidFill>
                          <a:effectLst/>
                          <a:latin typeface="HiraKakuPro-W3" panose="020B0300000000000000" pitchFamily="34" charset="-128"/>
                          <a:ea typeface="HiraKakuPro-W3" panose="020B0300000000000000" pitchFamily="34" charset="-128"/>
                        </a:rPr>
                        <a:t>37,704 </a:t>
                      </a:r>
                    </a:p>
                  </a:txBody>
                  <a:tcPr marL="9525" marR="9525" marT="9525" marB="0" anchor="ctr"/>
                </a:tc>
                <a:extLst>
                  <a:ext uri="{0D108BD9-81ED-4DB2-BD59-A6C34878D82A}">
                    <a16:rowId xmlns:a16="http://schemas.microsoft.com/office/drawing/2014/main" val="1125277454"/>
                  </a:ext>
                </a:extLst>
              </a:tr>
              <a:tr h="226004">
                <a:tc>
                  <a:txBody>
                    <a:bodyPr/>
                    <a:lstStyle/>
                    <a:p>
                      <a:pPr algn="ctr" fontAlgn="ctr"/>
                      <a:r>
                        <a:rPr lang="ja-JP" altLang="en-US" sz="1050" b="0" i="0" u="none" strike="noStrike">
                          <a:solidFill>
                            <a:srgbClr val="000000"/>
                          </a:solidFill>
                          <a:effectLst/>
                          <a:latin typeface="HiraKakuPro-W3" panose="020B0300000000000000" pitchFamily="34" charset="-128"/>
                          <a:ea typeface="HiraKakuPro-W3" panose="020B0300000000000000" pitchFamily="34" charset="-128"/>
                        </a:rPr>
                        <a:t>新宮町</a:t>
                      </a:r>
                    </a:p>
                  </a:txBody>
                  <a:tcPr marL="9525" marR="9525" marT="9525" marB="0" anchor="ctr"/>
                </a:tc>
                <a:tc>
                  <a:txBody>
                    <a:bodyPr/>
                    <a:lstStyle/>
                    <a:p>
                      <a:pPr algn="ctr" fontAlgn="ctr"/>
                      <a:r>
                        <a:rPr lang="en-US" altLang="ja-JP" sz="1050" b="0" i="0" u="none" strike="noStrike" dirty="0">
                          <a:solidFill>
                            <a:srgbClr val="000000"/>
                          </a:solidFill>
                          <a:effectLst/>
                          <a:latin typeface="HiraKakuPro-W3" panose="020B0300000000000000" pitchFamily="34" charset="-128"/>
                          <a:ea typeface="HiraKakuPro-W3" panose="020B0300000000000000" pitchFamily="34" charset="-128"/>
                        </a:rPr>
                        <a:t>32,101 </a:t>
                      </a:r>
                    </a:p>
                  </a:txBody>
                  <a:tcPr marL="9525" marR="9525" marT="9525" marB="0" anchor="ctr"/>
                </a:tc>
                <a:extLst>
                  <a:ext uri="{0D108BD9-81ED-4DB2-BD59-A6C34878D82A}">
                    <a16:rowId xmlns:a16="http://schemas.microsoft.com/office/drawing/2014/main" val="61899311"/>
                  </a:ext>
                </a:extLst>
              </a:tr>
              <a:tr h="226004">
                <a:tc>
                  <a:txBody>
                    <a:bodyPr/>
                    <a:lstStyle/>
                    <a:p>
                      <a:pPr algn="ctr" fontAlgn="ctr"/>
                      <a:r>
                        <a:rPr lang="ja-JP" altLang="en-US" sz="1050" b="0" i="0" u="none" strike="noStrike">
                          <a:solidFill>
                            <a:srgbClr val="000000"/>
                          </a:solidFill>
                          <a:effectLst/>
                          <a:latin typeface="HiraKakuPro-W3" panose="020B0300000000000000" pitchFamily="34" charset="-128"/>
                          <a:ea typeface="HiraKakuPro-W3" panose="020B0300000000000000" pitchFamily="34" charset="-128"/>
                        </a:rPr>
                        <a:t>篠栗町</a:t>
                      </a:r>
                    </a:p>
                  </a:txBody>
                  <a:tcPr marL="9525" marR="9525" marT="9525" marB="0" anchor="ctr"/>
                </a:tc>
                <a:tc>
                  <a:txBody>
                    <a:bodyPr/>
                    <a:lstStyle/>
                    <a:p>
                      <a:pPr algn="ctr" fontAlgn="ctr"/>
                      <a:r>
                        <a:rPr lang="en-US" altLang="ja-JP" sz="1050" b="0" i="0" u="none" strike="noStrike" dirty="0">
                          <a:solidFill>
                            <a:srgbClr val="000000"/>
                          </a:solidFill>
                          <a:effectLst/>
                          <a:latin typeface="HiraKakuPro-W3" panose="020B0300000000000000" pitchFamily="34" charset="-128"/>
                          <a:ea typeface="HiraKakuPro-W3" panose="020B0300000000000000" pitchFamily="34" charset="-128"/>
                        </a:rPr>
                        <a:t>31,055 </a:t>
                      </a:r>
                    </a:p>
                  </a:txBody>
                  <a:tcPr marL="9525" marR="9525" marT="9525" marB="0" anchor="ctr"/>
                </a:tc>
                <a:extLst>
                  <a:ext uri="{0D108BD9-81ED-4DB2-BD59-A6C34878D82A}">
                    <a16:rowId xmlns:a16="http://schemas.microsoft.com/office/drawing/2014/main" val="4190274898"/>
                  </a:ext>
                </a:extLst>
              </a:tr>
              <a:tr h="226004">
                <a:tc>
                  <a:txBody>
                    <a:bodyPr/>
                    <a:lstStyle/>
                    <a:p>
                      <a:pPr algn="ctr" fontAlgn="ctr"/>
                      <a:r>
                        <a:rPr lang="ja-JP" altLang="en-US" sz="1050" b="0" i="0" u="none" strike="noStrike">
                          <a:solidFill>
                            <a:srgbClr val="000000"/>
                          </a:solidFill>
                          <a:effectLst/>
                          <a:latin typeface="HiraKakuPro-W3" panose="020B0300000000000000" pitchFamily="34" charset="-128"/>
                          <a:ea typeface="HiraKakuPro-W3" panose="020B0300000000000000" pitchFamily="34" charset="-128"/>
                        </a:rPr>
                        <a:t>須恵町</a:t>
                      </a:r>
                    </a:p>
                  </a:txBody>
                  <a:tcPr marL="9525" marR="9525" marT="9525" marB="0" anchor="ctr"/>
                </a:tc>
                <a:tc>
                  <a:txBody>
                    <a:bodyPr/>
                    <a:lstStyle/>
                    <a:p>
                      <a:pPr algn="ctr" fontAlgn="ctr"/>
                      <a:r>
                        <a:rPr lang="en-US" altLang="ja-JP" sz="1050" b="0" i="0" u="none" strike="noStrike" dirty="0">
                          <a:solidFill>
                            <a:srgbClr val="000000"/>
                          </a:solidFill>
                          <a:effectLst/>
                          <a:latin typeface="HiraKakuPro-W3" panose="020B0300000000000000" pitchFamily="34" charset="-128"/>
                          <a:ea typeface="HiraKakuPro-W3" panose="020B0300000000000000" pitchFamily="34" charset="-128"/>
                        </a:rPr>
                        <a:t>27,973 </a:t>
                      </a:r>
                    </a:p>
                  </a:txBody>
                  <a:tcPr marL="9525" marR="9525" marT="9525" marB="0" anchor="ctr"/>
                </a:tc>
                <a:extLst>
                  <a:ext uri="{0D108BD9-81ED-4DB2-BD59-A6C34878D82A}">
                    <a16:rowId xmlns:a16="http://schemas.microsoft.com/office/drawing/2014/main" val="1186987560"/>
                  </a:ext>
                </a:extLst>
              </a:tr>
              <a:tr h="52184">
                <a:tc>
                  <a:txBody>
                    <a:bodyPr/>
                    <a:lstStyle/>
                    <a:p>
                      <a:pPr algn="ctr" fontAlgn="ctr"/>
                      <a:r>
                        <a:rPr lang="ja-JP" altLang="en-US" sz="1050" b="0" i="0" u="none" strike="noStrike">
                          <a:solidFill>
                            <a:srgbClr val="000000"/>
                          </a:solidFill>
                          <a:effectLst/>
                          <a:latin typeface="HiraKakuPro-W3" panose="020B0300000000000000" pitchFamily="34" charset="-128"/>
                          <a:ea typeface="HiraKakuPro-W3" panose="020B0300000000000000" pitchFamily="34" charset="-128"/>
                        </a:rPr>
                        <a:t>久山町</a:t>
                      </a:r>
                    </a:p>
                  </a:txBody>
                  <a:tcPr marL="9525" marR="9525" marT="9525" marB="0" anchor="ctr"/>
                </a:tc>
                <a:tc>
                  <a:txBody>
                    <a:bodyPr/>
                    <a:lstStyle/>
                    <a:p>
                      <a:pPr algn="ctr" fontAlgn="ctr"/>
                      <a:r>
                        <a:rPr lang="en-US" altLang="ja-JP" sz="1050" b="0" i="0" u="none" strike="noStrike" dirty="0">
                          <a:solidFill>
                            <a:srgbClr val="000000"/>
                          </a:solidFill>
                          <a:effectLst/>
                          <a:latin typeface="HiraKakuPro-W3" panose="020B0300000000000000" pitchFamily="34" charset="-128"/>
                          <a:ea typeface="HiraKakuPro-W3" panose="020B0300000000000000" pitchFamily="34" charset="-128"/>
                        </a:rPr>
                        <a:t>8,697 </a:t>
                      </a:r>
                    </a:p>
                  </a:txBody>
                  <a:tcPr marL="9525" marR="9525" marT="9525" marB="0" anchor="ctr"/>
                </a:tc>
                <a:extLst>
                  <a:ext uri="{0D108BD9-81ED-4DB2-BD59-A6C34878D82A}">
                    <a16:rowId xmlns:a16="http://schemas.microsoft.com/office/drawing/2014/main" val="1711856207"/>
                  </a:ext>
                </a:extLst>
              </a:tr>
            </a:tbl>
          </a:graphicData>
        </a:graphic>
      </p:graphicFrame>
      <p:sp>
        <p:nvSpPr>
          <p:cNvPr id="2" name="角丸四角形吹き出し 1">
            <a:extLst>
              <a:ext uri="{FF2B5EF4-FFF2-40B4-BE49-F238E27FC236}">
                <a16:creationId xmlns:a16="http://schemas.microsoft.com/office/drawing/2014/main" id="{BF05EB1F-71FF-A940-A861-078CCC899244}"/>
              </a:ext>
            </a:extLst>
          </p:cNvPr>
          <p:cNvSpPr/>
          <p:nvPr/>
        </p:nvSpPr>
        <p:spPr>
          <a:xfrm>
            <a:off x="6228184" y="3840079"/>
            <a:ext cx="1131566" cy="455197"/>
          </a:xfrm>
          <a:prstGeom prst="wedgeRoundRectCallout">
            <a:avLst>
              <a:gd name="adj1" fmla="val 50052"/>
              <a:gd name="adj2" fmla="val 77231"/>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100" dirty="0"/>
              <a:t>7</a:t>
            </a:r>
            <a:r>
              <a:rPr kumimoji="1" lang="ja-JP" altLang="en-US" sz="1100"/>
              <a:t>町は総人口が</a:t>
            </a:r>
            <a:r>
              <a:rPr kumimoji="1" lang="en-US" altLang="ja-JP" sz="1100" dirty="0"/>
              <a:t>5</a:t>
            </a:r>
            <a:r>
              <a:rPr kumimoji="1" lang="ja-JP" altLang="en-US" sz="1100"/>
              <a:t>万人以下</a:t>
            </a:r>
          </a:p>
        </p:txBody>
      </p:sp>
      <p:sp>
        <p:nvSpPr>
          <p:cNvPr id="13" name="テキスト ボックス 12">
            <a:extLst>
              <a:ext uri="{FF2B5EF4-FFF2-40B4-BE49-F238E27FC236}">
                <a16:creationId xmlns:a16="http://schemas.microsoft.com/office/drawing/2014/main" id="{9C8A82B1-DFE9-9142-A535-DC744E0DBB9C}"/>
              </a:ext>
            </a:extLst>
          </p:cNvPr>
          <p:cNvSpPr txBox="1"/>
          <p:nvPr/>
        </p:nvSpPr>
        <p:spPr>
          <a:xfrm>
            <a:off x="323528" y="1700808"/>
            <a:ext cx="8568952" cy="1008112"/>
          </a:xfrm>
          <a:prstGeom prst="rect">
            <a:avLst/>
          </a:prstGeom>
          <a:noFill/>
          <a:ln>
            <a:noFill/>
          </a:ln>
        </p:spPr>
        <p:txBody>
          <a:bodyPr wrap="square" rtlCol="0" anchor="ctr" anchorCtr="0">
            <a:noAutofit/>
          </a:bodyPr>
          <a:lstStyle/>
          <a:p>
            <a:pPr marL="285750" indent="-285750">
              <a:spcBef>
                <a:spcPts val="600"/>
              </a:spcBef>
              <a:buFont typeface="Arial" panose="020B0604020202020204" pitchFamily="34" charset="0"/>
              <a:buChar char="•"/>
            </a:pPr>
            <a:r>
              <a:rPr lang="ja-JP" altLang="en-US" dirty="0">
                <a:latin typeface="Meiryo UI" panose="020B0604030504040204" pitchFamily="50" charset="-128"/>
                <a:ea typeface="Meiryo UI" panose="020B0604030504040204" pitchFamily="50" charset="-128"/>
                <a:cs typeface="Meiryo UI" panose="020B0604030504040204" pitchFamily="50" charset="-128"/>
              </a:rPr>
              <a:t>平成</a:t>
            </a:r>
            <a:r>
              <a:rPr lang="en-US" altLang="ja-JP" dirty="0">
                <a:latin typeface="Meiryo UI" panose="020B0604030504040204" pitchFamily="50" charset="-128"/>
                <a:ea typeface="Meiryo UI" panose="020B0604030504040204" pitchFamily="50" charset="-128"/>
                <a:cs typeface="Meiryo UI" panose="020B0604030504040204" pitchFamily="50" charset="-128"/>
              </a:rPr>
              <a:t>29</a:t>
            </a:r>
            <a:r>
              <a:rPr lang="ja-JP" altLang="en-US" dirty="0">
                <a:latin typeface="Meiryo UI" panose="020B0604030504040204" pitchFamily="50" charset="-128"/>
                <a:ea typeface="Meiryo UI" panose="020B0604030504040204" pitchFamily="50" charset="-128"/>
                <a:cs typeface="Meiryo UI" panose="020B0604030504040204" pitchFamily="50" charset="-128"/>
              </a:rPr>
              <a:t>年度，福岡都市圏</a:t>
            </a:r>
            <a:r>
              <a:rPr lang="en-US" altLang="ja-JP" dirty="0">
                <a:latin typeface="Meiryo UI" panose="020B0604030504040204" pitchFamily="50" charset="-128"/>
                <a:ea typeface="Meiryo UI" panose="020B0604030504040204" pitchFamily="50" charset="-128"/>
                <a:cs typeface="Meiryo UI" panose="020B0604030504040204" pitchFamily="50" charset="-128"/>
              </a:rPr>
              <a:t>17</a:t>
            </a:r>
            <a:r>
              <a:rPr lang="ja-JP" altLang="en-US" dirty="0">
                <a:latin typeface="Meiryo UI" panose="020B0604030504040204" pitchFamily="50" charset="-128"/>
                <a:ea typeface="Meiryo UI" panose="020B0604030504040204" pitchFamily="50" charset="-128"/>
                <a:cs typeface="Meiryo UI" panose="020B0604030504040204" pitchFamily="50" charset="-128"/>
              </a:rPr>
              <a:t>市町が連携したオープンデータの取組みを開始。</a:t>
            </a:r>
            <a:endParaRPr lang="en-US" altLang="ja-JP" dirty="0">
              <a:latin typeface="Meiryo UI" panose="020B0604030504040204" pitchFamily="50" charset="-128"/>
              <a:ea typeface="Meiryo UI" panose="020B0604030504040204" pitchFamily="50" charset="-128"/>
              <a:cs typeface="Meiryo UI" panose="020B0604030504040204" pitchFamily="50" charset="-128"/>
            </a:endParaRPr>
          </a:p>
          <a:p>
            <a:pPr marL="285750" indent="-285750">
              <a:spcBef>
                <a:spcPts val="600"/>
              </a:spcBef>
              <a:buFont typeface="Arial" panose="020B0604020202020204" pitchFamily="34" charset="0"/>
              <a:buChar char="•"/>
            </a:pPr>
            <a:r>
              <a:rPr lang="ja-JP" altLang="en-US" dirty="0">
                <a:latin typeface="Meiryo UI" panose="020B0604030504040204" pitchFamily="50" charset="-128"/>
                <a:ea typeface="Meiryo UI" panose="020B0604030504040204" pitchFamily="50" charset="-128"/>
                <a:cs typeface="Meiryo UI" panose="020B0604030504040204" pitchFamily="50" charset="-128"/>
              </a:rPr>
              <a:t>平成</a:t>
            </a:r>
            <a:r>
              <a:rPr lang="en-US" altLang="ja-JP" dirty="0">
                <a:latin typeface="Meiryo UI" panose="020B0604030504040204" pitchFamily="50" charset="-128"/>
                <a:ea typeface="Meiryo UI" panose="020B0604030504040204" pitchFamily="50" charset="-128"/>
                <a:cs typeface="Meiryo UI" panose="020B0604030504040204" pitchFamily="50" charset="-128"/>
              </a:rPr>
              <a:t>30</a:t>
            </a:r>
            <a:r>
              <a:rPr lang="ja-JP" altLang="en-US" dirty="0">
                <a:latin typeface="Meiryo UI" panose="020B0604030504040204" pitchFamily="50" charset="-128"/>
                <a:ea typeface="Meiryo UI" panose="020B0604030504040204" pitchFamily="50" charset="-128"/>
                <a:cs typeface="Meiryo UI" panose="020B0604030504040204" pitchFamily="50" charset="-128"/>
              </a:rPr>
              <a:t>年</a:t>
            </a:r>
            <a:r>
              <a:rPr lang="en-US" altLang="ja-JP" dirty="0">
                <a:latin typeface="Meiryo UI" panose="020B0604030504040204" pitchFamily="50" charset="-128"/>
                <a:ea typeface="Meiryo UI" panose="020B0604030504040204" pitchFamily="50" charset="-128"/>
                <a:cs typeface="Meiryo UI" panose="020B0604030504040204" pitchFamily="50" charset="-128"/>
              </a:rPr>
              <a:t>10</a:t>
            </a:r>
            <a:r>
              <a:rPr lang="ja-JP" altLang="en-US" dirty="0">
                <a:latin typeface="Meiryo UI" panose="020B0604030504040204" pitchFamily="50" charset="-128"/>
                <a:ea typeface="Meiryo UI" panose="020B0604030504040204" pitchFamily="50" charset="-128"/>
                <a:cs typeface="Meiryo UI" panose="020B0604030504040204" pitchFamily="50" charset="-128"/>
              </a:rPr>
              <a:t>月</a:t>
            </a:r>
            <a:r>
              <a:rPr lang="en-US" altLang="ja-JP" dirty="0">
                <a:latin typeface="Meiryo UI" panose="020B0604030504040204" pitchFamily="50" charset="-128"/>
                <a:ea typeface="Meiryo UI" panose="020B0604030504040204" pitchFamily="50" charset="-128"/>
                <a:cs typeface="Meiryo UI" panose="020B0604030504040204" pitchFamily="50" charset="-128"/>
              </a:rPr>
              <a:t>1</a:t>
            </a:r>
            <a:r>
              <a:rPr lang="ja-JP" altLang="en-US" dirty="0">
                <a:latin typeface="Meiryo UI" panose="020B0604030504040204" pitchFamily="50" charset="-128"/>
                <a:ea typeface="Meiryo UI" panose="020B0604030504040204" pitchFamily="50" charset="-128"/>
                <a:cs typeface="Meiryo UI" panose="020B0604030504040204" pitchFamily="50" charset="-128"/>
              </a:rPr>
              <a:t>日より，福岡都市圏オープンデータポータルサイトを設置し，共通フォーマットでのデータ公開を開始。</a:t>
            </a:r>
          </a:p>
        </p:txBody>
      </p:sp>
      <p:sp>
        <p:nvSpPr>
          <p:cNvPr id="3" name="テキスト ボックス 2">
            <a:extLst>
              <a:ext uri="{FF2B5EF4-FFF2-40B4-BE49-F238E27FC236}">
                <a16:creationId xmlns:a16="http://schemas.microsoft.com/office/drawing/2014/main" id="{A63345FB-0735-F14A-A411-B87C28C4D06C}"/>
              </a:ext>
            </a:extLst>
          </p:cNvPr>
          <p:cNvSpPr txBox="1"/>
          <p:nvPr/>
        </p:nvSpPr>
        <p:spPr>
          <a:xfrm>
            <a:off x="11206264" y="4280170"/>
            <a:ext cx="184731" cy="369332"/>
          </a:xfrm>
          <a:prstGeom prst="rect">
            <a:avLst/>
          </a:prstGeom>
          <a:noFill/>
        </p:spPr>
        <p:txBody>
          <a:bodyPr wrap="none" rtlCol="0">
            <a:spAutoFit/>
          </a:bodyPr>
          <a:lstStyle/>
          <a:p>
            <a:endParaRPr kumimoji="1" lang="ja-JP" altLang="en-US"/>
          </a:p>
        </p:txBody>
      </p:sp>
    </p:spTree>
    <p:extLst>
      <p:ext uri="{BB962C8B-B14F-4D97-AF65-F5344CB8AC3E}">
        <p14:creationId xmlns:p14="http://schemas.microsoft.com/office/powerpoint/2010/main" val="39507894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スライド番号プレースホルダー 6"/>
          <p:cNvSpPr>
            <a:spLocks noGrp="1"/>
          </p:cNvSpPr>
          <p:nvPr>
            <p:ph type="sldNum" sz="quarter" idx="12"/>
          </p:nvPr>
        </p:nvSpPr>
        <p:spPr/>
        <p:txBody>
          <a:bodyPr/>
          <a:lstStyle/>
          <a:p>
            <a:fld id="{EEDB8509-CC2C-4EC7-9C2E-996B98B58898}" type="slidenum">
              <a:rPr kumimoji="1" lang="ja-JP" altLang="en-US" smtClean="0"/>
              <a:pPr/>
              <a:t>13</a:t>
            </a:fld>
            <a:endParaRPr kumimoji="1" lang="ja-JP" altLang="en-US"/>
          </a:p>
        </p:txBody>
      </p:sp>
      <p:sp>
        <p:nvSpPr>
          <p:cNvPr id="31" name="正方形/長方形 30"/>
          <p:cNvSpPr/>
          <p:nvPr/>
        </p:nvSpPr>
        <p:spPr bwMode="auto">
          <a:xfrm>
            <a:off x="215900" y="1843972"/>
            <a:ext cx="8748588" cy="4681371"/>
          </a:xfrm>
          <a:prstGeom prst="rect">
            <a:avLst/>
          </a:prstGeom>
          <a:solidFill>
            <a:schemeClr val="bg2">
              <a:lumMod val="90000"/>
            </a:schemeClr>
          </a:solidFill>
          <a:ln w="6350">
            <a:noFill/>
            <a:miter lim="800000"/>
            <a:headEnd/>
            <a:tailEnd/>
          </a:ln>
        </p:spPr>
        <p:txBody>
          <a:bodyPr wrap="square" rtlCol="0" anchor="t"/>
          <a:lstStyle/>
          <a:p>
            <a:pPr>
              <a:lnSpc>
                <a:spcPct val="100000"/>
              </a:lnSpc>
            </a:pPr>
            <a:endParaRPr kumimoji="1" lang="ja-JP" altLang="en-US" sz="16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4" name="正方形/長方形 33"/>
          <p:cNvSpPr/>
          <p:nvPr/>
        </p:nvSpPr>
        <p:spPr bwMode="auto">
          <a:xfrm>
            <a:off x="215901" y="836712"/>
            <a:ext cx="8748588" cy="873911"/>
          </a:xfrm>
          <a:prstGeom prst="rect">
            <a:avLst/>
          </a:prstGeom>
          <a:solidFill>
            <a:schemeClr val="accent4">
              <a:lumMod val="40000"/>
              <a:lumOff val="60000"/>
              <a:alpha val="46000"/>
            </a:schemeClr>
          </a:solidFill>
          <a:ln w="6350">
            <a:noFill/>
            <a:miter lim="800000"/>
            <a:headEnd/>
            <a:tailEnd/>
          </a:ln>
        </p:spPr>
        <p:txBody>
          <a:bodyPr wrap="square" rtlCol="0" anchor="ctr" anchorCtr="0"/>
          <a:lstStyle/>
          <a:p>
            <a:pPr>
              <a:lnSpc>
                <a:spcPct val="100000"/>
              </a:lnSpc>
            </a:pPr>
            <a:r>
              <a:rPr kumimoji="1" lang="en-US" altLang="ja-JP" sz="20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(6)</a:t>
            </a:r>
            <a:r>
              <a:rPr kumimoji="1" lang="ja-JP" altLang="en-US" sz="2000">
                <a:solidFill>
                  <a:srgbClr val="000000"/>
                </a:solidFill>
                <a:latin typeface="Meiryo UI" panose="020B0604030504040204" pitchFamily="50" charset="-128"/>
                <a:ea typeface="Meiryo UI" panose="020B0604030504040204" pitchFamily="50" charset="-128"/>
                <a:cs typeface="Meiryo UI" panose="020B0604030504040204" pitchFamily="50" charset="-128"/>
              </a:rPr>
              <a:t>自治体がオープンデータを効果的に進めるには、どこから取り組めばよいですか？</a:t>
            </a:r>
          </a:p>
        </p:txBody>
      </p:sp>
      <p:sp>
        <p:nvSpPr>
          <p:cNvPr id="10" name="タイトル 1"/>
          <p:cNvSpPr>
            <a:spLocks noGrp="1"/>
          </p:cNvSpPr>
          <p:nvPr>
            <p:ph type="title"/>
          </p:nvPr>
        </p:nvSpPr>
        <p:spPr>
          <a:xfrm>
            <a:off x="251520" y="313813"/>
            <a:ext cx="8712968" cy="424732"/>
          </a:xfrm>
        </p:spPr>
        <p:txBody>
          <a:bodyPr/>
          <a:lstStyle/>
          <a:p>
            <a:r>
              <a:rPr lang="en-US" altLang="ja-JP" dirty="0">
                <a:latin typeface="+mn-ea"/>
                <a:ea typeface="+mn-ea"/>
              </a:rPr>
              <a:t>1.2 </a:t>
            </a:r>
            <a:r>
              <a:rPr lang="ja-JP" altLang="en-US">
                <a:latin typeface="+mn-ea"/>
                <a:ea typeface="+mn-ea"/>
              </a:rPr>
              <a:t>「踏み出す」ためのノウハウ</a:t>
            </a:r>
            <a:endParaRPr kumimoji="1" lang="ja-JP" altLang="en-US" dirty="0">
              <a:latin typeface="+mn-ea"/>
              <a:ea typeface="+mn-ea"/>
            </a:endParaRPr>
          </a:p>
        </p:txBody>
      </p:sp>
      <p:sp>
        <p:nvSpPr>
          <p:cNvPr id="11" name="タイトル 1"/>
          <p:cNvSpPr txBox="1">
            <a:spLocks/>
          </p:cNvSpPr>
          <p:nvPr/>
        </p:nvSpPr>
        <p:spPr>
          <a:xfrm>
            <a:off x="251520" y="116632"/>
            <a:ext cx="8712968" cy="234159"/>
          </a:xfrm>
          <a:prstGeom prst="rect">
            <a:avLst/>
          </a:prstGeom>
        </p:spPr>
        <p:txBody>
          <a:bodyPr vert="horz" wrap="none" lIns="91440" tIns="45720" rIns="91440" bIns="45720" rtlCol="0" anchor="ctr">
            <a:normAutofit fontScale="92500" lnSpcReduction="10000"/>
          </a:bodyPr>
          <a:lstStyle>
            <a:lvl1pPr algn="l" defTabSz="914400" rtl="0" eaLnBrk="1" latinLnBrk="0" hangingPunct="1">
              <a:lnSpc>
                <a:spcPct val="90000"/>
              </a:lnSpc>
              <a:spcBef>
                <a:spcPct val="0"/>
              </a:spcBef>
              <a:buNone/>
              <a:defRPr kumimoji="1" lang="en-US" sz="2400" kern="1200" dirty="0">
                <a:solidFill>
                  <a:schemeClr val="tx1"/>
                </a:solidFill>
                <a:latin typeface="HGP創英角ｺﾞｼｯｸUB" panose="020B0900000000000000" pitchFamily="50" charset="-128"/>
                <a:ea typeface="HGP創英角ｺﾞｼｯｸUB" panose="020B0900000000000000" pitchFamily="50" charset="-128"/>
                <a:cs typeface="+mj-cs"/>
              </a:defRPr>
            </a:lvl1pPr>
          </a:lstStyle>
          <a:p>
            <a:r>
              <a:rPr lang="en-US" altLang="ja-JP" sz="1200" dirty="0">
                <a:latin typeface="+mn-ea"/>
                <a:ea typeface="+mn-ea"/>
              </a:rPr>
              <a:t>1.</a:t>
            </a:r>
            <a:r>
              <a:rPr lang="ja-JP" altLang="en-US" sz="1200">
                <a:latin typeface="+mn-ea"/>
                <a:ea typeface="+mn-ea"/>
              </a:rPr>
              <a:t>企画立案 </a:t>
            </a:r>
            <a:r>
              <a:rPr lang="en-US" altLang="ja-JP" sz="1200" dirty="0">
                <a:latin typeface="+mn-ea"/>
                <a:ea typeface="+mn-ea"/>
              </a:rPr>
              <a:t>– </a:t>
            </a:r>
            <a:r>
              <a:rPr lang="ja-JP" altLang="en-US" sz="1200">
                <a:latin typeface="+mn-ea"/>
                <a:ea typeface="+mn-ea"/>
              </a:rPr>
              <a:t>踏み出す</a:t>
            </a:r>
          </a:p>
        </p:txBody>
      </p:sp>
      <p:sp>
        <p:nvSpPr>
          <p:cNvPr id="2" name="角丸四角形 1">
            <a:extLst>
              <a:ext uri="{FF2B5EF4-FFF2-40B4-BE49-F238E27FC236}">
                <a16:creationId xmlns:a16="http://schemas.microsoft.com/office/drawing/2014/main" id="{9E536D74-77E7-474B-A2F8-A24B67C2FE6A}"/>
              </a:ext>
            </a:extLst>
          </p:cNvPr>
          <p:cNvSpPr/>
          <p:nvPr/>
        </p:nvSpPr>
        <p:spPr>
          <a:xfrm>
            <a:off x="683568" y="2460743"/>
            <a:ext cx="7776864" cy="1328297"/>
          </a:xfrm>
          <a:prstGeom prst="roundRect">
            <a:avLst/>
          </a:prstGeom>
          <a:solidFill>
            <a:schemeClr val="tx2"/>
          </a:solidFill>
          <a:ln/>
        </p:spPr>
        <p:style>
          <a:lnRef idx="0">
            <a:schemeClr val="accent1"/>
          </a:lnRef>
          <a:fillRef idx="3">
            <a:schemeClr val="accent1"/>
          </a:fillRef>
          <a:effectRef idx="3">
            <a:schemeClr val="accent1"/>
          </a:effectRef>
          <a:fontRef idx="minor">
            <a:schemeClr val="lt1"/>
          </a:fontRef>
        </p:style>
        <p:txBody>
          <a:bodyPr rtlCol="0" anchor="ctr"/>
          <a:lstStyle/>
          <a:p>
            <a:pPr marL="285750" indent="-285750">
              <a:lnSpc>
                <a:spcPct val="150000"/>
              </a:lnSpc>
              <a:buFont typeface="Wingdings" pitchFamily="2" charset="2"/>
              <a:buChar char="l"/>
            </a:pPr>
            <a:r>
              <a:rPr kumimoji="1" lang="ja-JP" altLang="en-US" sz="1600" b="1">
                <a:latin typeface="+mj-lt"/>
              </a:rPr>
              <a:t>「防災」「観光」など、市民にわかりやすいテーマを設定</a:t>
            </a:r>
          </a:p>
          <a:p>
            <a:pPr marL="285750" indent="-285750">
              <a:lnSpc>
                <a:spcPct val="150000"/>
              </a:lnSpc>
              <a:buFont typeface="Wingdings" pitchFamily="2" charset="2"/>
              <a:buChar char="l"/>
            </a:pPr>
            <a:r>
              <a:rPr kumimoji="1" lang="ja-JP" altLang="en-US" sz="1600" b="1">
                <a:latin typeface="+mj-lt"/>
              </a:rPr>
              <a:t>総合計画等の重点プロジェクトと位置付けられている分野から開始</a:t>
            </a:r>
          </a:p>
        </p:txBody>
      </p:sp>
      <p:sp>
        <p:nvSpPr>
          <p:cNvPr id="9" name="テキスト ボックス 8">
            <a:extLst>
              <a:ext uri="{FF2B5EF4-FFF2-40B4-BE49-F238E27FC236}">
                <a16:creationId xmlns:a16="http://schemas.microsoft.com/office/drawing/2014/main" id="{8407A28C-0952-3E4D-9BE4-A6AE8BADD83A}"/>
              </a:ext>
            </a:extLst>
          </p:cNvPr>
          <p:cNvSpPr txBox="1"/>
          <p:nvPr/>
        </p:nvSpPr>
        <p:spPr>
          <a:xfrm>
            <a:off x="683568" y="1988840"/>
            <a:ext cx="2071401" cy="338554"/>
          </a:xfrm>
          <a:prstGeom prst="rect">
            <a:avLst/>
          </a:prstGeom>
          <a:noFill/>
        </p:spPr>
        <p:txBody>
          <a:bodyPr wrap="none" rtlCol="0">
            <a:spAutoFit/>
          </a:bodyPr>
          <a:lstStyle/>
          <a:p>
            <a:r>
              <a:rPr kumimoji="1" lang="ja-JP" altLang="en-US" sz="1600"/>
              <a:t>テーマや分野を絞ります</a:t>
            </a:r>
          </a:p>
        </p:txBody>
      </p:sp>
      <p:sp>
        <p:nvSpPr>
          <p:cNvPr id="12" name="角丸四角形 11">
            <a:extLst>
              <a:ext uri="{FF2B5EF4-FFF2-40B4-BE49-F238E27FC236}">
                <a16:creationId xmlns:a16="http://schemas.microsoft.com/office/drawing/2014/main" id="{7E39CBE7-ADE0-2B40-AB48-DC3970304394}"/>
              </a:ext>
            </a:extLst>
          </p:cNvPr>
          <p:cNvSpPr/>
          <p:nvPr/>
        </p:nvSpPr>
        <p:spPr>
          <a:xfrm>
            <a:off x="683568" y="4620983"/>
            <a:ext cx="7776864" cy="1400306"/>
          </a:xfrm>
          <a:prstGeom prst="roundRect">
            <a:avLst/>
          </a:prstGeom>
          <a:solidFill>
            <a:schemeClr val="tx2"/>
          </a:solidFill>
          <a:ln/>
        </p:spPr>
        <p:style>
          <a:lnRef idx="0">
            <a:schemeClr val="accent1"/>
          </a:lnRef>
          <a:fillRef idx="3">
            <a:schemeClr val="accent1"/>
          </a:fillRef>
          <a:effectRef idx="3">
            <a:schemeClr val="accent1"/>
          </a:effectRef>
          <a:fontRef idx="minor">
            <a:schemeClr val="lt1"/>
          </a:fontRef>
        </p:style>
        <p:txBody>
          <a:bodyPr rtlCol="0" anchor="ctr"/>
          <a:lstStyle/>
          <a:p>
            <a:pPr marL="285750" indent="-285750">
              <a:lnSpc>
                <a:spcPct val="150000"/>
              </a:lnSpc>
              <a:buFont typeface="Wingdings" pitchFamily="2" charset="2"/>
              <a:buChar char="l"/>
            </a:pPr>
            <a:r>
              <a:rPr kumimoji="1" lang="ja-JP" altLang="en-US" sz="1600" b="1">
                <a:latin typeface="+mj-lt"/>
              </a:rPr>
              <a:t>ホームページにオープンデータライセンスを付与して公開</a:t>
            </a:r>
          </a:p>
          <a:p>
            <a:pPr marL="285750" indent="-285750">
              <a:lnSpc>
                <a:spcPct val="150000"/>
              </a:lnSpc>
              <a:buFont typeface="Wingdings" pitchFamily="2" charset="2"/>
              <a:buChar char="l"/>
            </a:pPr>
            <a:r>
              <a:rPr kumimoji="1" lang="ja-JP" altLang="en-US" sz="1600" b="1">
                <a:latin typeface="+mj-lt"/>
              </a:rPr>
              <a:t>情報公開請求の多い「新規飲食店営業等営業許可施設一覧」を公開</a:t>
            </a:r>
          </a:p>
        </p:txBody>
      </p:sp>
      <p:sp>
        <p:nvSpPr>
          <p:cNvPr id="13" name="テキスト ボックス 12">
            <a:extLst>
              <a:ext uri="{FF2B5EF4-FFF2-40B4-BE49-F238E27FC236}">
                <a16:creationId xmlns:a16="http://schemas.microsoft.com/office/drawing/2014/main" id="{660304AB-2237-E944-9531-32850682C679}"/>
              </a:ext>
            </a:extLst>
          </p:cNvPr>
          <p:cNvSpPr txBox="1"/>
          <p:nvPr/>
        </p:nvSpPr>
        <p:spPr>
          <a:xfrm>
            <a:off x="683568" y="4149080"/>
            <a:ext cx="3334567" cy="338554"/>
          </a:xfrm>
          <a:prstGeom prst="rect">
            <a:avLst/>
          </a:prstGeom>
          <a:noFill/>
        </p:spPr>
        <p:txBody>
          <a:bodyPr wrap="none" rtlCol="0">
            <a:spAutoFit/>
          </a:bodyPr>
          <a:lstStyle/>
          <a:p>
            <a:r>
              <a:rPr kumimoji="1" lang="ja-JP" altLang="en-US" sz="1600"/>
              <a:t>利用者が想定できるデータから始めます</a:t>
            </a:r>
          </a:p>
        </p:txBody>
      </p:sp>
    </p:spTree>
    <p:extLst>
      <p:ext uri="{BB962C8B-B14F-4D97-AF65-F5344CB8AC3E}">
        <p14:creationId xmlns:p14="http://schemas.microsoft.com/office/powerpoint/2010/main" val="18835520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a:extLst>
              <a:ext uri="{FF2B5EF4-FFF2-40B4-BE49-F238E27FC236}">
                <a16:creationId xmlns:a16="http://schemas.microsoft.com/office/drawing/2014/main" id="{27FF5AD1-2F18-EC4C-BC02-8F5AAB186F57}"/>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481040" y="260648"/>
            <a:ext cx="3286007" cy="2148237"/>
          </a:xfrm>
          <a:prstGeom prst="rect">
            <a:avLst/>
          </a:prstGeom>
        </p:spPr>
      </p:pic>
      <p:sp>
        <p:nvSpPr>
          <p:cNvPr id="9" name="Text Box 29">
            <a:extLst>
              <a:ext uri="{FF2B5EF4-FFF2-40B4-BE49-F238E27FC236}">
                <a16:creationId xmlns:a16="http://schemas.microsoft.com/office/drawing/2014/main" id="{CC63EA79-7433-D24D-BB18-99C9734D0B3D}"/>
              </a:ext>
            </a:extLst>
          </p:cNvPr>
          <p:cNvSpPr txBox="1">
            <a:spLocks noChangeArrowheads="1"/>
          </p:cNvSpPr>
          <p:nvPr/>
        </p:nvSpPr>
        <p:spPr bwMode="gray">
          <a:xfrm>
            <a:off x="566738" y="3178636"/>
            <a:ext cx="3158237" cy="430887"/>
          </a:xfrm>
          <a:prstGeom prst="rect">
            <a:avLst/>
          </a:prstGeom>
          <a:noFill/>
          <a:ln w="9525">
            <a:noFill/>
            <a:miter lim="800000"/>
            <a:headEnd/>
            <a:tailEnd/>
          </a:ln>
          <a:effectLst/>
        </p:spPr>
        <p:txBody>
          <a:bodyPr wrap="none">
            <a:spAutoFit/>
          </a:bodyPr>
          <a:lstStyle/>
          <a:p>
            <a:pPr>
              <a:lnSpc>
                <a:spcPct val="100000"/>
              </a:lnSpc>
            </a:pPr>
            <a:r>
              <a:rPr lang="ja-JP" altLang="en-US" sz="2200" dirty="0">
                <a:solidFill>
                  <a:schemeClr val="bg1">
                    <a:lumMod val="85000"/>
                  </a:schemeClr>
                </a:solidFill>
                <a:latin typeface="+mj-ea"/>
                <a:ea typeface="+mj-ea"/>
              </a:rPr>
              <a:t>１</a:t>
            </a:r>
            <a:r>
              <a:rPr lang="en-US" altLang="ja-JP" sz="2200" dirty="0">
                <a:solidFill>
                  <a:schemeClr val="bg1">
                    <a:lumMod val="85000"/>
                  </a:schemeClr>
                </a:solidFill>
                <a:latin typeface="+mj-ea"/>
                <a:ea typeface="+mj-ea"/>
              </a:rPr>
              <a:t>.</a:t>
            </a:r>
            <a:r>
              <a:rPr lang="ja-JP" altLang="en-US" sz="2200">
                <a:solidFill>
                  <a:schemeClr val="bg1">
                    <a:lumMod val="85000"/>
                  </a:schemeClr>
                </a:solidFill>
                <a:latin typeface="+mj-ea"/>
                <a:ea typeface="+mj-ea"/>
              </a:rPr>
              <a:t> 企画立案</a:t>
            </a:r>
            <a:r>
              <a:rPr lang="en-US" altLang="ja-JP" sz="2200" dirty="0">
                <a:solidFill>
                  <a:schemeClr val="bg1">
                    <a:lumMod val="85000"/>
                  </a:schemeClr>
                </a:solidFill>
                <a:latin typeface="+mj-ea"/>
                <a:ea typeface="+mj-ea"/>
              </a:rPr>
              <a:t> - </a:t>
            </a:r>
            <a:r>
              <a:rPr lang="ja-JP" altLang="en-US" sz="2200">
                <a:solidFill>
                  <a:schemeClr val="bg1">
                    <a:lumMod val="85000"/>
                  </a:schemeClr>
                </a:solidFill>
                <a:latin typeface="+mj-ea"/>
                <a:ea typeface="+mj-ea"/>
              </a:rPr>
              <a:t>踏み出す</a:t>
            </a:r>
            <a:endParaRPr lang="ja-JP" altLang="en-US" sz="2200" dirty="0">
              <a:solidFill>
                <a:schemeClr val="bg1">
                  <a:lumMod val="85000"/>
                </a:schemeClr>
              </a:solidFill>
              <a:latin typeface="+mj-ea"/>
              <a:ea typeface="+mj-ea"/>
            </a:endParaRPr>
          </a:p>
        </p:txBody>
      </p:sp>
      <p:sp>
        <p:nvSpPr>
          <p:cNvPr id="11" name="Text Box 31">
            <a:extLst>
              <a:ext uri="{FF2B5EF4-FFF2-40B4-BE49-F238E27FC236}">
                <a16:creationId xmlns:a16="http://schemas.microsoft.com/office/drawing/2014/main" id="{43662A33-C544-4446-8D43-3A4FEE527E6C}"/>
              </a:ext>
            </a:extLst>
          </p:cNvPr>
          <p:cNvSpPr txBox="1">
            <a:spLocks noChangeArrowheads="1"/>
          </p:cNvSpPr>
          <p:nvPr/>
        </p:nvSpPr>
        <p:spPr bwMode="gray">
          <a:xfrm>
            <a:off x="566738" y="3677429"/>
            <a:ext cx="3122971" cy="430887"/>
          </a:xfrm>
          <a:prstGeom prst="rect">
            <a:avLst/>
          </a:prstGeom>
          <a:noFill/>
          <a:ln w="9525">
            <a:noFill/>
            <a:miter lim="800000"/>
            <a:headEnd/>
            <a:tailEnd/>
          </a:ln>
          <a:effectLst/>
        </p:spPr>
        <p:txBody>
          <a:bodyPr wrap="none">
            <a:spAutoFit/>
          </a:bodyPr>
          <a:lstStyle/>
          <a:p>
            <a:pPr>
              <a:lnSpc>
                <a:spcPct val="100000"/>
              </a:lnSpc>
            </a:pPr>
            <a:r>
              <a:rPr lang="ja-JP" altLang="en-US" sz="2200" dirty="0">
                <a:latin typeface="+mj-ea"/>
                <a:ea typeface="+mj-ea"/>
              </a:rPr>
              <a:t>２</a:t>
            </a:r>
            <a:r>
              <a:rPr lang="en-US" altLang="ja-JP" sz="2200" dirty="0">
                <a:latin typeface="+mj-ea"/>
                <a:ea typeface="+mj-ea"/>
              </a:rPr>
              <a:t>.</a:t>
            </a:r>
            <a:r>
              <a:rPr lang="ja-JP" altLang="en-US" sz="2200">
                <a:latin typeface="+mj-ea"/>
                <a:ea typeface="+mj-ea"/>
              </a:rPr>
              <a:t> 環境整備</a:t>
            </a:r>
            <a:r>
              <a:rPr lang="en-US" altLang="ja-JP" sz="2200" dirty="0">
                <a:latin typeface="+mj-ea"/>
                <a:ea typeface="+mj-ea"/>
              </a:rPr>
              <a:t> - </a:t>
            </a:r>
            <a:r>
              <a:rPr lang="ja-JP" altLang="en-US" sz="2200">
                <a:latin typeface="+mj-ea"/>
                <a:ea typeface="+mj-ea"/>
              </a:rPr>
              <a:t>整備する</a:t>
            </a:r>
            <a:endParaRPr lang="ja-JP" altLang="en-US" sz="2200" dirty="0">
              <a:latin typeface="+mj-ea"/>
              <a:ea typeface="+mj-ea"/>
            </a:endParaRPr>
          </a:p>
        </p:txBody>
      </p:sp>
      <p:sp>
        <p:nvSpPr>
          <p:cNvPr id="12" name="Text Box 31">
            <a:extLst>
              <a:ext uri="{FF2B5EF4-FFF2-40B4-BE49-F238E27FC236}">
                <a16:creationId xmlns:a16="http://schemas.microsoft.com/office/drawing/2014/main" id="{7DC6DB31-3EC0-AF4B-BB5C-01775093F394}"/>
              </a:ext>
            </a:extLst>
          </p:cNvPr>
          <p:cNvSpPr txBox="1">
            <a:spLocks noChangeArrowheads="1"/>
          </p:cNvSpPr>
          <p:nvPr/>
        </p:nvSpPr>
        <p:spPr bwMode="gray">
          <a:xfrm>
            <a:off x="566738" y="4172729"/>
            <a:ext cx="3215945" cy="430887"/>
          </a:xfrm>
          <a:prstGeom prst="rect">
            <a:avLst/>
          </a:prstGeom>
          <a:noFill/>
          <a:ln w="9525">
            <a:noFill/>
            <a:miter lim="800000"/>
            <a:headEnd/>
            <a:tailEnd/>
          </a:ln>
          <a:effectLst/>
        </p:spPr>
        <p:txBody>
          <a:bodyPr wrap="none">
            <a:spAutoFit/>
          </a:bodyPr>
          <a:lstStyle/>
          <a:p>
            <a:pPr>
              <a:lnSpc>
                <a:spcPct val="100000"/>
              </a:lnSpc>
            </a:pPr>
            <a:r>
              <a:rPr lang="ja-JP" altLang="en-US" sz="2200" dirty="0">
                <a:solidFill>
                  <a:schemeClr val="bg1">
                    <a:lumMod val="85000"/>
                  </a:schemeClr>
                </a:solidFill>
                <a:latin typeface="+mj-ea"/>
                <a:ea typeface="+mj-ea"/>
              </a:rPr>
              <a:t>３</a:t>
            </a:r>
            <a:r>
              <a:rPr lang="en-US" altLang="ja-JP" sz="2200" dirty="0">
                <a:solidFill>
                  <a:schemeClr val="bg1">
                    <a:lumMod val="85000"/>
                  </a:schemeClr>
                </a:solidFill>
                <a:latin typeface="+mj-ea"/>
                <a:ea typeface="+mj-ea"/>
              </a:rPr>
              <a:t>.</a:t>
            </a:r>
            <a:r>
              <a:rPr lang="ja-JP" altLang="en-US" sz="2200">
                <a:solidFill>
                  <a:schemeClr val="bg1">
                    <a:lumMod val="85000"/>
                  </a:schemeClr>
                </a:solidFill>
                <a:latin typeface="+mj-ea"/>
                <a:ea typeface="+mj-ea"/>
              </a:rPr>
              <a:t> データ公開</a:t>
            </a:r>
            <a:r>
              <a:rPr lang="en-US" altLang="ja-JP" sz="2200" dirty="0">
                <a:solidFill>
                  <a:schemeClr val="bg1">
                    <a:lumMod val="85000"/>
                  </a:schemeClr>
                </a:solidFill>
                <a:latin typeface="+mj-ea"/>
                <a:ea typeface="+mj-ea"/>
              </a:rPr>
              <a:t> - </a:t>
            </a:r>
            <a:r>
              <a:rPr lang="ja-JP" altLang="en-US" sz="2200">
                <a:solidFill>
                  <a:schemeClr val="bg1">
                    <a:lumMod val="85000"/>
                  </a:schemeClr>
                </a:solidFill>
                <a:latin typeface="+mj-ea"/>
                <a:ea typeface="+mj-ea"/>
              </a:rPr>
              <a:t>公開する</a:t>
            </a:r>
            <a:endParaRPr lang="ja-JP" altLang="en-US" sz="2200" dirty="0">
              <a:solidFill>
                <a:schemeClr val="bg1">
                  <a:lumMod val="85000"/>
                </a:schemeClr>
              </a:solidFill>
              <a:latin typeface="+mj-ea"/>
              <a:ea typeface="+mj-ea"/>
            </a:endParaRPr>
          </a:p>
        </p:txBody>
      </p:sp>
      <p:sp>
        <p:nvSpPr>
          <p:cNvPr id="13" name="Text Box 31">
            <a:extLst>
              <a:ext uri="{FF2B5EF4-FFF2-40B4-BE49-F238E27FC236}">
                <a16:creationId xmlns:a16="http://schemas.microsoft.com/office/drawing/2014/main" id="{7261039E-8A38-264C-BDE4-CB937161A152}"/>
              </a:ext>
            </a:extLst>
          </p:cNvPr>
          <p:cNvSpPr txBox="1">
            <a:spLocks noChangeArrowheads="1"/>
          </p:cNvSpPr>
          <p:nvPr/>
        </p:nvSpPr>
        <p:spPr bwMode="gray">
          <a:xfrm>
            <a:off x="566738" y="4679827"/>
            <a:ext cx="3215945" cy="430887"/>
          </a:xfrm>
          <a:prstGeom prst="rect">
            <a:avLst/>
          </a:prstGeom>
          <a:noFill/>
          <a:ln w="9525">
            <a:noFill/>
            <a:miter lim="800000"/>
            <a:headEnd/>
            <a:tailEnd/>
          </a:ln>
          <a:effectLst/>
        </p:spPr>
        <p:txBody>
          <a:bodyPr wrap="none">
            <a:spAutoFit/>
          </a:bodyPr>
          <a:lstStyle/>
          <a:p>
            <a:pPr>
              <a:lnSpc>
                <a:spcPct val="100000"/>
              </a:lnSpc>
            </a:pPr>
            <a:r>
              <a:rPr lang="ja-JP" altLang="en-US" sz="2200" dirty="0">
                <a:solidFill>
                  <a:schemeClr val="bg1">
                    <a:lumMod val="85000"/>
                  </a:schemeClr>
                </a:solidFill>
                <a:latin typeface="+mj-ea"/>
                <a:ea typeface="+mj-ea"/>
              </a:rPr>
              <a:t>４</a:t>
            </a:r>
            <a:r>
              <a:rPr lang="en-US" altLang="ja-JP" sz="2200" dirty="0">
                <a:solidFill>
                  <a:schemeClr val="bg1">
                    <a:lumMod val="85000"/>
                  </a:schemeClr>
                </a:solidFill>
                <a:latin typeface="+mj-ea"/>
                <a:ea typeface="+mj-ea"/>
              </a:rPr>
              <a:t>.</a:t>
            </a:r>
            <a:r>
              <a:rPr lang="ja-JP" altLang="en-US" sz="2200">
                <a:solidFill>
                  <a:schemeClr val="bg1">
                    <a:lumMod val="85000"/>
                  </a:schemeClr>
                </a:solidFill>
                <a:latin typeface="+mj-ea"/>
                <a:ea typeface="+mj-ea"/>
              </a:rPr>
              <a:t> データ活用</a:t>
            </a:r>
            <a:r>
              <a:rPr lang="en-US" altLang="ja-JP" sz="2200" dirty="0">
                <a:solidFill>
                  <a:schemeClr val="bg1">
                    <a:lumMod val="85000"/>
                  </a:schemeClr>
                </a:solidFill>
                <a:latin typeface="+mj-ea"/>
                <a:ea typeface="+mj-ea"/>
              </a:rPr>
              <a:t> - </a:t>
            </a:r>
            <a:r>
              <a:rPr lang="ja-JP" altLang="en-US" sz="2200">
                <a:solidFill>
                  <a:schemeClr val="bg1">
                    <a:lumMod val="85000"/>
                  </a:schemeClr>
                </a:solidFill>
                <a:latin typeface="+mj-ea"/>
                <a:ea typeface="+mj-ea"/>
              </a:rPr>
              <a:t>活用する</a:t>
            </a:r>
            <a:endParaRPr lang="ja-JP" altLang="en-US" sz="2200" dirty="0">
              <a:solidFill>
                <a:schemeClr val="bg1">
                  <a:lumMod val="85000"/>
                </a:schemeClr>
              </a:solidFill>
              <a:latin typeface="+mj-ea"/>
              <a:ea typeface="+mj-ea"/>
            </a:endParaRPr>
          </a:p>
        </p:txBody>
      </p:sp>
      <p:sp>
        <p:nvSpPr>
          <p:cNvPr id="10" name="Text Box 31">
            <a:extLst>
              <a:ext uri="{FF2B5EF4-FFF2-40B4-BE49-F238E27FC236}">
                <a16:creationId xmlns:a16="http://schemas.microsoft.com/office/drawing/2014/main" id="{68888928-5B70-564E-A54D-799C70A740DE}"/>
              </a:ext>
            </a:extLst>
          </p:cNvPr>
          <p:cNvSpPr txBox="1">
            <a:spLocks noChangeArrowheads="1"/>
          </p:cNvSpPr>
          <p:nvPr/>
        </p:nvSpPr>
        <p:spPr bwMode="gray">
          <a:xfrm>
            <a:off x="566737" y="5373216"/>
            <a:ext cx="1031051" cy="430887"/>
          </a:xfrm>
          <a:prstGeom prst="rect">
            <a:avLst/>
          </a:prstGeom>
          <a:noFill/>
          <a:ln w="9525">
            <a:noFill/>
            <a:miter lim="800000"/>
            <a:headEnd/>
            <a:tailEnd/>
          </a:ln>
          <a:effectLst/>
        </p:spPr>
        <p:txBody>
          <a:bodyPr wrap="none">
            <a:spAutoFit/>
          </a:bodyPr>
          <a:lstStyle/>
          <a:p>
            <a:pPr>
              <a:lnSpc>
                <a:spcPct val="100000"/>
              </a:lnSpc>
            </a:pPr>
            <a:r>
              <a:rPr lang="ja-JP" altLang="en-US" sz="2200">
                <a:solidFill>
                  <a:schemeClr val="bg1">
                    <a:lumMod val="85000"/>
                  </a:schemeClr>
                </a:solidFill>
                <a:latin typeface="+mj-ea"/>
                <a:ea typeface="+mj-ea"/>
              </a:rPr>
              <a:t>資料集</a:t>
            </a:r>
            <a:endParaRPr lang="ja-JP" altLang="en-US" sz="2200" dirty="0">
              <a:solidFill>
                <a:schemeClr val="bg1">
                  <a:lumMod val="85000"/>
                </a:schemeClr>
              </a:solidFill>
              <a:latin typeface="+mj-ea"/>
              <a:ea typeface="+mj-ea"/>
            </a:endParaRPr>
          </a:p>
        </p:txBody>
      </p:sp>
      <p:sp>
        <p:nvSpPr>
          <p:cNvPr id="18" name="テキスト ボックス 17">
            <a:extLst>
              <a:ext uri="{FF2B5EF4-FFF2-40B4-BE49-F238E27FC236}">
                <a16:creationId xmlns:a16="http://schemas.microsoft.com/office/drawing/2014/main" id="{074ACC95-A36B-D742-879C-6A9B6CF24E96}"/>
              </a:ext>
            </a:extLst>
          </p:cNvPr>
          <p:cNvSpPr txBox="1"/>
          <p:nvPr/>
        </p:nvSpPr>
        <p:spPr>
          <a:xfrm>
            <a:off x="5524699" y="2368691"/>
            <a:ext cx="3274327" cy="400110"/>
          </a:xfrm>
          <a:prstGeom prst="rect">
            <a:avLst/>
          </a:prstGeom>
          <a:noFill/>
        </p:spPr>
        <p:txBody>
          <a:bodyPr wrap="square" rtlCol="0">
            <a:spAutoFit/>
          </a:bodyPr>
          <a:lstStyle/>
          <a:p>
            <a:r>
              <a:rPr lang="en" altLang="ja-JP" sz="1000" dirty="0"/>
              <a:t>"Toy Cubes for children" by Vector Open Stock is licensed under CC BY 2.0</a:t>
            </a:r>
          </a:p>
        </p:txBody>
      </p:sp>
      <p:sp>
        <p:nvSpPr>
          <p:cNvPr id="14" name="Text Box 29">
            <a:extLst>
              <a:ext uri="{FF2B5EF4-FFF2-40B4-BE49-F238E27FC236}">
                <a16:creationId xmlns:a16="http://schemas.microsoft.com/office/drawing/2014/main" id="{086C28B6-9460-104D-B3AC-DCD9BB65DC58}"/>
              </a:ext>
            </a:extLst>
          </p:cNvPr>
          <p:cNvSpPr txBox="1">
            <a:spLocks noChangeArrowheads="1"/>
          </p:cNvSpPr>
          <p:nvPr/>
        </p:nvSpPr>
        <p:spPr bwMode="gray">
          <a:xfrm>
            <a:off x="4842388" y="3674276"/>
            <a:ext cx="3823483" cy="430887"/>
          </a:xfrm>
          <a:prstGeom prst="rect">
            <a:avLst/>
          </a:prstGeom>
          <a:noFill/>
          <a:ln w="9525">
            <a:noFill/>
            <a:miter lim="800000"/>
            <a:headEnd/>
            <a:tailEnd/>
          </a:ln>
          <a:effectLst/>
        </p:spPr>
        <p:txBody>
          <a:bodyPr wrap="none">
            <a:spAutoFit/>
          </a:bodyPr>
          <a:lstStyle/>
          <a:p>
            <a:pPr>
              <a:lnSpc>
                <a:spcPct val="100000"/>
              </a:lnSpc>
            </a:pPr>
            <a:r>
              <a:rPr lang="ja-JP" altLang="en-US" sz="2200">
                <a:solidFill>
                  <a:schemeClr val="tx1"/>
                </a:solidFill>
                <a:latin typeface="+mj-ea"/>
                <a:ea typeface="+mj-ea"/>
              </a:rPr>
              <a:t>２</a:t>
            </a:r>
            <a:r>
              <a:rPr lang="en-US" altLang="ja-JP" sz="2200" dirty="0">
                <a:solidFill>
                  <a:schemeClr val="tx1"/>
                </a:solidFill>
                <a:latin typeface="+mj-ea"/>
                <a:ea typeface="+mj-ea"/>
              </a:rPr>
              <a:t>.</a:t>
            </a:r>
            <a:r>
              <a:rPr lang="ja-JP" altLang="en-US" sz="2200">
                <a:solidFill>
                  <a:schemeClr val="tx1"/>
                </a:solidFill>
                <a:latin typeface="+mj-ea"/>
                <a:ea typeface="+mj-ea"/>
              </a:rPr>
              <a:t> １</a:t>
            </a:r>
            <a:r>
              <a:rPr lang="en-US" altLang="ja-JP" sz="2200" dirty="0">
                <a:solidFill>
                  <a:schemeClr val="tx1"/>
                </a:solidFill>
                <a:latin typeface="+mj-ea"/>
                <a:ea typeface="+mj-ea"/>
              </a:rPr>
              <a:t> </a:t>
            </a:r>
            <a:r>
              <a:rPr lang="ja-JP" altLang="en-US" sz="2200">
                <a:latin typeface="+mj-ea"/>
                <a:ea typeface="+mj-ea"/>
              </a:rPr>
              <a:t>環境整備</a:t>
            </a:r>
            <a:r>
              <a:rPr lang="ja-JP" altLang="en-US" sz="2200">
                <a:solidFill>
                  <a:schemeClr val="tx1"/>
                </a:solidFill>
                <a:latin typeface="+mj-ea"/>
                <a:ea typeface="+mj-ea"/>
              </a:rPr>
              <a:t>の</a:t>
            </a:r>
            <a:r>
              <a:rPr lang="ja-JP" altLang="en-US" sz="2200">
                <a:latin typeface="+mj-ea"/>
                <a:ea typeface="+mj-ea"/>
              </a:rPr>
              <a:t>取組と課題</a:t>
            </a:r>
            <a:endParaRPr lang="ja-JP" altLang="en-US" sz="2200" dirty="0">
              <a:solidFill>
                <a:schemeClr val="tx1"/>
              </a:solidFill>
              <a:latin typeface="+mj-ea"/>
              <a:ea typeface="+mj-ea"/>
            </a:endParaRPr>
          </a:p>
        </p:txBody>
      </p:sp>
      <p:sp>
        <p:nvSpPr>
          <p:cNvPr id="15" name="Text Box 31">
            <a:extLst>
              <a:ext uri="{FF2B5EF4-FFF2-40B4-BE49-F238E27FC236}">
                <a16:creationId xmlns:a16="http://schemas.microsoft.com/office/drawing/2014/main" id="{DF3D0870-79C9-B740-9A79-B28D26B35824}"/>
              </a:ext>
            </a:extLst>
          </p:cNvPr>
          <p:cNvSpPr txBox="1">
            <a:spLocks noChangeArrowheads="1"/>
          </p:cNvSpPr>
          <p:nvPr/>
        </p:nvSpPr>
        <p:spPr bwMode="gray">
          <a:xfrm>
            <a:off x="4842388" y="4173069"/>
            <a:ext cx="3855543" cy="430887"/>
          </a:xfrm>
          <a:prstGeom prst="rect">
            <a:avLst/>
          </a:prstGeom>
          <a:noFill/>
          <a:ln w="9525">
            <a:noFill/>
            <a:miter lim="800000"/>
            <a:headEnd/>
            <a:tailEnd/>
          </a:ln>
          <a:effectLst/>
        </p:spPr>
        <p:txBody>
          <a:bodyPr wrap="none">
            <a:spAutoFit/>
          </a:bodyPr>
          <a:lstStyle/>
          <a:p>
            <a:pPr>
              <a:lnSpc>
                <a:spcPct val="100000"/>
              </a:lnSpc>
            </a:pPr>
            <a:r>
              <a:rPr lang="ja-JP" altLang="en-US" sz="2200">
                <a:latin typeface="+mj-ea"/>
              </a:rPr>
              <a:t>２</a:t>
            </a:r>
            <a:r>
              <a:rPr lang="en-US" altLang="ja-JP" sz="2200" dirty="0">
                <a:latin typeface="+mj-ea"/>
              </a:rPr>
              <a:t>.</a:t>
            </a:r>
            <a:r>
              <a:rPr lang="ja-JP" altLang="en-US" sz="2200">
                <a:latin typeface="+mj-ea"/>
              </a:rPr>
              <a:t> ２</a:t>
            </a:r>
            <a:r>
              <a:rPr lang="en-US" altLang="ja-JP" sz="2200" dirty="0">
                <a:latin typeface="+mj-ea"/>
              </a:rPr>
              <a:t> </a:t>
            </a:r>
            <a:r>
              <a:rPr lang="ja-JP" altLang="en-US" sz="2200">
                <a:latin typeface="+mj-ea"/>
              </a:rPr>
              <a:t>「整備する」ためのノウハウ</a:t>
            </a:r>
            <a:endParaRPr lang="ja-JP" altLang="en-US" sz="2200" dirty="0">
              <a:latin typeface="+mj-ea"/>
            </a:endParaRPr>
          </a:p>
        </p:txBody>
      </p:sp>
      <p:sp>
        <p:nvSpPr>
          <p:cNvPr id="3" name="スライド番号プレースホルダー 2">
            <a:extLst>
              <a:ext uri="{FF2B5EF4-FFF2-40B4-BE49-F238E27FC236}">
                <a16:creationId xmlns:a16="http://schemas.microsoft.com/office/drawing/2014/main" id="{F0D80C56-90E9-1642-AC07-F474833492BD}"/>
              </a:ext>
            </a:extLst>
          </p:cNvPr>
          <p:cNvSpPr>
            <a:spLocks noGrp="1"/>
          </p:cNvSpPr>
          <p:nvPr>
            <p:ph type="sldNum" sz="quarter" idx="12"/>
          </p:nvPr>
        </p:nvSpPr>
        <p:spPr/>
        <p:txBody>
          <a:bodyPr/>
          <a:lstStyle/>
          <a:p>
            <a:fld id="{EEDB8509-CC2C-4EC7-9C2E-996B98B58898}" type="slidenum">
              <a:rPr kumimoji="1" lang="ja-JP" altLang="en-US" smtClean="0"/>
              <a:pPr/>
              <a:t>14</a:t>
            </a:fld>
            <a:endParaRPr kumimoji="1" lang="ja-JP" altLang="en-US" dirty="0"/>
          </a:p>
        </p:txBody>
      </p:sp>
    </p:spTree>
    <p:extLst>
      <p:ext uri="{BB962C8B-B14F-4D97-AF65-F5344CB8AC3E}">
        <p14:creationId xmlns:p14="http://schemas.microsoft.com/office/powerpoint/2010/main" val="23569015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スライド番号プレースホルダー 6"/>
          <p:cNvSpPr>
            <a:spLocks noGrp="1"/>
          </p:cNvSpPr>
          <p:nvPr>
            <p:ph type="sldNum" sz="quarter" idx="12"/>
          </p:nvPr>
        </p:nvSpPr>
        <p:spPr/>
        <p:txBody>
          <a:bodyPr/>
          <a:lstStyle/>
          <a:p>
            <a:fld id="{EEDB8509-CC2C-4EC7-9C2E-996B98B58898}" type="slidenum">
              <a:rPr kumimoji="1" lang="ja-JP" altLang="en-US" smtClean="0"/>
              <a:pPr/>
              <a:t>15</a:t>
            </a:fld>
            <a:endParaRPr kumimoji="1" lang="ja-JP" altLang="en-US"/>
          </a:p>
        </p:txBody>
      </p:sp>
      <p:sp>
        <p:nvSpPr>
          <p:cNvPr id="31" name="正方形/長方形 30"/>
          <p:cNvSpPr/>
          <p:nvPr/>
        </p:nvSpPr>
        <p:spPr bwMode="auto">
          <a:xfrm>
            <a:off x="215900" y="1843972"/>
            <a:ext cx="8748588" cy="4681371"/>
          </a:xfrm>
          <a:prstGeom prst="rect">
            <a:avLst/>
          </a:prstGeom>
          <a:solidFill>
            <a:schemeClr val="bg2">
              <a:lumMod val="90000"/>
            </a:schemeClr>
          </a:solidFill>
          <a:ln w="6350">
            <a:noFill/>
            <a:miter lim="800000"/>
            <a:headEnd/>
            <a:tailEnd/>
          </a:ln>
        </p:spPr>
        <p:txBody>
          <a:bodyPr wrap="square" rtlCol="0" anchor="t"/>
          <a:lstStyle/>
          <a:p>
            <a:pPr>
              <a:lnSpc>
                <a:spcPct val="100000"/>
              </a:lnSpc>
            </a:pPr>
            <a:endParaRPr kumimoji="1" lang="ja-JP" altLang="en-US" sz="16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4" name="正方形/長方形 33"/>
          <p:cNvSpPr/>
          <p:nvPr/>
        </p:nvSpPr>
        <p:spPr bwMode="auto">
          <a:xfrm>
            <a:off x="215901" y="836712"/>
            <a:ext cx="8748588" cy="873911"/>
          </a:xfrm>
          <a:prstGeom prst="rect">
            <a:avLst/>
          </a:prstGeom>
          <a:solidFill>
            <a:schemeClr val="accent4">
              <a:lumMod val="40000"/>
              <a:lumOff val="60000"/>
              <a:alpha val="46000"/>
            </a:schemeClr>
          </a:solidFill>
          <a:ln w="6350">
            <a:noFill/>
            <a:miter lim="800000"/>
            <a:headEnd/>
            <a:tailEnd/>
          </a:ln>
        </p:spPr>
        <p:txBody>
          <a:bodyPr wrap="square" rtlCol="0" anchor="ctr" anchorCtr="0"/>
          <a:lstStyle/>
          <a:p>
            <a:pPr>
              <a:lnSpc>
                <a:spcPct val="100000"/>
              </a:lnSpc>
            </a:pPr>
            <a:r>
              <a:rPr kumimoji="1" lang="ja-JP" altLang="en-US" sz="2000">
                <a:solidFill>
                  <a:srgbClr val="000000"/>
                </a:solidFill>
                <a:latin typeface="Meiryo UI" panose="020B0604030504040204" pitchFamily="50" charset="-128"/>
                <a:ea typeface="Meiryo UI" panose="020B0604030504040204" pitchFamily="50" charset="-128"/>
                <a:cs typeface="Meiryo UI" panose="020B0604030504040204" pitchFamily="50" charset="-128"/>
              </a:rPr>
              <a:t>職員に効果を伝え、懸念を取り除き、庁内の理解を得るとともに、現状を把握し、データを利用する住民や企業などの外部組織ならびに広域の自治体との連携を図ります</a:t>
            </a:r>
          </a:p>
        </p:txBody>
      </p:sp>
      <p:sp>
        <p:nvSpPr>
          <p:cNvPr id="10" name="タイトル 1"/>
          <p:cNvSpPr>
            <a:spLocks noGrp="1"/>
          </p:cNvSpPr>
          <p:nvPr>
            <p:ph type="title"/>
          </p:nvPr>
        </p:nvSpPr>
        <p:spPr>
          <a:xfrm>
            <a:off x="251520" y="313813"/>
            <a:ext cx="8712968" cy="424732"/>
          </a:xfrm>
        </p:spPr>
        <p:txBody>
          <a:bodyPr/>
          <a:lstStyle/>
          <a:p>
            <a:r>
              <a:rPr lang="en-US" altLang="ja-JP" dirty="0">
                <a:latin typeface="+mn-ea"/>
                <a:ea typeface="+mn-ea"/>
              </a:rPr>
              <a:t>2.1 </a:t>
            </a:r>
            <a:r>
              <a:rPr lang="ja-JP" altLang="en-US">
                <a:latin typeface="+mn-ea"/>
                <a:ea typeface="+mn-ea"/>
              </a:rPr>
              <a:t>環境整備の取組と課題</a:t>
            </a:r>
            <a:endParaRPr kumimoji="1" lang="ja-JP" altLang="en-US" dirty="0">
              <a:latin typeface="+mn-ea"/>
              <a:ea typeface="+mn-ea"/>
            </a:endParaRPr>
          </a:p>
        </p:txBody>
      </p:sp>
      <p:sp>
        <p:nvSpPr>
          <p:cNvPr id="11" name="タイトル 1"/>
          <p:cNvSpPr txBox="1">
            <a:spLocks/>
          </p:cNvSpPr>
          <p:nvPr/>
        </p:nvSpPr>
        <p:spPr>
          <a:xfrm>
            <a:off x="251520" y="116632"/>
            <a:ext cx="8712968" cy="234159"/>
          </a:xfrm>
          <a:prstGeom prst="rect">
            <a:avLst/>
          </a:prstGeom>
        </p:spPr>
        <p:txBody>
          <a:bodyPr vert="horz" wrap="none" lIns="91440" tIns="45720" rIns="91440" bIns="45720" rtlCol="0" anchor="ctr">
            <a:normAutofit fontScale="92500" lnSpcReduction="10000"/>
          </a:bodyPr>
          <a:lstStyle>
            <a:lvl1pPr algn="l" defTabSz="914400" rtl="0" eaLnBrk="1" latinLnBrk="0" hangingPunct="1">
              <a:lnSpc>
                <a:spcPct val="90000"/>
              </a:lnSpc>
              <a:spcBef>
                <a:spcPct val="0"/>
              </a:spcBef>
              <a:buNone/>
              <a:defRPr kumimoji="1" lang="en-US" sz="2400" kern="1200" dirty="0">
                <a:solidFill>
                  <a:schemeClr val="tx1"/>
                </a:solidFill>
                <a:latin typeface="HGP創英角ｺﾞｼｯｸUB" panose="020B0900000000000000" pitchFamily="50" charset="-128"/>
                <a:ea typeface="HGP創英角ｺﾞｼｯｸUB" panose="020B0900000000000000" pitchFamily="50" charset="-128"/>
                <a:cs typeface="+mj-cs"/>
              </a:defRPr>
            </a:lvl1pPr>
          </a:lstStyle>
          <a:p>
            <a:r>
              <a:rPr lang="ja-JP" altLang="en-US" sz="1200">
                <a:latin typeface="+mn-ea"/>
                <a:ea typeface="+mn-ea"/>
              </a:rPr>
              <a:t>２</a:t>
            </a:r>
            <a:r>
              <a:rPr lang="en-US" altLang="ja-JP" sz="1200" dirty="0">
                <a:latin typeface="+mn-ea"/>
                <a:ea typeface="+mn-ea"/>
              </a:rPr>
              <a:t>.</a:t>
            </a:r>
            <a:r>
              <a:rPr lang="ja-JP" altLang="en-US" sz="1200">
                <a:latin typeface="+mn-ea"/>
                <a:ea typeface="+mn-ea"/>
              </a:rPr>
              <a:t>環境整備 </a:t>
            </a:r>
            <a:r>
              <a:rPr lang="en-US" altLang="ja-JP" sz="1200" dirty="0">
                <a:latin typeface="+mn-ea"/>
                <a:ea typeface="+mn-ea"/>
              </a:rPr>
              <a:t>– </a:t>
            </a:r>
            <a:r>
              <a:rPr lang="ja-JP" altLang="en-US" sz="1200">
                <a:latin typeface="+mn-ea"/>
                <a:ea typeface="+mn-ea"/>
              </a:rPr>
              <a:t>整備する</a:t>
            </a:r>
          </a:p>
        </p:txBody>
      </p:sp>
      <p:sp>
        <p:nvSpPr>
          <p:cNvPr id="2" name="角丸四角形 1">
            <a:extLst>
              <a:ext uri="{FF2B5EF4-FFF2-40B4-BE49-F238E27FC236}">
                <a16:creationId xmlns:a16="http://schemas.microsoft.com/office/drawing/2014/main" id="{9E536D74-77E7-474B-A2F8-A24B67C2FE6A}"/>
              </a:ext>
            </a:extLst>
          </p:cNvPr>
          <p:cNvSpPr/>
          <p:nvPr/>
        </p:nvSpPr>
        <p:spPr>
          <a:xfrm>
            <a:off x="683568" y="2316727"/>
            <a:ext cx="7776864" cy="1648482"/>
          </a:xfrm>
          <a:prstGeom prst="roundRect">
            <a:avLst/>
          </a:prstGeom>
          <a:solidFill>
            <a:schemeClr val="tx2"/>
          </a:solidFill>
          <a:ln/>
        </p:spPr>
        <p:style>
          <a:lnRef idx="0">
            <a:schemeClr val="accent1"/>
          </a:lnRef>
          <a:fillRef idx="3">
            <a:schemeClr val="accent1"/>
          </a:fillRef>
          <a:effectRef idx="3">
            <a:schemeClr val="accent1"/>
          </a:effectRef>
          <a:fontRef idx="minor">
            <a:schemeClr val="lt1"/>
          </a:fontRef>
        </p:style>
        <p:txBody>
          <a:bodyPr rtlCol="0" anchor="ctr"/>
          <a:lstStyle/>
          <a:p>
            <a:pPr marL="285750" indent="-285750">
              <a:lnSpc>
                <a:spcPct val="150000"/>
              </a:lnSpc>
              <a:buFont typeface="Wingdings" pitchFamily="2" charset="2"/>
              <a:buChar char="l"/>
            </a:pPr>
            <a:r>
              <a:rPr kumimoji="1" lang="ja-JP" altLang="en-US" sz="1600" b="1"/>
              <a:t>データを保有する原課および財務部門から理解を得ます</a:t>
            </a:r>
            <a:endParaRPr kumimoji="1" lang="en-US" altLang="ja-JP" sz="1600" b="1" dirty="0"/>
          </a:p>
          <a:p>
            <a:pPr marL="285750" indent="-285750">
              <a:lnSpc>
                <a:spcPct val="150000"/>
              </a:lnSpc>
              <a:buFont typeface="Wingdings" pitchFamily="2" charset="2"/>
              <a:buChar char="l"/>
            </a:pPr>
            <a:r>
              <a:rPr kumimoji="1" lang="ja-JP" altLang="en-US" sz="1600" b="1">
                <a:latin typeface="+mj-lt"/>
              </a:rPr>
              <a:t>オープンデータを導入するための推進組織をつくります</a:t>
            </a:r>
            <a:endParaRPr kumimoji="1" lang="en-US" altLang="ja-JP" sz="1600" b="1" dirty="0">
              <a:latin typeface="+mj-lt"/>
            </a:endParaRPr>
          </a:p>
          <a:p>
            <a:pPr marL="285750" indent="-285750">
              <a:lnSpc>
                <a:spcPct val="150000"/>
              </a:lnSpc>
              <a:buFont typeface="Wingdings" pitchFamily="2" charset="2"/>
              <a:buChar char="l"/>
            </a:pPr>
            <a:r>
              <a:rPr kumimoji="1" lang="ja-JP" altLang="en-US" sz="1600" b="1">
                <a:latin typeface="+mj-lt"/>
              </a:rPr>
              <a:t>保有データの現状を把握します</a:t>
            </a:r>
            <a:endParaRPr kumimoji="1" lang="en-US" altLang="ja-JP" sz="1600" b="1" dirty="0">
              <a:latin typeface="+mj-lt"/>
            </a:endParaRPr>
          </a:p>
          <a:p>
            <a:pPr marL="285750" indent="-285750">
              <a:lnSpc>
                <a:spcPct val="150000"/>
              </a:lnSpc>
              <a:buFont typeface="Wingdings" pitchFamily="2" charset="2"/>
              <a:buChar char="l"/>
            </a:pPr>
            <a:r>
              <a:rPr kumimoji="1" lang="ja-JP" altLang="en-US" sz="1600" b="1">
                <a:latin typeface="+mj-lt"/>
              </a:rPr>
              <a:t>外部組織との連携および自治体同士の広域連携を進めます</a:t>
            </a:r>
            <a:endParaRPr kumimoji="1" lang="en-US" altLang="ja-JP" sz="1600" b="1" dirty="0">
              <a:latin typeface="+mj-lt"/>
            </a:endParaRPr>
          </a:p>
        </p:txBody>
      </p:sp>
      <p:sp>
        <p:nvSpPr>
          <p:cNvPr id="15" name="角丸四角形 14">
            <a:extLst>
              <a:ext uri="{FF2B5EF4-FFF2-40B4-BE49-F238E27FC236}">
                <a16:creationId xmlns:a16="http://schemas.microsoft.com/office/drawing/2014/main" id="{4D9E9257-2991-4D41-BA8C-34958DD78A00}"/>
              </a:ext>
            </a:extLst>
          </p:cNvPr>
          <p:cNvSpPr/>
          <p:nvPr/>
        </p:nvSpPr>
        <p:spPr>
          <a:xfrm>
            <a:off x="677104" y="4466514"/>
            <a:ext cx="7776864" cy="1709822"/>
          </a:xfrm>
          <a:prstGeom prst="roundRect">
            <a:avLst/>
          </a:prstGeom>
          <a:solidFill>
            <a:schemeClr val="tx2"/>
          </a:solidFill>
        </p:spPr>
        <p:style>
          <a:lnRef idx="0">
            <a:schemeClr val="accent1"/>
          </a:lnRef>
          <a:fillRef idx="3">
            <a:schemeClr val="accent1"/>
          </a:fillRef>
          <a:effectRef idx="3">
            <a:schemeClr val="accent1"/>
          </a:effectRef>
          <a:fontRef idx="minor">
            <a:schemeClr val="lt1"/>
          </a:fontRef>
        </p:style>
        <p:txBody>
          <a:bodyPr rtlCol="0" anchor="ctr"/>
          <a:lstStyle/>
          <a:p>
            <a:pPr marL="285750" indent="-285750">
              <a:lnSpc>
                <a:spcPct val="150000"/>
              </a:lnSpc>
              <a:buFont typeface="Wingdings" pitchFamily="2" charset="2"/>
              <a:buChar char="l"/>
            </a:pPr>
            <a:r>
              <a:rPr kumimoji="1" lang="ja-JP" altLang="en-US" sz="1600" b="1"/>
              <a:t>職員にオープンデータの効果を伝え、懸念を払拭します</a:t>
            </a:r>
            <a:endParaRPr kumimoji="1" lang="en-US" altLang="ja-JP" sz="1600" b="1" dirty="0"/>
          </a:p>
          <a:p>
            <a:pPr marL="285750" indent="-285750">
              <a:lnSpc>
                <a:spcPct val="150000"/>
              </a:lnSpc>
              <a:buFont typeface="Wingdings" pitchFamily="2" charset="2"/>
              <a:buChar char="l"/>
            </a:pPr>
            <a:r>
              <a:rPr kumimoji="1" lang="ja-JP" altLang="en-US" sz="1600" b="1"/>
              <a:t>オープンデータに取り組む体制、戦略、計画を策定します</a:t>
            </a:r>
            <a:endParaRPr kumimoji="1" lang="en-US" altLang="ja-JP" sz="1600" b="1" dirty="0"/>
          </a:p>
          <a:p>
            <a:pPr marL="285750" indent="-285750">
              <a:lnSpc>
                <a:spcPct val="150000"/>
              </a:lnSpc>
              <a:buFont typeface="Wingdings" pitchFamily="2" charset="2"/>
              <a:buChar char="l"/>
            </a:pPr>
            <a:r>
              <a:rPr kumimoji="1" lang="ja-JP" altLang="en-US" sz="1600" b="1"/>
              <a:t>保有データ調査を効率よく行います</a:t>
            </a:r>
            <a:endParaRPr kumimoji="1" lang="en-US" altLang="ja-JP" sz="1600" b="1" dirty="0"/>
          </a:p>
          <a:p>
            <a:pPr marL="285750" indent="-285750">
              <a:lnSpc>
                <a:spcPct val="150000"/>
              </a:lnSpc>
              <a:buFont typeface="Wingdings" pitchFamily="2" charset="2"/>
              <a:buChar char="l"/>
            </a:pPr>
            <a:r>
              <a:rPr kumimoji="1" lang="ja-JP" altLang="en-US" sz="1600" b="1"/>
              <a:t>外部組織との連携や広域連携を進めるための仕組みをつくります</a:t>
            </a:r>
            <a:endParaRPr kumimoji="1" lang="en-US" altLang="ja-JP" sz="1600" b="1" dirty="0"/>
          </a:p>
        </p:txBody>
      </p:sp>
      <p:sp>
        <p:nvSpPr>
          <p:cNvPr id="3" name="テキスト ボックス 2">
            <a:extLst>
              <a:ext uri="{FF2B5EF4-FFF2-40B4-BE49-F238E27FC236}">
                <a16:creationId xmlns:a16="http://schemas.microsoft.com/office/drawing/2014/main" id="{A2B4047E-6DF1-F54F-AEA3-30353ED0AC7E}"/>
              </a:ext>
            </a:extLst>
          </p:cNvPr>
          <p:cNvSpPr txBox="1"/>
          <p:nvPr/>
        </p:nvSpPr>
        <p:spPr>
          <a:xfrm>
            <a:off x="677104" y="1916832"/>
            <a:ext cx="595035" cy="338554"/>
          </a:xfrm>
          <a:prstGeom prst="rect">
            <a:avLst/>
          </a:prstGeom>
          <a:noFill/>
        </p:spPr>
        <p:txBody>
          <a:bodyPr wrap="none" rtlCol="0">
            <a:spAutoFit/>
          </a:bodyPr>
          <a:lstStyle/>
          <a:p>
            <a:r>
              <a:rPr kumimoji="1" lang="ja-JP" altLang="en-US" sz="1600"/>
              <a:t>取組</a:t>
            </a:r>
          </a:p>
        </p:txBody>
      </p:sp>
      <p:sp>
        <p:nvSpPr>
          <p:cNvPr id="16" name="テキスト ボックス 15">
            <a:extLst>
              <a:ext uri="{FF2B5EF4-FFF2-40B4-BE49-F238E27FC236}">
                <a16:creationId xmlns:a16="http://schemas.microsoft.com/office/drawing/2014/main" id="{911C08FA-3B69-2241-BC0E-82751794AA1D}"/>
              </a:ext>
            </a:extLst>
          </p:cNvPr>
          <p:cNvSpPr txBox="1"/>
          <p:nvPr/>
        </p:nvSpPr>
        <p:spPr>
          <a:xfrm>
            <a:off x="677103" y="4098558"/>
            <a:ext cx="595035" cy="338554"/>
          </a:xfrm>
          <a:prstGeom prst="rect">
            <a:avLst/>
          </a:prstGeom>
          <a:noFill/>
        </p:spPr>
        <p:txBody>
          <a:bodyPr wrap="none" rtlCol="0">
            <a:spAutoFit/>
          </a:bodyPr>
          <a:lstStyle/>
          <a:p>
            <a:r>
              <a:rPr kumimoji="1" lang="ja-JP" altLang="en-US" sz="1600"/>
              <a:t>課題</a:t>
            </a:r>
          </a:p>
        </p:txBody>
      </p:sp>
      <p:sp>
        <p:nvSpPr>
          <p:cNvPr id="19" name="テキスト ボックス 18">
            <a:extLst>
              <a:ext uri="{FF2B5EF4-FFF2-40B4-BE49-F238E27FC236}">
                <a16:creationId xmlns:a16="http://schemas.microsoft.com/office/drawing/2014/main" id="{842FA92C-4F37-094E-8731-5DE81AEAC504}"/>
              </a:ext>
            </a:extLst>
          </p:cNvPr>
          <p:cNvSpPr txBox="1"/>
          <p:nvPr/>
        </p:nvSpPr>
        <p:spPr>
          <a:xfrm>
            <a:off x="179512" y="6248345"/>
            <a:ext cx="8712968" cy="276999"/>
          </a:xfrm>
          <a:prstGeom prst="rect">
            <a:avLst/>
          </a:prstGeom>
          <a:noFill/>
        </p:spPr>
        <p:txBody>
          <a:bodyPr wrap="square" rtlCol="0">
            <a:spAutoFit/>
          </a:bodyPr>
          <a:lstStyle/>
          <a:p>
            <a:r>
              <a:rPr kumimoji="1" lang="ja-JP" altLang="en-US" sz="1200"/>
              <a:t>出典：オープンデータ取組ガイド（地方公共団体情報システム機構）を編集</a:t>
            </a:r>
          </a:p>
        </p:txBody>
      </p:sp>
    </p:spTree>
    <p:extLst>
      <p:ext uri="{BB962C8B-B14F-4D97-AF65-F5344CB8AC3E}">
        <p14:creationId xmlns:p14="http://schemas.microsoft.com/office/powerpoint/2010/main" val="27944309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スライド番号プレースホルダー 6"/>
          <p:cNvSpPr>
            <a:spLocks noGrp="1"/>
          </p:cNvSpPr>
          <p:nvPr>
            <p:ph type="sldNum" sz="quarter" idx="12"/>
          </p:nvPr>
        </p:nvSpPr>
        <p:spPr/>
        <p:txBody>
          <a:bodyPr/>
          <a:lstStyle/>
          <a:p>
            <a:fld id="{EEDB8509-CC2C-4EC7-9C2E-996B98B58898}" type="slidenum">
              <a:rPr kumimoji="1" lang="ja-JP" altLang="en-US" smtClean="0"/>
              <a:pPr/>
              <a:t>16</a:t>
            </a:fld>
            <a:endParaRPr kumimoji="1" lang="ja-JP" altLang="en-US"/>
          </a:p>
        </p:txBody>
      </p:sp>
      <p:sp>
        <p:nvSpPr>
          <p:cNvPr id="31" name="正方形/長方形 30"/>
          <p:cNvSpPr/>
          <p:nvPr/>
        </p:nvSpPr>
        <p:spPr bwMode="auto">
          <a:xfrm>
            <a:off x="215900" y="1843972"/>
            <a:ext cx="8748588" cy="4681371"/>
          </a:xfrm>
          <a:prstGeom prst="rect">
            <a:avLst/>
          </a:prstGeom>
          <a:solidFill>
            <a:schemeClr val="bg2">
              <a:lumMod val="90000"/>
            </a:schemeClr>
          </a:solidFill>
          <a:ln w="6350">
            <a:noFill/>
            <a:miter lim="800000"/>
            <a:headEnd/>
            <a:tailEnd/>
          </a:ln>
        </p:spPr>
        <p:txBody>
          <a:bodyPr wrap="square" rtlCol="0" anchor="t"/>
          <a:lstStyle/>
          <a:p>
            <a:pPr>
              <a:lnSpc>
                <a:spcPct val="100000"/>
              </a:lnSpc>
            </a:pPr>
            <a:endParaRPr kumimoji="1" lang="ja-JP" altLang="en-US" sz="16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4" name="正方形/長方形 33"/>
          <p:cNvSpPr/>
          <p:nvPr/>
        </p:nvSpPr>
        <p:spPr bwMode="auto">
          <a:xfrm>
            <a:off x="215901" y="836712"/>
            <a:ext cx="8748588" cy="873911"/>
          </a:xfrm>
          <a:prstGeom prst="rect">
            <a:avLst/>
          </a:prstGeom>
          <a:solidFill>
            <a:schemeClr val="accent4">
              <a:lumMod val="40000"/>
              <a:lumOff val="60000"/>
              <a:alpha val="46000"/>
            </a:schemeClr>
          </a:solidFill>
          <a:ln w="6350">
            <a:noFill/>
            <a:miter lim="800000"/>
            <a:headEnd/>
            <a:tailEnd/>
          </a:ln>
        </p:spPr>
        <p:txBody>
          <a:bodyPr wrap="square" rtlCol="0" anchor="ctr" anchorCtr="0"/>
          <a:lstStyle/>
          <a:p>
            <a:pPr>
              <a:lnSpc>
                <a:spcPct val="100000"/>
              </a:lnSpc>
            </a:pPr>
            <a:r>
              <a:rPr kumimoji="1" lang="en-US" altLang="ja-JP" sz="20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(1)</a:t>
            </a:r>
            <a:r>
              <a:rPr kumimoji="1" lang="ja-JP" altLang="en-US" sz="2000">
                <a:solidFill>
                  <a:srgbClr val="000000"/>
                </a:solidFill>
                <a:latin typeface="Meiryo UI" panose="020B0604030504040204" pitchFamily="50" charset="-128"/>
                <a:ea typeface="Meiryo UI" panose="020B0604030504040204" pitchFamily="50" charset="-128"/>
                <a:cs typeface="Meiryo UI" panose="020B0604030504040204" pitchFamily="50" charset="-128"/>
              </a:rPr>
              <a:t>オープンデータの担当になりました。まず何をすればよいですか？</a:t>
            </a:r>
          </a:p>
        </p:txBody>
      </p:sp>
      <p:sp>
        <p:nvSpPr>
          <p:cNvPr id="10" name="タイトル 1"/>
          <p:cNvSpPr>
            <a:spLocks noGrp="1"/>
          </p:cNvSpPr>
          <p:nvPr>
            <p:ph type="title"/>
          </p:nvPr>
        </p:nvSpPr>
        <p:spPr>
          <a:xfrm>
            <a:off x="251520" y="313813"/>
            <a:ext cx="8712968" cy="424732"/>
          </a:xfrm>
        </p:spPr>
        <p:txBody>
          <a:bodyPr/>
          <a:lstStyle/>
          <a:p>
            <a:r>
              <a:rPr lang="en-US" altLang="ja-JP" dirty="0">
                <a:latin typeface="+mn-ea"/>
                <a:ea typeface="+mn-ea"/>
              </a:rPr>
              <a:t>2.2 </a:t>
            </a:r>
            <a:r>
              <a:rPr lang="ja-JP" altLang="en-US">
                <a:latin typeface="+mn-ea"/>
                <a:ea typeface="+mn-ea"/>
              </a:rPr>
              <a:t>「整備する」ためのノウハウ</a:t>
            </a:r>
            <a:endParaRPr kumimoji="1" lang="ja-JP" altLang="en-US" dirty="0">
              <a:latin typeface="+mn-ea"/>
              <a:ea typeface="+mn-ea"/>
            </a:endParaRPr>
          </a:p>
        </p:txBody>
      </p:sp>
      <p:sp>
        <p:nvSpPr>
          <p:cNvPr id="11" name="タイトル 1"/>
          <p:cNvSpPr txBox="1">
            <a:spLocks/>
          </p:cNvSpPr>
          <p:nvPr/>
        </p:nvSpPr>
        <p:spPr>
          <a:xfrm>
            <a:off x="251520" y="116632"/>
            <a:ext cx="8712968" cy="234159"/>
          </a:xfrm>
          <a:prstGeom prst="rect">
            <a:avLst/>
          </a:prstGeom>
        </p:spPr>
        <p:txBody>
          <a:bodyPr vert="horz" wrap="none" lIns="91440" tIns="45720" rIns="91440" bIns="45720" rtlCol="0" anchor="ctr">
            <a:normAutofit fontScale="92500" lnSpcReduction="10000"/>
          </a:bodyPr>
          <a:lstStyle>
            <a:lvl1pPr algn="l" defTabSz="914400" rtl="0" eaLnBrk="1" latinLnBrk="0" hangingPunct="1">
              <a:lnSpc>
                <a:spcPct val="90000"/>
              </a:lnSpc>
              <a:spcBef>
                <a:spcPct val="0"/>
              </a:spcBef>
              <a:buNone/>
              <a:defRPr kumimoji="1" lang="en-US" sz="2400" kern="1200" dirty="0">
                <a:solidFill>
                  <a:schemeClr val="tx1"/>
                </a:solidFill>
                <a:latin typeface="HGP創英角ｺﾞｼｯｸUB" panose="020B0900000000000000" pitchFamily="50" charset="-128"/>
                <a:ea typeface="HGP創英角ｺﾞｼｯｸUB" panose="020B0900000000000000" pitchFamily="50" charset="-128"/>
                <a:cs typeface="+mj-cs"/>
              </a:defRPr>
            </a:lvl1pPr>
          </a:lstStyle>
          <a:p>
            <a:r>
              <a:rPr lang="ja-JP" altLang="en-US" sz="1200">
                <a:latin typeface="+mn-ea"/>
                <a:ea typeface="+mn-ea"/>
              </a:rPr>
              <a:t>２</a:t>
            </a:r>
            <a:r>
              <a:rPr lang="en-US" altLang="ja-JP" sz="1200" dirty="0">
                <a:latin typeface="+mn-ea"/>
                <a:ea typeface="+mn-ea"/>
              </a:rPr>
              <a:t>.</a:t>
            </a:r>
            <a:r>
              <a:rPr lang="ja-JP" altLang="en-US" sz="1200">
                <a:latin typeface="+mn-ea"/>
                <a:ea typeface="+mn-ea"/>
              </a:rPr>
              <a:t>環境整備</a:t>
            </a:r>
            <a:r>
              <a:rPr lang="en-US" altLang="ja-JP" sz="1200" dirty="0">
                <a:latin typeface="+mn-ea"/>
                <a:ea typeface="+mn-ea"/>
              </a:rPr>
              <a:t> – </a:t>
            </a:r>
            <a:r>
              <a:rPr lang="ja-JP" altLang="en-US" sz="1200">
                <a:latin typeface="+mn-ea"/>
                <a:ea typeface="+mn-ea"/>
              </a:rPr>
              <a:t>整備する</a:t>
            </a:r>
            <a:endParaRPr lang="ja-JP" altLang="en-US" sz="1200" dirty="0">
              <a:latin typeface="+mn-ea"/>
              <a:ea typeface="+mn-ea"/>
            </a:endParaRPr>
          </a:p>
        </p:txBody>
      </p:sp>
      <p:sp>
        <p:nvSpPr>
          <p:cNvPr id="9" name="角丸四角形 8">
            <a:extLst>
              <a:ext uri="{FF2B5EF4-FFF2-40B4-BE49-F238E27FC236}">
                <a16:creationId xmlns:a16="http://schemas.microsoft.com/office/drawing/2014/main" id="{DF5D02D3-51E8-2E46-AF3F-51DA6FB330FE}"/>
              </a:ext>
            </a:extLst>
          </p:cNvPr>
          <p:cNvSpPr/>
          <p:nvPr/>
        </p:nvSpPr>
        <p:spPr>
          <a:xfrm>
            <a:off x="683568" y="2388735"/>
            <a:ext cx="7776864" cy="1440160"/>
          </a:xfrm>
          <a:prstGeom prst="roundRect">
            <a:avLst/>
          </a:prstGeom>
          <a:solidFill>
            <a:schemeClr val="tx2"/>
          </a:solidFill>
          <a:ln/>
        </p:spPr>
        <p:style>
          <a:lnRef idx="0">
            <a:schemeClr val="accent1"/>
          </a:lnRef>
          <a:fillRef idx="3">
            <a:schemeClr val="accent1"/>
          </a:fillRef>
          <a:effectRef idx="3">
            <a:schemeClr val="accent1"/>
          </a:effectRef>
          <a:fontRef idx="minor">
            <a:schemeClr val="lt1"/>
          </a:fontRef>
        </p:style>
        <p:txBody>
          <a:bodyPr rtlCol="0" anchor="ctr"/>
          <a:lstStyle/>
          <a:p>
            <a:pPr marL="285750" indent="-285750">
              <a:lnSpc>
                <a:spcPct val="150000"/>
              </a:lnSpc>
              <a:buFont typeface="Wingdings" pitchFamily="2" charset="2"/>
              <a:buChar char="l"/>
            </a:pPr>
            <a:r>
              <a:rPr kumimoji="1" lang="ja-JP" altLang="en-US" sz="1600" b="1"/>
              <a:t>オープンデータ研修ポータルの中から関心のある項目に目を通します</a:t>
            </a:r>
            <a:endParaRPr kumimoji="1" lang="en-US" altLang="ja-JP" sz="1600" b="1" dirty="0"/>
          </a:p>
          <a:p>
            <a:pPr marL="285750" indent="-285750">
              <a:lnSpc>
                <a:spcPct val="150000"/>
              </a:lnSpc>
              <a:buFont typeface="Wingdings" pitchFamily="2" charset="2"/>
              <a:buChar char="l"/>
            </a:pPr>
            <a:r>
              <a:rPr kumimoji="1" lang="ja-JP" altLang="en-US" sz="1600" b="1"/>
              <a:t>自治体オープンデータサイト一覧から自治体の現状を調べます</a:t>
            </a:r>
            <a:endParaRPr kumimoji="1" lang="en-US" altLang="ja-JP" sz="1600" b="1" dirty="0"/>
          </a:p>
          <a:p>
            <a:pPr marL="285750" indent="-285750">
              <a:lnSpc>
                <a:spcPct val="150000"/>
              </a:lnSpc>
              <a:buFont typeface="Wingdings" pitchFamily="2" charset="2"/>
              <a:buChar char="l"/>
            </a:pPr>
            <a:r>
              <a:rPr kumimoji="1" lang="ja-JP" altLang="en-US" sz="1600" b="1"/>
              <a:t>各種ガイドを読みます</a:t>
            </a:r>
            <a:endParaRPr kumimoji="1" lang="en-US" altLang="ja-JP" sz="1600" b="1" dirty="0"/>
          </a:p>
        </p:txBody>
      </p:sp>
      <p:sp>
        <p:nvSpPr>
          <p:cNvPr id="12" name="角丸四角形 11">
            <a:extLst>
              <a:ext uri="{FF2B5EF4-FFF2-40B4-BE49-F238E27FC236}">
                <a16:creationId xmlns:a16="http://schemas.microsoft.com/office/drawing/2014/main" id="{0A064ED5-5420-624A-A918-82E8E126324F}"/>
              </a:ext>
            </a:extLst>
          </p:cNvPr>
          <p:cNvSpPr/>
          <p:nvPr/>
        </p:nvSpPr>
        <p:spPr>
          <a:xfrm>
            <a:off x="677104" y="4725996"/>
            <a:ext cx="7776864" cy="1367300"/>
          </a:xfrm>
          <a:prstGeom prst="roundRect">
            <a:avLst/>
          </a:prstGeom>
          <a:solidFill>
            <a:schemeClr val="tx2"/>
          </a:solidFill>
        </p:spPr>
        <p:style>
          <a:lnRef idx="0">
            <a:schemeClr val="accent1"/>
          </a:lnRef>
          <a:fillRef idx="3">
            <a:schemeClr val="accent1"/>
          </a:fillRef>
          <a:effectRef idx="3">
            <a:schemeClr val="accent1"/>
          </a:effectRef>
          <a:fontRef idx="minor">
            <a:schemeClr val="lt1"/>
          </a:fontRef>
        </p:style>
        <p:txBody>
          <a:bodyPr rtlCol="0" anchor="ctr"/>
          <a:lstStyle/>
          <a:p>
            <a:pPr marL="285750" indent="-285750">
              <a:lnSpc>
                <a:spcPct val="150000"/>
              </a:lnSpc>
              <a:buFont typeface="Wingdings" pitchFamily="2" charset="2"/>
              <a:buChar char="l"/>
            </a:pPr>
            <a:r>
              <a:rPr kumimoji="1" lang="ja-JP" altLang="en-US" sz="1600" b="1"/>
              <a:t>オープンデータ伝道師（内閣官房</a:t>
            </a:r>
            <a:r>
              <a:rPr kumimoji="1" lang="en" altLang="ja-JP" sz="1600" b="1" dirty="0"/>
              <a:t>IT</a:t>
            </a:r>
            <a:r>
              <a:rPr kumimoji="1" lang="ja-JP" altLang="en-US" sz="1600" b="1"/>
              <a:t>総合戦略室）</a:t>
            </a:r>
            <a:endParaRPr kumimoji="1" lang="en-US" altLang="ja-JP" sz="1600" b="1" dirty="0"/>
          </a:p>
          <a:p>
            <a:pPr marL="285750" indent="-285750">
              <a:lnSpc>
                <a:spcPct val="150000"/>
              </a:lnSpc>
              <a:buFont typeface="Wingdings" pitchFamily="2" charset="2"/>
              <a:buChar char="l"/>
            </a:pPr>
            <a:r>
              <a:rPr kumimoji="1" lang="ja-JP" altLang="en-US" sz="1600" b="1"/>
              <a:t>地域情報化アドバイザー（総務省）</a:t>
            </a:r>
            <a:endParaRPr kumimoji="1" lang="en-US" altLang="ja-JP" sz="1600" b="1" dirty="0"/>
          </a:p>
          <a:p>
            <a:pPr marL="285750" indent="-285750">
              <a:lnSpc>
                <a:spcPct val="150000"/>
              </a:lnSpc>
              <a:buFont typeface="Wingdings" pitchFamily="2" charset="2"/>
              <a:buChar char="l"/>
            </a:pPr>
            <a:r>
              <a:rPr kumimoji="1" lang="ja-JP" altLang="en-US" sz="1600" b="1"/>
              <a:t>民間の支援組織</a:t>
            </a:r>
          </a:p>
        </p:txBody>
      </p:sp>
      <p:sp>
        <p:nvSpPr>
          <p:cNvPr id="13" name="テキスト ボックス 12">
            <a:extLst>
              <a:ext uri="{FF2B5EF4-FFF2-40B4-BE49-F238E27FC236}">
                <a16:creationId xmlns:a16="http://schemas.microsoft.com/office/drawing/2014/main" id="{30EBF22C-0C22-5C4A-BC12-80B9A9041899}"/>
              </a:ext>
            </a:extLst>
          </p:cNvPr>
          <p:cNvSpPr txBox="1"/>
          <p:nvPr/>
        </p:nvSpPr>
        <p:spPr>
          <a:xfrm>
            <a:off x="677104" y="1988840"/>
            <a:ext cx="1281120" cy="338554"/>
          </a:xfrm>
          <a:prstGeom prst="rect">
            <a:avLst/>
          </a:prstGeom>
          <a:noFill/>
        </p:spPr>
        <p:txBody>
          <a:bodyPr wrap="none" rtlCol="0">
            <a:spAutoFit/>
          </a:bodyPr>
          <a:lstStyle/>
          <a:p>
            <a:r>
              <a:rPr kumimoji="1" lang="ja-JP" altLang="en-US" sz="1600"/>
              <a:t>情報を得ます</a:t>
            </a:r>
          </a:p>
        </p:txBody>
      </p:sp>
      <p:sp>
        <p:nvSpPr>
          <p:cNvPr id="14" name="テキスト ボックス 13">
            <a:extLst>
              <a:ext uri="{FF2B5EF4-FFF2-40B4-BE49-F238E27FC236}">
                <a16:creationId xmlns:a16="http://schemas.microsoft.com/office/drawing/2014/main" id="{8514BFA6-C423-494E-A3DB-A8A8B742BF72}"/>
              </a:ext>
            </a:extLst>
          </p:cNvPr>
          <p:cNvSpPr txBox="1"/>
          <p:nvPr/>
        </p:nvSpPr>
        <p:spPr>
          <a:xfrm>
            <a:off x="677103" y="4320768"/>
            <a:ext cx="1986441" cy="338554"/>
          </a:xfrm>
          <a:prstGeom prst="rect">
            <a:avLst/>
          </a:prstGeom>
          <a:noFill/>
        </p:spPr>
        <p:txBody>
          <a:bodyPr wrap="none" rtlCol="0">
            <a:spAutoFit/>
          </a:bodyPr>
          <a:lstStyle/>
          <a:p>
            <a:r>
              <a:rPr kumimoji="1" lang="ja-JP" altLang="en-US" sz="1600"/>
              <a:t>専門家の力を借ります</a:t>
            </a:r>
          </a:p>
        </p:txBody>
      </p:sp>
    </p:spTree>
    <p:extLst>
      <p:ext uri="{BB962C8B-B14F-4D97-AF65-F5344CB8AC3E}">
        <p14:creationId xmlns:p14="http://schemas.microsoft.com/office/powerpoint/2010/main" val="5004300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スライド番号プレースホルダー 6"/>
          <p:cNvSpPr>
            <a:spLocks noGrp="1"/>
          </p:cNvSpPr>
          <p:nvPr>
            <p:ph type="sldNum" sz="quarter" idx="12"/>
          </p:nvPr>
        </p:nvSpPr>
        <p:spPr/>
        <p:txBody>
          <a:bodyPr/>
          <a:lstStyle/>
          <a:p>
            <a:fld id="{EEDB8509-CC2C-4EC7-9C2E-996B98B58898}" type="slidenum">
              <a:rPr kumimoji="1" lang="ja-JP" altLang="en-US" smtClean="0"/>
              <a:pPr/>
              <a:t>17</a:t>
            </a:fld>
            <a:endParaRPr kumimoji="1" lang="ja-JP" altLang="en-US"/>
          </a:p>
        </p:txBody>
      </p:sp>
      <p:sp>
        <p:nvSpPr>
          <p:cNvPr id="31" name="正方形/長方形 30"/>
          <p:cNvSpPr/>
          <p:nvPr/>
        </p:nvSpPr>
        <p:spPr bwMode="auto">
          <a:xfrm>
            <a:off x="215900" y="935726"/>
            <a:ext cx="8748588" cy="5589617"/>
          </a:xfrm>
          <a:prstGeom prst="rect">
            <a:avLst/>
          </a:prstGeom>
          <a:solidFill>
            <a:schemeClr val="bg2">
              <a:lumMod val="90000"/>
            </a:schemeClr>
          </a:solidFill>
          <a:ln w="6350">
            <a:noFill/>
            <a:miter lim="800000"/>
            <a:headEnd/>
            <a:tailEnd/>
          </a:ln>
        </p:spPr>
        <p:txBody>
          <a:bodyPr wrap="square" rtlCol="0" anchor="t"/>
          <a:lstStyle/>
          <a:p>
            <a:pPr>
              <a:lnSpc>
                <a:spcPts val="2520"/>
              </a:lnSpc>
            </a:pPr>
            <a:r>
              <a:rPr lang="ja-JP" altLang="en-US" sz="1600"/>
              <a:t>オープンデータリーダ育成研修の資料は</a:t>
            </a:r>
            <a:r>
              <a:rPr lang="ja-JP" altLang="en-US" sz="1600">
                <a:hlinkClick r:id="rId3"/>
              </a:rPr>
              <a:t>オープンデータ研修ポータル</a:t>
            </a:r>
            <a:r>
              <a:rPr lang="ja-JP" altLang="en-US" sz="1600"/>
              <a:t>からダウンロードできます。</a:t>
            </a:r>
            <a:endParaRPr lang="en-US" altLang="ja-JP" sz="1600" dirty="0"/>
          </a:p>
          <a:p>
            <a:pPr>
              <a:lnSpc>
                <a:spcPts val="2520"/>
              </a:lnSpc>
            </a:pPr>
            <a:endParaRPr lang="ja-JP" altLang="en-US" sz="1600"/>
          </a:p>
        </p:txBody>
      </p:sp>
      <p:sp>
        <p:nvSpPr>
          <p:cNvPr id="10" name="タイトル 1"/>
          <p:cNvSpPr>
            <a:spLocks noGrp="1"/>
          </p:cNvSpPr>
          <p:nvPr>
            <p:ph type="title"/>
          </p:nvPr>
        </p:nvSpPr>
        <p:spPr>
          <a:xfrm>
            <a:off x="251520" y="313813"/>
            <a:ext cx="8712968" cy="424732"/>
          </a:xfrm>
        </p:spPr>
        <p:txBody>
          <a:bodyPr/>
          <a:lstStyle/>
          <a:p>
            <a:r>
              <a:rPr lang="ja-JP" altLang="en-US">
                <a:latin typeface="+mn-ea"/>
                <a:ea typeface="+mn-ea"/>
              </a:rPr>
              <a:t>（参考）オープンデータ研修ポータル</a:t>
            </a:r>
            <a:endParaRPr kumimoji="1" lang="ja-JP" altLang="en-US" dirty="0">
              <a:latin typeface="+mn-ea"/>
              <a:ea typeface="+mn-ea"/>
            </a:endParaRPr>
          </a:p>
        </p:txBody>
      </p:sp>
      <p:sp>
        <p:nvSpPr>
          <p:cNvPr id="11" name="タイトル 1"/>
          <p:cNvSpPr txBox="1">
            <a:spLocks/>
          </p:cNvSpPr>
          <p:nvPr/>
        </p:nvSpPr>
        <p:spPr>
          <a:xfrm>
            <a:off x="251520" y="116632"/>
            <a:ext cx="8712968" cy="234159"/>
          </a:xfrm>
          <a:prstGeom prst="rect">
            <a:avLst/>
          </a:prstGeom>
        </p:spPr>
        <p:txBody>
          <a:bodyPr vert="horz" wrap="none" lIns="91440" tIns="45720" rIns="91440" bIns="45720" rtlCol="0" anchor="ctr">
            <a:normAutofit fontScale="92500" lnSpcReduction="10000"/>
          </a:bodyPr>
          <a:lstStyle>
            <a:lvl1pPr algn="l" defTabSz="914400" rtl="0" eaLnBrk="1" latinLnBrk="0" hangingPunct="1">
              <a:lnSpc>
                <a:spcPct val="90000"/>
              </a:lnSpc>
              <a:spcBef>
                <a:spcPct val="0"/>
              </a:spcBef>
              <a:buNone/>
              <a:defRPr kumimoji="1" lang="en-US" sz="2400" kern="1200" dirty="0">
                <a:solidFill>
                  <a:schemeClr val="tx1"/>
                </a:solidFill>
                <a:latin typeface="HGP創英角ｺﾞｼｯｸUB" panose="020B0900000000000000" pitchFamily="50" charset="-128"/>
                <a:ea typeface="HGP創英角ｺﾞｼｯｸUB" panose="020B0900000000000000" pitchFamily="50" charset="-128"/>
                <a:cs typeface="+mj-cs"/>
              </a:defRPr>
            </a:lvl1pPr>
          </a:lstStyle>
          <a:p>
            <a:endParaRPr lang="ja-JP" altLang="en-US" sz="1200" dirty="0">
              <a:latin typeface="+mn-ea"/>
              <a:ea typeface="+mn-ea"/>
            </a:endParaRPr>
          </a:p>
        </p:txBody>
      </p:sp>
      <p:sp>
        <p:nvSpPr>
          <p:cNvPr id="4" name="テキスト ボックス 3">
            <a:extLst>
              <a:ext uri="{FF2B5EF4-FFF2-40B4-BE49-F238E27FC236}">
                <a16:creationId xmlns:a16="http://schemas.microsoft.com/office/drawing/2014/main" id="{CCED21D8-79AF-2D40-8343-464DC3FE8FDC}"/>
              </a:ext>
            </a:extLst>
          </p:cNvPr>
          <p:cNvSpPr txBox="1"/>
          <p:nvPr/>
        </p:nvSpPr>
        <p:spPr>
          <a:xfrm>
            <a:off x="1187276" y="6168785"/>
            <a:ext cx="4377352" cy="369332"/>
          </a:xfrm>
          <a:prstGeom prst="rect">
            <a:avLst/>
          </a:prstGeom>
          <a:noFill/>
        </p:spPr>
        <p:txBody>
          <a:bodyPr wrap="none" rtlCol="0">
            <a:spAutoFit/>
          </a:bodyPr>
          <a:lstStyle/>
          <a:p>
            <a:r>
              <a:rPr kumimoji="1" lang="en" altLang="ja-JP" dirty="0">
                <a:hlinkClick r:id="rId3"/>
              </a:rPr>
              <a:t>https://www.opendata-training.org/</a:t>
            </a:r>
            <a:r>
              <a:rPr kumimoji="1" lang="en" altLang="ja-JP" dirty="0"/>
              <a:t> </a:t>
            </a:r>
            <a:endParaRPr kumimoji="1" lang="ja-JP" altLang="en-US" dirty="0"/>
          </a:p>
        </p:txBody>
      </p:sp>
      <p:pic>
        <p:nvPicPr>
          <p:cNvPr id="2" name="図 1">
            <a:extLst>
              <a:ext uri="{FF2B5EF4-FFF2-40B4-BE49-F238E27FC236}">
                <a16:creationId xmlns:a16="http://schemas.microsoft.com/office/drawing/2014/main" id="{615ED938-C37A-4AC6-8D61-EE665D619258}"/>
              </a:ext>
            </a:extLst>
          </p:cNvPr>
          <p:cNvPicPr>
            <a:picLocks noChangeAspect="1"/>
          </p:cNvPicPr>
          <p:nvPr/>
        </p:nvPicPr>
        <p:blipFill rotWithShape="1">
          <a:blip r:embed="rId4"/>
          <a:srcRect l="19287" t="10335" r="19288" b="4457"/>
          <a:stretch/>
        </p:blipFill>
        <p:spPr>
          <a:xfrm>
            <a:off x="1187276" y="1303111"/>
            <a:ext cx="6596382" cy="4905002"/>
          </a:xfrm>
          <a:prstGeom prst="rect">
            <a:avLst/>
          </a:prstGeom>
        </p:spPr>
      </p:pic>
      <p:sp>
        <p:nvSpPr>
          <p:cNvPr id="8" name="タイトル 1">
            <a:extLst>
              <a:ext uri="{FF2B5EF4-FFF2-40B4-BE49-F238E27FC236}">
                <a16:creationId xmlns:a16="http://schemas.microsoft.com/office/drawing/2014/main" id="{F260CE95-88A6-0441-B885-0426A7FEEAF5}"/>
              </a:ext>
            </a:extLst>
          </p:cNvPr>
          <p:cNvSpPr txBox="1">
            <a:spLocks/>
          </p:cNvSpPr>
          <p:nvPr/>
        </p:nvSpPr>
        <p:spPr>
          <a:xfrm>
            <a:off x="251520" y="98497"/>
            <a:ext cx="8712968" cy="234159"/>
          </a:xfrm>
          <a:prstGeom prst="rect">
            <a:avLst/>
          </a:prstGeom>
        </p:spPr>
        <p:txBody>
          <a:bodyPr vert="horz" wrap="none" lIns="91440" tIns="45720" rIns="91440" bIns="45720" rtlCol="0" anchor="ctr">
            <a:normAutofit fontScale="92500" lnSpcReduction="10000"/>
          </a:bodyPr>
          <a:lstStyle>
            <a:lvl1pPr algn="l" defTabSz="914400" rtl="0" eaLnBrk="1" latinLnBrk="0" hangingPunct="1">
              <a:lnSpc>
                <a:spcPct val="90000"/>
              </a:lnSpc>
              <a:spcBef>
                <a:spcPct val="0"/>
              </a:spcBef>
              <a:buNone/>
              <a:defRPr kumimoji="1" lang="en-US" sz="2400" kern="1200" dirty="0">
                <a:solidFill>
                  <a:schemeClr val="tx1"/>
                </a:solidFill>
                <a:latin typeface="HGP創英角ｺﾞｼｯｸUB" panose="020B0900000000000000" pitchFamily="50" charset="-128"/>
                <a:ea typeface="HGP創英角ｺﾞｼｯｸUB" panose="020B0900000000000000" pitchFamily="50" charset="-128"/>
                <a:cs typeface="+mj-cs"/>
              </a:defRPr>
            </a:lvl1pPr>
          </a:lstStyle>
          <a:p>
            <a:r>
              <a:rPr lang="ja-JP" altLang="en-US" sz="1200">
                <a:latin typeface="+mn-ea"/>
                <a:ea typeface="+mn-ea"/>
              </a:rPr>
              <a:t>２</a:t>
            </a:r>
            <a:r>
              <a:rPr lang="en-US" altLang="ja-JP" sz="1200" dirty="0">
                <a:latin typeface="+mn-ea"/>
                <a:ea typeface="+mn-ea"/>
              </a:rPr>
              <a:t>.</a:t>
            </a:r>
            <a:r>
              <a:rPr lang="ja-JP" altLang="en-US" sz="1200">
                <a:latin typeface="+mn-ea"/>
                <a:ea typeface="+mn-ea"/>
              </a:rPr>
              <a:t>環境整備 </a:t>
            </a:r>
            <a:r>
              <a:rPr lang="en-US" altLang="ja-JP" sz="1200" dirty="0">
                <a:latin typeface="+mn-ea"/>
                <a:ea typeface="+mn-ea"/>
              </a:rPr>
              <a:t>– </a:t>
            </a:r>
            <a:r>
              <a:rPr lang="ja-JP" altLang="en-US" sz="1200">
                <a:latin typeface="+mn-ea"/>
                <a:ea typeface="+mn-ea"/>
              </a:rPr>
              <a:t>整備する</a:t>
            </a:r>
          </a:p>
        </p:txBody>
      </p:sp>
    </p:spTree>
    <p:extLst>
      <p:ext uri="{BB962C8B-B14F-4D97-AF65-F5344CB8AC3E}">
        <p14:creationId xmlns:p14="http://schemas.microsoft.com/office/powerpoint/2010/main" val="271277363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スライド番号プレースホルダー 6"/>
          <p:cNvSpPr>
            <a:spLocks noGrp="1"/>
          </p:cNvSpPr>
          <p:nvPr>
            <p:ph type="sldNum" sz="quarter" idx="12"/>
          </p:nvPr>
        </p:nvSpPr>
        <p:spPr/>
        <p:txBody>
          <a:bodyPr/>
          <a:lstStyle/>
          <a:p>
            <a:fld id="{EEDB8509-CC2C-4EC7-9C2E-996B98B58898}" type="slidenum">
              <a:rPr kumimoji="1" lang="ja-JP" altLang="en-US" smtClean="0"/>
              <a:pPr/>
              <a:t>18</a:t>
            </a:fld>
            <a:endParaRPr kumimoji="1" lang="ja-JP" altLang="en-US"/>
          </a:p>
        </p:txBody>
      </p:sp>
      <p:sp>
        <p:nvSpPr>
          <p:cNvPr id="10" name="タイトル 1"/>
          <p:cNvSpPr>
            <a:spLocks noGrp="1"/>
          </p:cNvSpPr>
          <p:nvPr>
            <p:ph type="title"/>
          </p:nvPr>
        </p:nvSpPr>
        <p:spPr>
          <a:xfrm>
            <a:off x="251520" y="313813"/>
            <a:ext cx="8712968" cy="424732"/>
          </a:xfrm>
        </p:spPr>
        <p:txBody>
          <a:bodyPr/>
          <a:lstStyle/>
          <a:p>
            <a:r>
              <a:rPr lang="ja-JP" altLang="en-US">
                <a:latin typeface="+mn-ea"/>
                <a:ea typeface="+mn-ea"/>
              </a:rPr>
              <a:t>（参考）オープンデータセンター</a:t>
            </a:r>
            <a:endParaRPr kumimoji="1" lang="ja-JP" altLang="en-US" dirty="0">
              <a:latin typeface="+mn-ea"/>
              <a:ea typeface="+mn-ea"/>
            </a:endParaRPr>
          </a:p>
        </p:txBody>
      </p:sp>
      <p:sp>
        <p:nvSpPr>
          <p:cNvPr id="11" name="タイトル 1"/>
          <p:cNvSpPr txBox="1">
            <a:spLocks/>
          </p:cNvSpPr>
          <p:nvPr/>
        </p:nvSpPr>
        <p:spPr>
          <a:xfrm>
            <a:off x="251520" y="116632"/>
            <a:ext cx="8712968" cy="234159"/>
          </a:xfrm>
          <a:prstGeom prst="rect">
            <a:avLst/>
          </a:prstGeom>
        </p:spPr>
        <p:txBody>
          <a:bodyPr vert="horz" wrap="none" lIns="91440" tIns="45720" rIns="91440" bIns="45720" rtlCol="0" anchor="ctr">
            <a:normAutofit fontScale="92500" lnSpcReduction="10000"/>
          </a:bodyPr>
          <a:lstStyle>
            <a:lvl1pPr algn="l" defTabSz="914400" rtl="0" eaLnBrk="1" latinLnBrk="0" hangingPunct="1">
              <a:lnSpc>
                <a:spcPct val="90000"/>
              </a:lnSpc>
              <a:spcBef>
                <a:spcPct val="0"/>
              </a:spcBef>
              <a:buNone/>
              <a:defRPr kumimoji="1" lang="en-US" sz="2400" kern="1200" dirty="0">
                <a:solidFill>
                  <a:schemeClr val="tx1"/>
                </a:solidFill>
                <a:latin typeface="HGP創英角ｺﾞｼｯｸUB" panose="020B0900000000000000" pitchFamily="50" charset="-128"/>
                <a:ea typeface="HGP創英角ｺﾞｼｯｸUB" panose="020B0900000000000000" pitchFamily="50" charset="-128"/>
                <a:cs typeface="+mj-cs"/>
              </a:defRPr>
            </a:lvl1pPr>
          </a:lstStyle>
          <a:p>
            <a:r>
              <a:rPr lang="ja-JP" altLang="en-US" sz="1200">
                <a:latin typeface="+mn-ea"/>
                <a:ea typeface="+mn-ea"/>
              </a:rPr>
              <a:t>２</a:t>
            </a:r>
            <a:r>
              <a:rPr lang="en-US" altLang="ja-JP" sz="1200" dirty="0">
                <a:latin typeface="+mn-ea"/>
                <a:ea typeface="+mn-ea"/>
              </a:rPr>
              <a:t>.</a:t>
            </a:r>
            <a:r>
              <a:rPr lang="ja-JP" altLang="en-US" sz="1200">
                <a:latin typeface="+mn-ea"/>
                <a:ea typeface="+mn-ea"/>
              </a:rPr>
              <a:t>環境整備 </a:t>
            </a:r>
            <a:r>
              <a:rPr lang="en-US" altLang="ja-JP" sz="1200" dirty="0">
                <a:latin typeface="+mn-ea"/>
                <a:ea typeface="+mn-ea"/>
              </a:rPr>
              <a:t>– </a:t>
            </a:r>
            <a:r>
              <a:rPr lang="ja-JP" altLang="en-US" sz="1200">
                <a:latin typeface="+mn-ea"/>
                <a:ea typeface="+mn-ea"/>
              </a:rPr>
              <a:t>整備する</a:t>
            </a:r>
          </a:p>
        </p:txBody>
      </p:sp>
      <p:sp>
        <p:nvSpPr>
          <p:cNvPr id="12" name="テキスト ボックス 11">
            <a:extLst>
              <a:ext uri="{FF2B5EF4-FFF2-40B4-BE49-F238E27FC236}">
                <a16:creationId xmlns:a16="http://schemas.microsoft.com/office/drawing/2014/main" id="{84F0A9C7-C302-AE43-8DB2-A85D95FC3D5D}"/>
              </a:ext>
            </a:extLst>
          </p:cNvPr>
          <p:cNvSpPr txBox="1"/>
          <p:nvPr/>
        </p:nvSpPr>
        <p:spPr>
          <a:xfrm>
            <a:off x="755576" y="6361583"/>
            <a:ext cx="2089996" cy="307777"/>
          </a:xfrm>
          <a:prstGeom prst="rect">
            <a:avLst/>
          </a:prstGeom>
          <a:noFill/>
        </p:spPr>
        <p:txBody>
          <a:bodyPr wrap="none" rtlCol="0">
            <a:spAutoFit/>
          </a:bodyPr>
          <a:lstStyle/>
          <a:p>
            <a:r>
              <a:rPr kumimoji="1" lang="en" altLang="ja-JP" sz="1400" dirty="0">
                <a:hlinkClick r:id="rId3"/>
              </a:rPr>
              <a:t>https://odc.bodik.jp/</a:t>
            </a:r>
            <a:r>
              <a:rPr kumimoji="1" lang="en" altLang="ja-JP" sz="1400" dirty="0"/>
              <a:t> </a:t>
            </a:r>
            <a:endParaRPr kumimoji="1" lang="ja-JP" altLang="en-US" sz="1400"/>
          </a:p>
        </p:txBody>
      </p:sp>
      <p:pic>
        <p:nvPicPr>
          <p:cNvPr id="4" name="図 3">
            <a:extLst>
              <a:ext uri="{FF2B5EF4-FFF2-40B4-BE49-F238E27FC236}">
                <a16:creationId xmlns:a16="http://schemas.microsoft.com/office/drawing/2014/main" id="{81A2D7AD-625C-4448-8071-29217335C2C9}"/>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55576" y="981746"/>
            <a:ext cx="7632848" cy="5327574"/>
          </a:xfrm>
          <a:prstGeom prst="rect">
            <a:avLst/>
          </a:prstGeom>
        </p:spPr>
      </p:pic>
    </p:spTree>
    <p:extLst>
      <p:ext uri="{BB962C8B-B14F-4D97-AF65-F5344CB8AC3E}">
        <p14:creationId xmlns:p14="http://schemas.microsoft.com/office/powerpoint/2010/main" val="306691684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スライド番号プレースホルダー 6"/>
          <p:cNvSpPr>
            <a:spLocks noGrp="1"/>
          </p:cNvSpPr>
          <p:nvPr>
            <p:ph type="sldNum" sz="quarter" idx="12"/>
          </p:nvPr>
        </p:nvSpPr>
        <p:spPr/>
        <p:txBody>
          <a:bodyPr/>
          <a:lstStyle/>
          <a:p>
            <a:fld id="{EEDB8509-CC2C-4EC7-9C2E-996B98B58898}" type="slidenum">
              <a:rPr kumimoji="1" lang="ja-JP" altLang="en-US" smtClean="0"/>
              <a:pPr/>
              <a:t>19</a:t>
            </a:fld>
            <a:endParaRPr kumimoji="1" lang="ja-JP" altLang="en-US"/>
          </a:p>
        </p:txBody>
      </p:sp>
      <p:sp>
        <p:nvSpPr>
          <p:cNvPr id="31" name="正方形/長方形 30"/>
          <p:cNvSpPr/>
          <p:nvPr/>
        </p:nvSpPr>
        <p:spPr bwMode="auto">
          <a:xfrm>
            <a:off x="215900" y="1843972"/>
            <a:ext cx="8748588" cy="4681371"/>
          </a:xfrm>
          <a:prstGeom prst="rect">
            <a:avLst/>
          </a:prstGeom>
          <a:solidFill>
            <a:schemeClr val="bg2">
              <a:lumMod val="90000"/>
            </a:schemeClr>
          </a:solidFill>
          <a:ln w="6350">
            <a:noFill/>
            <a:miter lim="800000"/>
            <a:headEnd/>
            <a:tailEnd/>
          </a:ln>
        </p:spPr>
        <p:txBody>
          <a:bodyPr wrap="square" rtlCol="0" anchor="t"/>
          <a:lstStyle/>
          <a:p>
            <a:pPr>
              <a:lnSpc>
                <a:spcPct val="100000"/>
              </a:lnSpc>
            </a:pPr>
            <a:endParaRPr kumimoji="1" lang="ja-JP" altLang="en-US" sz="16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4" name="正方形/長方形 33"/>
          <p:cNvSpPr/>
          <p:nvPr/>
        </p:nvSpPr>
        <p:spPr bwMode="auto">
          <a:xfrm>
            <a:off x="215901" y="836712"/>
            <a:ext cx="8748588" cy="873911"/>
          </a:xfrm>
          <a:prstGeom prst="rect">
            <a:avLst/>
          </a:prstGeom>
          <a:solidFill>
            <a:schemeClr val="accent4">
              <a:lumMod val="40000"/>
              <a:lumOff val="60000"/>
              <a:alpha val="46000"/>
            </a:schemeClr>
          </a:solidFill>
          <a:ln w="6350">
            <a:noFill/>
            <a:miter lim="800000"/>
            <a:headEnd/>
            <a:tailEnd/>
          </a:ln>
        </p:spPr>
        <p:txBody>
          <a:bodyPr wrap="square" rtlCol="0" anchor="ctr" anchorCtr="0"/>
          <a:lstStyle/>
          <a:p>
            <a:pPr>
              <a:lnSpc>
                <a:spcPct val="100000"/>
              </a:lnSpc>
            </a:pPr>
            <a:r>
              <a:rPr kumimoji="1" lang="en-US" altLang="ja-JP" sz="20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(2)</a:t>
            </a:r>
            <a:r>
              <a:rPr kumimoji="1" lang="ja-JP" altLang="en-US" sz="2000">
                <a:solidFill>
                  <a:srgbClr val="000000"/>
                </a:solidFill>
                <a:latin typeface="Meiryo UI" panose="020B0604030504040204" pitchFamily="50" charset="-128"/>
                <a:ea typeface="Meiryo UI" panose="020B0604030504040204" pitchFamily="50" charset="-128"/>
                <a:cs typeface="Meiryo UI" panose="020B0604030504040204" pitchFamily="50" charset="-128"/>
              </a:rPr>
              <a:t>情報公開請求とオープンデータとはどこが違うのですか？</a:t>
            </a:r>
          </a:p>
        </p:txBody>
      </p:sp>
      <p:sp>
        <p:nvSpPr>
          <p:cNvPr id="10" name="タイトル 1"/>
          <p:cNvSpPr>
            <a:spLocks noGrp="1"/>
          </p:cNvSpPr>
          <p:nvPr>
            <p:ph type="title"/>
          </p:nvPr>
        </p:nvSpPr>
        <p:spPr>
          <a:xfrm>
            <a:off x="251520" y="313813"/>
            <a:ext cx="8712968" cy="424732"/>
          </a:xfrm>
        </p:spPr>
        <p:txBody>
          <a:bodyPr/>
          <a:lstStyle/>
          <a:p>
            <a:r>
              <a:rPr lang="en-US" altLang="ja-JP" dirty="0">
                <a:latin typeface="+mn-ea"/>
                <a:ea typeface="+mn-ea"/>
              </a:rPr>
              <a:t>2.2 </a:t>
            </a:r>
            <a:r>
              <a:rPr lang="ja-JP" altLang="en-US">
                <a:latin typeface="+mn-ea"/>
                <a:ea typeface="+mn-ea"/>
              </a:rPr>
              <a:t>「整備する」ためのノウハウ</a:t>
            </a:r>
            <a:endParaRPr kumimoji="1" lang="ja-JP" altLang="en-US" dirty="0">
              <a:latin typeface="+mn-ea"/>
              <a:ea typeface="+mn-ea"/>
            </a:endParaRPr>
          </a:p>
        </p:txBody>
      </p:sp>
      <p:sp>
        <p:nvSpPr>
          <p:cNvPr id="11" name="タイトル 1"/>
          <p:cNvSpPr txBox="1">
            <a:spLocks/>
          </p:cNvSpPr>
          <p:nvPr/>
        </p:nvSpPr>
        <p:spPr>
          <a:xfrm>
            <a:off x="251520" y="116632"/>
            <a:ext cx="8712968" cy="234159"/>
          </a:xfrm>
          <a:prstGeom prst="rect">
            <a:avLst/>
          </a:prstGeom>
        </p:spPr>
        <p:txBody>
          <a:bodyPr vert="horz" wrap="none" lIns="91440" tIns="45720" rIns="91440" bIns="45720" rtlCol="0" anchor="ctr">
            <a:normAutofit fontScale="92500" lnSpcReduction="10000"/>
          </a:bodyPr>
          <a:lstStyle>
            <a:lvl1pPr algn="l" defTabSz="914400" rtl="0" eaLnBrk="1" latinLnBrk="0" hangingPunct="1">
              <a:lnSpc>
                <a:spcPct val="90000"/>
              </a:lnSpc>
              <a:spcBef>
                <a:spcPct val="0"/>
              </a:spcBef>
              <a:buNone/>
              <a:defRPr kumimoji="1" lang="en-US" sz="2400" kern="1200" dirty="0">
                <a:solidFill>
                  <a:schemeClr val="tx1"/>
                </a:solidFill>
                <a:latin typeface="HGP創英角ｺﾞｼｯｸUB" panose="020B0900000000000000" pitchFamily="50" charset="-128"/>
                <a:ea typeface="HGP創英角ｺﾞｼｯｸUB" panose="020B0900000000000000" pitchFamily="50" charset="-128"/>
                <a:cs typeface="+mj-cs"/>
              </a:defRPr>
            </a:lvl1pPr>
          </a:lstStyle>
          <a:p>
            <a:r>
              <a:rPr lang="ja-JP" altLang="en-US" sz="1200">
                <a:latin typeface="+mn-ea"/>
                <a:ea typeface="+mn-ea"/>
              </a:rPr>
              <a:t>２</a:t>
            </a:r>
            <a:r>
              <a:rPr lang="en-US" altLang="ja-JP" sz="1200" dirty="0">
                <a:latin typeface="+mn-ea"/>
                <a:ea typeface="+mn-ea"/>
              </a:rPr>
              <a:t>.</a:t>
            </a:r>
            <a:r>
              <a:rPr lang="ja-JP" altLang="en-US" sz="1200">
                <a:latin typeface="+mn-ea"/>
                <a:ea typeface="+mn-ea"/>
              </a:rPr>
              <a:t>環境整備 </a:t>
            </a:r>
            <a:r>
              <a:rPr lang="en-US" altLang="ja-JP" sz="1200" dirty="0">
                <a:latin typeface="+mn-ea"/>
                <a:ea typeface="+mn-ea"/>
              </a:rPr>
              <a:t>– </a:t>
            </a:r>
            <a:r>
              <a:rPr lang="ja-JP" altLang="en-US" sz="1200">
                <a:latin typeface="+mn-ea"/>
                <a:ea typeface="+mn-ea"/>
              </a:rPr>
              <a:t>整備する</a:t>
            </a:r>
          </a:p>
        </p:txBody>
      </p:sp>
      <p:sp>
        <p:nvSpPr>
          <p:cNvPr id="9" name="テキスト ボックス 8">
            <a:extLst>
              <a:ext uri="{FF2B5EF4-FFF2-40B4-BE49-F238E27FC236}">
                <a16:creationId xmlns:a16="http://schemas.microsoft.com/office/drawing/2014/main" id="{C7DD8757-5F6F-DC4E-8935-025FD6F95B48}"/>
              </a:ext>
            </a:extLst>
          </p:cNvPr>
          <p:cNvSpPr txBox="1"/>
          <p:nvPr/>
        </p:nvSpPr>
        <p:spPr>
          <a:xfrm>
            <a:off x="179512" y="6093296"/>
            <a:ext cx="8712968" cy="461665"/>
          </a:xfrm>
          <a:prstGeom prst="rect">
            <a:avLst/>
          </a:prstGeom>
          <a:noFill/>
        </p:spPr>
        <p:txBody>
          <a:bodyPr wrap="square" rtlCol="0">
            <a:spAutoFit/>
          </a:bodyPr>
          <a:lstStyle/>
          <a:p>
            <a:r>
              <a:rPr kumimoji="1" lang="ja-JP" altLang="en-US" sz="1200"/>
              <a:t>出典：「１．オープンデータと情報公開制度の違い」、オープンデータをはじめよう</a:t>
            </a:r>
            <a:r>
              <a:rPr kumimoji="1" lang="en-US" altLang="ja-JP" sz="1200" dirty="0"/>
              <a:t>〜</a:t>
            </a:r>
            <a:r>
              <a:rPr kumimoji="1" lang="ja-JP" altLang="en-US" sz="1200"/>
              <a:t>地方公共団体のための最初の手引書</a:t>
            </a:r>
            <a:r>
              <a:rPr kumimoji="1" lang="en-US" altLang="ja-JP" sz="1200" dirty="0"/>
              <a:t>〜</a:t>
            </a:r>
          </a:p>
          <a:p>
            <a:r>
              <a:rPr kumimoji="1" lang="ja-JP" altLang="en-US" sz="1200"/>
              <a:t>（内閣官房</a:t>
            </a:r>
            <a:r>
              <a:rPr kumimoji="1" lang="en" altLang="ja-JP" sz="1200" dirty="0"/>
              <a:t>IT</a:t>
            </a:r>
            <a:r>
              <a:rPr kumimoji="1" lang="ja-JP" altLang="en-US" sz="1200"/>
              <a:t>総合戦略室、</a:t>
            </a:r>
            <a:r>
              <a:rPr kumimoji="1" lang="en-US" altLang="ja-JP" sz="1200" dirty="0"/>
              <a:t>2017/12/22</a:t>
            </a:r>
            <a:r>
              <a:rPr kumimoji="1" lang="ja-JP" altLang="en-US" sz="1200"/>
              <a:t>）（内閣官房</a:t>
            </a:r>
            <a:r>
              <a:rPr kumimoji="1" lang="en" altLang="ja-JP" sz="1200" dirty="0"/>
              <a:t>IT</a:t>
            </a:r>
            <a:r>
              <a:rPr kumimoji="1" lang="ja-JP" altLang="en-US" sz="1200"/>
              <a:t>総合戦略室、クリエイティブ・コモンズ 表示 </a:t>
            </a:r>
            <a:r>
              <a:rPr kumimoji="1" lang="en-US" altLang="ja-JP" sz="1200" dirty="0"/>
              <a:t>4.0 </a:t>
            </a:r>
            <a:r>
              <a:rPr kumimoji="1" lang="ja-JP" altLang="en-US" sz="1200"/>
              <a:t>国際）</a:t>
            </a:r>
          </a:p>
        </p:txBody>
      </p:sp>
      <p:pic>
        <p:nvPicPr>
          <p:cNvPr id="2" name="図 1">
            <a:extLst>
              <a:ext uri="{FF2B5EF4-FFF2-40B4-BE49-F238E27FC236}">
                <a16:creationId xmlns:a16="http://schemas.microsoft.com/office/drawing/2014/main" id="{94865033-0204-244D-9EA2-E92305CDE5D2}"/>
              </a:ext>
            </a:extLst>
          </p:cNvPr>
          <p:cNvPicPr>
            <a:picLocks noChangeAspect="1"/>
          </p:cNvPicPr>
          <p:nvPr/>
        </p:nvPicPr>
        <p:blipFill>
          <a:blip r:embed="rId3"/>
          <a:stretch>
            <a:fillRect/>
          </a:stretch>
        </p:blipFill>
        <p:spPr>
          <a:xfrm>
            <a:off x="215900" y="1844824"/>
            <a:ext cx="8763687" cy="4115123"/>
          </a:xfrm>
          <a:prstGeom prst="rect">
            <a:avLst/>
          </a:prstGeom>
        </p:spPr>
      </p:pic>
    </p:spTree>
    <p:extLst>
      <p:ext uri="{BB962C8B-B14F-4D97-AF65-F5344CB8AC3E}">
        <p14:creationId xmlns:p14="http://schemas.microsoft.com/office/powerpoint/2010/main" val="33841785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スライド番号プレースホルダー 6"/>
          <p:cNvSpPr>
            <a:spLocks noGrp="1"/>
          </p:cNvSpPr>
          <p:nvPr>
            <p:ph type="sldNum" sz="quarter" idx="12"/>
          </p:nvPr>
        </p:nvSpPr>
        <p:spPr/>
        <p:txBody>
          <a:bodyPr/>
          <a:lstStyle/>
          <a:p>
            <a:fld id="{EEDB8509-CC2C-4EC7-9C2E-996B98B58898}" type="slidenum">
              <a:rPr kumimoji="1" lang="ja-JP" altLang="en-US" smtClean="0"/>
              <a:pPr/>
              <a:t>2</a:t>
            </a:fld>
            <a:endParaRPr kumimoji="1" lang="ja-JP" altLang="en-US"/>
          </a:p>
        </p:txBody>
      </p:sp>
      <p:sp>
        <p:nvSpPr>
          <p:cNvPr id="31" name="正方形/長方形 30"/>
          <p:cNvSpPr/>
          <p:nvPr/>
        </p:nvSpPr>
        <p:spPr bwMode="auto">
          <a:xfrm>
            <a:off x="215900" y="1843972"/>
            <a:ext cx="8748588" cy="4681371"/>
          </a:xfrm>
          <a:prstGeom prst="rect">
            <a:avLst/>
          </a:prstGeom>
          <a:solidFill>
            <a:schemeClr val="bg2">
              <a:lumMod val="90000"/>
            </a:schemeClr>
          </a:solidFill>
          <a:ln w="6350">
            <a:noFill/>
            <a:miter lim="800000"/>
            <a:headEnd/>
            <a:tailEnd/>
          </a:ln>
        </p:spPr>
        <p:txBody>
          <a:bodyPr wrap="square" rtlCol="0" anchor="t"/>
          <a:lstStyle/>
          <a:p>
            <a:pPr>
              <a:lnSpc>
                <a:spcPct val="100000"/>
              </a:lnSpc>
            </a:pPr>
            <a:endParaRPr kumimoji="1" lang="ja-JP" altLang="en-US" sz="16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4" name="正方形/長方形 33"/>
          <p:cNvSpPr/>
          <p:nvPr/>
        </p:nvSpPr>
        <p:spPr bwMode="auto">
          <a:xfrm>
            <a:off x="215901" y="836712"/>
            <a:ext cx="8748588" cy="873911"/>
          </a:xfrm>
          <a:prstGeom prst="rect">
            <a:avLst/>
          </a:prstGeom>
          <a:solidFill>
            <a:schemeClr val="accent4">
              <a:lumMod val="40000"/>
              <a:lumOff val="60000"/>
              <a:alpha val="46000"/>
            </a:schemeClr>
          </a:solidFill>
          <a:ln w="6350">
            <a:noFill/>
            <a:miter lim="800000"/>
            <a:headEnd/>
            <a:tailEnd/>
          </a:ln>
        </p:spPr>
        <p:txBody>
          <a:bodyPr wrap="square" rtlCol="0" anchor="ctr" anchorCtr="0"/>
          <a:lstStyle/>
          <a:p>
            <a:pPr>
              <a:lnSpc>
                <a:spcPct val="100000"/>
              </a:lnSpc>
            </a:pPr>
            <a:r>
              <a:rPr kumimoji="1" lang="ja-JP" altLang="en-US" sz="2000">
                <a:solidFill>
                  <a:srgbClr val="000000"/>
                </a:solidFill>
                <a:latin typeface="Meiryo UI" panose="020B0604030504040204" pitchFamily="50" charset="-128"/>
                <a:ea typeface="Meiryo UI" panose="020B0604030504040204" pitchFamily="50" charset="-128"/>
                <a:cs typeface="Meiryo UI" panose="020B0604030504040204" pitchFamily="50" charset="-128"/>
              </a:rPr>
              <a:t>オープンデータを推進するための実践的ノウハウを身に付け、自治体に戻った後、庁内を説得し、オープンデータを公開して活用できるようになることを目的としています</a:t>
            </a:r>
          </a:p>
        </p:txBody>
      </p:sp>
      <p:sp>
        <p:nvSpPr>
          <p:cNvPr id="10" name="タイトル 1"/>
          <p:cNvSpPr>
            <a:spLocks noGrp="1"/>
          </p:cNvSpPr>
          <p:nvPr>
            <p:ph type="title"/>
          </p:nvPr>
        </p:nvSpPr>
        <p:spPr>
          <a:xfrm>
            <a:off x="251520" y="313813"/>
            <a:ext cx="8712968" cy="424732"/>
          </a:xfrm>
        </p:spPr>
        <p:txBody>
          <a:bodyPr/>
          <a:lstStyle/>
          <a:p>
            <a:r>
              <a:rPr kumimoji="1" lang="ja-JP" altLang="en-US">
                <a:latin typeface="+mn-ea"/>
                <a:ea typeface="+mn-ea"/>
              </a:rPr>
              <a:t>実務講習の狙い</a:t>
            </a:r>
            <a:endParaRPr kumimoji="1" lang="ja-JP" altLang="en-US" dirty="0">
              <a:latin typeface="+mn-ea"/>
              <a:ea typeface="+mn-ea"/>
            </a:endParaRPr>
          </a:p>
        </p:txBody>
      </p:sp>
      <p:sp>
        <p:nvSpPr>
          <p:cNvPr id="11" name="タイトル 1"/>
          <p:cNvSpPr txBox="1">
            <a:spLocks/>
          </p:cNvSpPr>
          <p:nvPr/>
        </p:nvSpPr>
        <p:spPr>
          <a:xfrm>
            <a:off x="251520" y="116632"/>
            <a:ext cx="8712968" cy="234159"/>
          </a:xfrm>
          <a:prstGeom prst="rect">
            <a:avLst/>
          </a:prstGeom>
        </p:spPr>
        <p:txBody>
          <a:bodyPr vert="horz" wrap="none" lIns="91440" tIns="45720" rIns="91440" bIns="45720" rtlCol="0" anchor="ctr">
            <a:normAutofit fontScale="92500" lnSpcReduction="10000"/>
          </a:bodyPr>
          <a:lstStyle>
            <a:lvl1pPr algn="l" defTabSz="914400" rtl="0" eaLnBrk="1" latinLnBrk="0" hangingPunct="1">
              <a:lnSpc>
                <a:spcPct val="90000"/>
              </a:lnSpc>
              <a:spcBef>
                <a:spcPct val="0"/>
              </a:spcBef>
              <a:buNone/>
              <a:defRPr kumimoji="1" lang="en-US" sz="2400" kern="1200" dirty="0">
                <a:solidFill>
                  <a:schemeClr val="tx1"/>
                </a:solidFill>
                <a:latin typeface="HGP創英角ｺﾞｼｯｸUB" panose="020B0900000000000000" pitchFamily="50" charset="-128"/>
                <a:ea typeface="HGP創英角ｺﾞｼｯｸUB" panose="020B0900000000000000" pitchFamily="50" charset="-128"/>
                <a:cs typeface="+mj-cs"/>
              </a:defRPr>
            </a:lvl1pPr>
          </a:lstStyle>
          <a:p>
            <a:endParaRPr lang="ja-JP" altLang="en-US" sz="1200" dirty="0">
              <a:latin typeface="+mn-ea"/>
              <a:ea typeface="+mn-ea"/>
            </a:endParaRPr>
          </a:p>
        </p:txBody>
      </p:sp>
      <p:pic>
        <p:nvPicPr>
          <p:cNvPr id="8" name="図 7">
            <a:extLst>
              <a:ext uri="{FF2B5EF4-FFF2-40B4-BE49-F238E27FC236}">
                <a16:creationId xmlns:a16="http://schemas.microsoft.com/office/drawing/2014/main" id="{0BAAFE08-72CE-114A-A86B-3FDF7242E80C}"/>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33710" y="1844823"/>
            <a:ext cx="8748588" cy="4680520"/>
          </a:xfrm>
          <a:prstGeom prst="rect">
            <a:avLst/>
          </a:prstGeom>
        </p:spPr>
      </p:pic>
      <p:sp>
        <p:nvSpPr>
          <p:cNvPr id="12" name="テキスト ボックス 11">
            <a:extLst>
              <a:ext uri="{FF2B5EF4-FFF2-40B4-BE49-F238E27FC236}">
                <a16:creationId xmlns:a16="http://schemas.microsoft.com/office/drawing/2014/main" id="{2DFAFCBD-A633-CD47-B8C9-DDB6175E690F}"/>
              </a:ext>
            </a:extLst>
          </p:cNvPr>
          <p:cNvSpPr txBox="1"/>
          <p:nvPr/>
        </p:nvSpPr>
        <p:spPr>
          <a:xfrm>
            <a:off x="1409336" y="6063678"/>
            <a:ext cx="3972562" cy="461665"/>
          </a:xfrm>
          <a:prstGeom prst="rect">
            <a:avLst/>
          </a:prstGeom>
          <a:noFill/>
        </p:spPr>
        <p:txBody>
          <a:bodyPr wrap="square" rtlCol="0">
            <a:spAutoFit/>
          </a:bodyPr>
          <a:lstStyle/>
          <a:p>
            <a:r>
              <a:rPr kumimoji="1" lang="en" altLang="ja-JP" sz="1200" dirty="0">
                <a:solidFill>
                  <a:schemeClr val="bg1"/>
                </a:solidFill>
              </a:rPr>
              <a:t>"ACC Trad Climbing Course - day two" by </a:t>
            </a:r>
            <a:r>
              <a:rPr kumimoji="1" lang="en" altLang="ja-JP" sz="1200" dirty="0" err="1">
                <a:solidFill>
                  <a:schemeClr val="bg1"/>
                </a:solidFill>
              </a:rPr>
              <a:t>iwona_kellie</a:t>
            </a:r>
            <a:r>
              <a:rPr kumimoji="1" lang="en" altLang="ja-JP" sz="1200" dirty="0">
                <a:solidFill>
                  <a:schemeClr val="bg1"/>
                </a:solidFill>
              </a:rPr>
              <a:t> is licensed under CC BY 2.0</a:t>
            </a:r>
            <a:endParaRPr kumimoji="1" lang="ja-JP" altLang="en-US" sz="1200">
              <a:solidFill>
                <a:schemeClr val="bg1"/>
              </a:solidFill>
            </a:endParaRPr>
          </a:p>
        </p:txBody>
      </p:sp>
      <p:sp>
        <p:nvSpPr>
          <p:cNvPr id="19" name="円形吹き出し 18">
            <a:extLst>
              <a:ext uri="{FF2B5EF4-FFF2-40B4-BE49-F238E27FC236}">
                <a16:creationId xmlns:a16="http://schemas.microsoft.com/office/drawing/2014/main" id="{48B9F84C-CA50-7445-A5B9-E37377435B2C}"/>
              </a:ext>
            </a:extLst>
          </p:cNvPr>
          <p:cNvSpPr/>
          <p:nvPr/>
        </p:nvSpPr>
        <p:spPr>
          <a:xfrm>
            <a:off x="6744362" y="2373383"/>
            <a:ext cx="1728192" cy="887035"/>
          </a:xfrm>
          <a:prstGeom prst="wedgeEllipseCallout">
            <a:avLst>
              <a:gd name="adj1" fmla="val -32335"/>
              <a:gd name="adj2" fmla="val 71464"/>
            </a:avLst>
          </a:prstGeom>
          <a:solidFill>
            <a:schemeClr val="tx2"/>
          </a:solidFill>
          <a:ln>
            <a:solidFill>
              <a:schemeClr val="bg1"/>
            </a:solidFill>
          </a:ln>
        </p:spPr>
        <p:style>
          <a:lnRef idx="0">
            <a:schemeClr val="accent1"/>
          </a:lnRef>
          <a:fillRef idx="3">
            <a:schemeClr val="accent1"/>
          </a:fillRef>
          <a:effectRef idx="3">
            <a:schemeClr val="accent1"/>
          </a:effectRef>
          <a:fontRef idx="minor">
            <a:schemeClr val="lt1"/>
          </a:fontRef>
        </p:style>
        <p:txBody>
          <a:bodyPr rtlCol="0" anchor="ctr"/>
          <a:lstStyle/>
          <a:p>
            <a:pPr algn="ctr"/>
            <a:r>
              <a:rPr kumimoji="1" lang="ja-JP" altLang="en-US" sz="1600" b="1"/>
              <a:t>地域メンター</a:t>
            </a:r>
          </a:p>
        </p:txBody>
      </p:sp>
      <p:sp>
        <p:nvSpPr>
          <p:cNvPr id="20" name="円形吹き出し 19">
            <a:extLst>
              <a:ext uri="{FF2B5EF4-FFF2-40B4-BE49-F238E27FC236}">
                <a16:creationId xmlns:a16="http://schemas.microsoft.com/office/drawing/2014/main" id="{9708F8D3-BC6A-0349-84F4-12464B9F7D42}"/>
              </a:ext>
            </a:extLst>
          </p:cNvPr>
          <p:cNvSpPr/>
          <p:nvPr/>
        </p:nvSpPr>
        <p:spPr>
          <a:xfrm>
            <a:off x="611560" y="3068960"/>
            <a:ext cx="1368152" cy="700453"/>
          </a:xfrm>
          <a:prstGeom prst="wedgeEllipseCallout">
            <a:avLst>
              <a:gd name="adj1" fmla="val 36921"/>
              <a:gd name="adj2" fmla="val 77286"/>
            </a:avLst>
          </a:prstGeom>
          <a:solidFill>
            <a:schemeClr val="tx2"/>
          </a:solidFill>
          <a:ln>
            <a:solidFill>
              <a:schemeClr val="bg1"/>
            </a:solidFill>
          </a:ln>
        </p:spPr>
        <p:style>
          <a:lnRef idx="0">
            <a:schemeClr val="accent1"/>
          </a:lnRef>
          <a:fillRef idx="3">
            <a:schemeClr val="accent1"/>
          </a:fillRef>
          <a:effectRef idx="3">
            <a:schemeClr val="accent1"/>
          </a:effectRef>
          <a:fontRef idx="minor">
            <a:schemeClr val="lt1"/>
          </a:fontRef>
        </p:style>
        <p:txBody>
          <a:bodyPr rtlCol="0" anchor="ctr"/>
          <a:lstStyle/>
          <a:p>
            <a:pPr algn="ctr"/>
            <a:r>
              <a:rPr kumimoji="1" lang="ja-JP" altLang="en-US" sz="1600" b="1"/>
              <a:t>受講者</a:t>
            </a:r>
          </a:p>
        </p:txBody>
      </p:sp>
      <p:sp>
        <p:nvSpPr>
          <p:cNvPr id="21" name="円形吹き出し 20">
            <a:extLst>
              <a:ext uri="{FF2B5EF4-FFF2-40B4-BE49-F238E27FC236}">
                <a16:creationId xmlns:a16="http://schemas.microsoft.com/office/drawing/2014/main" id="{38B09D5A-A94D-8A4F-810D-CEEA613498BF}"/>
              </a:ext>
            </a:extLst>
          </p:cNvPr>
          <p:cNvSpPr/>
          <p:nvPr/>
        </p:nvSpPr>
        <p:spPr>
          <a:xfrm>
            <a:off x="4139952" y="2293796"/>
            <a:ext cx="1368152" cy="700453"/>
          </a:xfrm>
          <a:prstGeom prst="wedgeEllipseCallout">
            <a:avLst>
              <a:gd name="adj1" fmla="val 36921"/>
              <a:gd name="adj2" fmla="val 77286"/>
            </a:avLst>
          </a:prstGeom>
          <a:solidFill>
            <a:schemeClr val="tx2"/>
          </a:solidFill>
          <a:ln>
            <a:solidFill>
              <a:schemeClr val="bg1"/>
            </a:solidFill>
          </a:ln>
        </p:spPr>
        <p:style>
          <a:lnRef idx="0">
            <a:schemeClr val="accent1"/>
          </a:lnRef>
          <a:fillRef idx="3">
            <a:schemeClr val="accent1"/>
          </a:fillRef>
          <a:effectRef idx="3">
            <a:schemeClr val="accent1"/>
          </a:effectRef>
          <a:fontRef idx="minor">
            <a:schemeClr val="lt1"/>
          </a:fontRef>
        </p:style>
        <p:txBody>
          <a:bodyPr rtlCol="0" anchor="ctr"/>
          <a:lstStyle/>
          <a:p>
            <a:pPr algn="ctr"/>
            <a:r>
              <a:rPr kumimoji="1" lang="ja-JP" altLang="en-US" sz="1600" b="1"/>
              <a:t>受講者</a:t>
            </a:r>
          </a:p>
        </p:txBody>
      </p:sp>
    </p:spTree>
    <p:extLst>
      <p:ext uri="{BB962C8B-B14F-4D97-AF65-F5344CB8AC3E}">
        <p14:creationId xmlns:p14="http://schemas.microsoft.com/office/powerpoint/2010/main" val="317107274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スライド番号プレースホルダー 6"/>
          <p:cNvSpPr>
            <a:spLocks noGrp="1"/>
          </p:cNvSpPr>
          <p:nvPr>
            <p:ph type="sldNum" sz="quarter" idx="12"/>
          </p:nvPr>
        </p:nvSpPr>
        <p:spPr/>
        <p:txBody>
          <a:bodyPr/>
          <a:lstStyle/>
          <a:p>
            <a:fld id="{EEDB8509-CC2C-4EC7-9C2E-996B98B58898}" type="slidenum">
              <a:rPr kumimoji="1" lang="ja-JP" altLang="en-US" smtClean="0"/>
              <a:pPr/>
              <a:t>20</a:t>
            </a:fld>
            <a:endParaRPr kumimoji="1" lang="ja-JP" altLang="en-US"/>
          </a:p>
        </p:txBody>
      </p:sp>
      <p:sp>
        <p:nvSpPr>
          <p:cNvPr id="31" name="正方形/長方形 30"/>
          <p:cNvSpPr/>
          <p:nvPr/>
        </p:nvSpPr>
        <p:spPr bwMode="auto">
          <a:xfrm>
            <a:off x="215900" y="1843972"/>
            <a:ext cx="8748588" cy="4681371"/>
          </a:xfrm>
          <a:prstGeom prst="rect">
            <a:avLst/>
          </a:prstGeom>
          <a:solidFill>
            <a:schemeClr val="bg2">
              <a:lumMod val="90000"/>
            </a:schemeClr>
          </a:solidFill>
          <a:ln w="6350">
            <a:noFill/>
            <a:miter lim="800000"/>
            <a:headEnd/>
            <a:tailEnd/>
          </a:ln>
        </p:spPr>
        <p:txBody>
          <a:bodyPr wrap="square" rtlCol="0" anchor="t"/>
          <a:lstStyle/>
          <a:p>
            <a:pPr>
              <a:lnSpc>
                <a:spcPct val="100000"/>
              </a:lnSpc>
            </a:pPr>
            <a:endParaRPr kumimoji="1" lang="ja-JP" altLang="en-US" sz="16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4" name="正方形/長方形 33"/>
          <p:cNvSpPr/>
          <p:nvPr/>
        </p:nvSpPr>
        <p:spPr bwMode="auto">
          <a:xfrm>
            <a:off x="215901" y="836712"/>
            <a:ext cx="8748588" cy="873911"/>
          </a:xfrm>
          <a:prstGeom prst="rect">
            <a:avLst/>
          </a:prstGeom>
          <a:solidFill>
            <a:schemeClr val="accent4">
              <a:lumMod val="40000"/>
              <a:lumOff val="60000"/>
              <a:alpha val="46000"/>
            </a:schemeClr>
          </a:solidFill>
          <a:ln w="6350">
            <a:noFill/>
            <a:miter lim="800000"/>
            <a:headEnd/>
            <a:tailEnd/>
          </a:ln>
        </p:spPr>
        <p:txBody>
          <a:bodyPr wrap="square" rtlCol="0" anchor="ctr" anchorCtr="0"/>
          <a:lstStyle/>
          <a:p>
            <a:pPr>
              <a:lnSpc>
                <a:spcPct val="100000"/>
              </a:lnSpc>
            </a:pPr>
            <a:r>
              <a:rPr kumimoji="1" lang="en-US" altLang="ja-JP" sz="20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(3)</a:t>
            </a:r>
            <a:r>
              <a:rPr kumimoji="1" lang="ja-JP" altLang="en-US" sz="2000">
                <a:solidFill>
                  <a:srgbClr val="000000"/>
                </a:solidFill>
                <a:latin typeface="Meiryo UI" panose="020B0604030504040204" pitchFamily="50" charset="-128"/>
                <a:ea typeface="Meiryo UI" panose="020B0604030504040204" pitchFamily="50" charset="-128"/>
                <a:cs typeface="Meiryo UI" panose="020B0604030504040204" pitchFamily="50" charset="-128"/>
              </a:rPr>
              <a:t>ホームページでデータを公開しているだけではだめなのですか？</a:t>
            </a:r>
          </a:p>
        </p:txBody>
      </p:sp>
      <p:sp>
        <p:nvSpPr>
          <p:cNvPr id="10" name="タイトル 1"/>
          <p:cNvSpPr>
            <a:spLocks noGrp="1"/>
          </p:cNvSpPr>
          <p:nvPr>
            <p:ph type="title"/>
          </p:nvPr>
        </p:nvSpPr>
        <p:spPr>
          <a:xfrm>
            <a:off x="251520" y="313813"/>
            <a:ext cx="8712968" cy="424732"/>
          </a:xfrm>
        </p:spPr>
        <p:txBody>
          <a:bodyPr/>
          <a:lstStyle/>
          <a:p>
            <a:r>
              <a:rPr lang="en-US" altLang="ja-JP" dirty="0">
                <a:latin typeface="+mn-ea"/>
                <a:ea typeface="+mn-ea"/>
              </a:rPr>
              <a:t>2.2 </a:t>
            </a:r>
            <a:r>
              <a:rPr lang="ja-JP" altLang="en-US">
                <a:latin typeface="+mn-ea"/>
                <a:ea typeface="+mn-ea"/>
              </a:rPr>
              <a:t>「整備する」ためのノウハウ</a:t>
            </a:r>
            <a:endParaRPr kumimoji="1" lang="ja-JP" altLang="en-US" dirty="0">
              <a:latin typeface="+mn-ea"/>
              <a:ea typeface="+mn-ea"/>
            </a:endParaRPr>
          </a:p>
        </p:txBody>
      </p:sp>
      <p:sp>
        <p:nvSpPr>
          <p:cNvPr id="11" name="タイトル 1"/>
          <p:cNvSpPr txBox="1">
            <a:spLocks/>
          </p:cNvSpPr>
          <p:nvPr/>
        </p:nvSpPr>
        <p:spPr>
          <a:xfrm>
            <a:off x="251520" y="116632"/>
            <a:ext cx="8712968" cy="234159"/>
          </a:xfrm>
          <a:prstGeom prst="rect">
            <a:avLst/>
          </a:prstGeom>
        </p:spPr>
        <p:txBody>
          <a:bodyPr vert="horz" wrap="none" lIns="91440" tIns="45720" rIns="91440" bIns="45720" rtlCol="0" anchor="ctr">
            <a:normAutofit fontScale="92500" lnSpcReduction="10000"/>
          </a:bodyPr>
          <a:lstStyle>
            <a:lvl1pPr algn="l" defTabSz="914400" rtl="0" eaLnBrk="1" latinLnBrk="0" hangingPunct="1">
              <a:lnSpc>
                <a:spcPct val="90000"/>
              </a:lnSpc>
              <a:spcBef>
                <a:spcPct val="0"/>
              </a:spcBef>
              <a:buNone/>
              <a:defRPr kumimoji="1" lang="en-US" sz="2400" kern="1200" dirty="0">
                <a:solidFill>
                  <a:schemeClr val="tx1"/>
                </a:solidFill>
                <a:latin typeface="HGP創英角ｺﾞｼｯｸUB" panose="020B0900000000000000" pitchFamily="50" charset="-128"/>
                <a:ea typeface="HGP創英角ｺﾞｼｯｸUB" panose="020B0900000000000000" pitchFamily="50" charset="-128"/>
                <a:cs typeface="+mj-cs"/>
              </a:defRPr>
            </a:lvl1pPr>
          </a:lstStyle>
          <a:p>
            <a:r>
              <a:rPr lang="ja-JP" altLang="en-US" sz="1200">
                <a:latin typeface="+mn-ea"/>
                <a:ea typeface="+mn-ea"/>
              </a:rPr>
              <a:t>２</a:t>
            </a:r>
            <a:r>
              <a:rPr lang="en-US" altLang="ja-JP" sz="1200" dirty="0">
                <a:latin typeface="+mn-ea"/>
                <a:ea typeface="+mn-ea"/>
              </a:rPr>
              <a:t>.</a:t>
            </a:r>
            <a:r>
              <a:rPr lang="ja-JP" altLang="en-US" sz="1200">
                <a:latin typeface="+mn-ea"/>
                <a:ea typeface="+mn-ea"/>
              </a:rPr>
              <a:t>環境整備 </a:t>
            </a:r>
            <a:r>
              <a:rPr lang="en-US" altLang="ja-JP" sz="1200" dirty="0">
                <a:latin typeface="+mn-ea"/>
                <a:ea typeface="+mn-ea"/>
              </a:rPr>
              <a:t>– </a:t>
            </a:r>
            <a:r>
              <a:rPr lang="ja-JP" altLang="en-US" sz="1200">
                <a:latin typeface="+mn-ea"/>
                <a:ea typeface="+mn-ea"/>
              </a:rPr>
              <a:t>整備する</a:t>
            </a:r>
          </a:p>
        </p:txBody>
      </p:sp>
      <p:sp>
        <p:nvSpPr>
          <p:cNvPr id="9" name="テキスト ボックス 8">
            <a:extLst>
              <a:ext uri="{FF2B5EF4-FFF2-40B4-BE49-F238E27FC236}">
                <a16:creationId xmlns:a16="http://schemas.microsoft.com/office/drawing/2014/main" id="{C7DD8757-5F6F-DC4E-8935-025FD6F95B48}"/>
              </a:ext>
            </a:extLst>
          </p:cNvPr>
          <p:cNvSpPr txBox="1"/>
          <p:nvPr/>
        </p:nvSpPr>
        <p:spPr>
          <a:xfrm>
            <a:off x="179512" y="6093296"/>
            <a:ext cx="8712968" cy="276999"/>
          </a:xfrm>
          <a:prstGeom prst="rect">
            <a:avLst/>
          </a:prstGeom>
          <a:noFill/>
        </p:spPr>
        <p:txBody>
          <a:bodyPr wrap="square" rtlCol="0">
            <a:spAutoFit/>
          </a:bodyPr>
          <a:lstStyle/>
          <a:p>
            <a:r>
              <a:rPr kumimoji="1" lang="ja-JP" altLang="en-US" sz="1200"/>
              <a:t>出典：</a:t>
            </a:r>
            <a:r>
              <a:rPr kumimoji="1" lang="en" altLang="ja-JP" sz="1200" dirty="0">
                <a:solidFill>
                  <a:schemeClr val="bg1">
                    <a:lumMod val="50000"/>
                  </a:schemeClr>
                </a:solidFill>
                <a:hlinkClick r:id="rId3"/>
              </a:rPr>
              <a:t>http://www.city.fukuoka.lg.jp/sub/tyosakuken.html</a:t>
            </a:r>
            <a:endParaRPr kumimoji="1" lang="en" altLang="ja-JP" sz="1200" dirty="0">
              <a:solidFill>
                <a:schemeClr val="bg1">
                  <a:lumMod val="50000"/>
                </a:schemeClr>
              </a:solidFill>
            </a:endParaRPr>
          </a:p>
        </p:txBody>
      </p:sp>
      <p:sp>
        <p:nvSpPr>
          <p:cNvPr id="13" name="テキスト ボックス 12">
            <a:extLst>
              <a:ext uri="{FF2B5EF4-FFF2-40B4-BE49-F238E27FC236}">
                <a16:creationId xmlns:a16="http://schemas.microsoft.com/office/drawing/2014/main" id="{36437A70-8262-0F49-AB9F-BA3ACAF0A070}"/>
              </a:ext>
            </a:extLst>
          </p:cNvPr>
          <p:cNvSpPr txBox="1"/>
          <p:nvPr/>
        </p:nvSpPr>
        <p:spPr>
          <a:xfrm>
            <a:off x="677104" y="4026550"/>
            <a:ext cx="3201517" cy="338554"/>
          </a:xfrm>
          <a:prstGeom prst="rect">
            <a:avLst/>
          </a:prstGeom>
          <a:noFill/>
        </p:spPr>
        <p:txBody>
          <a:bodyPr wrap="none" rtlCol="0">
            <a:spAutoFit/>
          </a:bodyPr>
          <a:lstStyle/>
          <a:p>
            <a:r>
              <a:rPr kumimoji="1" lang="ja-JP" altLang="en-US" sz="1600"/>
              <a:t>福岡市ホームページの著作権表記例</a:t>
            </a:r>
          </a:p>
        </p:txBody>
      </p:sp>
      <p:sp>
        <p:nvSpPr>
          <p:cNvPr id="18" name="角丸四角形 17">
            <a:extLst>
              <a:ext uri="{FF2B5EF4-FFF2-40B4-BE49-F238E27FC236}">
                <a16:creationId xmlns:a16="http://schemas.microsoft.com/office/drawing/2014/main" id="{1CED2859-6A17-BC43-A6BD-0877E6A94E2C}"/>
              </a:ext>
            </a:extLst>
          </p:cNvPr>
          <p:cNvSpPr/>
          <p:nvPr/>
        </p:nvSpPr>
        <p:spPr>
          <a:xfrm>
            <a:off x="683568" y="2355577"/>
            <a:ext cx="7776864" cy="1412557"/>
          </a:xfrm>
          <a:prstGeom prst="roundRect">
            <a:avLst/>
          </a:prstGeom>
          <a:solidFill>
            <a:schemeClr val="tx2"/>
          </a:solidFill>
          <a:ln/>
        </p:spPr>
        <p:style>
          <a:lnRef idx="0">
            <a:schemeClr val="accent1"/>
          </a:lnRef>
          <a:fillRef idx="3">
            <a:schemeClr val="accent1"/>
          </a:fillRef>
          <a:effectRef idx="3">
            <a:schemeClr val="accent1"/>
          </a:effectRef>
          <a:fontRef idx="minor">
            <a:schemeClr val="lt1"/>
          </a:fontRef>
        </p:style>
        <p:txBody>
          <a:bodyPr rtlCol="0" anchor="ctr"/>
          <a:lstStyle/>
          <a:p>
            <a:pPr marL="285750" indent="-285750">
              <a:lnSpc>
                <a:spcPct val="150000"/>
              </a:lnSpc>
              <a:buFont typeface="Wingdings" pitchFamily="2" charset="2"/>
              <a:buChar char="l"/>
            </a:pPr>
            <a:r>
              <a:rPr lang="ja-JP" altLang="en-US" sz="1600" b="1"/>
              <a:t>自治体のホームページで公開されているデータは、誰でも自由に見ることができます</a:t>
            </a:r>
            <a:endParaRPr lang="en-US" altLang="ja-JP" sz="1600" b="1" dirty="0"/>
          </a:p>
          <a:p>
            <a:pPr marL="285750" indent="-285750">
              <a:lnSpc>
                <a:spcPct val="150000"/>
              </a:lnSpc>
              <a:buFont typeface="Wingdings" pitchFamily="2" charset="2"/>
              <a:buChar char="l"/>
            </a:pPr>
            <a:r>
              <a:rPr lang="ja-JP" altLang="en-US" sz="1600" b="1"/>
              <a:t>データの二次利用に関しては、著作権法上認められている場合を除いて制限されているため、事前に自治体から個別に許可を得る必要があります</a:t>
            </a:r>
            <a:endParaRPr lang="en-US" altLang="ja-JP" sz="1600" b="1" dirty="0"/>
          </a:p>
        </p:txBody>
      </p:sp>
      <p:sp>
        <p:nvSpPr>
          <p:cNvPr id="8" name="正方形/長方形 7">
            <a:extLst>
              <a:ext uri="{FF2B5EF4-FFF2-40B4-BE49-F238E27FC236}">
                <a16:creationId xmlns:a16="http://schemas.microsoft.com/office/drawing/2014/main" id="{5702EFEB-DD73-1C49-8D32-CD9DAA455415}"/>
              </a:ext>
            </a:extLst>
          </p:cNvPr>
          <p:cNvSpPr/>
          <p:nvPr/>
        </p:nvSpPr>
        <p:spPr>
          <a:xfrm>
            <a:off x="719572" y="4399306"/>
            <a:ext cx="7776864" cy="1297096"/>
          </a:xfrm>
          <a:prstGeom prst="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600">
                <a:solidFill>
                  <a:schemeClr val="tx1"/>
                </a:solidFill>
              </a:rPr>
              <a:t>福岡市ホームページに掲載している個々の情報（文章、写真、イラストなど）に関する著作権は、原則として福岡市に帰属します。（一部の画像等の著作権は、福岡市以外の原著作者が所有しています。）当ホームページの内容について、「私的使用のための複製」や「引用」など著作権法上認められた場合を除き、無断で複製・転用することはできません。</a:t>
            </a:r>
          </a:p>
        </p:txBody>
      </p:sp>
      <p:sp>
        <p:nvSpPr>
          <p:cNvPr id="20" name="テキスト ボックス 19">
            <a:extLst>
              <a:ext uri="{FF2B5EF4-FFF2-40B4-BE49-F238E27FC236}">
                <a16:creationId xmlns:a16="http://schemas.microsoft.com/office/drawing/2014/main" id="{A65B4F11-C504-544A-A89E-1C124FF8F337}"/>
              </a:ext>
            </a:extLst>
          </p:cNvPr>
          <p:cNvSpPr txBox="1"/>
          <p:nvPr/>
        </p:nvSpPr>
        <p:spPr>
          <a:xfrm>
            <a:off x="696997" y="2027267"/>
            <a:ext cx="3801041" cy="338554"/>
          </a:xfrm>
          <a:prstGeom prst="rect">
            <a:avLst/>
          </a:prstGeom>
          <a:noFill/>
        </p:spPr>
        <p:txBody>
          <a:bodyPr wrap="none" rtlCol="0">
            <a:spAutoFit/>
          </a:bodyPr>
          <a:lstStyle/>
          <a:p>
            <a:r>
              <a:rPr kumimoji="1" lang="ja-JP" altLang="en-US" sz="1600"/>
              <a:t>ホームページのデータ利用には制限があります</a:t>
            </a:r>
          </a:p>
        </p:txBody>
      </p:sp>
    </p:spTree>
    <p:extLst>
      <p:ext uri="{BB962C8B-B14F-4D97-AF65-F5344CB8AC3E}">
        <p14:creationId xmlns:p14="http://schemas.microsoft.com/office/powerpoint/2010/main" val="62894925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スライド番号プレースホルダー 6"/>
          <p:cNvSpPr>
            <a:spLocks noGrp="1"/>
          </p:cNvSpPr>
          <p:nvPr>
            <p:ph type="sldNum" sz="quarter" idx="12"/>
          </p:nvPr>
        </p:nvSpPr>
        <p:spPr/>
        <p:txBody>
          <a:bodyPr/>
          <a:lstStyle/>
          <a:p>
            <a:fld id="{EEDB8509-CC2C-4EC7-9C2E-996B98B58898}" type="slidenum">
              <a:rPr kumimoji="1" lang="ja-JP" altLang="en-US" smtClean="0"/>
              <a:pPr/>
              <a:t>21</a:t>
            </a:fld>
            <a:endParaRPr kumimoji="1" lang="ja-JP" altLang="en-US"/>
          </a:p>
        </p:txBody>
      </p:sp>
      <p:sp>
        <p:nvSpPr>
          <p:cNvPr id="31" name="正方形/長方形 30"/>
          <p:cNvSpPr/>
          <p:nvPr/>
        </p:nvSpPr>
        <p:spPr bwMode="auto">
          <a:xfrm>
            <a:off x="215900" y="1843972"/>
            <a:ext cx="8748588" cy="4681371"/>
          </a:xfrm>
          <a:prstGeom prst="rect">
            <a:avLst/>
          </a:prstGeom>
          <a:solidFill>
            <a:schemeClr val="bg2">
              <a:lumMod val="90000"/>
            </a:schemeClr>
          </a:solidFill>
          <a:ln w="6350">
            <a:noFill/>
            <a:miter lim="800000"/>
            <a:headEnd/>
            <a:tailEnd/>
          </a:ln>
        </p:spPr>
        <p:txBody>
          <a:bodyPr wrap="square" rtlCol="0" anchor="t"/>
          <a:lstStyle/>
          <a:p>
            <a:pPr>
              <a:lnSpc>
                <a:spcPct val="100000"/>
              </a:lnSpc>
            </a:pPr>
            <a:endParaRPr kumimoji="1" lang="ja-JP" altLang="en-US" sz="16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4" name="正方形/長方形 33"/>
          <p:cNvSpPr/>
          <p:nvPr/>
        </p:nvSpPr>
        <p:spPr bwMode="auto">
          <a:xfrm>
            <a:off x="215901" y="836712"/>
            <a:ext cx="8748588" cy="873911"/>
          </a:xfrm>
          <a:prstGeom prst="rect">
            <a:avLst/>
          </a:prstGeom>
          <a:solidFill>
            <a:schemeClr val="accent4">
              <a:lumMod val="40000"/>
              <a:lumOff val="60000"/>
              <a:alpha val="46000"/>
            </a:schemeClr>
          </a:solidFill>
          <a:ln w="6350">
            <a:noFill/>
            <a:miter lim="800000"/>
            <a:headEnd/>
            <a:tailEnd/>
          </a:ln>
        </p:spPr>
        <p:txBody>
          <a:bodyPr wrap="square" rtlCol="0" anchor="ctr" anchorCtr="0"/>
          <a:lstStyle/>
          <a:p>
            <a:pPr>
              <a:lnSpc>
                <a:spcPct val="100000"/>
              </a:lnSpc>
            </a:pPr>
            <a:r>
              <a:rPr kumimoji="1" lang="en-US" altLang="ja-JP" sz="20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(4)</a:t>
            </a:r>
            <a:r>
              <a:rPr kumimoji="1" lang="ja-JP" altLang="en-US" sz="2000">
                <a:solidFill>
                  <a:srgbClr val="000000"/>
                </a:solidFill>
                <a:latin typeface="Meiryo UI" panose="020B0604030504040204" pitchFamily="50" charset="-128"/>
                <a:ea typeface="Meiryo UI" panose="020B0604030504040204" pitchFamily="50" charset="-128"/>
                <a:cs typeface="Meiryo UI" panose="020B0604030504040204" pitchFamily="50" charset="-128"/>
              </a:rPr>
              <a:t>オープンデータによって業務負担が増える原課の職員を説得し、理解を得るためには、どうしたら良いでしょうか？</a:t>
            </a:r>
          </a:p>
        </p:txBody>
      </p:sp>
      <p:sp>
        <p:nvSpPr>
          <p:cNvPr id="10" name="タイトル 1"/>
          <p:cNvSpPr>
            <a:spLocks noGrp="1"/>
          </p:cNvSpPr>
          <p:nvPr>
            <p:ph type="title"/>
          </p:nvPr>
        </p:nvSpPr>
        <p:spPr>
          <a:xfrm>
            <a:off x="251520" y="313813"/>
            <a:ext cx="8712968" cy="424732"/>
          </a:xfrm>
        </p:spPr>
        <p:txBody>
          <a:bodyPr/>
          <a:lstStyle/>
          <a:p>
            <a:r>
              <a:rPr lang="en-US" altLang="ja-JP" dirty="0">
                <a:latin typeface="+mn-ea"/>
                <a:ea typeface="+mn-ea"/>
              </a:rPr>
              <a:t>2.2 </a:t>
            </a:r>
            <a:r>
              <a:rPr lang="ja-JP" altLang="en-US">
                <a:latin typeface="+mn-ea"/>
                <a:ea typeface="+mn-ea"/>
              </a:rPr>
              <a:t>「整備する」ためのノウハウ</a:t>
            </a:r>
            <a:endParaRPr kumimoji="1" lang="ja-JP" altLang="en-US" dirty="0">
              <a:latin typeface="+mn-ea"/>
              <a:ea typeface="+mn-ea"/>
            </a:endParaRPr>
          </a:p>
        </p:txBody>
      </p:sp>
      <p:sp>
        <p:nvSpPr>
          <p:cNvPr id="11" name="タイトル 1"/>
          <p:cNvSpPr txBox="1">
            <a:spLocks/>
          </p:cNvSpPr>
          <p:nvPr/>
        </p:nvSpPr>
        <p:spPr>
          <a:xfrm>
            <a:off x="251520" y="116632"/>
            <a:ext cx="8712968" cy="234159"/>
          </a:xfrm>
          <a:prstGeom prst="rect">
            <a:avLst/>
          </a:prstGeom>
        </p:spPr>
        <p:txBody>
          <a:bodyPr vert="horz" wrap="none" lIns="91440" tIns="45720" rIns="91440" bIns="45720" rtlCol="0" anchor="ctr">
            <a:normAutofit fontScale="92500" lnSpcReduction="10000"/>
          </a:bodyPr>
          <a:lstStyle>
            <a:lvl1pPr algn="l" defTabSz="914400" rtl="0" eaLnBrk="1" latinLnBrk="0" hangingPunct="1">
              <a:lnSpc>
                <a:spcPct val="90000"/>
              </a:lnSpc>
              <a:spcBef>
                <a:spcPct val="0"/>
              </a:spcBef>
              <a:buNone/>
              <a:defRPr kumimoji="1" lang="en-US" sz="2400" kern="1200" dirty="0">
                <a:solidFill>
                  <a:schemeClr val="tx1"/>
                </a:solidFill>
                <a:latin typeface="HGP創英角ｺﾞｼｯｸUB" panose="020B0900000000000000" pitchFamily="50" charset="-128"/>
                <a:ea typeface="HGP創英角ｺﾞｼｯｸUB" panose="020B0900000000000000" pitchFamily="50" charset="-128"/>
                <a:cs typeface="+mj-cs"/>
              </a:defRPr>
            </a:lvl1pPr>
          </a:lstStyle>
          <a:p>
            <a:r>
              <a:rPr lang="ja-JP" altLang="en-US" sz="1200">
                <a:latin typeface="+mn-ea"/>
                <a:ea typeface="+mn-ea"/>
              </a:rPr>
              <a:t>２</a:t>
            </a:r>
            <a:r>
              <a:rPr lang="en-US" altLang="ja-JP" sz="1200" dirty="0">
                <a:latin typeface="+mn-ea"/>
                <a:ea typeface="+mn-ea"/>
              </a:rPr>
              <a:t>.</a:t>
            </a:r>
            <a:r>
              <a:rPr lang="ja-JP" altLang="en-US" sz="1200">
                <a:latin typeface="+mn-ea"/>
                <a:ea typeface="+mn-ea"/>
              </a:rPr>
              <a:t>環境整備 </a:t>
            </a:r>
            <a:r>
              <a:rPr lang="en-US" altLang="ja-JP" sz="1200" dirty="0">
                <a:latin typeface="+mn-ea"/>
                <a:ea typeface="+mn-ea"/>
              </a:rPr>
              <a:t>– </a:t>
            </a:r>
            <a:r>
              <a:rPr lang="ja-JP" altLang="en-US" sz="1200">
                <a:latin typeface="+mn-ea"/>
                <a:ea typeface="+mn-ea"/>
              </a:rPr>
              <a:t>整備する</a:t>
            </a:r>
          </a:p>
        </p:txBody>
      </p:sp>
      <p:sp>
        <p:nvSpPr>
          <p:cNvPr id="2" name="角丸四角形 1">
            <a:extLst>
              <a:ext uri="{FF2B5EF4-FFF2-40B4-BE49-F238E27FC236}">
                <a16:creationId xmlns:a16="http://schemas.microsoft.com/office/drawing/2014/main" id="{9E536D74-77E7-474B-A2F8-A24B67C2FE6A}"/>
              </a:ext>
            </a:extLst>
          </p:cNvPr>
          <p:cNvSpPr/>
          <p:nvPr/>
        </p:nvSpPr>
        <p:spPr>
          <a:xfrm>
            <a:off x="683568" y="2460743"/>
            <a:ext cx="7776864" cy="1400306"/>
          </a:xfrm>
          <a:prstGeom prst="roundRect">
            <a:avLst/>
          </a:prstGeom>
          <a:solidFill>
            <a:schemeClr val="tx2"/>
          </a:solidFill>
          <a:ln/>
        </p:spPr>
        <p:style>
          <a:lnRef idx="0">
            <a:schemeClr val="accent1"/>
          </a:lnRef>
          <a:fillRef idx="3">
            <a:schemeClr val="accent1"/>
          </a:fillRef>
          <a:effectRef idx="3">
            <a:schemeClr val="accent1"/>
          </a:effectRef>
          <a:fontRef idx="minor">
            <a:schemeClr val="lt1"/>
          </a:fontRef>
        </p:style>
        <p:txBody>
          <a:bodyPr rtlCol="0" anchor="ctr"/>
          <a:lstStyle/>
          <a:p>
            <a:pPr marL="285750" indent="-285750">
              <a:lnSpc>
                <a:spcPct val="150000"/>
              </a:lnSpc>
              <a:buFont typeface="Wingdings" pitchFamily="2" charset="2"/>
              <a:buChar char="l"/>
            </a:pPr>
            <a:r>
              <a:rPr kumimoji="1" lang="ja-JP" altLang="en-US" sz="1600" b="1">
                <a:latin typeface="+mj-lt"/>
              </a:rPr>
              <a:t>庁内の調整</a:t>
            </a:r>
            <a:endParaRPr kumimoji="1" lang="en-US" altLang="ja-JP" sz="1600" b="1" dirty="0">
              <a:latin typeface="+mj-lt"/>
            </a:endParaRPr>
          </a:p>
          <a:p>
            <a:pPr marL="285750" indent="-285750">
              <a:lnSpc>
                <a:spcPct val="150000"/>
              </a:lnSpc>
              <a:buFont typeface="Wingdings" pitchFamily="2" charset="2"/>
              <a:buChar char="l"/>
            </a:pPr>
            <a:r>
              <a:rPr kumimoji="1" lang="ja-JP" altLang="en-US" sz="1600" b="1">
                <a:latin typeface="+mj-lt"/>
              </a:rPr>
              <a:t>データの選択と整形</a:t>
            </a:r>
            <a:endParaRPr kumimoji="1" lang="en-US" altLang="ja-JP" sz="1600" b="1" dirty="0">
              <a:latin typeface="+mj-lt"/>
            </a:endParaRPr>
          </a:p>
          <a:p>
            <a:pPr marL="285750" indent="-285750">
              <a:lnSpc>
                <a:spcPct val="150000"/>
              </a:lnSpc>
              <a:buFont typeface="Wingdings" pitchFamily="2" charset="2"/>
              <a:buChar char="l"/>
            </a:pPr>
            <a:r>
              <a:rPr kumimoji="1" lang="ja-JP" altLang="en-US" sz="1600" b="1">
                <a:latin typeface="+mj-lt"/>
              </a:rPr>
              <a:t>カタログサイトへの掲載</a:t>
            </a:r>
          </a:p>
        </p:txBody>
      </p:sp>
      <p:sp>
        <p:nvSpPr>
          <p:cNvPr id="9" name="テキスト ボックス 8">
            <a:extLst>
              <a:ext uri="{FF2B5EF4-FFF2-40B4-BE49-F238E27FC236}">
                <a16:creationId xmlns:a16="http://schemas.microsoft.com/office/drawing/2014/main" id="{8407A28C-0952-3E4D-9BE4-A6AE8BADD83A}"/>
              </a:ext>
            </a:extLst>
          </p:cNvPr>
          <p:cNvSpPr txBox="1"/>
          <p:nvPr/>
        </p:nvSpPr>
        <p:spPr>
          <a:xfrm>
            <a:off x="683568" y="1988840"/>
            <a:ext cx="1529586" cy="338554"/>
          </a:xfrm>
          <a:prstGeom prst="rect">
            <a:avLst/>
          </a:prstGeom>
          <a:noFill/>
        </p:spPr>
        <p:txBody>
          <a:bodyPr wrap="none" rtlCol="0">
            <a:spAutoFit/>
          </a:bodyPr>
          <a:lstStyle/>
          <a:p>
            <a:r>
              <a:rPr kumimoji="1" lang="ja-JP" altLang="en-US" sz="1600"/>
              <a:t>増える業務負担</a:t>
            </a:r>
          </a:p>
        </p:txBody>
      </p:sp>
      <p:sp>
        <p:nvSpPr>
          <p:cNvPr id="12" name="角丸四角形 11">
            <a:extLst>
              <a:ext uri="{FF2B5EF4-FFF2-40B4-BE49-F238E27FC236}">
                <a16:creationId xmlns:a16="http://schemas.microsoft.com/office/drawing/2014/main" id="{7E39CBE7-ADE0-2B40-AB48-DC3970304394}"/>
              </a:ext>
            </a:extLst>
          </p:cNvPr>
          <p:cNvSpPr/>
          <p:nvPr/>
        </p:nvSpPr>
        <p:spPr>
          <a:xfrm>
            <a:off x="683568" y="4620983"/>
            <a:ext cx="7776864" cy="1400306"/>
          </a:xfrm>
          <a:prstGeom prst="roundRect">
            <a:avLst/>
          </a:prstGeom>
          <a:solidFill>
            <a:schemeClr val="tx2"/>
          </a:solidFill>
          <a:ln/>
        </p:spPr>
        <p:style>
          <a:lnRef idx="0">
            <a:schemeClr val="accent1"/>
          </a:lnRef>
          <a:fillRef idx="3">
            <a:schemeClr val="accent1"/>
          </a:fillRef>
          <a:effectRef idx="3">
            <a:schemeClr val="accent1"/>
          </a:effectRef>
          <a:fontRef idx="minor">
            <a:schemeClr val="lt1"/>
          </a:fontRef>
        </p:style>
        <p:txBody>
          <a:bodyPr rtlCol="0" anchor="ctr"/>
          <a:lstStyle/>
          <a:p>
            <a:pPr marL="285750" indent="-285750">
              <a:lnSpc>
                <a:spcPct val="150000"/>
              </a:lnSpc>
              <a:buFont typeface="Wingdings" pitchFamily="2" charset="2"/>
              <a:buChar char="l"/>
            </a:pPr>
            <a:r>
              <a:rPr kumimoji="1" lang="ja-JP" altLang="en-US" sz="1600" b="1">
                <a:latin typeface="+mj-lt"/>
              </a:rPr>
              <a:t>情報公開請求の多いデータ（新規飲食店営業許可施設一覧など）</a:t>
            </a:r>
          </a:p>
          <a:p>
            <a:pPr marL="285750" indent="-285750">
              <a:lnSpc>
                <a:spcPct val="150000"/>
              </a:lnSpc>
              <a:buFont typeface="Wingdings" pitchFamily="2" charset="2"/>
              <a:buChar char="l"/>
            </a:pPr>
            <a:r>
              <a:rPr kumimoji="1" lang="ja-JP" altLang="en-US" sz="1600" b="1">
                <a:latin typeface="+mj-lt"/>
              </a:rPr>
              <a:t>自治体から定期的に個別に事業者に提供しているデータ（イベントデータなど）</a:t>
            </a:r>
          </a:p>
          <a:p>
            <a:pPr marL="285750" indent="-285750">
              <a:lnSpc>
                <a:spcPct val="150000"/>
              </a:lnSpc>
              <a:buFont typeface="Wingdings" pitchFamily="2" charset="2"/>
              <a:buChar char="l"/>
            </a:pPr>
            <a:r>
              <a:rPr kumimoji="1" lang="ja-JP" altLang="en-US" sz="1600" b="1">
                <a:latin typeface="+mj-lt"/>
              </a:rPr>
              <a:t>市民からの要望やビジネスニーズが強いデータ（ハザードマップ、小学校区など）</a:t>
            </a:r>
          </a:p>
        </p:txBody>
      </p:sp>
      <p:sp>
        <p:nvSpPr>
          <p:cNvPr id="13" name="テキスト ボックス 12">
            <a:extLst>
              <a:ext uri="{FF2B5EF4-FFF2-40B4-BE49-F238E27FC236}">
                <a16:creationId xmlns:a16="http://schemas.microsoft.com/office/drawing/2014/main" id="{660304AB-2237-E944-9531-32850682C679}"/>
              </a:ext>
            </a:extLst>
          </p:cNvPr>
          <p:cNvSpPr txBox="1"/>
          <p:nvPr/>
        </p:nvSpPr>
        <p:spPr>
          <a:xfrm>
            <a:off x="683568" y="4149080"/>
            <a:ext cx="2749471" cy="338554"/>
          </a:xfrm>
          <a:prstGeom prst="rect">
            <a:avLst/>
          </a:prstGeom>
          <a:noFill/>
        </p:spPr>
        <p:txBody>
          <a:bodyPr wrap="none" rtlCol="0">
            <a:spAutoFit/>
          </a:bodyPr>
          <a:lstStyle/>
          <a:p>
            <a:r>
              <a:rPr kumimoji="1" lang="ja-JP" altLang="en-US" sz="1600"/>
              <a:t>業務効率化が期待できるデータ</a:t>
            </a:r>
          </a:p>
        </p:txBody>
      </p:sp>
    </p:spTree>
    <p:extLst>
      <p:ext uri="{BB962C8B-B14F-4D97-AF65-F5344CB8AC3E}">
        <p14:creationId xmlns:p14="http://schemas.microsoft.com/office/powerpoint/2010/main" val="287700365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a:extLst>
              <a:ext uri="{FF2B5EF4-FFF2-40B4-BE49-F238E27FC236}">
                <a16:creationId xmlns:a16="http://schemas.microsoft.com/office/drawing/2014/main" id="{26B6427B-B90F-2E4B-BEFE-6B71DBCEFE94}"/>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63162" y="1933473"/>
            <a:ext cx="8113294" cy="4447855"/>
          </a:xfrm>
          <a:prstGeom prst="rect">
            <a:avLst/>
          </a:prstGeom>
        </p:spPr>
      </p:pic>
      <p:sp>
        <p:nvSpPr>
          <p:cNvPr id="7" name="スライド番号プレースホルダー 6"/>
          <p:cNvSpPr>
            <a:spLocks noGrp="1"/>
          </p:cNvSpPr>
          <p:nvPr>
            <p:ph type="sldNum" sz="quarter" idx="12"/>
          </p:nvPr>
        </p:nvSpPr>
        <p:spPr/>
        <p:txBody>
          <a:bodyPr/>
          <a:lstStyle/>
          <a:p>
            <a:fld id="{EEDB8509-CC2C-4EC7-9C2E-996B98B58898}" type="slidenum">
              <a:rPr kumimoji="1" lang="ja-JP" altLang="en-US" smtClean="0"/>
              <a:pPr/>
              <a:t>22</a:t>
            </a:fld>
            <a:endParaRPr kumimoji="1" lang="ja-JP" altLang="en-US"/>
          </a:p>
        </p:txBody>
      </p:sp>
      <p:sp>
        <p:nvSpPr>
          <p:cNvPr id="34" name="正方形/長方形 33"/>
          <p:cNvSpPr/>
          <p:nvPr/>
        </p:nvSpPr>
        <p:spPr bwMode="auto">
          <a:xfrm>
            <a:off x="215901" y="836712"/>
            <a:ext cx="8748588" cy="873911"/>
          </a:xfrm>
          <a:prstGeom prst="rect">
            <a:avLst/>
          </a:prstGeom>
          <a:solidFill>
            <a:schemeClr val="accent4">
              <a:lumMod val="40000"/>
              <a:lumOff val="60000"/>
              <a:alpha val="46000"/>
            </a:schemeClr>
          </a:solidFill>
          <a:ln w="6350">
            <a:noFill/>
            <a:miter lim="800000"/>
            <a:headEnd/>
            <a:tailEnd/>
          </a:ln>
        </p:spPr>
        <p:txBody>
          <a:bodyPr wrap="square" rtlCol="0" anchor="ctr" anchorCtr="0"/>
          <a:lstStyle/>
          <a:p>
            <a:pPr>
              <a:lnSpc>
                <a:spcPct val="100000"/>
              </a:lnSpc>
            </a:pPr>
            <a:r>
              <a:rPr kumimoji="1" lang="ja-JP" altLang="en-US" sz="2000">
                <a:solidFill>
                  <a:srgbClr val="000000"/>
                </a:solidFill>
                <a:latin typeface="Meiryo UI" panose="020B0604030504040204" pitchFamily="50" charset="-128"/>
                <a:ea typeface="Meiryo UI" panose="020B0604030504040204" pitchFamily="50" charset="-128"/>
                <a:cs typeface="Meiryo UI" panose="020B0604030504040204" pitchFamily="50" charset="-128"/>
              </a:rPr>
              <a:t>福岡市は、情報公開請求の多い「飲食店営業等営業許可施設一覧」をオープンデータとすることで、情報公開請求件数がほぼゼロとなり、コスト削減効果を実証することができ、原課の理解と協力を得やすくなりました</a:t>
            </a:r>
          </a:p>
        </p:txBody>
      </p:sp>
      <p:sp>
        <p:nvSpPr>
          <p:cNvPr id="10" name="タイトル 1"/>
          <p:cNvSpPr>
            <a:spLocks noGrp="1"/>
          </p:cNvSpPr>
          <p:nvPr>
            <p:ph type="title"/>
          </p:nvPr>
        </p:nvSpPr>
        <p:spPr>
          <a:xfrm>
            <a:off x="251520" y="313813"/>
            <a:ext cx="8712968" cy="424732"/>
          </a:xfrm>
        </p:spPr>
        <p:txBody>
          <a:bodyPr>
            <a:normAutofit/>
          </a:bodyPr>
          <a:lstStyle/>
          <a:p>
            <a:r>
              <a:rPr lang="ja-JP" altLang="en-US">
                <a:latin typeface="+mn-ea"/>
                <a:ea typeface="+mn-ea"/>
              </a:rPr>
              <a:t>事例：福岡市、飲食店営業等営業許可施設一覧の公開</a:t>
            </a:r>
            <a:endParaRPr kumimoji="1" lang="ja-JP" altLang="en-US" dirty="0">
              <a:latin typeface="+mn-ea"/>
              <a:ea typeface="+mn-ea"/>
            </a:endParaRPr>
          </a:p>
        </p:txBody>
      </p:sp>
      <p:sp>
        <p:nvSpPr>
          <p:cNvPr id="11" name="タイトル 1"/>
          <p:cNvSpPr txBox="1">
            <a:spLocks/>
          </p:cNvSpPr>
          <p:nvPr/>
        </p:nvSpPr>
        <p:spPr>
          <a:xfrm>
            <a:off x="251520" y="116632"/>
            <a:ext cx="8712968" cy="234159"/>
          </a:xfrm>
          <a:prstGeom prst="rect">
            <a:avLst/>
          </a:prstGeom>
        </p:spPr>
        <p:txBody>
          <a:bodyPr vert="horz" wrap="none" lIns="91440" tIns="45720" rIns="91440" bIns="45720" rtlCol="0" anchor="ctr">
            <a:normAutofit fontScale="92500" lnSpcReduction="10000"/>
          </a:bodyPr>
          <a:lstStyle>
            <a:lvl1pPr algn="l" defTabSz="914400" rtl="0" eaLnBrk="1" latinLnBrk="0" hangingPunct="1">
              <a:lnSpc>
                <a:spcPct val="90000"/>
              </a:lnSpc>
              <a:spcBef>
                <a:spcPct val="0"/>
              </a:spcBef>
              <a:buNone/>
              <a:defRPr kumimoji="1" lang="en-US" sz="2400" kern="1200" dirty="0">
                <a:solidFill>
                  <a:schemeClr val="tx1"/>
                </a:solidFill>
                <a:latin typeface="HGP創英角ｺﾞｼｯｸUB" panose="020B0900000000000000" pitchFamily="50" charset="-128"/>
                <a:ea typeface="HGP創英角ｺﾞｼｯｸUB" panose="020B0900000000000000" pitchFamily="50" charset="-128"/>
                <a:cs typeface="+mj-cs"/>
              </a:defRPr>
            </a:lvl1pPr>
          </a:lstStyle>
          <a:p>
            <a:r>
              <a:rPr lang="en-US" altLang="ja-JP" sz="1200" dirty="0">
                <a:latin typeface="+mn-ea"/>
                <a:ea typeface="+mn-ea"/>
              </a:rPr>
              <a:t>2.</a:t>
            </a:r>
            <a:r>
              <a:rPr lang="ja-JP" altLang="en-US" sz="1200">
                <a:latin typeface="+mn-ea"/>
                <a:ea typeface="+mn-ea"/>
              </a:rPr>
              <a:t>環境整備 </a:t>
            </a:r>
            <a:r>
              <a:rPr lang="en-US" altLang="ja-JP" sz="1200" dirty="0">
                <a:latin typeface="+mn-ea"/>
                <a:ea typeface="+mn-ea"/>
              </a:rPr>
              <a:t>– </a:t>
            </a:r>
            <a:r>
              <a:rPr lang="ja-JP" altLang="en-US" sz="1200">
                <a:latin typeface="+mn-ea"/>
                <a:ea typeface="+mn-ea"/>
              </a:rPr>
              <a:t>整備する</a:t>
            </a:r>
          </a:p>
        </p:txBody>
      </p:sp>
      <p:sp>
        <p:nvSpPr>
          <p:cNvPr id="13" name="テキスト ボックス 12">
            <a:extLst>
              <a:ext uri="{FF2B5EF4-FFF2-40B4-BE49-F238E27FC236}">
                <a16:creationId xmlns:a16="http://schemas.microsoft.com/office/drawing/2014/main" id="{85A18965-19FA-8148-AC1D-0C9E957F03B3}"/>
              </a:ext>
            </a:extLst>
          </p:cNvPr>
          <p:cNvSpPr txBox="1"/>
          <p:nvPr/>
        </p:nvSpPr>
        <p:spPr>
          <a:xfrm>
            <a:off x="-36512" y="6361583"/>
            <a:ext cx="9078126" cy="307777"/>
          </a:xfrm>
          <a:prstGeom prst="rect">
            <a:avLst/>
          </a:prstGeom>
          <a:noFill/>
        </p:spPr>
        <p:txBody>
          <a:bodyPr wrap="none" rtlCol="0">
            <a:spAutoFit/>
          </a:bodyPr>
          <a:lstStyle/>
          <a:p>
            <a:r>
              <a:rPr kumimoji="1" lang="en" altLang="ja-JP" sz="1400" dirty="0">
                <a:hlinkClick r:id="rId4"/>
              </a:rPr>
              <a:t>https://ckan.open-governmentdata.org/dataset/401307_insyokuteneigyoutoueigyoukyokasisetuitiran</a:t>
            </a:r>
            <a:r>
              <a:rPr kumimoji="1" lang="en" altLang="ja-JP" sz="1400" dirty="0"/>
              <a:t> </a:t>
            </a:r>
            <a:endParaRPr kumimoji="1" lang="ja-JP" altLang="en-US" sz="1400"/>
          </a:p>
        </p:txBody>
      </p:sp>
      <p:sp>
        <p:nvSpPr>
          <p:cNvPr id="8" name="テキスト ボックス 7">
            <a:extLst>
              <a:ext uri="{FF2B5EF4-FFF2-40B4-BE49-F238E27FC236}">
                <a16:creationId xmlns:a16="http://schemas.microsoft.com/office/drawing/2014/main" id="{93B9694A-4492-514B-84ED-0FB875412071}"/>
              </a:ext>
            </a:extLst>
          </p:cNvPr>
          <p:cNvSpPr txBox="1"/>
          <p:nvPr/>
        </p:nvSpPr>
        <p:spPr>
          <a:xfrm>
            <a:off x="5220072" y="1772816"/>
            <a:ext cx="3672800" cy="707886"/>
          </a:xfrm>
          <a:prstGeom prst="rect">
            <a:avLst/>
          </a:prstGeom>
          <a:solidFill>
            <a:srgbClr val="4472C4"/>
          </a:solidFill>
        </p:spPr>
        <p:txBody>
          <a:bodyPr wrap="none" rtlCol="0">
            <a:spAutoFit/>
          </a:bodyPr>
          <a:lstStyle/>
          <a:p>
            <a:r>
              <a:rPr lang="ja-JP" altLang="en-US" sz="2000">
                <a:solidFill>
                  <a:schemeClr val="bg1"/>
                </a:solidFill>
                <a:uFill>
                  <a:solidFill>
                    <a:srgbClr val="EEECE1">
                      <a:lumMod val="50000"/>
                    </a:srgbClr>
                  </a:solidFill>
                </a:uFill>
                <a:latin typeface="Meiryo UI" panose="020B0604030504040204" pitchFamily="50" charset="-128"/>
                <a:ea typeface="Meiryo UI" panose="020B0604030504040204" pitchFamily="50" charset="-128"/>
                <a:cs typeface="メイリオ" panose="020B0604030504040204" pitchFamily="50" charset="-128"/>
              </a:rPr>
              <a:t>平成</a:t>
            </a:r>
            <a:r>
              <a:rPr lang="en-US" altLang="ja-JP" sz="2000" dirty="0">
                <a:solidFill>
                  <a:schemeClr val="bg1"/>
                </a:solidFill>
                <a:uFill>
                  <a:solidFill>
                    <a:srgbClr val="EEECE1">
                      <a:lumMod val="50000"/>
                    </a:srgbClr>
                  </a:solidFill>
                </a:uFill>
                <a:latin typeface="Meiryo UI" panose="020B0604030504040204" pitchFamily="50" charset="-128"/>
                <a:ea typeface="Meiryo UI" panose="020B0604030504040204" pitchFamily="50" charset="-128"/>
                <a:cs typeface="メイリオ" panose="020B0604030504040204" pitchFamily="50" charset="-128"/>
              </a:rPr>
              <a:t>29</a:t>
            </a:r>
            <a:r>
              <a:rPr lang="ja-JP" altLang="en-US" sz="2000">
                <a:solidFill>
                  <a:schemeClr val="bg1"/>
                </a:solidFill>
                <a:uFill>
                  <a:solidFill>
                    <a:srgbClr val="EEECE1">
                      <a:lumMod val="50000"/>
                    </a:srgbClr>
                  </a:solidFill>
                </a:uFill>
                <a:latin typeface="Meiryo UI" panose="020B0604030504040204" pitchFamily="50" charset="-128"/>
                <a:ea typeface="Meiryo UI" panose="020B0604030504040204" pitchFamily="50" charset="-128"/>
                <a:cs typeface="メイリオ" panose="020B0604030504040204" pitchFamily="50" charset="-128"/>
              </a:rPr>
              <a:t>年のデータセットページへの</a:t>
            </a:r>
            <a:endParaRPr lang="en-US" altLang="ja-JP" sz="2000" dirty="0">
              <a:solidFill>
                <a:schemeClr val="bg1"/>
              </a:solidFill>
              <a:uFill>
                <a:solidFill>
                  <a:srgbClr val="EEECE1">
                    <a:lumMod val="50000"/>
                  </a:srgbClr>
                </a:solidFill>
              </a:uFill>
              <a:latin typeface="Meiryo UI" panose="020B0604030504040204" pitchFamily="50" charset="-128"/>
              <a:ea typeface="Meiryo UI" panose="020B0604030504040204" pitchFamily="50" charset="-128"/>
              <a:cs typeface="メイリオ" panose="020B0604030504040204" pitchFamily="50" charset="-128"/>
            </a:endParaRPr>
          </a:p>
          <a:p>
            <a:r>
              <a:rPr lang="ja-JP" altLang="en-US" sz="2000">
                <a:solidFill>
                  <a:schemeClr val="bg1"/>
                </a:solidFill>
                <a:uFill>
                  <a:solidFill>
                    <a:srgbClr val="EEECE1">
                      <a:lumMod val="50000"/>
                    </a:srgbClr>
                  </a:solidFill>
                </a:uFill>
                <a:latin typeface="Meiryo UI" panose="020B0604030504040204" pitchFamily="50" charset="-128"/>
                <a:ea typeface="Meiryo UI" panose="020B0604030504040204" pitchFamily="50" charset="-128"/>
                <a:cs typeface="メイリオ" panose="020B0604030504040204" pitchFamily="50" charset="-128"/>
              </a:rPr>
              <a:t>アクセス数ランキング</a:t>
            </a:r>
            <a:r>
              <a:rPr lang="en-US" altLang="ja-JP" sz="2000" dirty="0">
                <a:solidFill>
                  <a:schemeClr val="bg1"/>
                </a:solidFill>
                <a:uFill>
                  <a:solidFill>
                    <a:srgbClr val="EEECE1">
                      <a:lumMod val="50000"/>
                    </a:srgbClr>
                  </a:solidFill>
                </a:uFill>
                <a:latin typeface="Meiryo UI" panose="020B0604030504040204" pitchFamily="50" charset="-128"/>
                <a:ea typeface="Meiryo UI" panose="020B0604030504040204" pitchFamily="50" charset="-128"/>
                <a:cs typeface="メイリオ" panose="020B0604030504040204" pitchFamily="50" charset="-128"/>
              </a:rPr>
              <a:t> </a:t>
            </a:r>
            <a:r>
              <a:rPr lang="ja-JP" altLang="en-US" sz="2000">
                <a:solidFill>
                  <a:schemeClr val="bg1"/>
                </a:solidFill>
                <a:uFill>
                  <a:solidFill>
                    <a:srgbClr val="EEECE1">
                      <a:lumMod val="50000"/>
                    </a:srgbClr>
                  </a:solidFill>
                </a:uFill>
                <a:latin typeface="Meiryo UI" panose="020B0604030504040204" pitchFamily="50" charset="-128"/>
                <a:ea typeface="Meiryo UI" panose="020B0604030504040204" pitchFamily="50" charset="-128"/>
                <a:cs typeface="メイリオ" panose="020B0604030504040204" pitchFamily="50" charset="-128"/>
              </a:rPr>
              <a:t>第</a:t>
            </a:r>
            <a:r>
              <a:rPr lang="en-US" altLang="ja-JP" sz="2000" dirty="0">
                <a:solidFill>
                  <a:schemeClr val="bg1"/>
                </a:solidFill>
                <a:uFill>
                  <a:solidFill>
                    <a:srgbClr val="EEECE1">
                      <a:lumMod val="50000"/>
                    </a:srgbClr>
                  </a:solidFill>
                </a:uFill>
                <a:latin typeface="Meiryo UI" panose="020B0604030504040204" pitchFamily="50" charset="-128"/>
                <a:ea typeface="Meiryo UI" panose="020B0604030504040204" pitchFamily="50" charset="-128"/>
                <a:cs typeface="メイリオ" panose="020B0604030504040204" pitchFamily="50" charset="-128"/>
              </a:rPr>
              <a:t>1</a:t>
            </a:r>
            <a:r>
              <a:rPr lang="ja-JP" altLang="en-US" sz="2000">
                <a:solidFill>
                  <a:schemeClr val="bg1"/>
                </a:solidFill>
                <a:uFill>
                  <a:solidFill>
                    <a:srgbClr val="EEECE1">
                      <a:lumMod val="50000"/>
                    </a:srgbClr>
                  </a:solidFill>
                </a:uFill>
                <a:latin typeface="Meiryo UI" panose="020B0604030504040204" pitchFamily="50" charset="-128"/>
                <a:ea typeface="Meiryo UI" panose="020B0604030504040204" pitchFamily="50" charset="-128"/>
                <a:cs typeface="メイリオ" panose="020B0604030504040204" pitchFamily="50" charset="-128"/>
              </a:rPr>
              <a:t>位</a:t>
            </a:r>
            <a:endParaRPr lang="ja-JP" altLang="en-US" sz="2000">
              <a:solidFill>
                <a:schemeClr val="bg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8837766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スライド番号プレースホルダー 6"/>
          <p:cNvSpPr>
            <a:spLocks noGrp="1"/>
          </p:cNvSpPr>
          <p:nvPr>
            <p:ph type="sldNum" sz="quarter" idx="12"/>
          </p:nvPr>
        </p:nvSpPr>
        <p:spPr/>
        <p:txBody>
          <a:bodyPr/>
          <a:lstStyle/>
          <a:p>
            <a:fld id="{EEDB8509-CC2C-4EC7-9C2E-996B98B58898}" type="slidenum">
              <a:rPr kumimoji="1" lang="ja-JP" altLang="en-US" smtClean="0"/>
              <a:pPr/>
              <a:t>23</a:t>
            </a:fld>
            <a:endParaRPr kumimoji="1" lang="ja-JP" altLang="en-US"/>
          </a:p>
        </p:txBody>
      </p:sp>
      <p:sp>
        <p:nvSpPr>
          <p:cNvPr id="31" name="正方形/長方形 30"/>
          <p:cNvSpPr/>
          <p:nvPr/>
        </p:nvSpPr>
        <p:spPr bwMode="auto">
          <a:xfrm>
            <a:off x="215900" y="1843972"/>
            <a:ext cx="8748588" cy="4681371"/>
          </a:xfrm>
          <a:prstGeom prst="rect">
            <a:avLst/>
          </a:prstGeom>
          <a:solidFill>
            <a:schemeClr val="bg2">
              <a:lumMod val="90000"/>
            </a:schemeClr>
          </a:solidFill>
          <a:ln w="6350">
            <a:noFill/>
            <a:miter lim="800000"/>
            <a:headEnd/>
            <a:tailEnd/>
          </a:ln>
        </p:spPr>
        <p:txBody>
          <a:bodyPr wrap="square" rtlCol="0" anchor="t"/>
          <a:lstStyle/>
          <a:p>
            <a:pPr>
              <a:lnSpc>
                <a:spcPct val="100000"/>
              </a:lnSpc>
            </a:pPr>
            <a:endParaRPr kumimoji="1" lang="ja-JP" altLang="en-US" sz="16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4" name="正方形/長方形 33"/>
          <p:cNvSpPr/>
          <p:nvPr/>
        </p:nvSpPr>
        <p:spPr bwMode="auto">
          <a:xfrm>
            <a:off x="215901" y="836712"/>
            <a:ext cx="8748588" cy="873911"/>
          </a:xfrm>
          <a:prstGeom prst="rect">
            <a:avLst/>
          </a:prstGeom>
          <a:solidFill>
            <a:schemeClr val="accent4">
              <a:lumMod val="40000"/>
              <a:lumOff val="60000"/>
              <a:alpha val="46000"/>
            </a:schemeClr>
          </a:solidFill>
          <a:ln w="6350">
            <a:noFill/>
            <a:miter lim="800000"/>
            <a:headEnd/>
            <a:tailEnd/>
          </a:ln>
        </p:spPr>
        <p:txBody>
          <a:bodyPr wrap="square" rtlCol="0" anchor="ctr" anchorCtr="0"/>
          <a:lstStyle/>
          <a:p>
            <a:pPr>
              <a:lnSpc>
                <a:spcPct val="100000"/>
              </a:lnSpc>
            </a:pPr>
            <a:r>
              <a:rPr kumimoji="1" lang="en-US" altLang="ja-JP" sz="20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(5)</a:t>
            </a:r>
            <a:r>
              <a:rPr kumimoji="1" lang="ja-JP" altLang="en-US" sz="2000">
                <a:solidFill>
                  <a:srgbClr val="000000"/>
                </a:solidFill>
                <a:latin typeface="Meiryo UI" panose="020B0604030504040204" pitchFamily="50" charset="-128"/>
                <a:ea typeface="Meiryo UI" panose="020B0604030504040204" pitchFamily="50" charset="-128"/>
                <a:cs typeface="Meiryo UI" panose="020B0604030504040204" pitchFamily="50" charset="-128"/>
              </a:rPr>
              <a:t>自治体はどのようなデータをオープンデータとして公開していますか？</a:t>
            </a:r>
          </a:p>
        </p:txBody>
      </p:sp>
      <p:sp>
        <p:nvSpPr>
          <p:cNvPr id="10" name="タイトル 1"/>
          <p:cNvSpPr>
            <a:spLocks noGrp="1"/>
          </p:cNvSpPr>
          <p:nvPr>
            <p:ph type="title"/>
          </p:nvPr>
        </p:nvSpPr>
        <p:spPr>
          <a:xfrm>
            <a:off x="251520" y="313813"/>
            <a:ext cx="8712968" cy="424732"/>
          </a:xfrm>
        </p:spPr>
        <p:txBody>
          <a:bodyPr/>
          <a:lstStyle/>
          <a:p>
            <a:r>
              <a:rPr lang="en-US" altLang="ja-JP" dirty="0">
                <a:latin typeface="+mn-ea"/>
                <a:ea typeface="+mn-ea"/>
              </a:rPr>
              <a:t>2.2 </a:t>
            </a:r>
            <a:r>
              <a:rPr lang="ja-JP" altLang="en-US">
                <a:latin typeface="+mn-ea"/>
                <a:ea typeface="+mn-ea"/>
              </a:rPr>
              <a:t>「整備する」ためのノウハウ</a:t>
            </a:r>
            <a:endParaRPr kumimoji="1" lang="ja-JP" altLang="en-US" dirty="0">
              <a:latin typeface="+mn-ea"/>
              <a:ea typeface="+mn-ea"/>
            </a:endParaRPr>
          </a:p>
        </p:txBody>
      </p:sp>
      <p:sp>
        <p:nvSpPr>
          <p:cNvPr id="11" name="タイトル 1"/>
          <p:cNvSpPr txBox="1">
            <a:spLocks/>
          </p:cNvSpPr>
          <p:nvPr/>
        </p:nvSpPr>
        <p:spPr>
          <a:xfrm>
            <a:off x="251520" y="116632"/>
            <a:ext cx="8712968" cy="234159"/>
          </a:xfrm>
          <a:prstGeom prst="rect">
            <a:avLst/>
          </a:prstGeom>
        </p:spPr>
        <p:txBody>
          <a:bodyPr vert="horz" wrap="none" lIns="91440" tIns="45720" rIns="91440" bIns="45720" rtlCol="0" anchor="ctr">
            <a:normAutofit fontScale="92500" lnSpcReduction="10000"/>
          </a:bodyPr>
          <a:lstStyle>
            <a:lvl1pPr algn="l" defTabSz="914400" rtl="0" eaLnBrk="1" latinLnBrk="0" hangingPunct="1">
              <a:lnSpc>
                <a:spcPct val="90000"/>
              </a:lnSpc>
              <a:spcBef>
                <a:spcPct val="0"/>
              </a:spcBef>
              <a:buNone/>
              <a:defRPr kumimoji="1" lang="en-US" sz="2400" kern="1200" dirty="0">
                <a:solidFill>
                  <a:schemeClr val="tx1"/>
                </a:solidFill>
                <a:latin typeface="HGP創英角ｺﾞｼｯｸUB" panose="020B0900000000000000" pitchFamily="50" charset="-128"/>
                <a:ea typeface="HGP創英角ｺﾞｼｯｸUB" panose="020B0900000000000000" pitchFamily="50" charset="-128"/>
                <a:cs typeface="+mj-cs"/>
              </a:defRPr>
            </a:lvl1pPr>
          </a:lstStyle>
          <a:p>
            <a:r>
              <a:rPr lang="ja-JP" altLang="en-US" sz="1200">
                <a:latin typeface="+mn-ea"/>
                <a:ea typeface="+mn-ea"/>
              </a:rPr>
              <a:t>２</a:t>
            </a:r>
            <a:r>
              <a:rPr lang="en-US" altLang="ja-JP" sz="1200" dirty="0">
                <a:latin typeface="+mn-ea"/>
                <a:ea typeface="+mn-ea"/>
              </a:rPr>
              <a:t>.</a:t>
            </a:r>
            <a:r>
              <a:rPr lang="ja-JP" altLang="en-US" sz="1200">
                <a:latin typeface="+mn-ea"/>
                <a:ea typeface="+mn-ea"/>
              </a:rPr>
              <a:t>環境整備 </a:t>
            </a:r>
            <a:r>
              <a:rPr lang="en-US" altLang="ja-JP" sz="1200" dirty="0">
                <a:latin typeface="+mn-ea"/>
                <a:ea typeface="+mn-ea"/>
              </a:rPr>
              <a:t>– </a:t>
            </a:r>
            <a:r>
              <a:rPr lang="ja-JP" altLang="en-US" sz="1200">
                <a:latin typeface="+mn-ea"/>
                <a:ea typeface="+mn-ea"/>
              </a:rPr>
              <a:t>整備する</a:t>
            </a:r>
          </a:p>
        </p:txBody>
      </p:sp>
      <p:sp>
        <p:nvSpPr>
          <p:cNvPr id="17" name="テキスト ボックス 16">
            <a:extLst>
              <a:ext uri="{FF2B5EF4-FFF2-40B4-BE49-F238E27FC236}">
                <a16:creationId xmlns:a16="http://schemas.microsoft.com/office/drawing/2014/main" id="{4AC64518-FE22-2B44-A5F0-B88F271B39A6}"/>
              </a:ext>
            </a:extLst>
          </p:cNvPr>
          <p:cNvSpPr txBox="1"/>
          <p:nvPr/>
        </p:nvSpPr>
        <p:spPr>
          <a:xfrm>
            <a:off x="179512" y="6093296"/>
            <a:ext cx="8712968" cy="461665"/>
          </a:xfrm>
          <a:prstGeom prst="rect">
            <a:avLst/>
          </a:prstGeom>
          <a:noFill/>
        </p:spPr>
        <p:txBody>
          <a:bodyPr wrap="square" rtlCol="0">
            <a:spAutoFit/>
          </a:bodyPr>
          <a:lstStyle/>
          <a:p>
            <a:r>
              <a:rPr kumimoji="1" lang="ja-JP" altLang="en-US" sz="1200"/>
              <a:t>出典：地方公共団体へのオープンデータの取組に関するアンケート結果・回答一覧（内閣官房</a:t>
            </a:r>
            <a:r>
              <a:rPr kumimoji="1" lang="en" altLang="ja-JP" sz="1200" dirty="0"/>
              <a:t>IT</a:t>
            </a:r>
            <a:r>
              <a:rPr kumimoji="1" lang="ja-JP" altLang="en-US" sz="1200"/>
              <a:t>総合戦略室、平成</a:t>
            </a:r>
            <a:r>
              <a:rPr kumimoji="1" lang="en-US" altLang="ja-JP" sz="1200" dirty="0"/>
              <a:t>31</a:t>
            </a:r>
            <a:r>
              <a:rPr kumimoji="1" lang="ja-JP" altLang="en-US" sz="1200"/>
              <a:t>年</a:t>
            </a:r>
            <a:r>
              <a:rPr kumimoji="1" lang="en-US" altLang="ja-JP" sz="1200" dirty="0"/>
              <a:t>3</a:t>
            </a:r>
            <a:r>
              <a:rPr kumimoji="1" lang="ja-JP" altLang="en-US" sz="1200"/>
              <a:t>月</a:t>
            </a:r>
            <a:r>
              <a:rPr kumimoji="1" lang="en-US" altLang="ja-JP" sz="1200" dirty="0"/>
              <a:t>26</a:t>
            </a:r>
            <a:r>
              <a:rPr kumimoji="1" lang="ja-JP" altLang="en-US" sz="1200"/>
              <a:t>日公開）（内閣官房</a:t>
            </a:r>
            <a:r>
              <a:rPr kumimoji="1" lang="en" altLang="ja-JP" sz="1200" dirty="0"/>
              <a:t>IT</a:t>
            </a:r>
            <a:r>
              <a:rPr kumimoji="1" lang="ja-JP" altLang="en-US" sz="1200"/>
              <a:t>総合戦略室、クリエイティブ・コモンズ 表示 </a:t>
            </a:r>
            <a:r>
              <a:rPr kumimoji="1" lang="en-US" altLang="ja-JP" sz="1200" dirty="0"/>
              <a:t>4.0 </a:t>
            </a:r>
            <a:r>
              <a:rPr kumimoji="1" lang="ja-JP" altLang="en-US" sz="1200"/>
              <a:t>国際）をもとに公益財団法人九州先端科学技術研究所が作成</a:t>
            </a:r>
          </a:p>
        </p:txBody>
      </p:sp>
      <p:pic>
        <p:nvPicPr>
          <p:cNvPr id="12" name="図 11">
            <a:extLst>
              <a:ext uri="{FF2B5EF4-FFF2-40B4-BE49-F238E27FC236}">
                <a16:creationId xmlns:a16="http://schemas.microsoft.com/office/drawing/2014/main" id="{BBF4403F-F656-254E-91A2-E848726AB3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1520" y="1823307"/>
            <a:ext cx="8720717" cy="4269989"/>
          </a:xfrm>
          <a:prstGeom prst="rect">
            <a:avLst/>
          </a:prstGeom>
        </p:spPr>
      </p:pic>
    </p:spTree>
    <p:extLst>
      <p:ext uri="{BB962C8B-B14F-4D97-AF65-F5344CB8AC3E}">
        <p14:creationId xmlns:p14="http://schemas.microsoft.com/office/powerpoint/2010/main" val="97859000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スライド番号プレースホルダー 6"/>
          <p:cNvSpPr>
            <a:spLocks noGrp="1"/>
          </p:cNvSpPr>
          <p:nvPr>
            <p:ph type="sldNum" sz="quarter" idx="12"/>
          </p:nvPr>
        </p:nvSpPr>
        <p:spPr/>
        <p:txBody>
          <a:bodyPr/>
          <a:lstStyle/>
          <a:p>
            <a:fld id="{EEDB8509-CC2C-4EC7-9C2E-996B98B58898}" type="slidenum">
              <a:rPr kumimoji="1" lang="ja-JP" altLang="en-US" smtClean="0"/>
              <a:pPr/>
              <a:t>24</a:t>
            </a:fld>
            <a:endParaRPr kumimoji="1" lang="ja-JP" altLang="en-US"/>
          </a:p>
        </p:txBody>
      </p:sp>
      <p:sp>
        <p:nvSpPr>
          <p:cNvPr id="31" name="正方形/長方形 30"/>
          <p:cNvSpPr/>
          <p:nvPr/>
        </p:nvSpPr>
        <p:spPr bwMode="auto">
          <a:xfrm>
            <a:off x="215900" y="1843972"/>
            <a:ext cx="8748588" cy="4681371"/>
          </a:xfrm>
          <a:prstGeom prst="rect">
            <a:avLst/>
          </a:prstGeom>
          <a:solidFill>
            <a:schemeClr val="bg2">
              <a:lumMod val="90000"/>
            </a:schemeClr>
          </a:solidFill>
          <a:ln w="6350">
            <a:noFill/>
            <a:miter lim="800000"/>
            <a:headEnd/>
            <a:tailEnd/>
          </a:ln>
        </p:spPr>
        <p:txBody>
          <a:bodyPr wrap="square" rtlCol="0" anchor="t"/>
          <a:lstStyle/>
          <a:p>
            <a:pPr>
              <a:lnSpc>
                <a:spcPct val="100000"/>
              </a:lnSpc>
            </a:pPr>
            <a:endParaRPr kumimoji="1" lang="ja-JP" altLang="en-US" sz="16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4" name="正方形/長方形 33"/>
          <p:cNvSpPr/>
          <p:nvPr/>
        </p:nvSpPr>
        <p:spPr bwMode="auto">
          <a:xfrm>
            <a:off x="215901" y="836712"/>
            <a:ext cx="8748588" cy="873911"/>
          </a:xfrm>
          <a:prstGeom prst="rect">
            <a:avLst/>
          </a:prstGeom>
          <a:solidFill>
            <a:schemeClr val="accent4">
              <a:lumMod val="40000"/>
              <a:lumOff val="60000"/>
              <a:alpha val="46000"/>
            </a:schemeClr>
          </a:solidFill>
          <a:ln w="6350">
            <a:noFill/>
            <a:miter lim="800000"/>
            <a:headEnd/>
            <a:tailEnd/>
          </a:ln>
        </p:spPr>
        <p:txBody>
          <a:bodyPr wrap="square" rtlCol="0" anchor="ctr" anchorCtr="0"/>
          <a:lstStyle/>
          <a:p>
            <a:pPr>
              <a:lnSpc>
                <a:spcPct val="100000"/>
              </a:lnSpc>
            </a:pPr>
            <a:r>
              <a:rPr kumimoji="1" lang="en-US" altLang="ja-JP" sz="20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(6)</a:t>
            </a:r>
            <a:r>
              <a:rPr kumimoji="1" lang="ja-JP" altLang="en-US" sz="2000">
                <a:solidFill>
                  <a:srgbClr val="000000"/>
                </a:solidFill>
                <a:latin typeface="Meiryo UI" panose="020B0604030504040204" pitchFamily="50" charset="-128"/>
                <a:ea typeface="Meiryo UI" panose="020B0604030504040204" pitchFamily="50" charset="-128"/>
                <a:cs typeface="Meiryo UI" panose="020B0604030504040204" pitchFamily="50" charset="-128"/>
              </a:rPr>
              <a:t>日本政府はどんなデータをオープンデータ化するよう推奨しているのでしょうか？</a:t>
            </a:r>
          </a:p>
        </p:txBody>
      </p:sp>
      <p:sp>
        <p:nvSpPr>
          <p:cNvPr id="10" name="タイトル 1"/>
          <p:cNvSpPr>
            <a:spLocks noGrp="1"/>
          </p:cNvSpPr>
          <p:nvPr>
            <p:ph type="title"/>
          </p:nvPr>
        </p:nvSpPr>
        <p:spPr>
          <a:xfrm>
            <a:off x="251520" y="313813"/>
            <a:ext cx="8712968" cy="424732"/>
          </a:xfrm>
        </p:spPr>
        <p:txBody>
          <a:bodyPr/>
          <a:lstStyle/>
          <a:p>
            <a:r>
              <a:rPr lang="en-US" altLang="ja-JP" dirty="0">
                <a:latin typeface="+mn-ea"/>
                <a:ea typeface="+mn-ea"/>
              </a:rPr>
              <a:t>2.2 </a:t>
            </a:r>
            <a:r>
              <a:rPr lang="ja-JP" altLang="en-US">
                <a:latin typeface="+mn-ea"/>
                <a:ea typeface="+mn-ea"/>
              </a:rPr>
              <a:t>「整備する」ためのノウハウ</a:t>
            </a:r>
            <a:endParaRPr kumimoji="1" lang="ja-JP" altLang="en-US" dirty="0">
              <a:latin typeface="+mn-ea"/>
              <a:ea typeface="+mn-ea"/>
            </a:endParaRPr>
          </a:p>
        </p:txBody>
      </p:sp>
      <p:sp>
        <p:nvSpPr>
          <p:cNvPr id="11" name="タイトル 1"/>
          <p:cNvSpPr txBox="1">
            <a:spLocks/>
          </p:cNvSpPr>
          <p:nvPr/>
        </p:nvSpPr>
        <p:spPr>
          <a:xfrm>
            <a:off x="251520" y="116632"/>
            <a:ext cx="8712968" cy="234159"/>
          </a:xfrm>
          <a:prstGeom prst="rect">
            <a:avLst/>
          </a:prstGeom>
        </p:spPr>
        <p:txBody>
          <a:bodyPr vert="horz" wrap="none" lIns="91440" tIns="45720" rIns="91440" bIns="45720" rtlCol="0" anchor="ctr">
            <a:normAutofit fontScale="92500" lnSpcReduction="10000"/>
          </a:bodyPr>
          <a:lstStyle>
            <a:lvl1pPr algn="l" defTabSz="914400" rtl="0" eaLnBrk="1" latinLnBrk="0" hangingPunct="1">
              <a:lnSpc>
                <a:spcPct val="90000"/>
              </a:lnSpc>
              <a:spcBef>
                <a:spcPct val="0"/>
              </a:spcBef>
              <a:buNone/>
              <a:defRPr kumimoji="1" lang="en-US" sz="2400" kern="1200" dirty="0">
                <a:solidFill>
                  <a:schemeClr val="tx1"/>
                </a:solidFill>
                <a:latin typeface="HGP創英角ｺﾞｼｯｸUB" panose="020B0900000000000000" pitchFamily="50" charset="-128"/>
                <a:ea typeface="HGP創英角ｺﾞｼｯｸUB" panose="020B0900000000000000" pitchFamily="50" charset="-128"/>
                <a:cs typeface="+mj-cs"/>
              </a:defRPr>
            </a:lvl1pPr>
          </a:lstStyle>
          <a:p>
            <a:r>
              <a:rPr lang="ja-JP" altLang="en-US" sz="1200">
                <a:latin typeface="+mn-ea"/>
                <a:ea typeface="+mn-ea"/>
              </a:rPr>
              <a:t>２</a:t>
            </a:r>
            <a:r>
              <a:rPr lang="en-US" altLang="ja-JP" sz="1200" dirty="0">
                <a:latin typeface="+mn-ea"/>
                <a:ea typeface="+mn-ea"/>
              </a:rPr>
              <a:t>.</a:t>
            </a:r>
            <a:r>
              <a:rPr lang="ja-JP" altLang="en-US" sz="1200">
                <a:latin typeface="+mn-ea"/>
                <a:ea typeface="+mn-ea"/>
              </a:rPr>
              <a:t>環境整備 </a:t>
            </a:r>
            <a:r>
              <a:rPr lang="en-US" altLang="ja-JP" sz="1200" dirty="0">
                <a:latin typeface="+mn-ea"/>
                <a:ea typeface="+mn-ea"/>
              </a:rPr>
              <a:t>– </a:t>
            </a:r>
            <a:r>
              <a:rPr lang="ja-JP" altLang="en-US" sz="1200">
                <a:latin typeface="+mn-ea"/>
                <a:ea typeface="+mn-ea"/>
              </a:rPr>
              <a:t>整備する</a:t>
            </a:r>
          </a:p>
        </p:txBody>
      </p:sp>
      <p:sp>
        <p:nvSpPr>
          <p:cNvPr id="9" name="テキスト ボックス 8">
            <a:extLst>
              <a:ext uri="{FF2B5EF4-FFF2-40B4-BE49-F238E27FC236}">
                <a16:creationId xmlns:a16="http://schemas.microsoft.com/office/drawing/2014/main" id="{8407A28C-0952-3E4D-9BE4-A6AE8BADD83A}"/>
              </a:ext>
            </a:extLst>
          </p:cNvPr>
          <p:cNvSpPr txBox="1"/>
          <p:nvPr/>
        </p:nvSpPr>
        <p:spPr>
          <a:xfrm>
            <a:off x="683568" y="1916832"/>
            <a:ext cx="2183611" cy="338554"/>
          </a:xfrm>
          <a:prstGeom prst="rect">
            <a:avLst/>
          </a:prstGeom>
          <a:noFill/>
        </p:spPr>
        <p:txBody>
          <a:bodyPr wrap="none" rtlCol="0">
            <a:spAutoFit/>
          </a:bodyPr>
          <a:lstStyle/>
          <a:p>
            <a:r>
              <a:rPr lang="ja-JP" altLang="en-US" sz="1600"/>
              <a:t>推奨データセット</a:t>
            </a:r>
            <a:r>
              <a:rPr lang="en-US" altLang="ja-JP" sz="1600" dirty="0"/>
              <a:t> </a:t>
            </a:r>
            <a:r>
              <a:rPr lang="ja-JP" altLang="en-US" sz="1600"/>
              <a:t>基本編</a:t>
            </a:r>
            <a:endParaRPr kumimoji="1" lang="ja-JP" altLang="en-US" sz="1600"/>
          </a:p>
        </p:txBody>
      </p:sp>
      <p:sp>
        <p:nvSpPr>
          <p:cNvPr id="12" name="角丸四角形 11">
            <a:extLst>
              <a:ext uri="{FF2B5EF4-FFF2-40B4-BE49-F238E27FC236}">
                <a16:creationId xmlns:a16="http://schemas.microsoft.com/office/drawing/2014/main" id="{7E39CBE7-ADE0-2B40-AB48-DC3970304394}"/>
              </a:ext>
            </a:extLst>
          </p:cNvPr>
          <p:cNvSpPr/>
          <p:nvPr/>
        </p:nvSpPr>
        <p:spPr>
          <a:xfrm>
            <a:off x="683568" y="2233901"/>
            <a:ext cx="3844154" cy="2275219"/>
          </a:xfrm>
          <a:prstGeom prst="roundRect">
            <a:avLst/>
          </a:prstGeom>
          <a:solidFill>
            <a:schemeClr val="tx2"/>
          </a:solidFill>
          <a:ln/>
        </p:spPr>
        <p:style>
          <a:lnRef idx="0">
            <a:schemeClr val="accent1"/>
          </a:lnRef>
          <a:fillRef idx="3">
            <a:schemeClr val="accent1"/>
          </a:fillRef>
          <a:effectRef idx="3">
            <a:schemeClr val="accent1"/>
          </a:effectRef>
          <a:fontRef idx="minor">
            <a:schemeClr val="lt1"/>
          </a:fontRef>
        </p:style>
        <p:txBody>
          <a:bodyPr rtlCol="0" anchor="ctr"/>
          <a:lstStyle/>
          <a:p>
            <a:pPr marL="342900" indent="-342900">
              <a:lnSpc>
                <a:spcPts val="2320"/>
              </a:lnSpc>
              <a:buFont typeface="+mj-lt"/>
              <a:buAutoNum type="arabicPeriod"/>
            </a:pPr>
            <a:r>
              <a:rPr kumimoji="1" lang="en-US" altLang="ja-JP" sz="1600" b="1" dirty="0"/>
              <a:t>AED</a:t>
            </a:r>
            <a:r>
              <a:rPr kumimoji="1" lang="ja-JP" altLang="en-US" sz="1600" b="1"/>
              <a:t>設置箇所一覧</a:t>
            </a:r>
          </a:p>
          <a:p>
            <a:pPr marL="342900" indent="-342900">
              <a:lnSpc>
                <a:spcPts val="2320"/>
              </a:lnSpc>
              <a:buFont typeface="+mj-lt"/>
              <a:buAutoNum type="arabicPeriod"/>
            </a:pPr>
            <a:r>
              <a:rPr kumimoji="1" lang="ja-JP" altLang="en-US" sz="1600" b="1"/>
              <a:t>介護サービス事業所一覧</a:t>
            </a:r>
          </a:p>
          <a:p>
            <a:pPr marL="342900" indent="-342900">
              <a:lnSpc>
                <a:spcPts val="2320"/>
              </a:lnSpc>
              <a:buFont typeface="+mj-lt"/>
              <a:buAutoNum type="arabicPeriod"/>
            </a:pPr>
            <a:r>
              <a:rPr kumimoji="1" lang="ja-JP" altLang="en-US" sz="1600" b="1"/>
              <a:t>医療機関一覧</a:t>
            </a:r>
          </a:p>
          <a:p>
            <a:pPr marL="342900" indent="-342900">
              <a:lnSpc>
                <a:spcPts val="2320"/>
              </a:lnSpc>
              <a:buFont typeface="+mj-lt"/>
              <a:buAutoNum type="arabicPeriod"/>
            </a:pPr>
            <a:r>
              <a:rPr kumimoji="1" lang="ja-JP" altLang="en-US" sz="1600" b="1"/>
              <a:t>文化財一覧</a:t>
            </a:r>
          </a:p>
          <a:p>
            <a:pPr marL="342900" indent="-342900">
              <a:lnSpc>
                <a:spcPts val="2320"/>
              </a:lnSpc>
              <a:buFont typeface="+mj-lt"/>
              <a:buAutoNum type="arabicPeriod"/>
            </a:pPr>
            <a:r>
              <a:rPr kumimoji="1" lang="ja-JP" altLang="en-US" sz="1600" b="1"/>
              <a:t>観光施設一覧</a:t>
            </a:r>
          </a:p>
          <a:p>
            <a:pPr marL="342900" indent="-342900">
              <a:lnSpc>
                <a:spcPts val="2320"/>
              </a:lnSpc>
              <a:buFont typeface="+mj-lt"/>
              <a:buAutoNum type="arabicPeriod"/>
            </a:pPr>
            <a:r>
              <a:rPr kumimoji="1" lang="ja-JP" altLang="en-US" sz="1600" b="1"/>
              <a:t>イベント一覧</a:t>
            </a:r>
          </a:p>
          <a:p>
            <a:pPr marL="342900" indent="-342900">
              <a:lnSpc>
                <a:spcPts val="2320"/>
              </a:lnSpc>
              <a:buFont typeface="+mj-lt"/>
              <a:buAutoNum type="arabicPeriod"/>
            </a:pPr>
            <a:r>
              <a:rPr kumimoji="1" lang="ja-JP" altLang="en-US" sz="1600" b="1"/>
              <a:t>公衆無線</a:t>
            </a:r>
            <a:r>
              <a:rPr kumimoji="1" lang="en-US" altLang="ja-JP" sz="1600" b="1" dirty="0"/>
              <a:t>LAN</a:t>
            </a:r>
            <a:r>
              <a:rPr kumimoji="1" lang="ja-JP" altLang="en-US" sz="1600" b="1"/>
              <a:t>アクセスポイント一覧</a:t>
            </a:r>
            <a:endParaRPr kumimoji="1" lang="en-US" altLang="ja-JP" sz="1600" b="1" dirty="0"/>
          </a:p>
        </p:txBody>
      </p:sp>
      <p:sp>
        <p:nvSpPr>
          <p:cNvPr id="13" name="角丸四角形 12">
            <a:extLst>
              <a:ext uri="{FF2B5EF4-FFF2-40B4-BE49-F238E27FC236}">
                <a16:creationId xmlns:a16="http://schemas.microsoft.com/office/drawing/2014/main" id="{318F233A-E48D-7243-A984-F87B7E6E01A7}"/>
              </a:ext>
            </a:extLst>
          </p:cNvPr>
          <p:cNvSpPr/>
          <p:nvPr/>
        </p:nvSpPr>
        <p:spPr>
          <a:xfrm>
            <a:off x="4760294" y="2233901"/>
            <a:ext cx="3844154" cy="2275219"/>
          </a:xfrm>
          <a:prstGeom prst="roundRect">
            <a:avLst/>
          </a:prstGeom>
          <a:solidFill>
            <a:schemeClr val="tx2"/>
          </a:solidFill>
          <a:ln/>
        </p:spPr>
        <p:style>
          <a:lnRef idx="0">
            <a:schemeClr val="accent1"/>
          </a:lnRef>
          <a:fillRef idx="3">
            <a:schemeClr val="accent1"/>
          </a:fillRef>
          <a:effectRef idx="3">
            <a:schemeClr val="accent1"/>
          </a:effectRef>
          <a:fontRef idx="minor">
            <a:schemeClr val="lt1"/>
          </a:fontRef>
        </p:style>
        <p:txBody>
          <a:bodyPr rtlCol="0" anchor="ctr"/>
          <a:lstStyle/>
          <a:p>
            <a:pPr marL="342900" indent="-342900">
              <a:lnSpc>
                <a:spcPts val="2320"/>
              </a:lnSpc>
              <a:buFont typeface="+mj-lt"/>
              <a:buAutoNum type="arabicPeriod" startAt="8"/>
            </a:pPr>
            <a:r>
              <a:rPr kumimoji="1" lang="ja-JP" altLang="en-US" sz="1600" b="1"/>
              <a:t>公衆トイレ一覧</a:t>
            </a:r>
            <a:endParaRPr kumimoji="1" lang="en-US" altLang="ja-JP" sz="1600" b="1" dirty="0"/>
          </a:p>
          <a:p>
            <a:pPr marL="342900" indent="-342900">
              <a:lnSpc>
                <a:spcPts val="2320"/>
              </a:lnSpc>
              <a:buFont typeface="+mj-lt"/>
              <a:buAutoNum type="arabicPeriod" startAt="8"/>
            </a:pPr>
            <a:r>
              <a:rPr kumimoji="1" lang="ja-JP" altLang="en-US" sz="1600" b="1"/>
              <a:t>消防水利施設一覧</a:t>
            </a:r>
          </a:p>
          <a:p>
            <a:pPr marL="342900" indent="-342900">
              <a:lnSpc>
                <a:spcPts val="2320"/>
              </a:lnSpc>
              <a:buFont typeface="+mj-lt"/>
              <a:buAutoNum type="arabicPeriod" startAt="8"/>
            </a:pPr>
            <a:r>
              <a:rPr kumimoji="1" lang="ja-JP" altLang="en-US" sz="1600" b="1"/>
              <a:t>指定緊急避難場所一覧</a:t>
            </a:r>
          </a:p>
          <a:p>
            <a:pPr marL="342900" indent="-342900">
              <a:lnSpc>
                <a:spcPts val="2320"/>
              </a:lnSpc>
              <a:buFont typeface="+mj-lt"/>
              <a:buAutoNum type="arabicPeriod" startAt="8"/>
            </a:pPr>
            <a:r>
              <a:rPr kumimoji="1" lang="ja-JP" altLang="en-US" sz="1600" b="1"/>
              <a:t>地域・年齢別人口</a:t>
            </a:r>
          </a:p>
          <a:p>
            <a:pPr marL="342900" indent="-342900">
              <a:lnSpc>
                <a:spcPts val="2320"/>
              </a:lnSpc>
              <a:buFont typeface="+mj-lt"/>
              <a:buAutoNum type="arabicPeriod" startAt="8"/>
            </a:pPr>
            <a:r>
              <a:rPr kumimoji="1" lang="ja-JP" altLang="en-US" sz="1600" b="1"/>
              <a:t>公共施設一覧</a:t>
            </a:r>
          </a:p>
          <a:p>
            <a:pPr marL="342900" indent="-342900">
              <a:lnSpc>
                <a:spcPts val="2320"/>
              </a:lnSpc>
              <a:buFont typeface="+mj-lt"/>
              <a:buAutoNum type="arabicPeriod" startAt="8"/>
            </a:pPr>
            <a:r>
              <a:rPr kumimoji="1" lang="ja-JP" altLang="en-US" sz="1600" b="1"/>
              <a:t>子育て施設一覧</a:t>
            </a:r>
          </a:p>
          <a:p>
            <a:pPr marL="342900" indent="-342900">
              <a:lnSpc>
                <a:spcPts val="2320"/>
              </a:lnSpc>
              <a:buFont typeface="+mj-lt"/>
              <a:buAutoNum type="arabicPeriod" startAt="8"/>
            </a:pPr>
            <a:r>
              <a:rPr kumimoji="1" lang="ja-JP" altLang="en-US" sz="1600" b="1"/>
              <a:t>オープンデータ一覧</a:t>
            </a:r>
            <a:endParaRPr kumimoji="1" lang="en-US" altLang="ja-JP" sz="1600" b="1" dirty="0"/>
          </a:p>
        </p:txBody>
      </p:sp>
      <p:sp>
        <p:nvSpPr>
          <p:cNvPr id="14" name="テキスト ボックス 13">
            <a:extLst>
              <a:ext uri="{FF2B5EF4-FFF2-40B4-BE49-F238E27FC236}">
                <a16:creationId xmlns:a16="http://schemas.microsoft.com/office/drawing/2014/main" id="{EEB50135-FA05-DC42-B86E-C70AD0353735}"/>
              </a:ext>
            </a:extLst>
          </p:cNvPr>
          <p:cNvSpPr txBox="1"/>
          <p:nvPr/>
        </p:nvSpPr>
        <p:spPr>
          <a:xfrm>
            <a:off x="179512" y="6165304"/>
            <a:ext cx="8712968" cy="276999"/>
          </a:xfrm>
          <a:prstGeom prst="rect">
            <a:avLst/>
          </a:prstGeom>
          <a:noFill/>
        </p:spPr>
        <p:txBody>
          <a:bodyPr wrap="square" rtlCol="0">
            <a:spAutoFit/>
          </a:bodyPr>
          <a:lstStyle/>
          <a:p>
            <a:r>
              <a:rPr kumimoji="1" lang="ja-JP" altLang="en-US" sz="1200"/>
              <a:t>出典：政府</a:t>
            </a:r>
            <a:r>
              <a:rPr kumimoji="1" lang="en-US" altLang="ja-JP" sz="1200" dirty="0"/>
              <a:t>CIO</a:t>
            </a:r>
            <a:r>
              <a:rPr kumimoji="1" lang="ja-JP" altLang="en-US" sz="1200"/>
              <a:t>ポータルの推奨データセット、</a:t>
            </a:r>
            <a:r>
              <a:rPr kumimoji="1" lang="en" altLang="ja-JP" sz="1200" dirty="0">
                <a:hlinkClick r:id="rId3"/>
              </a:rPr>
              <a:t>https://cio.go.jp/policy-opendata#dataset</a:t>
            </a:r>
            <a:r>
              <a:rPr kumimoji="1" lang="en" altLang="ja-JP" sz="1200" dirty="0"/>
              <a:t> </a:t>
            </a:r>
            <a:endParaRPr kumimoji="1" lang="ja-JP" altLang="en-US" sz="1200"/>
          </a:p>
        </p:txBody>
      </p:sp>
      <p:sp>
        <p:nvSpPr>
          <p:cNvPr id="15" name="テキスト ボックス 14">
            <a:extLst>
              <a:ext uri="{FF2B5EF4-FFF2-40B4-BE49-F238E27FC236}">
                <a16:creationId xmlns:a16="http://schemas.microsoft.com/office/drawing/2014/main" id="{0A33DEC8-3963-534E-AC12-2A9C0A7AB74B}"/>
              </a:ext>
            </a:extLst>
          </p:cNvPr>
          <p:cNvSpPr txBox="1"/>
          <p:nvPr/>
        </p:nvSpPr>
        <p:spPr>
          <a:xfrm>
            <a:off x="683568" y="4509120"/>
            <a:ext cx="2183611" cy="338554"/>
          </a:xfrm>
          <a:prstGeom prst="rect">
            <a:avLst/>
          </a:prstGeom>
          <a:noFill/>
        </p:spPr>
        <p:txBody>
          <a:bodyPr wrap="none" rtlCol="0">
            <a:spAutoFit/>
          </a:bodyPr>
          <a:lstStyle/>
          <a:p>
            <a:r>
              <a:rPr lang="ja-JP" altLang="en-US" sz="1600"/>
              <a:t>推奨データセット</a:t>
            </a:r>
            <a:r>
              <a:rPr lang="en-US" altLang="ja-JP" sz="1600" dirty="0"/>
              <a:t> </a:t>
            </a:r>
            <a:r>
              <a:rPr lang="ja-JP" altLang="en-US" sz="1600"/>
              <a:t>応用編</a:t>
            </a:r>
            <a:endParaRPr kumimoji="1" lang="ja-JP" altLang="en-US" sz="1600"/>
          </a:p>
        </p:txBody>
      </p:sp>
      <p:sp>
        <p:nvSpPr>
          <p:cNvPr id="16" name="角丸四角形 15">
            <a:extLst>
              <a:ext uri="{FF2B5EF4-FFF2-40B4-BE49-F238E27FC236}">
                <a16:creationId xmlns:a16="http://schemas.microsoft.com/office/drawing/2014/main" id="{2D48D7B7-E12E-0A48-B0E7-44C6111323AA}"/>
              </a:ext>
            </a:extLst>
          </p:cNvPr>
          <p:cNvSpPr/>
          <p:nvPr/>
        </p:nvSpPr>
        <p:spPr>
          <a:xfrm>
            <a:off x="683568" y="4797153"/>
            <a:ext cx="3844154" cy="498251"/>
          </a:xfrm>
          <a:prstGeom prst="roundRect">
            <a:avLst/>
          </a:prstGeom>
          <a:solidFill>
            <a:schemeClr val="tx2"/>
          </a:solidFill>
          <a:ln/>
        </p:spPr>
        <p:style>
          <a:lnRef idx="0">
            <a:schemeClr val="accent1"/>
          </a:lnRef>
          <a:fillRef idx="3">
            <a:schemeClr val="accent1"/>
          </a:fillRef>
          <a:effectRef idx="3">
            <a:schemeClr val="accent1"/>
          </a:effectRef>
          <a:fontRef idx="minor">
            <a:schemeClr val="lt1"/>
          </a:fontRef>
        </p:style>
        <p:txBody>
          <a:bodyPr rtlCol="0" anchor="ctr"/>
          <a:lstStyle/>
          <a:p>
            <a:pPr>
              <a:lnSpc>
                <a:spcPts val="2320"/>
              </a:lnSpc>
            </a:pPr>
            <a:r>
              <a:rPr kumimoji="1" lang="en-US" altLang="ja-JP" sz="1600" b="1" dirty="0"/>
              <a:t>A-1 </a:t>
            </a:r>
            <a:r>
              <a:rPr kumimoji="1" lang="ja-JP" altLang="en-US" sz="1600" b="1"/>
              <a:t>食品等営業許可・届出一覧</a:t>
            </a:r>
          </a:p>
        </p:txBody>
      </p:sp>
      <p:sp>
        <p:nvSpPr>
          <p:cNvPr id="17" name="角丸四角形 16">
            <a:extLst>
              <a:ext uri="{FF2B5EF4-FFF2-40B4-BE49-F238E27FC236}">
                <a16:creationId xmlns:a16="http://schemas.microsoft.com/office/drawing/2014/main" id="{9E6CDF61-C95C-6140-B82E-DAE8C86A83E4}"/>
              </a:ext>
            </a:extLst>
          </p:cNvPr>
          <p:cNvSpPr/>
          <p:nvPr/>
        </p:nvSpPr>
        <p:spPr>
          <a:xfrm>
            <a:off x="4824028" y="4797152"/>
            <a:ext cx="3844154" cy="1368151"/>
          </a:xfrm>
          <a:prstGeom prst="roundRect">
            <a:avLst/>
          </a:prstGeom>
          <a:solidFill>
            <a:schemeClr val="tx2"/>
          </a:solidFill>
          <a:ln/>
        </p:spPr>
        <p:style>
          <a:lnRef idx="0">
            <a:schemeClr val="accent1"/>
          </a:lnRef>
          <a:fillRef idx="3">
            <a:schemeClr val="accent1"/>
          </a:fillRef>
          <a:effectRef idx="3">
            <a:schemeClr val="accent1"/>
          </a:effectRef>
          <a:fontRef idx="minor">
            <a:schemeClr val="lt1"/>
          </a:fontRef>
        </p:style>
        <p:txBody>
          <a:bodyPr rtlCol="0" anchor="ctr"/>
          <a:lstStyle/>
          <a:p>
            <a:pPr>
              <a:lnSpc>
                <a:spcPts val="2320"/>
              </a:lnSpc>
            </a:pPr>
            <a:r>
              <a:rPr kumimoji="1" lang="en-US" altLang="ja-JP" sz="1600" b="1" dirty="0"/>
              <a:t>B-1 </a:t>
            </a:r>
            <a:r>
              <a:rPr kumimoji="1" lang="ja-JP" altLang="en-US" sz="1600" b="1"/>
              <a:t>ボーリング柱状図等</a:t>
            </a:r>
            <a:endParaRPr kumimoji="1" lang="en-US" altLang="ja-JP" sz="1600" b="1" dirty="0"/>
          </a:p>
          <a:p>
            <a:pPr>
              <a:lnSpc>
                <a:spcPts val="2320"/>
              </a:lnSpc>
            </a:pPr>
            <a:r>
              <a:rPr kumimoji="1" lang="en-US" altLang="ja-JP" sz="1600" b="1" dirty="0"/>
              <a:t>B-2 </a:t>
            </a:r>
            <a:r>
              <a:rPr kumimoji="1" lang="ja-JP" altLang="en-US" sz="1600" b="1"/>
              <a:t>都市計画基礎調査情報</a:t>
            </a:r>
            <a:endParaRPr kumimoji="1" lang="en-US" altLang="ja-JP" sz="1600" b="1" dirty="0"/>
          </a:p>
          <a:p>
            <a:pPr>
              <a:lnSpc>
                <a:spcPts val="2320"/>
              </a:lnSpc>
            </a:pPr>
            <a:r>
              <a:rPr kumimoji="1" lang="en-US" altLang="ja-JP" sz="1600" b="1" dirty="0"/>
              <a:t>B-3 </a:t>
            </a:r>
            <a:r>
              <a:rPr kumimoji="1" lang="ja-JP" altLang="en-US" sz="1600" b="1"/>
              <a:t>調達情報</a:t>
            </a:r>
            <a:endParaRPr kumimoji="1" lang="en-US" altLang="ja-JP" sz="1600" b="1" dirty="0"/>
          </a:p>
          <a:p>
            <a:pPr>
              <a:lnSpc>
                <a:spcPts val="2320"/>
              </a:lnSpc>
            </a:pPr>
            <a:r>
              <a:rPr kumimoji="1" lang="en-US" altLang="ja-JP" sz="1600" b="1" dirty="0"/>
              <a:t>B-4 </a:t>
            </a:r>
            <a:r>
              <a:rPr kumimoji="1" lang="ja-JP" altLang="en-US" sz="1600" b="1"/>
              <a:t>標準的なバス情報フォーマット</a:t>
            </a:r>
          </a:p>
        </p:txBody>
      </p:sp>
    </p:spTree>
    <p:extLst>
      <p:ext uri="{BB962C8B-B14F-4D97-AF65-F5344CB8AC3E}">
        <p14:creationId xmlns:p14="http://schemas.microsoft.com/office/powerpoint/2010/main" val="2260594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スライド番号プレースホルダー 6"/>
          <p:cNvSpPr>
            <a:spLocks noGrp="1"/>
          </p:cNvSpPr>
          <p:nvPr>
            <p:ph type="sldNum" sz="quarter" idx="12"/>
          </p:nvPr>
        </p:nvSpPr>
        <p:spPr/>
        <p:txBody>
          <a:bodyPr/>
          <a:lstStyle/>
          <a:p>
            <a:fld id="{EEDB8509-CC2C-4EC7-9C2E-996B98B58898}" type="slidenum">
              <a:rPr kumimoji="1" lang="ja-JP" altLang="en-US" smtClean="0"/>
              <a:pPr/>
              <a:t>25</a:t>
            </a:fld>
            <a:endParaRPr kumimoji="1" lang="ja-JP" altLang="en-US"/>
          </a:p>
        </p:txBody>
      </p:sp>
      <p:sp>
        <p:nvSpPr>
          <p:cNvPr id="10" name="タイトル 1"/>
          <p:cNvSpPr>
            <a:spLocks noGrp="1"/>
          </p:cNvSpPr>
          <p:nvPr>
            <p:ph type="title"/>
          </p:nvPr>
        </p:nvSpPr>
        <p:spPr>
          <a:xfrm>
            <a:off x="251520" y="313813"/>
            <a:ext cx="8712968" cy="424732"/>
          </a:xfrm>
        </p:spPr>
        <p:txBody>
          <a:bodyPr/>
          <a:lstStyle/>
          <a:p>
            <a:r>
              <a:rPr lang="ja-JP" altLang="en-US">
                <a:latin typeface="+mn-ea"/>
                <a:ea typeface="+mn-ea"/>
              </a:rPr>
              <a:t>参考：推奨データセットに対する「データ項目定義書」</a:t>
            </a:r>
            <a:endParaRPr kumimoji="1" lang="ja-JP" altLang="en-US" dirty="0">
              <a:latin typeface="+mn-ea"/>
              <a:ea typeface="+mn-ea"/>
            </a:endParaRPr>
          </a:p>
        </p:txBody>
      </p:sp>
      <p:sp>
        <p:nvSpPr>
          <p:cNvPr id="11" name="タイトル 1"/>
          <p:cNvSpPr txBox="1">
            <a:spLocks/>
          </p:cNvSpPr>
          <p:nvPr/>
        </p:nvSpPr>
        <p:spPr>
          <a:xfrm>
            <a:off x="251520" y="116632"/>
            <a:ext cx="8712968" cy="234159"/>
          </a:xfrm>
          <a:prstGeom prst="rect">
            <a:avLst/>
          </a:prstGeom>
        </p:spPr>
        <p:txBody>
          <a:bodyPr vert="horz" wrap="none" lIns="91440" tIns="45720" rIns="91440" bIns="45720" rtlCol="0" anchor="ctr">
            <a:normAutofit fontScale="92500" lnSpcReduction="10000"/>
          </a:bodyPr>
          <a:lstStyle>
            <a:lvl1pPr algn="l" defTabSz="914400" rtl="0" eaLnBrk="1" latinLnBrk="0" hangingPunct="1">
              <a:lnSpc>
                <a:spcPct val="90000"/>
              </a:lnSpc>
              <a:spcBef>
                <a:spcPct val="0"/>
              </a:spcBef>
              <a:buNone/>
              <a:defRPr kumimoji="1" lang="en-US" sz="2400" kern="1200" dirty="0">
                <a:solidFill>
                  <a:schemeClr val="tx1"/>
                </a:solidFill>
                <a:latin typeface="HGP創英角ｺﾞｼｯｸUB" panose="020B0900000000000000" pitchFamily="50" charset="-128"/>
                <a:ea typeface="HGP創英角ｺﾞｼｯｸUB" panose="020B0900000000000000" pitchFamily="50" charset="-128"/>
                <a:cs typeface="+mj-cs"/>
              </a:defRPr>
            </a:lvl1pPr>
          </a:lstStyle>
          <a:p>
            <a:r>
              <a:rPr lang="ja-JP" altLang="en-US" sz="1200">
                <a:latin typeface="+mn-ea"/>
                <a:ea typeface="+mn-ea"/>
              </a:rPr>
              <a:t>２</a:t>
            </a:r>
            <a:r>
              <a:rPr lang="en-US" altLang="ja-JP" sz="1200" dirty="0">
                <a:latin typeface="+mn-ea"/>
                <a:ea typeface="+mn-ea"/>
              </a:rPr>
              <a:t>.</a:t>
            </a:r>
            <a:r>
              <a:rPr lang="ja-JP" altLang="en-US" sz="1200">
                <a:latin typeface="+mn-ea"/>
                <a:ea typeface="+mn-ea"/>
              </a:rPr>
              <a:t>環境整備 </a:t>
            </a:r>
            <a:r>
              <a:rPr lang="en-US" altLang="ja-JP" sz="1200" dirty="0">
                <a:latin typeface="+mn-ea"/>
                <a:ea typeface="+mn-ea"/>
              </a:rPr>
              <a:t>– </a:t>
            </a:r>
            <a:r>
              <a:rPr lang="ja-JP" altLang="en-US" sz="1200">
                <a:latin typeface="+mn-ea"/>
                <a:ea typeface="+mn-ea"/>
              </a:rPr>
              <a:t>整備する</a:t>
            </a:r>
          </a:p>
        </p:txBody>
      </p:sp>
      <p:sp>
        <p:nvSpPr>
          <p:cNvPr id="14" name="テキスト ボックス 13">
            <a:extLst>
              <a:ext uri="{FF2B5EF4-FFF2-40B4-BE49-F238E27FC236}">
                <a16:creationId xmlns:a16="http://schemas.microsoft.com/office/drawing/2014/main" id="{EEB50135-FA05-DC42-B86E-C70AD0353735}"/>
              </a:ext>
            </a:extLst>
          </p:cNvPr>
          <p:cNvSpPr txBox="1"/>
          <p:nvPr/>
        </p:nvSpPr>
        <p:spPr>
          <a:xfrm>
            <a:off x="179512" y="6165304"/>
            <a:ext cx="8712968" cy="276999"/>
          </a:xfrm>
          <a:prstGeom prst="rect">
            <a:avLst/>
          </a:prstGeom>
          <a:noFill/>
        </p:spPr>
        <p:txBody>
          <a:bodyPr wrap="square" rtlCol="0">
            <a:spAutoFit/>
          </a:bodyPr>
          <a:lstStyle/>
          <a:p>
            <a:r>
              <a:rPr kumimoji="1" lang="ja-JP" altLang="en-US" sz="1200"/>
              <a:t>出典：推奨データセット（ベータ版）、</a:t>
            </a:r>
            <a:r>
              <a:rPr kumimoji="1" lang="en" altLang="ja-JP" sz="1200" dirty="0"/>
              <a:t>https://</a:t>
            </a:r>
            <a:r>
              <a:rPr kumimoji="1" lang="en" altLang="ja-JP" sz="1200" dirty="0" err="1"/>
              <a:t>cio.go.jp</a:t>
            </a:r>
            <a:r>
              <a:rPr kumimoji="1" lang="en" altLang="ja-JP" sz="1200" dirty="0"/>
              <a:t>/policy-</a:t>
            </a:r>
            <a:r>
              <a:rPr kumimoji="1" lang="en" altLang="ja-JP" sz="1200" dirty="0" err="1"/>
              <a:t>opendata</a:t>
            </a:r>
            <a:endParaRPr kumimoji="1" lang="ja-JP" altLang="en-US" sz="1200"/>
          </a:p>
        </p:txBody>
      </p:sp>
      <p:graphicFrame>
        <p:nvGraphicFramePr>
          <p:cNvPr id="5" name="表 4">
            <a:extLst>
              <a:ext uri="{FF2B5EF4-FFF2-40B4-BE49-F238E27FC236}">
                <a16:creationId xmlns:a16="http://schemas.microsoft.com/office/drawing/2014/main" id="{D1494D4D-1270-304A-8C05-3CF626BB4B4C}"/>
              </a:ext>
            </a:extLst>
          </p:cNvPr>
          <p:cNvGraphicFramePr>
            <a:graphicFrameLocks noGrp="1"/>
          </p:cNvGraphicFramePr>
          <p:nvPr>
            <p:extLst>
              <p:ext uri="{D42A27DB-BD31-4B8C-83A1-F6EECF244321}">
                <p14:modId xmlns:p14="http://schemas.microsoft.com/office/powerpoint/2010/main" val="2799083833"/>
              </p:ext>
            </p:extLst>
          </p:nvPr>
        </p:nvGraphicFramePr>
        <p:xfrm>
          <a:off x="179512" y="1450815"/>
          <a:ext cx="8784976" cy="4498465"/>
        </p:xfrm>
        <a:graphic>
          <a:graphicData uri="http://schemas.openxmlformats.org/drawingml/2006/table">
            <a:tbl>
              <a:tblPr>
                <a:tableStyleId>{5C22544A-7EE6-4342-B048-85BDC9FD1C3A}</a:tableStyleId>
              </a:tblPr>
              <a:tblGrid>
                <a:gridCol w="504056">
                  <a:extLst>
                    <a:ext uri="{9D8B030D-6E8A-4147-A177-3AD203B41FA5}">
                      <a16:colId xmlns:a16="http://schemas.microsoft.com/office/drawing/2014/main" val="853171027"/>
                    </a:ext>
                  </a:extLst>
                </a:gridCol>
                <a:gridCol w="1176808">
                  <a:extLst>
                    <a:ext uri="{9D8B030D-6E8A-4147-A177-3AD203B41FA5}">
                      <a16:colId xmlns:a16="http://schemas.microsoft.com/office/drawing/2014/main" val="500041085"/>
                    </a:ext>
                  </a:extLst>
                </a:gridCol>
                <a:gridCol w="327191">
                  <a:extLst>
                    <a:ext uri="{9D8B030D-6E8A-4147-A177-3AD203B41FA5}">
                      <a16:colId xmlns:a16="http://schemas.microsoft.com/office/drawing/2014/main" val="2276898253"/>
                    </a:ext>
                  </a:extLst>
                </a:gridCol>
                <a:gridCol w="4256641">
                  <a:extLst>
                    <a:ext uri="{9D8B030D-6E8A-4147-A177-3AD203B41FA5}">
                      <a16:colId xmlns:a16="http://schemas.microsoft.com/office/drawing/2014/main" val="3335659078"/>
                    </a:ext>
                  </a:extLst>
                </a:gridCol>
                <a:gridCol w="1224136">
                  <a:extLst>
                    <a:ext uri="{9D8B030D-6E8A-4147-A177-3AD203B41FA5}">
                      <a16:colId xmlns:a16="http://schemas.microsoft.com/office/drawing/2014/main" val="3422362327"/>
                    </a:ext>
                  </a:extLst>
                </a:gridCol>
                <a:gridCol w="1296144">
                  <a:extLst>
                    <a:ext uri="{9D8B030D-6E8A-4147-A177-3AD203B41FA5}">
                      <a16:colId xmlns:a16="http://schemas.microsoft.com/office/drawing/2014/main" val="765116836"/>
                    </a:ext>
                  </a:extLst>
                </a:gridCol>
              </a:tblGrid>
              <a:tr h="486155">
                <a:tc>
                  <a:txBody>
                    <a:bodyPr/>
                    <a:lstStyle/>
                    <a:p>
                      <a:pPr algn="ctr" fontAlgn="ctr"/>
                      <a:r>
                        <a:rPr lang="ja-JP" altLang="en-US" sz="1400" u="none" strike="noStrike">
                          <a:effectLst/>
                        </a:rPr>
                        <a:t>項目</a:t>
                      </a:r>
                      <a:br>
                        <a:rPr lang="ja-JP" altLang="en-US" sz="1400" u="none" strike="noStrike">
                          <a:effectLst/>
                        </a:rPr>
                      </a:br>
                      <a:r>
                        <a:rPr lang="en" sz="1400" u="none" strike="noStrike" dirty="0">
                          <a:effectLst/>
                        </a:rPr>
                        <a:t>No.</a:t>
                      </a:r>
                      <a:endParaRPr lang="en" sz="1400" b="1" i="0" u="none" strike="noStrike" dirty="0">
                        <a:solidFill>
                          <a:srgbClr val="FFFFFF"/>
                        </a:solidFill>
                        <a:effectLst/>
                        <a:latin typeface="Meiryo UI" panose="020B0604030504040204" pitchFamily="34" charset="-128"/>
                        <a:ea typeface="Meiryo UI" panose="020B0604030504040204" pitchFamily="34" charset="-128"/>
                      </a:endParaRPr>
                    </a:p>
                  </a:txBody>
                  <a:tcPr marL="5765" marR="5765" marT="5765" marB="0" anchor="ctr"/>
                </a:tc>
                <a:tc>
                  <a:txBody>
                    <a:bodyPr/>
                    <a:lstStyle/>
                    <a:p>
                      <a:pPr algn="ctr" fontAlgn="ctr"/>
                      <a:r>
                        <a:rPr lang="ja-JP" altLang="en-US" sz="1400" u="none" strike="noStrike">
                          <a:effectLst/>
                        </a:rPr>
                        <a:t>項目名</a:t>
                      </a:r>
                      <a:endParaRPr lang="ja-JP" altLang="en-US" sz="1400" b="1" i="0" u="none" strike="noStrike">
                        <a:solidFill>
                          <a:srgbClr val="FFFFFF"/>
                        </a:solidFill>
                        <a:effectLst/>
                        <a:latin typeface="Meiryo UI" panose="020B0604030504040204" pitchFamily="34" charset="-128"/>
                        <a:ea typeface="Meiryo UI" panose="020B0604030504040204" pitchFamily="34" charset="-128"/>
                      </a:endParaRPr>
                    </a:p>
                  </a:txBody>
                  <a:tcPr marL="5765" marR="5765" marT="5765" marB="0" anchor="ctr"/>
                </a:tc>
                <a:tc>
                  <a:txBody>
                    <a:bodyPr/>
                    <a:lstStyle/>
                    <a:p>
                      <a:pPr algn="ctr" fontAlgn="ctr"/>
                      <a:r>
                        <a:rPr lang="ja-JP" altLang="en-US" sz="1400" u="none" strike="noStrike">
                          <a:effectLst/>
                        </a:rPr>
                        <a:t>区分</a:t>
                      </a:r>
                      <a:endParaRPr lang="ja-JP" altLang="en-US" sz="1400" b="1" i="0" u="none" strike="noStrike">
                        <a:solidFill>
                          <a:srgbClr val="FFFFFF"/>
                        </a:solidFill>
                        <a:effectLst/>
                        <a:latin typeface="Meiryo UI" panose="020B0604030504040204" pitchFamily="34" charset="-128"/>
                        <a:ea typeface="Meiryo UI" panose="020B0604030504040204" pitchFamily="34" charset="-128"/>
                      </a:endParaRPr>
                    </a:p>
                  </a:txBody>
                  <a:tcPr marL="5765" marR="5765" marT="5765" marB="0" anchor="ctr"/>
                </a:tc>
                <a:tc>
                  <a:txBody>
                    <a:bodyPr/>
                    <a:lstStyle/>
                    <a:p>
                      <a:pPr algn="ctr" fontAlgn="ctr"/>
                      <a:r>
                        <a:rPr lang="ja-JP" altLang="en-US" sz="1400" u="none" strike="noStrike">
                          <a:effectLst/>
                        </a:rPr>
                        <a:t>説明</a:t>
                      </a:r>
                      <a:endParaRPr lang="ja-JP" altLang="en-US" sz="1400" b="1" i="0" u="none" strike="noStrike">
                        <a:solidFill>
                          <a:srgbClr val="FFFFFF"/>
                        </a:solidFill>
                        <a:effectLst/>
                        <a:latin typeface="Meiryo UI" panose="020B0604030504040204" pitchFamily="34" charset="-128"/>
                        <a:ea typeface="Meiryo UI" panose="020B0604030504040204" pitchFamily="34" charset="-128"/>
                      </a:endParaRPr>
                    </a:p>
                  </a:txBody>
                  <a:tcPr marL="5765" marR="5765" marT="5765" marB="0" anchor="ctr"/>
                </a:tc>
                <a:tc>
                  <a:txBody>
                    <a:bodyPr/>
                    <a:lstStyle/>
                    <a:p>
                      <a:pPr algn="ctr" fontAlgn="ctr"/>
                      <a:r>
                        <a:rPr lang="ja-JP" altLang="en-US" sz="1400" u="none" strike="noStrike">
                          <a:effectLst/>
                        </a:rPr>
                        <a:t>形式</a:t>
                      </a:r>
                      <a:endParaRPr lang="ja-JP" altLang="en-US" sz="1400" b="1" i="0" u="none" strike="noStrike">
                        <a:solidFill>
                          <a:srgbClr val="FFFFFF"/>
                        </a:solidFill>
                        <a:effectLst/>
                        <a:latin typeface="Meiryo UI" panose="020B0604030504040204" pitchFamily="34" charset="-128"/>
                        <a:ea typeface="Meiryo UI" panose="020B0604030504040204" pitchFamily="34" charset="-128"/>
                      </a:endParaRPr>
                    </a:p>
                  </a:txBody>
                  <a:tcPr marL="5765" marR="5765" marT="5765" marB="0" anchor="ctr"/>
                </a:tc>
                <a:tc>
                  <a:txBody>
                    <a:bodyPr/>
                    <a:lstStyle/>
                    <a:p>
                      <a:pPr algn="ctr" fontAlgn="ctr"/>
                      <a:r>
                        <a:rPr lang="ja-JP" altLang="en-US" sz="1400" u="none" strike="noStrike">
                          <a:effectLst/>
                        </a:rPr>
                        <a:t>記入例</a:t>
                      </a:r>
                      <a:endParaRPr lang="ja-JP" altLang="en-US" sz="1400" b="1" i="0" u="none" strike="noStrike">
                        <a:solidFill>
                          <a:srgbClr val="FFFFFF"/>
                        </a:solidFill>
                        <a:effectLst/>
                        <a:latin typeface="Meiryo UI" panose="020B0604030504040204" pitchFamily="34" charset="-128"/>
                        <a:ea typeface="Meiryo UI" panose="020B0604030504040204" pitchFamily="34" charset="-128"/>
                      </a:endParaRPr>
                    </a:p>
                  </a:txBody>
                  <a:tcPr marL="5765" marR="5765" marT="5765" marB="0" anchor="ctr"/>
                </a:tc>
                <a:extLst>
                  <a:ext uri="{0D108BD9-81ED-4DB2-BD59-A6C34878D82A}">
                    <a16:rowId xmlns:a16="http://schemas.microsoft.com/office/drawing/2014/main" val="301500971"/>
                  </a:ext>
                </a:extLst>
              </a:tr>
              <a:tr h="725991">
                <a:tc>
                  <a:txBody>
                    <a:bodyPr/>
                    <a:lstStyle/>
                    <a:p>
                      <a:pPr algn="ctr" fontAlgn="ctr"/>
                      <a:r>
                        <a:rPr lang="en-US" altLang="ja-JP" sz="1400" u="none" strike="noStrike" dirty="0">
                          <a:effectLst/>
                        </a:rPr>
                        <a:t>1</a:t>
                      </a:r>
                      <a:endParaRPr lang="en-US" altLang="ja-JP" sz="1400" b="0" i="0" u="none" strike="noStrike" dirty="0">
                        <a:solidFill>
                          <a:srgbClr val="000000"/>
                        </a:solidFill>
                        <a:effectLst/>
                        <a:latin typeface="Meiryo UI" panose="020B0604030504040204" pitchFamily="34" charset="-128"/>
                        <a:ea typeface="Meiryo UI" panose="020B0604030504040204" pitchFamily="34" charset="-128"/>
                      </a:endParaRPr>
                    </a:p>
                  </a:txBody>
                  <a:tcPr marL="5765" marR="5765" marT="5765" marB="0" anchor="ctr"/>
                </a:tc>
                <a:tc>
                  <a:txBody>
                    <a:bodyPr/>
                    <a:lstStyle/>
                    <a:p>
                      <a:pPr algn="l" fontAlgn="ctr"/>
                      <a:r>
                        <a:rPr lang="ja-JP" altLang="en-US" sz="1400" u="none" strike="noStrike">
                          <a:effectLst/>
                        </a:rPr>
                        <a:t>都道府県コード又は市区町村コード</a:t>
                      </a:r>
                      <a:endParaRPr lang="ja-JP" altLang="en-US" sz="1400" b="0" i="0" u="none" strike="noStrike">
                        <a:solidFill>
                          <a:srgbClr val="000000"/>
                        </a:solidFill>
                        <a:effectLst/>
                        <a:latin typeface="Meiryo UI" panose="020B0604030504040204" pitchFamily="34" charset="-128"/>
                        <a:ea typeface="Meiryo UI" panose="020B0604030504040204" pitchFamily="34" charset="-128"/>
                      </a:endParaRPr>
                    </a:p>
                  </a:txBody>
                  <a:tcPr marL="5765" marR="5765" marT="5765" marB="0" anchor="ctr"/>
                </a:tc>
                <a:tc>
                  <a:txBody>
                    <a:bodyPr/>
                    <a:lstStyle/>
                    <a:p>
                      <a:pPr algn="ctr" fontAlgn="ctr"/>
                      <a:r>
                        <a:rPr lang="ja-JP" altLang="en-US" sz="1400" u="none" strike="noStrike">
                          <a:effectLst/>
                        </a:rPr>
                        <a:t>　</a:t>
                      </a:r>
                      <a:endParaRPr lang="ja-JP" altLang="en-US" sz="1400" b="0" i="0" u="none" strike="noStrike">
                        <a:solidFill>
                          <a:srgbClr val="000000"/>
                        </a:solidFill>
                        <a:effectLst/>
                        <a:latin typeface="Meiryo UI" panose="020B0604030504040204" pitchFamily="34" charset="-128"/>
                        <a:ea typeface="Meiryo UI" panose="020B0604030504040204" pitchFamily="34" charset="-128"/>
                      </a:endParaRPr>
                    </a:p>
                  </a:txBody>
                  <a:tcPr marL="5765" marR="5765" marT="5765" marB="0" anchor="ctr"/>
                </a:tc>
                <a:tc>
                  <a:txBody>
                    <a:bodyPr/>
                    <a:lstStyle/>
                    <a:p>
                      <a:pPr algn="l" fontAlgn="ctr"/>
                      <a:r>
                        <a:rPr lang="ja-JP" altLang="en-US" sz="1400" u="none" strike="noStrike">
                          <a:effectLst/>
                        </a:rPr>
                        <a:t>情報の管理主体である地方公共団体の都道府県コード又は市区町村コードを記載。</a:t>
                      </a:r>
                      <a:r>
                        <a:rPr lang="en-US" altLang="ja-JP" sz="1400" u="none" strike="noStrike">
                          <a:effectLst/>
                        </a:rPr>
                        <a:t>※</a:t>
                      </a:r>
                      <a:r>
                        <a:rPr lang="ja-JP" altLang="en-US" sz="1400" u="none" strike="noStrike">
                          <a:effectLst/>
                        </a:rPr>
                        <a:t>記載方法について、「データ項目特記事項」シートの</a:t>
                      </a:r>
                      <a:r>
                        <a:rPr lang="en-US" altLang="ja-JP" sz="1400" u="none" strike="noStrike">
                          <a:effectLst/>
                        </a:rPr>
                        <a:t>【</a:t>
                      </a:r>
                      <a:r>
                        <a:rPr lang="ja-JP" altLang="en-US" sz="1400" u="none" strike="noStrike">
                          <a:effectLst/>
                        </a:rPr>
                        <a:t>共通ルール</a:t>
                      </a:r>
                      <a:r>
                        <a:rPr lang="en-US" altLang="ja-JP" sz="1400" u="none" strike="noStrike">
                          <a:effectLst/>
                        </a:rPr>
                        <a:t>】</a:t>
                      </a:r>
                      <a:r>
                        <a:rPr lang="ja-JP" altLang="en-US" sz="1400" u="none" strike="noStrike">
                          <a:effectLst/>
                        </a:rPr>
                        <a:t>を参照。</a:t>
                      </a:r>
                      <a:endParaRPr lang="ja-JP" altLang="en-US" sz="1400" b="0" i="0" u="none" strike="noStrike">
                        <a:solidFill>
                          <a:srgbClr val="000000"/>
                        </a:solidFill>
                        <a:effectLst/>
                        <a:latin typeface="Meiryo UI" panose="020B0604030504040204" pitchFamily="34" charset="-128"/>
                        <a:ea typeface="Meiryo UI" panose="020B0604030504040204" pitchFamily="34" charset="-128"/>
                      </a:endParaRPr>
                    </a:p>
                  </a:txBody>
                  <a:tcPr marL="5765" marR="5765" marT="5765" marB="0" anchor="ctr"/>
                </a:tc>
                <a:tc>
                  <a:txBody>
                    <a:bodyPr/>
                    <a:lstStyle/>
                    <a:p>
                      <a:pPr algn="l" fontAlgn="ctr"/>
                      <a:r>
                        <a:rPr lang="ja-JP" altLang="en-US" sz="1400" u="none" strike="noStrike">
                          <a:effectLst/>
                        </a:rPr>
                        <a:t>文字列（半角数字）</a:t>
                      </a:r>
                      <a:endParaRPr lang="ja-JP" altLang="en-US" sz="1400" b="0" i="0" u="none" strike="noStrike">
                        <a:solidFill>
                          <a:srgbClr val="000000"/>
                        </a:solidFill>
                        <a:effectLst/>
                        <a:latin typeface="Meiryo UI" panose="020B0604030504040204" pitchFamily="34" charset="-128"/>
                        <a:ea typeface="Meiryo UI" panose="020B0604030504040204" pitchFamily="34" charset="-128"/>
                      </a:endParaRPr>
                    </a:p>
                  </a:txBody>
                  <a:tcPr marL="5765" marR="5765" marT="5765" marB="0" anchor="ctr"/>
                </a:tc>
                <a:tc>
                  <a:txBody>
                    <a:bodyPr/>
                    <a:lstStyle/>
                    <a:p>
                      <a:pPr algn="l" fontAlgn="ctr"/>
                      <a:r>
                        <a:rPr lang="en-US" altLang="ja-JP" sz="1400" u="none" strike="noStrike">
                          <a:effectLst/>
                        </a:rPr>
                        <a:t>011002</a:t>
                      </a:r>
                      <a:endParaRPr lang="en-US" altLang="ja-JP" sz="1400" b="0" i="0" u="none" strike="noStrike">
                        <a:solidFill>
                          <a:srgbClr val="000000"/>
                        </a:solidFill>
                        <a:effectLst/>
                        <a:latin typeface="Meiryo UI" panose="020B0604030504040204" pitchFamily="34" charset="-128"/>
                        <a:ea typeface="Meiryo UI" panose="020B0604030504040204" pitchFamily="34" charset="-128"/>
                      </a:endParaRPr>
                    </a:p>
                  </a:txBody>
                  <a:tcPr marL="5765" marR="5765" marT="5765" marB="0" anchor="ctr"/>
                </a:tc>
                <a:extLst>
                  <a:ext uri="{0D108BD9-81ED-4DB2-BD59-A6C34878D82A}">
                    <a16:rowId xmlns:a16="http://schemas.microsoft.com/office/drawing/2014/main" val="2151897340"/>
                  </a:ext>
                </a:extLst>
              </a:tr>
              <a:tr h="725991">
                <a:tc>
                  <a:txBody>
                    <a:bodyPr/>
                    <a:lstStyle/>
                    <a:p>
                      <a:pPr algn="ctr" fontAlgn="ctr"/>
                      <a:r>
                        <a:rPr lang="en-US" altLang="ja-JP" sz="1400" u="none" strike="noStrike" dirty="0">
                          <a:effectLst/>
                        </a:rPr>
                        <a:t>2</a:t>
                      </a:r>
                      <a:endParaRPr lang="en-US" altLang="ja-JP" sz="1400" b="0" i="0" u="none" strike="noStrike" dirty="0">
                        <a:solidFill>
                          <a:srgbClr val="000000"/>
                        </a:solidFill>
                        <a:effectLst/>
                        <a:latin typeface="Meiryo UI" panose="020B0604030504040204" pitchFamily="34" charset="-128"/>
                        <a:ea typeface="Meiryo UI" panose="020B0604030504040204" pitchFamily="34" charset="-128"/>
                      </a:endParaRPr>
                    </a:p>
                  </a:txBody>
                  <a:tcPr marL="5765" marR="5765" marT="5765" marB="0" anchor="ctr"/>
                </a:tc>
                <a:tc>
                  <a:txBody>
                    <a:bodyPr/>
                    <a:lstStyle/>
                    <a:p>
                      <a:pPr algn="l" fontAlgn="ctr"/>
                      <a:r>
                        <a:rPr lang="en" sz="1400" u="none" strike="noStrike">
                          <a:effectLst/>
                        </a:rPr>
                        <a:t>NO</a:t>
                      </a:r>
                      <a:endParaRPr lang="en" sz="1400" b="0" i="0" u="none" strike="noStrike">
                        <a:solidFill>
                          <a:srgbClr val="000000"/>
                        </a:solidFill>
                        <a:effectLst/>
                        <a:latin typeface="Meiryo UI" panose="020B0604030504040204" pitchFamily="34" charset="-128"/>
                        <a:ea typeface="Meiryo UI" panose="020B0604030504040204" pitchFamily="34" charset="-128"/>
                      </a:endParaRPr>
                    </a:p>
                  </a:txBody>
                  <a:tcPr marL="5765" marR="5765" marT="5765" marB="0" anchor="ctr"/>
                </a:tc>
                <a:tc>
                  <a:txBody>
                    <a:bodyPr/>
                    <a:lstStyle/>
                    <a:p>
                      <a:pPr algn="ctr" fontAlgn="ctr"/>
                      <a:r>
                        <a:rPr lang="ja-JP" altLang="en-US" sz="1400" u="none" strike="noStrike">
                          <a:effectLst/>
                        </a:rPr>
                        <a:t>　</a:t>
                      </a:r>
                      <a:endParaRPr lang="ja-JP" altLang="en-US" sz="1400" b="0" i="0" u="none" strike="noStrike">
                        <a:solidFill>
                          <a:srgbClr val="000000"/>
                        </a:solidFill>
                        <a:effectLst/>
                        <a:latin typeface="Meiryo UI" panose="020B0604030504040204" pitchFamily="34" charset="-128"/>
                        <a:ea typeface="Meiryo UI" panose="020B0604030504040204" pitchFamily="34" charset="-128"/>
                      </a:endParaRPr>
                    </a:p>
                  </a:txBody>
                  <a:tcPr marL="5765" marR="5765" marT="5765" marB="0" anchor="ctr"/>
                </a:tc>
                <a:tc>
                  <a:txBody>
                    <a:bodyPr/>
                    <a:lstStyle/>
                    <a:p>
                      <a:pPr algn="l" fontAlgn="ctr"/>
                      <a:r>
                        <a:rPr lang="ja-JP" altLang="en-US" sz="1400" u="none" strike="noStrike">
                          <a:effectLst/>
                        </a:rPr>
                        <a:t>情報の管理主体である地方公共団体内でデータが一意に決まるよう、</a:t>
                      </a:r>
                      <a:r>
                        <a:rPr lang="en" sz="1400" u="none" strike="noStrike">
                          <a:effectLst/>
                        </a:rPr>
                        <a:t>NO</a:t>
                      </a:r>
                      <a:r>
                        <a:rPr lang="ja-JP" altLang="en-US" sz="1400" u="none" strike="noStrike">
                          <a:effectLst/>
                        </a:rPr>
                        <a:t>を設定し記載。</a:t>
                      </a:r>
                      <a:r>
                        <a:rPr lang="en-US" altLang="ja-JP" sz="1400" u="none" strike="noStrike">
                          <a:effectLst/>
                        </a:rPr>
                        <a:t>※</a:t>
                      </a:r>
                      <a:r>
                        <a:rPr lang="ja-JP" altLang="en-US" sz="1400" u="none" strike="noStrike">
                          <a:effectLst/>
                        </a:rPr>
                        <a:t>記載方法について、「データ項目特記事項」シートの</a:t>
                      </a:r>
                      <a:r>
                        <a:rPr lang="en-US" altLang="ja-JP" sz="1400" u="none" strike="noStrike">
                          <a:effectLst/>
                        </a:rPr>
                        <a:t>【</a:t>
                      </a:r>
                      <a:r>
                        <a:rPr lang="ja-JP" altLang="en-US" sz="1400" u="none" strike="noStrike">
                          <a:effectLst/>
                        </a:rPr>
                        <a:t>共通ルール</a:t>
                      </a:r>
                      <a:r>
                        <a:rPr lang="en-US" altLang="ja-JP" sz="1400" u="none" strike="noStrike">
                          <a:effectLst/>
                        </a:rPr>
                        <a:t>】</a:t>
                      </a:r>
                      <a:r>
                        <a:rPr lang="ja-JP" altLang="en-US" sz="1400" u="none" strike="noStrike">
                          <a:effectLst/>
                        </a:rPr>
                        <a:t>を参照。</a:t>
                      </a:r>
                      <a:endParaRPr lang="ja-JP" altLang="en-US" sz="1400" b="0" i="0" u="none" strike="noStrike">
                        <a:solidFill>
                          <a:srgbClr val="000000"/>
                        </a:solidFill>
                        <a:effectLst/>
                        <a:latin typeface="Meiryo UI" panose="020B0604030504040204" pitchFamily="34" charset="-128"/>
                        <a:ea typeface="Meiryo UI" panose="020B0604030504040204" pitchFamily="34" charset="-128"/>
                      </a:endParaRPr>
                    </a:p>
                  </a:txBody>
                  <a:tcPr marL="5765" marR="5765" marT="5765" marB="0" anchor="ctr"/>
                </a:tc>
                <a:tc>
                  <a:txBody>
                    <a:bodyPr/>
                    <a:lstStyle/>
                    <a:p>
                      <a:pPr algn="l" fontAlgn="ctr"/>
                      <a:r>
                        <a:rPr lang="ja-JP" altLang="en-US" sz="1400" u="none" strike="noStrike">
                          <a:effectLst/>
                        </a:rPr>
                        <a:t>文字列（半角数字）</a:t>
                      </a:r>
                      <a:endParaRPr lang="ja-JP" altLang="en-US" sz="1400" b="0" i="0" u="none" strike="noStrike">
                        <a:solidFill>
                          <a:srgbClr val="000000"/>
                        </a:solidFill>
                        <a:effectLst/>
                        <a:latin typeface="Meiryo UI" panose="020B0604030504040204" pitchFamily="34" charset="-128"/>
                        <a:ea typeface="Meiryo UI" panose="020B0604030504040204" pitchFamily="34" charset="-128"/>
                      </a:endParaRPr>
                    </a:p>
                  </a:txBody>
                  <a:tcPr marL="5765" marR="5765" marT="5765" marB="0" anchor="ctr"/>
                </a:tc>
                <a:tc>
                  <a:txBody>
                    <a:bodyPr/>
                    <a:lstStyle/>
                    <a:p>
                      <a:pPr algn="l" fontAlgn="ctr"/>
                      <a:r>
                        <a:rPr lang="en-US" altLang="ja-JP" sz="1400" u="none" strike="noStrike">
                          <a:effectLst/>
                        </a:rPr>
                        <a:t>0000022200</a:t>
                      </a:r>
                      <a:endParaRPr lang="en-US" altLang="ja-JP" sz="1400" b="0" i="0" u="none" strike="noStrike">
                        <a:solidFill>
                          <a:srgbClr val="000000"/>
                        </a:solidFill>
                        <a:effectLst/>
                        <a:latin typeface="Meiryo UI" panose="020B0604030504040204" pitchFamily="34" charset="-128"/>
                        <a:ea typeface="Meiryo UI" panose="020B0604030504040204" pitchFamily="34" charset="-128"/>
                      </a:endParaRPr>
                    </a:p>
                  </a:txBody>
                  <a:tcPr marL="5765" marR="5765" marT="5765" marB="0" anchor="ctr"/>
                </a:tc>
                <a:extLst>
                  <a:ext uri="{0D108BD9-81ED-4DB2-BD59-A6C34878D82A}">
                    <a16:rowId xmlns:a16="http://schemas.microsoft.com/office/drawing/2014/main" val="321344810"/>
                  </a:ext>
                </a:extLst>
              </a:tr>
              <a:tr h="486155">
                <a:tc>
                  <a:txBody>
                    <a:bodyPr/>
                    <a:lstStyle/>
                    <a:p>
                      <a:pPr algn="ctr" fontAlgn="ctr"/>
                      <a:r>
                        <a:rPr lang="en-US" altLang="ja-JP" sz="1400" u="none" strike="noStrike" dirty="0">
                          <a:effectLst/>
                        </a:rPr>
                        <a:t>3</a:t>
                      </a:r>
                      <a:endParaRPr lang="en-US" altLang="ja-JP" sz="1400" b="0" i="0" u="none" strike="noStrike" dirty="0">
                        <a:solidFill>
                          <a:srgbClr val="000000"/>
                        </a:solidFill>
                        <a:effectLst/>
                        <a:latin typeface="Meiryo UI" panose="020B0604030504040204" pitchFamily="34" charset="-128"/>
                        <a:ea typeface="Meiryo UI" panose="020B0604030504040204" pitchFamily="34" charset="-128"/>
                      </a:endParaRPr>
                    </a:p>
                  </a:txBody>
                  <a:tcPr marL="5765" marR="5765" marT="5765" marB="0" anchor="ctr"/>
                </a:tc>
                <a:tc>
                  <a:txBody>
                    <a:bodyPr/>
                    <a:lstStyle/>
                    <a:p>
                      <a:pPr algn="l" fontAlgn="ctr"/>
                      <a:r>
                        <a:rPr lang="ja-JP" altLang="en-US" sz="1400" u="none" strike="noStrike">
                          <a:effectLst/>
                        </a:rPr>
                        <a:t>都道府県名</a:t>
                      </a:r>
                      <a:endParaRPr lang="ja-JP" altLang="en-US" sz="1400" b="0" i="0" u="none" strike="noStrike">
                        <a:solidFill>
                          <a:srgbClr val="000000"/>
                        </a:solidFill>
                        <a:effectLst/>
                        <a:latin typeface="Meiryo UI" panose="020B0604030504040204" pitchFamily="34" charset="-128"/>
                        <a:ea typeface="Meiryo UI" panose="020B0604030504040204" pitchFamily="34" charset="-128"/>
                      </a:endParaRPr>
                    </a:p>
                  </a:txBody>
                  <a:tcPr marL="5765" marR="5765" marT="5765" marB="0" anchor="ctr"/>
                </a:tc>
                <a:tc>
                  <a:txBody>
                    <a:bodyPr/>
                    <a:lstStyle/>
                    <a:p>
                      <a:pPr algn="ctr" fontAlgn="ctr"/>
                      <a:r>
                        <a:rPr lang="ja-JP" altLang="en-US" sz="1400" u="none" strike="noStrike">
                          <a:effectLst/>
                        </a:rPr>
                        <a:t>　</a:t>
                      </a:r>
                      <a:endParaRPr lang="ja-JP" altLang="en-US" sz="1400" b="0" i="0" u="none" strike="noStrike">
                        <a:solidFill>
                          <a:srgbClr val="000000"/>
                        </a:solidFill>
                        <a:effectLst/>
                        <a:latin typeface="Meiryo UI" panose="020B0604030504040204" pitchFamily="34" charset="-128"/>
                        <a:ea typeface="Meiryo UI" panose="020B0604030504040204" pitchFamily="34" charset="-128"/>
                      </a:endParaRPr>
                    </a:p>
                  </a:txBody>
                  <a:tcPr marL="5765" marR="5765" marT="5765" marB="0" anchor="ctr"/>
                </a:tc>
                <a:tc>
                  <a:txBody>
                    <a:bodyPr/>
                    <a:lstStyle/>
                    <a:p>
                      <a:pPr algn="l" fontAlgn="ctr"/>
                      <a:r>
                        <a:rPr lang="ja-JP" altLang="en-US" sz="1400" u="none" strike="noStrike">
                          <a:effectLst/>
                        </a:rPr>
                        <a:t>情報の管理主体である地方公共団体名について、都道府県名を記載。</a:t>
                      </a:r>
                      <a:endParaRPr lang="ja-JP" altLang="en-US" sz="1400" b="0" i="0" u="none" strike="noStrike">
                        <a:solidFill>
                          <a:srgbClr val="000000"/>
                        </a:solidFill>
                        <a:effectLst/>
                        <a:latin typeface="Meiryo UI" panose="020B0604030504040204" pitchFamily="34" charset="-128"/>
                        <a:ea typeface="Meiryo UI" panose="020B0604030504040204" pitchFamily="34" charset="-128"/>
                      </a:endParaRPr>
                    </a:p>
                  </a:txBody>
                  <a:tcPr marL="5765" marR="5765" marT="5765" marB="0" anchor="ctr"/>
                </a:tc>
                <a:tc>
                  <a:txBody>
                    <a:bodyPr/>
                    <a:lstStyle/>
                    <a:p>
                      <a:pPr algn="l" fontAlgn="ctr"/>
                      <a:r>
                        <a:rPr lang="ja-JP" altLang="en-US" sz="1400" u="none" strike="noStrike">
                          <a:effectLst/>
                        </a:rPr>
                        <a:t>文字列</a:t>
                      </a:r>
                      <a:endParaRPr lang="ja-JP" altLang="en-US" sz="1400" b="0" i="0" u="none" strike="noStrike">
                        <a:solidFill>
                          <a:srgbClr val="000000"/>
                        </a:solidFill>
                        <a:effectLst/>
                        <a:latin typeface="Meiryo UI" panose="020B0604030504040204" pitchFamily="34" charset="-128"/>
                        <a:ea typeface="Meiryo UI" panose="020B0604030504040204" pitchFamily="34" charset="-128"/>
                      </a:endParaRPr>
                    </a:p>
                  </a:txBody>
                  <a:tcPr marL="5765" marR="5765" marT="5765" marB="0" anchor="ctr"/>
                </a:tc>
                <a:tc>
                  <a:txBody>
                    <a:bodyPr/>
                    <a:lstStyle/>
                    <a:p>
                      <a:pPr algn="l" fontAlgn="ctr"/>
                      <a:r>
                        <a:rPr lang="ja-JP" altLang="en-US" sz="1400" u="none" strike="noStrike">
                          <a:effectLst/>
                        </a:rPr>
                        <a:t>北海道</a:t>
                      </a:r>
                      <a:endParaRPr lang="ja-JP" altLang="en-US" sz="1400" b="0" i="0" u="none" strike="noStrike">
                        <a:solidFill>
                          <a:srgbClr val="000000"/>
                        </a:solidFill>
                        <a:effectLst/>
                        <a:latin typeface="Meiryo UI" panose="020B0604030504040204" pitchFamily="34" charset="-128"/>
                        <a:ea typeface="Meiryo UI" panose="020B0604030504040204" pitchFamily="34" charset="-128"/>
                      </a:endParaRPr>
                    </a:p>
                  </a:txBody>
                  <a:tcPr marL="5765" marR="5765" marT="5765" marB="0" anchor="ctr"/>
                </a:tc>
                <a:extLst>
                  <a:ext uri="{0D108BD9-81ED-4DB2-BD59-A6C34878D82A}">
                    <a16:rowId xmlns:a16="http://schemas.microsoft.com/office/drawing/2014/main" val="2432398166"/>
                  </a:ext>
                </a:extLst>
              </a:tr>
              <a:tr h="486155">
                <a:tc>
                  <a:txBody>
                    <a:bodyPr/>
                    <a:lstStyle/>
                    <a:p>
                      <a:pPr algn="ctr" fontAlgn="ctr"/>
                      <a:r>
                        <a:rPr lang="en-US" altLang="ja-JP" sz="1400" u="none" strike="noStrike" dirty="0">
                          <a:effectLst/>
                        </a:rPr>
                        <a:t>4</a:t>
                      </a:r>
                      <a:endParaRPr lang="en-US" altLang="ja-JP" sz="1400" b="0" i="0" u="none" strike="noStrike" dirty="0">
                        <a:solidFill>
                          <a:srgbClr val="000000"/>
                        </a:solidFill>
                        <a:effectLst/>
                        <a:latin typeface="Meiryo UI" panose="020B0604030504040204" pitchFamily="34" charset="-128"/>
                        <a:ea typeface="Meiryo UI" panose="020B0604030504040204" pitchFamily="34" charset="-128"/>
                      </a:endParaRPr>
                    </a:p>
                  </a:txBody>
                  <a:tcPr marL="5765" marR="5765" marT="5765" marB="0" anchor="ctr"/>
                </a:tc>
                <a:tc>
                  <a:txBody>
                    <a:bodyPr/>
                    <a:lstStyle/>
                    <a:p>
                      <a:pPr algn="l" fontAlgn="ctr"/>
                      <a:r>
                        <a:rPr lang="ja-JP" altLang="en-US" sz="1400" u="none" strike="noStrike">
                          <a:effectLst/>
                        </a:rPr>
                        <a:t>市区町村名</a:t>
                      </a:r>
                      <a:endParaRPr lang="ja-JP" altLang="en-US" sz="1400" b="0" i="0" u="none" strike="noStrike">
                        <a:solidFill>
                          <a:srgbClr val="000000"/>
                        </a:solidFill>
                        <a:effectLst/>
                        <a:latin typeface="Meiryo UI" panose="020B0604030504040204" pitchFamily="34" charset="-128"/>
                        <a:ea typeface="Meiryo UI" panose="020B0604030504040204" pitchFamily="34" charset="-128"/>
                      </a:endParaRPr>
                    </a:p>
                  </a:txBody>
                  <a:tcPr marL="5765" marR="5765" marT="5765" marB="0" anchor="ctr"/>
                </a:tc>
                <a:tc>
                  <a:txBody>
                    <a:bodyPr/>
                    <a:lstStyle/>
                    <a:p>
                      <a:pPr algn="ctr" fontAlgn="ctr"/>
                      <a:r>
                        <a:rPr lang="ja-JP" altLang="en-US" sz="1400" u="none" strike="noStrike">
                          <a:effectLst/>
                        </a:rPr>
                        <a:t>　</a:t>
                      </a:r>
                      <a:endParaRPr lang="ja-JP" altLang="en-US" sz="1400" b="0" i="0" u="none" strike="noStrike">
                        <a:solidFill>
                          <a:srgbClr val="000000"/>
                        </a:solidFill>
                        <a:effectLst/>
                        <a:latin typeface="Meiryo UI" panose="020B0604030504040204" pitchFamily="34" charset="-128"/>
                        <a:ea typeface="Meiryo UI" panose="020B0604030504040204" pitchFamily="34" charset="-128"/>
                      </a:endParaRPr>
                    </a:p>
                  </a:txBody>
                  <a:tcPr marL="5765" marR="5765" marT="5765" marB="0" anchor="ctr"/>
                </a:tc>
                <a:tc>
                  <a:txBody>
                    <a:bodyPr/>
                    <a:lstStyle/>
                    <a:p>
                      <a:pPr algn="l" fontAlgn="ctr"/>
                      <a:r>
                        <a:rPr lang="ja-JP" altLang="en-US" sz="1400" u="none" strike="noStrike">
                          <a:effectLst/>
                        </a:rPr>
                        <a:t>情報の管理主体である地方公共団体名について、市区町村名を記載。都道府県については記載不要。</a:t>
                      </a:r>
                      <a:endParaRPr lang="ja-JP" altLang="en-US" sz="1400" b="0" i="0" u="none" strike="noStrike">
                        <a:solidFill>
                          <a:srgbClr val="000000"/>
                        </a:solidFill>
                        <a:effectLst/>
                        <a:latin typeface="Meiryo UI" panose="020B0604030504040204" pitchFamily="34" charset="-128"/>
                        <a:ea typeface="Meiryo UI" panose="020B0604030504040204" pitchFamily="34" charset="-128"/>
                      </a:endParaRPr>
                    </a:p>
                  </a:txBody>
                  <a:tcPr marL="5765" marR="5765" marT="5765" marB="0" anchor="ctr"/>
                </a:tc>
                <a:tc>
                  <a:txBody>
                    <a:bodyPr/>
                    <a:lstStyle/>
                    <a:p>
                      <a:pPr algn="l" fontAlgn="ctr"/>
                      <a:r>
                        <a:rPr lang="ja-JP" altLang="en-US" sz="1400" u="none" strike="noStrike">
                          <a:effectLst/>
                        </a:rPr>
                        <a:t>文字列</a:t>
                      </a:r>
                      <a:endParaRPr lang="ja-JP" altLang="en-US" sz="1400" b="0" i="0" u="none" strike="noStrike">
                        <a:solidFill>
                          <a:srgbClr val="000000"/>
                        </a:solidFill>
                        <a:effectLst/>
                        <a:latin typeface="Meiryo UI" panose="020B0604030504040204" pitchFamily="34" charset="-128"/>
                        <a:ea typeface="Meiryo UI" panose="020B0604030504040204" pitchFamily="34" charset="-128"/>
                      </a:endParaRPr>
                    </a:p>
                  </a:txBody>
                  <a:tcPr marL="5765" marR="5765" marT="5765" marB="0" anchor="ctr"/>
                </a:tc>
                <a:tc>
                  <a:txBody>
                    <a:bodyPr/>
                    <a:lstStyle/>
                    <a:p>
                      <a:pPr algn="l" fontAlgn="ctr"/>
                      <a:r>
                        <a:rPr lang="ja-JP" altLang="en-US" sz="1400" u="none" strike="noStrike">
                          <a:effectLst/>
                        </a:rPr>
                        <a:t>札幌市</a:t>
                      </a:r>
                      <a:endParaRPr lang="ja-JP" altLang="en-US" sz="1400" b="0" i="0" u="none" strike="noStrike">
                        <a:solidFill>
                          <a:srgbClr val="000000"/>
                        </a:solidFill>
                        <a:effectLst/>
                        <a:latin typeface="Meiryo UI" panose="020B0604030504040204" pitchFamily="34" charset="-128"/>
                        <a:ea typeface="Meiryo UI" panose="020B0604030504040204" pitchFamily="34" charset="-128"/>
                      </a:endParaRPr>
                    </a:p>
                  </a:txBody>
                  <a:tcPr marL="5765" marR="5765" marT="5765" marB="0" anchor="ctr"/>
                </a:tc>
                <a:extLst>
                  <a:ext uri="{0D108BD9-81ED-4DB2-BD59-A6C34878D82A}">
                    <a16:rowId xmlns:a16="http://schemas.microsoft.com/office/drawing/2014/main" val="3249637770"/>
                  </a:ext>
                </a:extLst>
              </a:tr>
              <a:tr h="375872">
                <a:tc>
                  <a:txBody>
                    <a:bodyPr/>
                    <a:lstStyle/>
                    <a:p>
                      <a:pPr algn="ctr" fontAlgn="ctr"/>
                      <a:r>
                        <a:rPr lang="en-US" altLang="ja-JP" sz="1400" u="none" strike="noStrike" dirty="0">
                          <a:effectLst/>
                        </a:rPr>
                        <a:t>5</a:t>
                      </a:r>
                      <a:endParaRPr lang="en-US" altLang="ja-JP" sz="1400" b="0" i="0" u="none" strike="noStrike" dirty="0">
                        <a:solidFill>
                          <a:srgbClr val="000000"/>
                        </a:solidFill>
                        <a:effectLst/>
                        <a:latin typeface="Meiryo UI" panose="020B0604030504040204" pitchFamily="34" charset="-128"/>
                        <a:ea typeface="Meiryo UI" panose="020B0604030504040204" pitchFamily="34" charset="-128"/>
                      </a:endParaRPr>
                    </a:p>
                  </a:txBody>
                  <a:tcPr marL="5765" marR="5765" marT="5765" marB="0" anchor="ctr"/>
                </a:tc>
                <a:tc>
                  <a:txBody>
                    <a:bodyPr/>
                    <a:lstStyle/>
                    <a:p>
                      <a:pPr algn="l" fontAlgn="ctr"/>
                      <a:r>
                        <a:rPr lang="ja-JP" altLang="en-US" sz="1400" u="none" strike="noStrike">
                          <a:effectLst/>
                        </a:rPr>
                        <a:t>名称</a:t>
                      </a:r>
                      <a:endParaRPr lang="ja-JP" altLang="en-US" sz="1400" b="0" i="0" u="none" strike="noStrike">
                        <a:solidFill>
                          <a:srgbClr val="000000"/>
                        </a:solidFill>
                        <a:effectLst/>
                        <a:latin typeface="Meiryo UI" panose="020B0604030504040204" pitchFamily="34" charset="-128"/>
                        <a:ea typeface="Meiryo UI" panose="020B0604030504040204" pitchFamily="34" charset="-128"/>
                      </a:endParaRPr>
                    </a:p>
                  </a:txBody>
                  <a:tcPr marL="5765" marR="5765" marT="5765" marB="0" anchor="ctr"/>
                </a:tc>
                <a:tc>
                  <a:txBody>
                    <a:bodyPr/>
                    <a:lstStyle/>
                    <a:p>
                      <a:pPr algn="ctr" fontAlgn="ctr"/>
                      <a:r>
                        <a:rPr lang="ja-JP" altLang="en-US" sz="1400" u="none" strike="noStrike">
                          <a:effectLst/>
                        </a:rPr>
                        <a:t>◎</a:t>
                      </a:r>
                      <a:endParaRPr lang="ja-JP" altLang="en-US" sz="1400" b="0" i="0" u="none" strike="noStrike">
                        <a:solidFill>
                          <a:srgbClr val="000000"/>
                        </a:solidFill>
                        <a:effectLst/>
                        <a:latin typeface="Meiryo UI" panose="020B0604030504040204" pitchFamily="34" charset="-128"/>
                        <a:ea typeface="Meiryo UI" panose="020B0604030504040204" pitchFamily="34" charset="-128"/>
                      </a:endParaRPr>
                    </a:p>
                  </a:txBody>
                  <a:tcPr marL="5765" marR="5765" marT="5765" marB="0" anchor="ctr"/>
                </a:tc>
                <a:tc>
                  <a:txBody>
                    <a:bodyPr/>
                    <a:lstStyle/>
                    <a:p>
                      <a:pPr algn="l" fontAlgn="ctr"/>
                      <a:r>
                        <a:rPr lang="en" sz="1400" u="none" strike="noStrike" dirty="0">
                          <a:effectLst/>
                        </a:rPr>
                        <a:t>AED</a:t>
                      </a:r>
                      <a:r>
                        <a:rPr lang="ja-JP" altLang="en-US" sz="1400" u="none" strike="noStrike">
                          <a:effectLst/>
                        </a:rPr>
                        <a:t>が設置場所の建物等の名称を記載。</a:t>
                      </a:r>
                      <a:endParaRPr lang="ja-JP" altLang="en-US" sz="1400" b="0" i="0" u="none" strike="noStrike">
                        <a:solidFill>
                          <a:srgbClr val="000000"/>
                        </a:solidFill>
                        <a:effectLst/>
                        <a:latin typeface="Meiryo UI" panose="020B0604030504040204" pitchFamily="34" charset="-128"/>
                        <a:ea typeface="Meiryo UI" panose="020B0604030504040204" pitchFamily="34" charset="-128"/>
                      </a:endParaRPr>
                    </a:p>
                  </a:txBody>
                  <a:tcPr marL="5765" marR="5765" marT="5765" marB="0" anchor="ctr"/>
                </a:tc>
                <a:tc>
                  <a:txBody>
                    <a:bodyPr/>
                    <a:lstStyle/>
                    <a:p>
                      <a:pPr algn="l" fontAlgn="ctr"/>
                      <a:r>
                        <a:rPr lang="ja-JP" altLang="en-US" sz="1400" u="none" strike="noStrike">
                          <a:effectLst/>
                        </a:rPr>
                        <a:t>文字列</a:t>
                      </a:r>
                      <a:endParaRPr lang="ja-JP" altLang="en-US" sz="1400" b="0" i="0" u="none" strike="noStrike">
                        <a:solidFill>
                          <a:srgbClr val="000000"/>
                        </a:solidFill>
                        <a:effectLst/>
                        <a:latin typeface="Meiryo UI" panose="020B0604030504040204" pitchFamily="34" charset="-128"/>
                        <a:ea typeface="Meiryo UI" panose="020B0604030504040204" pitchFamily="34" charset="-128"/>
                      </a:endParaRPr>
                    </a:p>
                  </a:txBody>
                  <a:tcPr marL="5765" marR="5765" marT="5765" marB="0" anchor="ctr"/>
                </a:tc>
                <a:tc>
                  <a:txBody>
                    <a:bodyPr/>
                    <a:lstStyle/>
                    <a:p>
                      <a:pPr algn="l" fontAlgn="ctr"/>
                      <a:r>
                        <a:rPr lang="ja-JP" altLang="en-US" sz="1400" u="none" strike="noStrike">
                          <a:effectLst/>
                        </a:rPr>
                        <a:t>○○会館</a:t>
                      </a:r>
                      <a:endParaRPr lang="ja-JP" altLang="en-US" sz="1400" b="0" i="0" u="none" strike="noStrike">
                        <a:solidFill>
                          <a:srgbClr val="000000"/>
                        </a:solidFill>
                        <a:effectLst/>
                        <a:latin typeface="Meiryo UI" panose="020B0604030504040204" pitchFamily="34" charset="-128"/>
                        <a:ea typeface="Meiryo UI" panose="020B0604030504040204" pitchFamily="34" charset="-128"/>
                      </a:endParaRPr>
                    </a:p>
                  </a:txBody>
                  <a:tcPr marL="5765" marR="5765" marT="5765" marB="0" anchor="ctr"/>
                </a:tc>
                <a:extLst>
                  <a:ext uri="{0D108BD9-81ED-4DB2-BD59-A6C34878D82A}">
                    <a16:rowId xmlns:a16="http://schemas.microsoft.com/office/drawing/2014/main" val="2888681077"/>
                  </a:ext>
                </a:extLst>
              </a:tr>
              <a:tr h="725991">
                <a:tc>
                  <a:txBody>
                    <a:bodyPr/>
                    <a:lstStyle/>
                    <a:p>
                      <a:pPr algn="ctr" fontAlgn="ctr"/>
                      <a:r>
                        <a:rPr lang="en-US" altLang="ja-JP" sz="1400" u="none" strike="noStrike" dirty="0">
                          <a:effectLst/>
                        </a:rPr>
                        <a:t>6</a:t>
                      </a:r>
                      <a:endParaRPr lang="en-US" altLang="ja-JP" sz="1400" b="0" i="0" u="none" strike="noStrike" dirty="0">
                        <a:solidFill>
                          <a:srgbClr val="000000"/>
                        </a:solidFill>
                        <a:effectLst/>
                        <a:latin typeface="Meiryo UI" panose="020B0604030504040204" pitchFamily="34" charset="-128"/>
                        <a:ea typeface="Meiryo UI" panose="020B0604030504040204" pitchFamily="34" charset="-128"/>
                      </a:endParaRPr>
                    </a:p>
                  </a:txBody>
                  <a:tcPr marL="5765" marR="5765" marT="5765" marB="0" anchor="ctr"/>
                </a:tc>
                <a:tc>
                  <a:txBody>
                    <a:bodyPr/>
                    <a:lstStyle/>
                    <a:p>
                      <a:pPr algn="l" fontAlgn="ctr"/>
                      <a:r>
                        <a:rPr lang="ja-JP" altLang="en-US" sz="1400" u="none" strike="noStrike">
                          <a:effectLst/>
                        </a:rPr>
                        <a:t>名称</a:t>
                      </a:r>
                      <a:r>
                        <a:rPr lang="en-US" altLang="ja-JP" sz="1400" u="none" strike="noStrike">
                          <a:effectLst/>
                        </a:rPr>
                        <a:t>_</a:t>
                      </a:r>
                      <a:r>
                        <a:rPr lang="ja-JP" altLang="en-US" sz="1400" u="none" strike="noStrike">
                          <a:effectLst/>
                        </a:rPr>
                        <a:t>カナ</a:t>
                      </a:r>
                      <a:endParaRPr lang="ja-JP" altLang="en-US" sz="1400" b="0" i="0" u="none" strike="noStrike">
                        <a:solidFill>
                          <a:srgbClr val="000000"/>
                        </a:solidFill>
                        <a:effectLst/>
                        <a:latin typeface="Meiryo UI" panose="020B0604030504040204" pitchFamily="34" charset="-128"/>
                        <a:ea typeface="Meiryo UI" panose="020B0604030504040204" pitchFamily="34" charset="-128"/>
                      </a:endParaRPr>
                    </a:p>
                  </a:txBody>
                  <a:tcPr marL="5765" marR="5765" marT="5765" marB="0" anchor="ctr"/>
                </a:tc>
                <a:tc>
                  <a:txBody>
                    <a:bodyPr/>
                    <a:lstStyle/>
                    <a:p>
                      <a:pPr algn="ctr" fontAlgn="ctr"/>
                      <a:r>
                        <a:rPr lang="ja-JP" altLang="en-US" sz="1400" u="none" strike="noStrike">
                          <a:effectLst/>
                        </a:rPr>
                        <a:t>◎</a:t>
                      </a:r>
                      <a:endParaRPr lang="ja-JP" altLang="en-US" sz="1400" b="0" i="0" u="none" strike="noStrike">
                        <a:solidFill>
                          <a:srgbClr val="000000"/>
                        </a:solidFill>
                        <a:effectLst/>
                        <a:latin typeface="Meiryo UI" panose="020B0604030504040204" pitchFamily="34" charset="-128"/>
                        <a:ea typeface="Meiryo UI" panose="020B0604030504040204" pitchFamily="34" charset="-128"/>
                      </a:endParaRPr>
                    </a:p>
                  </a:txBody>
                  <a:tcPr marL="5765" marR="5765" marT="5765" marB="0" anchor="ctr"/>
                </a:tc>
                <a:tc>
                  <a:txBody>
                    <a:bodyPr/>
                    <a:lstStyle/>
                    <a:p>
                      <a:pPr algn="l" fontAlgn="ctr"/>
                      <a:r>
                        <a:rPr lang="en" sz="1400" u="none" strike="noStrike">
                          <a:effectLst/>
                        </a:rPr>
                        <a:t>AED</a:t>
                      </a:r>
                      <a:r>
                        <a:rPr lang="ja-JP" altLang="en-US" sz="1400" u="none" strike="noStrike">
                          <a:effectLst/>
                        </a:rPr>
                        <a:t>が設置場所の建物等の名称をカナで記載。</a:t>
                      </a:r>
                      <a:r>
                        <a:rPr lang="en-US" altLang="ja-JP" sz="1400" u="none" strike="noStrike">
                          <a:effectLst/>
                        </a:rPr>
                        <a:t>※</a:t>
                      </a:r>
                      <a:r>
                        <a:rPr lang="ja-JP" altLang="en-US" sz="1400" u="none" strike="noStrike">
                          <a:effectLst/>
                        </a:rPr>
                        <a:t>記載方法について、「データ項目特記事項」シートの</a:t>
                      </a:r>
                      <a:r>
                        <a:rPr lang="en-US" altLang="ja-JP" sz="1400" u="none" strike="noStrike">
                          <a:effectLst/>
                        </a:rPr>
                        <a:t>【</a:t>
                      </a:r>
                      <a:r>
                        <a:rPr lang="ja-JP" altLang="en-US" sz="1400" u="none" strike="noStrike">
                          <a:effectLst/>
                        </a:rPr>
                        <a:t>共通ルール</a:t>
                      </a:r>
                      <a:r>
                        <a:rPr lang="en-US" altLang="ja-JP" sz="1400" u="none" strike="noStrike">
                          <a:effectLst/>
                        </a:rPr>
                        <a:t>】</a:t>
                      </a:r>
                      <a:r>
                        <a:rPr lang="ja-JP" altLang="en-US" sz="1400" u="none" strike="noStrike">
                          <a:effectLst/>
                        </a:rPr>
                        <a:t>を参照。</a:t>
                      </a:r>
                      <a:endParaRPr lang="ja-JP" altLang="en-US" sz="1400" b="0" i="0" u="none" strike="noStrike">
                        <a:solidFill>
                          <a:srgbClr val="000000"/>
                        </a:solidFill>
                        <a:effectLst/>
                        <a:latin typeface="Meiryo UI" panose="020B0604030504040204" pitchFamily="34" charset="-128"/>
                        <a:ea typeface="Meiryo UI" panose="020B0604030504040204" pitchFamily="34" charset="-128"/>
                      </a:endParaRPr>
                    </a:p>
                  </a:txBody>
                  <a:tcPr marL="5765" marR="5765" marT="5765" marB="0" anchor="ctr"/>
                </a:tc>
                <a:tc>
                  <a:txBody>
                    <a:bodyPr/>
                    <a:lstStyle/>
                    <a:p>
                      <a:pPr algn="l" fontAlgn="ctr"/>
                      <a:r>
                        <a:rPr lang="ja-JP" altLang="en-US" sz="1400" u="none" strike="noStrike">
                          <a:effectLst/>
                        </a:rPr>
                        <a:t>文字列（全角カナ）</a:t>
                      </a:r>
                      <a:endParaRPr lang="ja-JP" altLang="en-US" sz="1400" b="0" i="0" u="none" strike="noStrike">
                        <a:solidFill>
                          <a:srgbClr val="000000"/>
                        </a:solidFill>
                        <a:effectLst/>
                        <a:latin typeface="Meiryo UI" panose="020B0604030504040204" pitchFamily="34" charset="-128"/>
                        <a:ea typeface="Meiryo UI" panose="020B0604030504040204" pitchFamily="34" charset="-128"/>
                      </a:endParaRPr>
                    </a:p>
                  </a:txBody>
                  <a:tcPr marL="5765" marR="5765" marT="5765" marB="0" anchor="ctr"/>
                </a:tc>
                <a:tc>
                  <a:txBody>
                    <a:bodyPr/>
                    <a:lstStyle/>
                    <a:p>
                      <a:pPr algn="l" fontAlgn="ctr"/>
                      <a:r>
                        <a:rPr lang="ja-JP" altLang="en-US" sz="1400" u="none" strike="noStrike">
                          <a:effectLst/>
                        </a:rPr>
                        <a:t>○○カイカン</a:t>
                      </a:r>
                      <a:endParaRPr lang="ja-JP" altLang="en-US" sz="1400" b="0" i="0" u="none" strike="noStrike">
                        <a:solidFill>
                          <a:srgbClr val="000000"/>
                        </a:solidFill>
                        <a:effectLst/>
                        <a:latin typeface="Meiryo UI" panose="020B0604030504040204" pitchFamily="34" charset="-128"/>
                        <a:ea typeface="Meiryo UI" panose="020B0604030504040204" pitchFamily="34" charset="-128"/>
                      </a:endParaRPr>
                    </a:p>
                  </a:txBody>
                  <a:tcPr marL="5765" marR="5765" marT="5765" marB="0" anchor="ctr"/>
                </a:tc>
                <a:extLst>
                  <a:ext uri="{0D108BD9-81ED-4DB2-BD59-A6C34878D82A}">
                    <a16:rowId xmlns:a16="http://schemas.microsoft.com/office/drawing/2014/main" val="61237788"/>
                  </a:ext>
                </a:extLst>
              </a:tr>
              <a:tr h="486155">
                <a:tc>
                  <a:txBody>
                    <a:bodyPr/>
                    <a:lstStyle/>
                    <a:p>
                      <a:pPr algn="ctr" fontAlgn="ctr"/>
                      <a:r>
                        <a:rPr lang="en-US" altLang="ja-JP" sz="1400" u="none" strike="noStrike" dirty="0">
                          <a:effectLst/>
                        </a:rPr>
                        <a:t>7</a:t>
                      </a:r>
                      <a:endParaRPr lang="en-US" altLang="ja-JP" sz="1400" b="0" i="0" u="none" strike="noStrike" dirty="0">
                        <a:solidFill>
                          <a:srgbClr val="000000"/>
                        </a:solidFill>
                        <a:effectLst/>
                        <a:latin typeface="Meiryo UI" panose="020B0604030504040204" pitchFamily="34" charset="-128"/>
                        <a:ea typeface="Meiryo UI" panose="020B0604030504040204" pitchFamily="34" charset="-128"/>
                      </a:endParaRPr>
                    </a:p>
                  </a:txBody>
                  <a:tcPr marL="5765" marR="5765" marT="5765" marB="0" anchor="ctr"/>
                </a:tc>
                <a:tc>
                  <a:txBody>
                    <a:bodyPr/>
                    <a:lstStyle/>
                    <a:p>
                      <a:pPr algn="l" fontAlgn="ctr"/>
                      <a:r>
                        <a:rPr lang="ja-JP" altLang="en-US" sz="1400" u="none" strike="noStrike">
                          <a:effectLst/>
                        </a:rPr>
                        <a:t>住所</a:t>
                      </a:r>
                      <a:endParaRPr lang="ja-JP" altLang="en-US" sz="1400" b="0" i="0" u="none" strike="noStrike">
                        <a:solidFill>
                          <a:srgbClr val="000000"/>
                        </a:solidFill>
                        <a:effectLst/>
                        <a:latin typeface="Meiryo UI" panose="020B0604030504040204" pitchFamily="34" charset="-128"/>
                        <a:ea typeface="Meiryo UI" panose="020B0604030504040204" pitchFamily="34" charset="-128"/>
                      </a:endParaRPr>
                    </a:p>
                  </a:txBody>
                  <a:tcPr marL="5765" marR="5765" marT="5765" marB="0" anchor="ctr"/>
                </a:tc>
                <a:tc>
                  <a:txBody>
                    <a:bodyPr/>
                    <a:lstStyle/>
                    <a:p>
                      <a:pPr algn="ctr" fontAlgn="ctr"/>
                      <a:r>
                        <a:rPr lang="ja-JP" altLang="en-US" sz="1400" u="none" strike="noStrike">
                          <a:effectLst/>
                        </a:rPr>
                        <a:t>◎</a:t>
                      </a:r>
                      <a:endParaRPr lang="ja-JP" altLang="en-US" sz="1400" b="0" i="0" u="none" strike="noStrike">
                        <a:solidFill>
                          <a:srgbClr val="000000"/>
                        </a:solidFill>
                        <a:effectLst/>
                        <a:latin typeface="Meiryo UI" panose="020B0604030504040204" pitchFamily="34" charset="-128"/>
                        <a:ea typeface="Meiryo UI" panose="020B0604030504040204" pitchFamily="34" charset="-128"/>
                      </a:endParaRPr>
                    </a:p>
                  </a:txBody>
                  <a:tcPr marL="5765" marR="5765" marT="5765" marB="0" anchor="ctr"/>
                </a:tc>
                <a:tc>
                  <a:txBody>
                    <a:bodyPr/>
                    <a:lstStyle/>
                    <a:p>
                      <a:pPr algn="l" fontAlgn="ctr"/>
                      <a:r>
                        <a:rPr lang="en" sz="1400" u="none" strike="noStrike" dirty="0">
                          <a:effectLst/>
                        </a:rPr>
                        <a:t>AED</a:t>
                      </a:r>
                      <a:r>
                        <a:rPr lang="ja-JP" altLang="en-US" sz="1400" u="none" strike="noStrike">
                          <a:effectLst/>
                        </a:rPr>
                        <a:t>設置場所の住所を記載。</a:t>
                      </a:r>
                      <a:r>
                        <a:rPr lang="en-US" altLang="ja-JP" sz="1400" u="none" strike="noStrike" dirty="0">
                          <a:effectLst/>
                        </a:rPr>
                        <a:t>※</a:t>
                      </a:r>
                      <a:r>
                        <a:rPr lang="ja-JP" altLang="en-US" sz="1400" u="none" strike="noStrike">
                          <a:effectLst/>
                        </a:rPr>
                        <a:t>記載方法について、「データ項目特記事項」シートの</a:t>
                      </a:r>
                      <a:r>
                        <a:rPr lang="en-US" altLang="ja-JP" sz="1400" u="none" strike="noStrike" dirty="0">
                          <a:effectLst/>
                        </a:rPr>
                        <a:t>【</a:t>
                      </a:r>
                      <a:r>
                        <a:rPr lang="ja-JP" altLang="en-US" sz="1400" u="none" strike="noStrike">
                          <a:effectLst/>
                        </a:rPr>
                        <a:t>共通ルール</a:t>
                      </a:r>
                      <a:r>
                        <a:rPr lang="en-US" altLang="ja-JP" sz="1400" u="none" strike="noStrike" dirty="0">
                          <a:effectLst/>
                        </a:rPr>
                        <a:t>】</a:t>
                      </a:r>
                      <a:r>
                        <a:rPr lang="ja-JP" altLang="en-US" sz="1400" u="none" strike="noStrike">
                          <a:effectLst/>
                        </a:rPr>
                        <a:t>を参照。</a:t>
                      </a:r>
                      <a:endParaRPr lang="ja-JP" altLang="en-US" sz="1400" b="0" i="0" u="none" strike="noStrike">
                        <a:solidFill>
                          <a:srgbClr val="000000"/>
                        </a:solidFill>
                        <a:effectLst/>
                        <a:latin typeface="Meiryo UI" panose="020B0604030504040204" pitchFamily="34" charset="-128"/>
                        <a:ea typeface="Meiryo UI" panose="020B0604030504040204" pitchFamily="34" charset="-128"/>
                      </a:endParaRPr>
                    </a:p>
                  </a:txBody>
                  <a:tcPr marL="5765" marR="5765" marT="5765" marB="0" anchor="ctr"/>
                </a:tc>
                <a:tc>
                  <a:txBody>
                    <a:bodyPr/>
                    <a:lstStyle/>
                    <a:p>
                      <a:pPr algn="l" fontAlgn="ctr"/>
                      <a:r>
                        <a:rPr lang="ja-JP" altLang="en-US" sz="1400" u="none" strike="noStrike">
                          <a:effectLst/>
                        </a:rPr>
                        <a:t>文字列</a:t>
                      </a:r>
                      <a:endParaRPr lang="ja-JP" altLang="en-US" sz="1400" b="0" i="0" u="none" strike="noStrike">
                        <a:solidFill>
                          <a:srgbClr val="000000"/>
                        </a:solidFill>
                        <a:effectLst/>
                        <a:latin typeface="Meiryo UI" panose="020B0604030504040204" pitchFamily="34" charset="-128"/>
                        <a:ea typeface="Meiryo UI" panose="020B0604030504040204" pitchFamily="34" charset="-128"/>
                      </a:endParaRPr>
                    </a:p>
                  </a:txBody>
                  <a:tcPr marL="5765" marR="5765" marT="5765" marB="0" anchor="ctr"/>
                </a:tc>
                <a:tc>
                  <a:txBody>
                    <a:bodyPr/>
                    <a:lstStyle/>
                    <a:p>
                      <a:pPr algn="l" fontAlgn="ctr"/>
                      <a:r>
                        <a:rPr lang="ja-JP" altLang="en-US" sz="1400" u="none" strike="noStrike" dirty="0">
                          <a:effectLst/>
                        </a:rPr>
                        <a:t>北海道札幌市厚別区</a:t>
                      </a:r>
                      <a:r>
                        <a:rPr lang="en-US" altLang="ja-JP" sz="1400" u="none" strike="noStrike" dirty="0">
                          <a:effectLst/>
                        </a:rPr>
                        <a:t>2-○-○</a:t>
                      </a:r>
                      <a:endParaRPr lang="en-US" altLang="ja-JP" sz="1400" b="0" i="0" u="none" strike="noStrike" dirty="0">
                        <a:solidFill>
                          <a:srgbClr val="000000"/>
                        </a:solidFill>
                        <a:effectLst/>
                        <a:latin typeface="Meiryo UI" panose="020B0604030504040204" pitchFamily="34" charset="-128"/>
                        <a:ea typeface="Meiryo UI" panose="020B0604030504040204" pitchFamily="34" charset="-128"/>
                      </a:endParaRPr>
                    </a:p>
                  </a:txBody>
                  <a:tcPr marL="5765" marR="5765" marT="5765" marB="0" anchor="ctr"/>
                </a:tc>
                <a:extLst>
                  <a:ext uri="{0D108BD9-81ED-4DB2-BD59-A6C34878D82A}">
                    <a16:rowId xmlns:a16="http://schemas.microsoft.com/office/drawing/2014/main" val="3696452194"/>
                  </a:ext>
                </a:extLst>
              </a:tr>
            </a:tbl>
          </a:graphicData>
        </a:graphic>
      </p:graphicFrame>
      <p:sp>
        <p:nvSpPr>
          <p:cNvPr id="17" name="テキスト ボックス 16">
            <a:extLst>
              <a:ext uri="{FF2B5EF4-FFF2-40B4-BE49-F238E27FC236}">
                <a16:creationId xmlns:a16="http://schemas.microsoft.com/office/drawing/2014/main" id="{52D59643-A449-1645-A2C7-FB688CDC2F81}"/>
              </a:ext>
            </a:extLst>
          </p:cNvPr>
          <p:cNvSpPr txBox="1"/>
          <p:nvPr/>
        </p:nvSpPr>
        <p:spPr>
          <a:xfrm>
            <a:off x="179512" y="980728"/>
            <a:ext cx="2783134" cy="369332"/>
          </a:xfrm>
          <a:prstGeom prst="rect">
            <a:avLst/>
          </a:prstGeom>
          <a:noFill/>
        </p:spPr>
        <p:txBody>
          <a:bodyPr wrap="none" rtlCol="0">
            <a:spAutoFit/>
          </a:bodyPr>
          <a:lstStyle/>
          <a:p>
            <a:pPr marL="285750" indent="-285750">
              <a:buFont typeface="Arial" panose="020B0604020202020204" pitchFamily="34" charset="0"/>
              <a:buChar char="•"/>
            </a:pPr>
            <a:r>
              <a:rPr kumimoji="1" lang="en-US" altLang="ja-JP" dirty="0"/>
              <a:t>AED</a:t>
            </a:r>
            <a:r>
              <a:rPr kumimoji="1" lang="ja-JP" altLang="en-US"/>
              <a:t>設置箇所一覧の例</a:t>
            </a:r>
            <a:endParaRPr kumimoji="1" lang="en-US" altLang="ja-JP" dirty="0"/>
          </a:p>
        </p:txBody>
      </p:sp>
    </p:spTree>
    <p:extLst>
      <p:ext uri="{BB962C8B-B14F-4D97-AF65-F5344CB8AC3E}">
        <p14:creationId xmlns:p14="http://schemas.microsoft.com/office/powerpoint/2010/main" val="289394766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Box 29">
            <a:extLst>
              <a:ext uri="{FF2B5EF4-FFF2-40B4-BE49-F238E27FC236}">
                <a16:creationId xmlns:a16="http://schemas.microsoft.com/office/drawing/2014/main" id="{CC63EA79-7433-D24D-BB18-99C9734D0B3D}"/>
              </a:ext>
            </a:extLst>
          </p:cNvPr>
          <p:cNvSpPr txBox="1">
            <a:spLocks noChangeArrowheads="1"/>
          </p:cNvSpPr>
          <p:nvPr/>
        </p:nvSpPr>
        <p:spPr bwMode="gray">
          <a:xfrm>
            <a:off x="566738" y="3178636"/>
            <a:ext cx="3158237" cy="430887"/>
          </a:xfrm>
          <a:prstGeom prst="rect">
            <a:avLst/>
          </a:prstGeom>
          <a:noFill/>
          <a:ln w="9525">
            <a:noFill/>
            <a:miter lim="800000"/>
            <a:headEnd/>
            <a:tailEnd/>
          </a:ln>
          <a:effectLst/>
        </p:spPr>
        <p:txBody>
          <a:bodyPr wrap="none">
            <a:spAutoFit/>
          </a:bodyPr>
          <a:lstStyle/>
          <a:p>
            <a:pPr>
              <a:lnSpc>
                <a:spcPct val="100000"/>
              </a:lnSpc>
            </a:pPr>
            <a:r>
              <a:rPr lang="ja-JP" altLang="en-US" sz="2200" dirty="0">
                <a:solidFill>
                  <a:schemeClr val="bg1">
                    <a:lumMod val="85000"/>
                  </a:schemeClr>
                </a:solidFill>
                <a:latin typeface="+mj-ea"/>
                <a:ea typeface="+mj-ea"/>
              </a:rPr>
              <a:t>１</a:t>
            </a:r>
            <a:r>
              <a:rPr lang="en-US" altLang="ja-JP" sz="2200" dirty="0">
                <a:solidFill>
                  <a:schemeClr val="bg1">
                    <a:lumMod val="85000"/>
                  </a:schemeClr>
                </a:solidFill>
                <a:latin typeface="+mj-ea"/>
                <a:ea typeface="+mj-ea"/>
              </a:rPr>
              <a:t>.</a:t>
            </a:r>
            <a:r>
              <a:rPr lang="ja-JP" altLang="en-US" sz="2200">
                <a:solidFill>
                  <a:schemeClr val="bg1">
                    <a:lumMod val="85000"/>
                  </a:schemeClr>
                </a:solidFill>
                <a:latin typeface="+mj-ea"/>
                <a:ea typeface="+mj-ea"/>
              </a:rPr>
              <a:t> 企画立案</a:t>
            </a:r>
            <a:r>
              <a:rPr lang="en-US" altLang="ja-JP" sz="2200" dirty="0">
                <a:solidFill>
                  <a:schemeClr val="bg1">
                    <a:lumMod val="85000"/>
                  </a:schemeClr>
                </a:solidFill>
                <a:latin typeface="+mj-ea"/>
                <a:ea typeface="+mj-ea"/>
              </a:rPr>
              <a:t> - </a:t>
            </a:r>
            <a:r>
              <a:rPr lang="ja-JP" altLang="en-US" sz="2200">
                <a:solidFill>
                  <a:schemeClr val="bg1">
                    <a:lumMod val="85000"/>
                  </a:schemeClr>
                </a:solidFill>
                <a:latin typeface="+mj-ea"/>
                <a:ea typeface="+mj-ea"/>
              </a:rPr>
              <a:t>踏み出す</a:t>
            </a:r>
            <a:endParaRPr lang="ja-JP" altLang="en-US" sz="2200" dirty="0">
              <a:solidFill>
                <a:schemeClr val="bg1">
                  <a:lumMod val="85000"/>
                </a:schemeClr>
              </a:solidFill>
              <a:latin typeface="+mj-ea"/>
              <a:ea typeface="+mj-ea"/>
            </a:endParaRPr>
          </a:p>
        </p:txBody>
      </p:sp>
      <p:sp>
        <p:nvSpPr>
          <p:cNvPr id="11" name="Text Box 31">
            <a:extLst>
              <a:ext uri="{FF2B5EF4-FFF2-40B4-BE49-F238E27FC236}">
                <a16:creationId xmlns:a16="http://schemas.microsoft.com/office/drawing/2014/main" id="{43662A33-C544-4446-8D43-3A4FEE527E6C}"/>
              </a:ext>
            </a:extLst>
          </p:cNvPr>
          <p:cNvSpPr txBox="1">
            <a:spLocks noChangeArrowheads="1"/>
          </p:cNvSpPr>
          <p:nvPr/>
        </p:nvSpPr>
        <p:spPr bwMode="gray">
          <a:xfrm>
            <a:off x="566738" y="3677429"/>
            <a:ext cx="3122971" cy="430887"/>
          </a:xfrm>
          <a:prstGeom prst="rect">
            <a:avLst/>
          </a:prstGeom>
          <a:noFill/>
          <a:ln w="9525">
            <a:noFill/>
            <a:miter lim="800000"/>
            <a:headEnd/>
            <a:tailEnd/>
          </a:ln>
          <a:effectLst/>
        </p:spPr>
        <p:txBody>
          <a:bodyPr wrap="none">
            <a:spAutoFit/>
          </a:bodyPr>
          <a:lstStyle/>
          <a:p>
            <a:pPr>
              <a:lnSpc>
                <a:spcPct val="100000"/>
              </a:lnSpc>
            </a:pPr>
            <a:r>
              <a:rPr lang="ja-JP" altLang="en-US" sz="2200" dirty="0">
                <a:solidFill>
                  <a:schemeClr val="bg1">
                    <a:lumMod val="85000"/>
                  </a:schemeClr>
                </a:solidFill>
                <a:latin typeface="+mj-ea"/>
                <a:ea typeface="+mj-ea"/>
              </a:rPr>
              <a:t>２</a:t>
            </a:r>
            <a:r>
              <a:rPr lang="en-US" altLang="ja-JP" sz="2200" dirty="0">
                <a:solidFill>
                  <a:schemeClr val="bg1">
                    <a:lumMod val="85000"/>
                  </a:schemeClr>
                </a:solidFill>
                <a:latin typeface="+mj-ea"/>
                <a:ea typeface="+mj-ea"/>
              </a:rPr>
              <a:t>.</a:t>
            </a:r>
            <a:r>
              <a:rPr lang="ja-JP" altLang="en-US" sz="2200">
                <a:solidFill>
                  <a:schemeClr val="bg1">
                    <a:lumMod val="85000"/>
                  </a:schemeClr>
                </a:solidFill>
                <a:latin typeface="+mj-ea"/>
                <a:ea typeface="+mj-ea"/>
              </a:rPr>
              <a:t> 環境整備</a:t>
            </a:r>
            <a:r>
              <a:rPr lang="en-US" altLang="ja-JP" sz="2200" dirty="0">
                <a:solidFill>
                  <a:schemeClr val="bg1">
                    <a:lumMod val="85000"/>
                  </a:schemeClr>
                </a:solidFill>
                <a:latin typeface="+mj-ea"/>
                <a:ea typeface="+mj-ea"/>
              </a:rPr>
              <a:t> - </a:t>
            </a:r>
            <a:r>
              <a:rPr lang="ja-JP" altLang="en-US" sz="2200">
                <a:solidFill>
                  <a:schemeClr val="bg1">
                    <a:lumMod val="85000"/>
                  </a:schemeClr>
                </a:solidFill>
                <a:latin typeface="+mj-ea"/>
                <a:ea typeface="+mj-ea"/>
              </a:rPr>
              <a:t>整備する</a:t>
            </a:r>
            <a:endParaRPr lang="ja-JP" altLang="en-US" sz="2200" dirty="0">
              <a:solidFill>
                <a:schemeClr val="bg1">
                  <a:lumMod val="85000"/>
                </a:schemeClr>
              </a:solidFill>
              <a:latin typeface="+mj-ea"/>
              <a:ea typeface="+mj-ea"/>
            </a:endParaRPr>
          </a:p>
        </p:txBody>
      </p:sp>
      <p:sp>
        <p:nvSpPr>
          <p:cNvPr id="12" name="Text Box 31">
            <a:extLst>
              <a:ext uri="{FF2B5EF4-FFF2-40B4-BE49-F238E27FC236}">
                <a16:creationId xmlns:a16="http://schemas.microsoft.com/office/drawing/2014/main" id="{7DC6DB31-3EC0-AF4B-BB5C-01775093F394}"/>
              </a:ext>
            </a:extLst>
          </p:cNvPr>
          <p:cNvSpPr txBox="1">
            <a:spLocks noChangeArrowheads="1"/>
          </p:cNvSpPr>
          <p:nvPr/>
        </p:nvSpPr>
        <p:spPr bwMode="gray">
          <a:xfrm>
            <a:off x="566738" y="4172729"/>
            <a:ext cx="3215945" cy="430887"/>
          </a:xfrm>
          <a:prstGeom prst="rect">
            <a:avLst/>
          </a:prstGeom>
          <a:noFill/>
          <a:ln w="9525">
            <a:noFill/>
            <a:miter lim="800000"/>
            <a:headEnd/>
            <a:tailEnd/>
          </a:ln>
          <a:effectLst/>
        </p:spPr>
        <p:txBody>
          <a:bodyPr wrap="none">
            <a:spAutoFit/>
          </a:bodyPr>
          <a:lstStyle/>
          <a:p>
            <a:pPr>
              <a:lnSpc>
                <a:spcPct val="100000"/>
              </a:lnSpc>
            </a:pPr>
            <a:r>
              <a:rPr lang="ja-JP" altLang="en-US" sz="2200" dirty="0">
                <a:latin typeface="+mj-ea"/>
                <a:ea typeface="+mj-ea"/>
              </a:rPr>
              <a:t>３</a:t>
            </a:r>
            <a:r>
              <a:rPr lang="en-US" altLang="ja-JP" sz="2200" dirty="0">
                <a:latin typeface="+mj-ea"/>
                <a:ea typeface="+mj-ea"/>
              </a:rPr>
              <a:t>.</a:t>
            </a:r>
            <a:r>
              <a:rPr lang="ja-JP" altLang="en-US" sz="2200">
                <a:latin typeface="+mj-ea"/>
                <a:ea typeface="+mj-ea"/>
              </a:rPr>
              <a:t> データ公開</a:t>
            </a:r>
            <a:r>
              <a:rPr lang="en-US" altLang="ja-JP" sz="2200" dirty="0">
                <a:latin typeface="+mj-ea"/>
                <a:ea typeface="+mj-ea"/>
              </a:rPr>
              <a:t> - </a:t>
            </a:r>
            <a:r>
              <a:rPr lang="ja-JP" altLang="en-US" sz="2200">
                <a:latin typeface="+mj-ea"/>
                <a:ea typeface="+mj-ea"/>
              </a:rPr>
              <a:t>公開する</a:t>
            </a:r>
            <a:endParaRPr lang="ja-JP" altLang="en-US" sz="2200" dirty="0">
              <a:latin typeface="+mj-ea"/>
              <a:ea typeface="+mj-ea"/>
            </a:endParaRPr>
          </a:p>
        </p:txBody>
      </p:sp>
      <p:sp>
        <p:nvSpPr>
          <p:cNvPr id="13" name="Text Box 31">
            <a:extLst>
              <a:ext uri="{FF2B5EF4-FFF2-40B4-BE49-F238E27FC236}">
                <a16:creationId xmlns:a16="http://schemas.microsoft.com/office/drawing/2014/main" id="{7261039E-8A38-264C-BDE4-CB937161A152}"/>
              </a:ext>
            </a:extLst>
          </p:cNvPr>
          <p:cNvSpPr txBox="1">
            <a:spLocks noChangeArrowheads="1"/>
          </p:cNvSpPr>
          <p:nvPr/>
        </p:nvSpPr>
        <p:spPr bwMode="gray">
          <a:xfrm>
            <a:off x="566738" y="4679827"/>
            <a:ext cx="3215945" cy="430887"/>
          </a:xfrm>
          <a:prstGeom prst="rect">
            <a:avLst/>
          </a:prstGeom>
          <a:noFill/>
          <a:ln w="9525">
            <a:noFill/>
            <a:miter lim="800000"/>
            <a:headEnd/>
            <a:tailEnd/>
          </a:ln>
          <a:effectLst/>
        </p:spPr>
        <p:txBody>
          <a:bodyPr wrap="none">
            <a:spAutoFit/>
          </a:bodyPr>
          <a:lstStyle/>
          <a:p>
            <a:pPr>
              <a:lnSpc>
                <a:spcPct val="100000"/>
              </a:lnSpc>
            </a:pPr>
            <a:r>
              <a:rPr lang="ja-JP" altLang="en-US" sz="2200" dirty="0">
                <a:solidFill>
                  <a:schemeClr val="bg1">
                    <a:lumMod val="85000"/>
                  </a:schemeClr>
                </a:solidFill>
                <a:latin typeface="+mj-ea"/>
                <a:ea typeface="+mj-ea"/>
              </a:rPr>
              <a:t>４</a:t>
            </a:r>
            <a:r>
              <a:rPr lang="en-US" altLang="ja-JP" sz="2200" dirty="0">
                <a:solidFill>
                  <a:schemeClr val="bg1">
                    <a:lumMod val="85000"/>
                  </a:schemeClr>
                </a:solidFill>
                <a:latin typeface="+mj-ea"/>
                <a:ea typeface="+mj-ea"/>
              </a:rPr>
              <a:t>.</a:t>
            </a:r>
            <a:r>
              <a:rPr lang="ja-JP" altLang="en-US" sz="2200">
                <a:solidFill>
                  <a:schemeClr val="bg1">
                    <a:lumMod val="85000"/>
                  </a:schemeClr>
                </a:solidFill>
                <a:latin typeface="+mj-ea"/>
                <a:ea typeface="+mj-ea"/>
              </a:rPr>
              <a:t> データ活用</a:t>
            </a:r>
            <a:r>
              <a:rPr lang="en-US" altLang="ja-JP" sz="2200" dirty="0">
                <a:solidFill>
                  <a:schemeClr val="bg1">
                    <a:lumMod val="85000"/>
                  </a:schemeClr>
                </a:solidFill>
                <a:latin typeface="+mj-ea"/>
                <a:ea typeface="+mj-ea"/>
              </a:rPr>
              <a:t> - </a:t>
            </a:r>
            <a:r>
              <a:rPr lang="ja-JP" altLang="en-US" sz="2200">
                <a:solidFill>
                  <a:schemeClr val="bg1">
                    <a:lumMod val="85000"/>
                  </a:schemeClr>
                </a:solidFill>
                <a:latin typeface="+mj-ea"/>
                <a:ea typeface="+mj-ea"/>
              </a:rPr>
              <a:t>活用する</a:t>
            </a:r>
            <a:endParaRPr lang="ja-JP" altLang="en-US" sz="2200" dirty="0">
              <a:solidFill>
                <a:schemeClr val="bg1">
                  <a:lumMod val="85000"/>
                </a:schemeClr>
              </a:solidFill>
              <a:latin typeface="+mj-ea"/>
              <a:ea typeface="+mj-ea"/>
            </a:endParaRPr>
          </a:p>
        </p:txBody>
      </p:sp>
      <p:sp>
        <p:nvSpPr>
          <p:cNvPr id="8" name="Text Box 31">
            <a:extLst>
              <a:ext uri="{FF2B5EF4-FFF2-40B4-BE49-F238E27FC236}">
                <a16:creationId xmlns:a16="http://schemas.microsoft.com/office/drawing/2014/main" id="{DD9607ED-75F1-D74E-82D3-80AAE1B8223C}"/>
              </a:ext>
            </a:extLst>
          </p:cNvPr>
          <p:cNvSpPr txBox="1">
            <a:spLocks noChangeArrowheads="1"/>
          </p:cNvSpPr>
          <p:nvPr/>
        </p:nvSpPr>
        <p:spPr bwMode="gray">
          <a:xfrm>
            <a:off x="566737" y="5373216"/>
            <a:ext cx="1031051" cy="430887"/>
          </a:xfrm>
          <a:prstGeom prst="rect">
            <a:avLst/>
          </a:prstGeom>
          <a:noFill/>
          <a:ln w="9525">
            <a:noFill/>
            <a:miter lim="800000"/>
            <a:headEnd/>
            <a:tailEnd/>
          </a:ln>
          <a:effectLst/>
        </p:spPr>
        <p:txBody>
          <a:bodyPr wrap="none">
            <a:spAutoFit/>
          </a:bodyPr>
          <a:lstStyle/>
          <a:p>
            <a:pPr>
              <a:lnSpc>
                <a:spcPct val="100000"/>
              </a:lnSpc>
            </a:pPr>
            <a:r>
              <a:rPr lang="ja-JP" altLang="en-US" sz="2200">
                <a:solidFill>
                  <a:schemeClr val="bg1">
                    <a:lumMod val="85000"/>
                  </a:schemeClr>
                </a:solidFill>
                <a:latin typeface="+mj-ea"/>
                <a:ea typeface="+mj-ea"/>
              </a:rPr>
              <a:t>資料集</a:t>
            </a:r>
            <a:endParaRPr lang="ja-JP" altLang="en-US" sz="2200" dirty="0">
              <a:solidFill>
                <a:schemeClr val="bg1">
                  <a:lumMod val="85000"/>
                </a:schemeClr>
              </a:solidFill>
              <a:latin typeface="+mj-ea"/>
              <a:ea typeface="+mj-ea"/>
            </a:endParaRPr>
          </a:p>
        </p:txBody>
      </p:sp>
      <p:grpSp>
        <p:nvGrpSpPr>
          <p:cNvPr id="2" name="グループ化 1">
            <a:extLst>
              <a:ext uri="{FF2B5EF4-FFF2-40B4-BE49-F238E27FC236}">
                <a16:creationId xmlns:a16="http://schemas.microsoft.com/office/drawing/2014/main" id="{F150735C-CFD4-6B43-8683-E2E17DDEEF8A}"/>
              </a:ext>
            </a:extLst>
          </p:cNvPr>
          <p:cNvGrpSpPr/>
          <p:nvPr/>
        </p:nvGrpSpPr>
        <p:grpSpPr>
          <a:xfrm>
            <a:off x="5508104" y="260403"/>
            <a:ext cx="3312368" cy="2520525"/>
            <a:chOff x="3839643" y="3041334"/>
            <a:chExt cx="5250948" cy="3983034"/>
          </a:xfrm>
        </p:grpSpPr>
        <p:pic>
          <p:nvPicPr>
            <p:cNvPr id="16" name="図 15">
              <a:extLst>
                <a:ext uri="{FF2B5EF4-FFF2-40B4-BE49-F238E27FC236}">
                  <a16:creationId xmlns:a16="http://schemas.microsoft.com/office/drawing/2014/main" id="{4DFEEF88-AF8F-414F-BF6F-D48B0494C70E}"/>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067945" y="3041334"/>
              <a:ext cx="4752528" cy="3133873"/>
            </a:xfrm>
            <a:prstGeom prst="rect">
              <a:avLst/>
            </a:prstGeom>
          </p:spPr>
        </p:pic>
        <p:sp>
          <p:nvSpPr>
            <p:cNvPr id="14" name="テキスト ボックス 13">
              <a:extLst>
                <a:ext uri="{FF2B5EF4-FFF2-40B4-BE49-F238E27FC236}">
                  <a16:creationId xmlns:a16="http://schemas.microsoft.com/office/drawing/2014/main" id="{93B07121-1795-B544-8A79-8384464D749A}"/>
                </a:ext>
              </a:extLst>
            </p:cNvPr>
            <p:cNvSpPr txBox="1"/>
            <p:nvPr/>
          </p:nvSpPr>
          <p:spPr>
            <a:xfrm>
              <a:off x="3839643" y="6146140"/>
              <a:ext cx="5250948" cy="878228"/>
            </a:xfrm>
            <a:prstGeom prst="rect">
              <a:avLst/>
            </a:prstGeom>
            <a:noFill/>
          </p:spPr>
          <p:txBody>
            <a:bodyPr wrap="square" rtlCol="0">
              <a:spAutoFit/>
            </a:bodyPr>
            <a:lstStyle/>
            <a:p>
              <a:r>
                <a:rPr lang="en" altLang="ja-JP" sz="1000" dirty="0"/>
                <a:t>"State of the Linked Open Data (LOD) Cloud in September 2011" by Duncan Hull \u0111\x9f\x90\x9d is licensed under CC BY 2.0</a:t>
              </a:r>
              <a:endParaRPr kumimoji="1" lang="ja-JP" altLang="en-US" sz="1000"/>
            </a:p>
          </p:txBody>
        </p:sp>
        <p:graphicFrame>
          <p:nvGraphicFramePr>
            <p:cNvPr id="18" name="図表 17">
              <a:extLst>
                <a:ext uri="{FF2B5EF4-FFF2-40B4-BE49-F238E27FC236}">
                  <a16:creationId xmlns:a16="http://schemas.microsoft.com/office/drawing/2014/main" id="{2AD0836B-CA32-3D46-8C20-111C7D969358}"/>
                </a:ext>
              </a:extLst>
            </p:cNvPr>
            <p:cNvGraphicFramePr/>
            <p:nvPr>
              <p:extLst>
                <p:ext uri="{D42A27DB-BD31-4B8C-83A1-F6EECF244321}">
                  <p14:modId xmlns:p14="http://schemas.microsoft.com/office/powerpoint/2010/main" val="1236893135"/>
                </p:ext>
              </p:extLst>
            </p:nvPr>
          </p:nvGraphicFramePr>
          <p:xfrm>
            <a:off x="4718771" y="4253607"/>
            <a:ext cx="3068138" cy="165618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pSp>
      <p:sp>
        <p:nvSpPr>
          <p:cNvPr id="20" name="Text Box 29">
            <a:extLst>
              <a:ext uri="{FF2B5EF4-FFF2-40B4-BE49-F238E27FC236}">
                <a16:creationId xmlns:a16="http://schemas.microsoft.com/office/drawing/2014/main" id="{AA27F1C5-D6A2-7D4C-84CF-ECF961CC19C2}"/>
              </a:ext>
            </a:extLst>
          </p:cNvPr>
          <p:cNvSpPr txBox="1">
            <a:spLocks noChangeArrowheads="1"/>
          </p:cNvSpPr>
          <p:nvPr/>
        </p:nvSpPr>
        <p:spPr bwMode="gray">
          <a:xfrm>
            <a:off x="4842388" y="4165283"/>
            <a:ext cx="3916457" cy="430887"/>
          </a:xfrm>
          <a:prstGeom prst="rect">
            <a:avLst/>
          </a:prstGeom>
          <a:noFill/>
          <a:ln w="9525">
            <a:noFill/>
            <a:miter lim="800000"/>
            <a:headEnd/>
            <a:tailEnd/>
          </a:ln>
          <a:effectLst/>
        </p:spPr>
        <p:txBody>
          <a:bodyPr wrap="none">
            <a:spAutoFit/>
          </a:bodyPr>
          <a:lstStyle/>
          <a:p>
            <a:pPr>
              <a:lnSpc>
                <a:spcPct val="100000"/>
              </a:lnSpc>
            </a:pPr>
            <a:r>
              <a:rPr lang="ja-JP" altLang="en-US" sz="2200">
                <a:latin typeface="+mj-ea"/>
                <a:ea typeface="+mj-ea"/>
              </a:rPr>
              <a:t>３</a:t>
            </a:r>
            <a:r>
              <a:rPr lang="en-US" altLang="ja-JP" sz="2200" dirty="0">
                <a:solidFill>
                  <a:schemeClr val="tx1"/>
                </a:solidFill>
                <a:latin typeface="+mj-ea"/>
                <a:ea typeface="+mj-ea"/>
              </a:rPr>
              <a:t>.</a:t>
            </a:r>
            <a:r>
              <a:rPr lang="ja-JP" altLang="en-US" sz="2200">
                <a:solidFill>
                  <a:schemeClr val="tx1"/>
                </a:solidFill>
                <a:latin typeface="+mj-ea"/>
                <a:ea typeface="+mj-ea"/>
              </a:rPr>
              <a:t> １</a:t>
            </a:r>
            <a:r>
              <a:rPr lang="en-US" altLang="ja-JP" sz="2200" dirty="0">
                <a:solidFill>
                  <a:schemeClr val="tx1"/>
                </a:solidFill>
                <a:latin typeface="+mj-ea"/>
                <a:ea typeface="+mj-ea"/>
              </a:rPr>
              <a:t> </a:t>
            </a:r>
            <a:r>
              <a:rPr lang="ja-JP" altLang="en-US" sz="2200">
                <a:solidFill>
                  <a:schemeClr val="tx1"/>
                </a:solidFill>
                <a:latin typeface="+mj-ea"/>
                <a:ea typeface="+mj-ea"/>
              </a:rPr>
              <a:t>データ公開の</a:t>
            </a:r>
            <a:r>
              <a:rPr lang="ja-JP" altLang="en-US" sz="2200">
                <a:latin typeface="+mj-ea"/>
                <a:ea typeface="+mj-ea"/>
              </a:rPr>
              <a:t>取組と課題</a:t>
            </a:r>
            <a:endParaRPr lang="ja-JP" altLang="en-US" sz="2200" dirty="0">
              <a:solidFill>
                <a:schemeClr val="tx1"/>
              </a:solidFill>
              <a:latin typeface="+mj-ea"/>
              <a:ea typeface="+mj-ea"/>
            </a:endParaRPr>
          </a:p>
        </p:txBody>
      </p:sp>
      <p:sp>
        <p:nvSpPr>
          <p:cNvPr id="21" name="Text Box 31">
            <a:extLst>
              <a:ext uri="{FF2B5EF4-FFF2-40B4-BE49-F238E27FC236}">
                <a16:creationId xmlns:a16="http://schemas.microsoft.com/office/drawing/2014/main" id="{D360E952-E404-CC43-95FE-A45A7501ADE4}"/>
              </a:ext>
            </a:extLst>
          </p:cNvPr>
          <p:cNvSpPr txBox="1">
            <a:spLocks noChangeArrowheads="1"/>
          </p:cNvSpPr>
          <p:nvPr/>
        </p:nvSpPr>
        <p:spPr bwMode="gray">
          <a:xfrm>
            <a:off x="4842388" y="4664076"/>
            <a:ext cx="3855543" cy="430887"/>
          </a:xfrm>
          <a:prstGeom prst="rect">
            <a:avLst/>
          </a:prstGeom>
          <a:noFill/>
          <a:ln w="9525">
            <a:noFill/>
            <a:miter lim="800000"/>
            <a:headEnd/>
            <a:tailEnd/>
          </a:ln>
          <a:effectLst/>
        </p:spPr>
        <p:txBody>
          <a:bodyPr wrap="none">
            <a:spAutoFit/>
          </a:bodyPr>
          <a:lstStyle/>
          <a:p>
            <a:pPr>
              <a:lnSpc>
                <a:spcPct val="100000"/>
              </a:lnSpc>
            </a:pPr>
            <a:r>
              <a:rPr lang="ja-JP" altLang="en-US" sz="2200">
                <a:latin typeface="+mj-ea"/>
              </a:rPr>
              <a:t>３</a:t>
            </a:r>
            <a:r>
              <a:rPr lang="en-US" altLang="ja-JP" sz="2200" dirty="0">
                <a:latin typeface="+mj-ea"/>
              </a:rPr>
              <a:t>.</a:t>
            </a:r>
            <a:r>
              <a:rPr lang="ja-JP" altLang="en-US" sz="2200">
                <a:latin typeface="+mj-ea"/>
              </a:rPr>
              <a:t> ２</a:t>
            </a:r>
            <a:r>
              <a:rPr lang="en-US" altLang="ja-JP" sz="2200" dirty="0">
                <a:latin typeface="+mj-ea"/>
              </a:rPr>
              <a:t> </a:t>
            </a:r>
            <a:r>
              <a:rPr lang="ja-JP" altLang="en-US" sz="2200">
                <a:latin typeface="+mj-ea"/>
              </a:rPr>
              <a:t>「公開する」ためのノウハウ</a:t>
            </a:r>
            <a:endParaRPr lang="ja-JP" altLang="en-US" sz="2200" dirty="0">
              <a:latin typeface="+mj-ea"/>
            </a:endParaRPr>
          </a:p>
        </p:txBody>
      </p:sp>
      <p:sp>
        <p:nvSpPr>
          <p:cNvPr id="3" name="スライド番号プレースホルダー 2">
            <a:extLst>
              <a:ext uri="{FF2B5EF4-FFF2-40B4-BE49-F238E27FC236}">
                <a16:creationId xmlns:a16="http://schemas.microsoft.com/office/drawing/2014/main" id="{00B34E04-1AE0-A042-899E-B3BA765E9187}"/>
              </a:ext>
            </a:extLst>
          </p:cNvPr>
          <p:cNvSpPr>
            <a:spLocks noGrp="1"/>
          </p:cNvSpPr>
          <p:nvPr>
            <p:ph type="sldNum" sz="quarter" idx="12"/>
          </p:nvPr>
        </p:nvSpPr>
        <p:spPr/>
        <p:txBody>
          <a:bodyPr/>
          <a:lstStyle/>
          <a:p>
            <a:fld id="{EEDB8509-CC2C-4EC7-9C2E-996B98B58898}" type="slidenum">
              <a:rPr kumimoji="1" lang="ja-JP" altLang="en-US" smtClean="0"/>
              <a:pPr/>
              <a:t>26</a:t>
            </a:fld>
            <a:endParaRPr kumimoji="1" lang="ja-JP" altLang="en-US" dirty="0"/>
          </a:p>
        </p:txBody>
      </p:sp>
    </p:spTree>
    <p:extLst>
      <p:ext uri="{BB962C8B-B14F-4D97-AF65-F5344CB8AC3E}">
        <p14:creationId xmlns:p14="http://schemas.microsoft.com/office/powerpoint/2010/main" val="353154476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スライド番号プレースホルダー 6"/>
          <p:cNvSpPr>
            <a:spLocks noGrp="1"/>
          </p:cNvSpPr>
          <p:nvPr>
            <p:ph type="sldNum" sz="quarter" idx="12"/>
          </p:nvPr>
        </p:nvSpPr>
        <p:spPr/>
        <p:txBody>
          <a:bodyPr/>
          <a:lstStyle/>
          <a:p>
            <a:fld id="{EEDB8509-CC2C-4EC7-9C2E-996B98B58898}" type="slidenum">
              <a:rPr kumimoji="1" lang="ja-JP" altLang="en-US" smtClean="0"/>
              <a:pPr/>
              <a:t>27</a:t>
            </a:fld>
            <a:endParaRPr kumimoji="1" lang="ja-JP" altLang="en-US"/>
          </a:p>
        </p:txBody>
      </p:sp>
      <p:sp>
        <p:nvSpPr>
          <p:cNvPr id="31" name="正方形/長方形 30"/>
          <p:cNvSpPr/>
          <p:nvPr/>
        </p:nvSpPr>
        <p:spPr bwMode="auto">
          <a:xfrm>
            <a:off x="215900" y="1843972"/>
            <a:ext cx="8748588" cy="4681371"/>
          </a:xfrm>
          <a:prstGeom prst="rect">
            <a:avLst/>
          </a:prstGeom>
          <a:solidFill>
            <a:schemeClr val="bg2">
              <a:lumMod val="90000"/>
            </a:schemeClr>
          </a:solidFill>
          <a:ln w="6350">
            <a:noFill/>
            <a:miter lim="800000"/>
            <a:headEnd/>
            <a:tailEnd/>
          </a:ln>
        </p:spPr>
        <p:txBody>
          <a:bodyPr wrap="square" rtlCol="0" anchor="t"/>
          <a:lstStyle/>
          <a:p>
            <a:pPr>
              <a:lnSpc>
                <a:spcPct val="100000"/>
              </a:lnSpc>
            </a:pPr>
            <a:endParaRPr kumimoji="1" lang="ja-JP" altLang="en-US" sz="16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4" name="正方形/長方形 33"/>
          <p:cNvSpPr/>
          <p:nvPr/>
        </p:nvSpPr>
        <p:spPr bwMode="auto">
          <a:xfrm>
            <a:off x="215901" y="836712"/>
            <a:ext cx="8748588" cy="873911"/>
          </a:xfrm>
          <a:prstGeom prst="rect">
            <a:avLst/>
          </a:prstGeom>
          <a:solidFill>
            <a:schemeClr val="accent4">
              <a:lumMod val="40000"/>
              <a:lumOff val="60000"/>
              <a:alpha val="46000"/>
            </a:schemeClr>
          </a:solidFill>
          <a:ln w="6350">
            <a:noFill/>
            <a:miter lim="800000"/>
            <a:headEnd/>
            <a:tailEnd/>
          </a:ln>
        </p:spPr>
        <p:txBody>
          <a:bodyPr wrap="square" rtlCol="0" anchor="ctr" anchorCtr="0"/>
          <a:lstStyle/>
          <a:p>
            <a:pPr>
              <a:lnSpc>
                <a:spcPct val="100000"/>
              </a:lnSpc>
            </a:pPr>
            <a:r>
              <a:rPr kumimoji="1" lang="ja-JP" altLang="en-US" sz="2000">
                <a:solidFill>
                  <a:srgbClr val="000000"/>
                </a:solidFill>
                <a:latin typeface="Meiryo UI" panose="020B0604030504040204" pitchFamily="50" charset="-128"/>
                <a:ea typeface="Meiryo UI" panose="020B0604030504040204" pitchFamily="50" charset="-128"/>
                <a:cs typeface="Meiryo UI" panose="020B0604030504040204" pitchFamily="50" charset="-128"/>
              </a:rPr>
              <a:t>庁内でオープンデータ化するデータの選定やデータの更新に係る考え方や基準などを整理し、利用者向けの利用規約を策定します</a:t>
            </a:r>
          </a:p>
        </p:txBody>
      </p:sp>
      <p:sp>
        <p:nvSpPr>
          <p:cNvPr id="10" name="タイトル 1"/>
          <p:cNvSpPr>
            <a:spLocks noGrp="1"/>
          </p:cNvSpPr>
          <p:nvPr>
            <p:ph type="title"/>
          </p:nvPr>
        </p:nvSpPr>
        <p:spPr>
          <a:xfrm>
            <a:off x="251520" y="313813"/>
            <a:ext cx="8712968" cy="424732"/>
          </a:xfrm>
        </p:spPr>
        <p:txBody>
          <a:bodyPr/>
          <a:lstStyle/>
          <a:p>
            <a:r>
              <a:rPr lang="en-US" altLang="ja-JP" dirty="0">
                <a:latin typeface="+mn-ea"/>
                <a:ea typeface="+mn-ea"/>
              </a:rPr>
              <a:t>3.1 </a:t>
            </a:r>
            <a:r>
              <a:rPr lang="ja-JP" altLang="en-US">
                <a:latin typeface="+mn-ea"/>
                <a:ea typeface="+mn-ea"/>
              </a:rPr>
              <a:t>データ公開の取組と課題</a:t>
            </a:r>
            <a:endParaRPr kumimoji="1" lang="ja-JP" altLang="en-US" dirty="0">
              <a:latin typeface="+mn-ea"/>
              <a:ea typeface="+mn-ea"/>
            </a:endParaRPr>
          </a:p>
        </p:txBody>
      </p:sp>
      <p:sp>
        <p:nvSpPr>
          <p:cNvPr id="11" name="タイトル 1"/>
          <p:cNvSpPr txBox="1">
            <a:spLocks/>
          </p:cNvSpPr>
          <p:nvPr/>
        </p:nvSpPr>
        <p:spPr>
          <a:xfrm>
            <a:off x="251520" y="116632"/>
            <a:ext cx="8712968" cy="234159"/>
          </a:xfrm>
          <a:prstGeom prst="rect">
            <a:avLst/>
          </a:prstGeom>
        </p:spPr>
        <p:txBody>
          <a:bodyPr vert="horz" wrap="none" lIns="91440" tIns="45720" rIns="91440" bIns="45720" rtlCol="0" anchor="ctr">
            <a:normAutofit fontScale="92500" lnSpcReduction="10000"/>
          </a:bodyPr>
          <a:lstStyle>
            <a:lvl1pPr algn="l" defTabSz="914400" rtl="0" eaLnBrk="1" latinLnBrk="0" hangingPunct="1">
              <a:lnSpc>
                <a:spcPct val="90000"/>
              </a:lnSpc>
              <a:spcBef>
                <a:spcPct val="0"/>
              </a:spcBef>
              <a:buNone/>
              <a:defRPr kumimoji="1" lang="en-US" sz="2400" kern="1200" dirty="0">
                <a:solidFill>
                  <a:schemeClr val="tx1"/>
                </a:solidFill>
                <a:latin typeface="HGP創英角ｺﾞｼｯｸUB" panose="020B0900000000000000" pitchFamily="50" charset="-128"/>
                <a:ea typeface="HGP創英角ｺﾞｼｯｸUB" panose="020B0900000000000000" pitchFamily="50" charset="-128"/>
                <a:cs typeface="+mj-cs"/>
              </a:defRPr>
            </a:lvl1pPr>
          </a:lstStyle>
          <a:p>
            <a:r>
              <a:rPr lang="ja-JP" altLang="en-US" sz="1200">
                <a:latin typeface="+mn-ea"/>
                <a:ea typeface="+mn-ea"/>
              </a:rPr>
              <a:t>３</a:t>
            </a:r>
            <a:r>
              <a:rPr lang="en-US" altLang="ja-JP" sz="1200" dirty="0">
                <a:latin typeface="+mn-ea"/>
                <a:ea typeface="+mn-ea"/>
              </a:rPr>
              <a:t>.</a:t>
            </a:r>
            <a:r>
              <a:rPr lang="ja-JP" altLang="en-US" sz="1200">
                <a:latin typeface="+mn-ea"/>
                <a:ea typeface="+mn-ea"/>
              </a:rPr>
              <a:t>データ公開 </a:t>
            </a:r>
            <a:r>
              <a:rPr lang="en-US" altLang="ja-JP" sz="1200" dirty="0">
                <a:latin typeface="+mn-ea"/>
                <a:ea typeface="+mn-ea"/>
              </a:rPr>
              <a:t>– </a:t>
            </a:r>
            <a:r>
              <a:rPr lang="ja-JP" altLang="en-US" sz="1200">
                <a:latin typeface="+mn-ea"/>
                <a:ea typeface="+mn-ea"/>
              </a:rPr>
              <a:t>公開する</a:t>
            </a:r>
          </a:p>
        </p:txBody>
      </p:sp>
      <p:sp>
        <p:nvSpPr>
          <p:cNvPr id="2" name="角丸四角形 1">
            <a:extLst>
              <a:ext uri="{FF2B5EF4-FFF2-40B4-BE49-F238E27FC236}">
                <a16:creationId xmlns:a16="http://schemas.microsoft.com/office/drawing/2014/main" id="{9E536D74-77E7-474B-A2F8-A24B67C2FE6A}"/>
              </a:ext>
            </a:extLst>
          </p:cNvPr>
          <p:cNvSpPr/>
          <p:nvPr/>
        </p:nvSpPr>
        <p:spPr>
          <a:xfrm>
            <a:off x="683568" y="2316728"/>
            <a:ext cx="7776864" cy="1367514"/>
          </a:xfrm>
          <a:prstGeom prst="roundRect">
            <a:avLst/>
          </a:prstGeom>
          <a:solidFill>
            <a:schemeClr val="tx2"/>
          </a:solidFill>
          <a:ln/>
        </p:spPr>
        <p:style>
          <a:lnRef idx="0">
            <a:schemeClr val="accent1"/>
          </a:lnRef>
          <a:fillRef idx="3">
            <a:schemeClr val="accent1"/>
          </a:fillRef>
          <a:effectRef idx="3">
            <a:schemeClr val="accent1"/>
          </a:effectRef>
          <a:fontRef idx="minor">
            <a:schemeClr val="lt1"/>
          </a:fontRef>
        </p:style>
        <p:txBody>
          <a:bodyPr rtlCol="0" anchor="ctr"/>
          <a:lstStyle/>
          <a:p>
            <a:pPr marL="285750" indent="-285750">
              <a:lnSpc>
                <a:spcPct val="150000"/>
              </a:lnSpc>
              <a:buFont typeface="Wingdings" pitchFamily="2" charset="2"/>
              <a:buChar char="l"/>
            </a:pPr>
            <a:r>
              <a:rPr kumimoji="1" lang="ja-JP" altLang="en-US" sz="1600" b="1"/>
              <a:t>データ選定と作成に関する考え方を定めます</a:t>
            </a:r>
            <a:endParaRPr kumimoji="1" lang="en-US" altLang="ja-JP" sz="1600" b="1" dirty="0"/>
          </a:p>
          <a:p>
            <a:pPr marL="285750" indent="-285750">
              <a:lnSpc>
                <a:spcPct val="150000"/>
              </a:lnSpc>
              <a:buFont typeface="Wingdings" pitchFamily="2" charset="2"/>
              <a:buChar char="l"/>
            </a:pPr>
            <a:r>
              <a:rPr kumimoji="1" lang="ja-JP" altLang="en-US" sz="1600" b="1">
                <a:latin typeface="+mj-lt"/>
              </a:rPr>
              <a:t>オープンデータの利用ルールを策定します</a:t>
            </a:r>
            <a:endParaRPr kumimoji="1" lang="en-US" altLang="ja-JP" sz="1600" b="1" dirty="0">
              <a:latin typeface="+mj-lt"/>
            </a:endParaRPr>
          </a:p>
          <a:p>
            <a:pPr marL="285750" indent="-285750">
              <a:lnSpc>
                <a:spcPct val="150000"/>
              </a:lnSpc>
              <a:buFont typeface="Wingdings" pitchFamily="2" charset="2"/>
              <a:buChar char="l"/>
            </a:pPr>
            <a:r>
              <a:rPr kumimoji="1" lang="ja-JP" altLang="en-US" sz="1600" b="1">
                <a:latin typeface="+mj-lt"/>
              </a:rPr>
              <a:t>データの公開と更新のルールを決めます</a:t>
            </a:r>
            <a:endParaRPr kumimoji="1" lang="en-US" altLang="ja-JP" sz="1600" b="1" dirty="0">
              <a:latin typeface="+mj-lt"/>
            </a:endParaRPr>
          </a:p>
        </p:txBody>
      </p:sp>
      <p:sp>
        <p:nvSpPr>
          <p:cNvPr id="15" name="角丸四角形 14">
            <a:extLst>
              <a:ext uri="{FF2B5EF4-FFF2-40B4-BE49-F238E27FC236}">
                <a16:creationId xmlns:a16="http://schemas.microsoft.com/office/drawing/2014/main" id="{4D9E9257-2991-4D41-BA8C-34958DD78A00}"/>
              </a:ext>
            </a:extLst>
          </p:cNvPr>
          <p:cNvSpPr/>
          <p:nvPr/>
        </p:nvSpPr>
        <p:spPr>
          <a:xfrm>
            <a:off x="677104" y="4084988"/>
            <a:ext cx="7776864" cy="2030008"/>
          </a:xfrm>
          <a:prstGeom prst="roundRect">
            <a:avLst/>
          </a:prstGeom>
          <a:solidFill>
            <a:schemeClr val="tx2"/>
          </a:solidFill>
        </p:spPr>
        <p:style>
          <a:lnRef idx="0">
            <a:schemeClr val="accent1"/>
          </a:lnRef>
          <a:fillRef idx="3">
            <a:schemeClr val="accent1"/>
          </a:fillRef>
          <a:effectRef idx="3">
            <a:schemeClr val="accent1"/>
          </a:effectRef>
          <a:fontRef idx="minor">
            <a:schemeClr val="lt1"/>
          </a:fontRef>
        </p:style>
        <p:txBody>
          <a:bodyPr rtlCol="0" anchor="ctr"/>
          <a:lstStyle/>
          <a:p>
            <a:pPr marL="285750" indent="-285750">
              <a:lnSpc>
                <a:spcPct val="150000"/>
              </a:lnSpc>
              <a:buFont typeface="Wingdings" pitchFamily="2" charset="2"/>
              <a:buChar char="l"/>
            </a:pPr>
            <a:r>
              <a:rPr kumimoji="1" lang="ja-JP" altLang="en-US" sz="1600" b="1"/>
              <a:t>オープンデータ化を始めるデータを決めます</a:t>
            </a:r>
            <a:endParaRPr kumimoji="1" lang="en-US" altLang="ja-JP" sz="1600" b="1" dirty="0"/>
          </a:p>
          <a:p>
            <a:pPr marL="285750" indent="-285750">
              <a:lnSpc>
                <a:spcPct val="150000"/>
              </a:lnSpc>
              <a:buFont typeface="Wingdings" pitchFamily="2" charset="2"/>
              <a:buChar char="l"/>
            </a:pPr>
            <a:r>
              <a:rPr kumimoji="1" lang="ja-JP" altLang="en-US" sz="1600" b="1"/>
              <a:t>企業や市民にとって有効なデータを調べます</a:t>
            </a:r>
            <a:endParaRPr kumimoji="1" lang="en-US" altLang="ja-JP" sz="1600" b="1" dirty="0"/>
          </a:p>
          <a:p>
            <a:pPr marL="285750" indent="-285750">
              <a:lnSpc>
                <a:spcPct val="150000"/>
              </a:lnSpc>
              <a:buFont typeface="Wingdings" pitchFamily="2" charset="2"/>
              <a:buChar char="l"/>
            </a:pPr>
            <a:r>
              <a:rPr kumimoji="1" lang="ja-JP" altLang="en-US" sz="1600" b="1"/>
              <a:t>公開するデータ形式を決定します</a:t>
            </a:r>
            <a:endParaRPr kumimoji="1" lang="en-US" altLang="ja-JP" sz="1600" b="1" dirty="0"/>
          </a:p>
          <a:p>
            <a:pPr marL="285750" indent="-285750">
              <a:lnSpc>
                <a:spcPct val="150000"/>
              </a:lnSpc>
              <a:buFont typeface="Wingdings" pitchFamily="2" charset="2"/>
              <a:buChar char="l"/>
            </a:pPr>
            <a:r>
              <a:rPr kumimoji="1" lang="ja-JP" altLang="en-US" sz="1600" b="1"/>
              <a:t>適切な利用規約やライセンスを選択したり策定します</a:t>
            </a:r>
            <a:endParaRPr kumimoji="1" lang="en-US" altLang="ja-JP" sz="1600" b="1" dirty="0"/>
          </a:p>
          <a:p>
            <a:pPr marL="285750" indent="-285750">
              <a:lnSpc>
                <a:spcPct val="150000"/>
              </a:lnSpc>
              <a:buFont typeface="Wingdings" pitchFamily="2" charset="2"/>
              <a:buChar char="l"/>
            </a:pPr>
            <a:r>
              <a:rPr kumimoji="1" lang="ja-JP" altLang="en-US" sz="1600" b="1"/>
              <a:t>適切な公開手段を決めます</a:t>
            </a:r>
            <a:endParaRPr kumimoji="1" lang="en-US" altLang="ja-JP" sz="1600" b="1" dirty="0"/>
          </a:p>
        </p:txBody>
      </p:sp>
      <p:sp>
        <p:nvSpPr>
          <p:cNvPr id="3" name="テキスト ボックス 2">
            <a:extLst>
              <a:ext uri="{FF2B5EF4-FFF2-40B4-BE49-F238E27FC236}">
                <a16:creationId xmlns:a16="http://schemas.microsoft.com/office/drawing/2014/main" id="{A2B4047E-6DF1-F54F-AEA3-30353ED0AC7E}"/>
              </a:ext>
            </a:extLst>
          </p:cNvPr>
          <p:cNvSpPr txBox="1"/>
          <p:nvPr/>
        </p:nvSpPr>
        <p:spPr>
          <a:xfrm>
            <a:off x="677104" y="1916832"/>
            <a:ext cx="595035" cy="338554"/>
          </a:xfrm>
          <a:prstGeom prst="rect">
            <a:avLst/>
          </a:prstGeom>
          <a:noFill/>
        </p:spPr>
        <p:txBody>
          <a:bodyPr wrap="none" rtlCol="0">
            <a:spAutoFit/>
          </a:bodyPr>
          <a:lstStyle/>
          <a:p>
            <a:r>
              <a:rPr kumimoji="1" lang="ja-JP" altLang="en-US" sz="1600"/>
              <a:t>取組</a:t>
            </a:r>
          </a:p>
        </p:txBody>
      </p:sp>
      <p:sp>
        <p:nvSpPr>
          <p:cNvPr id="16" name="テキスト ボックス 15">
            <a:extLst>
              <a:ext uri="{FF2B5EF4-FFF2-40B4-BE49-F238E27FC236}">
                <a16:creationId xmlns:a16="http://schemas.microsoft.com/office/drawing/2014/main" id="{911C08FA-3B69-2241-BC0E-82751794AA1D}"/>
              </a:ext>
            </a:extLst>
          </p:cNvPr>
          <p:cNvSpPr txBox="1"/>
          <p:nvPr/>
        </p:nvSpPr>
        <p:spPr>
          <a:xfrm>
            <a:off x="677103" y="3717032"/>
            <a:ext cx="595035" cy="338554"/>
          </a:xfrm>
          <a:prstGeom prst="rect">
            <a:avLst/>
          </a:prstGeom>
          <a:noFill/>
        </p:spPr>
        <p:txBody>
          <a:bodyPr wrap="none" rtlCol="0">
            <a:spAutoFit/>
          </a:bodyPr>
          <a:lstStyle/>
          <a:p>
            <a:r>
              <a:rPr kumimoji="1" lang="ja-JP" altLang="en-US" sz="1600"/>
              <a:t>課題</a:t>
            </a:r>
          </a:p>
        </p:txBody>
      </p:sp>
      <p:sp>
        <p:nvSpPr>
          <p:cNvPr id="19" name="テキスト ボックス 18">
            <a:extLst>
              <a:ext uri="{FF2B5EF4-FFF2-40B4-BE49-F238E27FC236}">
                <a16:creationId xmlns:a16="http://schemas.microsoft.com/office/drawing/2014/main" id="{842FA92C-4F37-094E-8731-5DE81AEAC504}"/>
              </a:ext>
            </a:extLst>
          </p:cNvPr>
          <p:cNvSpPr txBox="1"/>
          <p:nvPr/>
        </p:nvSpPr>
        <p:spPr>
          <a:xfrm>
            <a:off x="179512" y="6248345"/>
            <a:ext cx="8712968" cy="276999"/>
          </a:xfrm>
          <a:prstGeom prst="rect">
            <a:avLst/>
          </a:prstGeom>
          <a:noFill/>
        </p:spPr>
        <p:txBody>
          <a:bodyPr wrap="square" rtlCol="0">
            <a:spAutoFit/>
          </a:bodyPr>
          <a:lstStyle/>
          <a:p>
            <a:r>
              <a:rPr kumimoji="1" lang="ja-JP" altLang="en-US" sz="1200"/>
              <a:t>出典：オープンデータ取組ガイド（地方公共団体情報システム機構）を編集</a:t>
            </a:r>
          </a:p>
        </p:txBody>
      </p:sp>
    </p:spTree>
    <p:extLst>
      <p:ext uri="{BB962C8B-B14F-4D97-AF65-F5344CB8AC3E}">
        <p14:creationId xmlns:p14="http://schemas.microsoft.com/office/powerpoint/2010/main" val="363504368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スライド番号プレースホルダー 6"/>
          <p:cNvSpPr>
            <a:spLocks noGrp="1"/>
          </p:cNvSpPr>
          <p:nvPr>
            <p:ph type="sldNum" sz="quarter" idx="12"/>
          </p:nvPr>
        </p:nvSpPr>
        <p:spPr/>
        <p:txBody>
          <a:bodyPr/>
          <a:lstStyle/>
          <a:p>
            <a:fld id="{EEDB8509-CC2C-4EC7-9C2E-996B98B58898}" type="slidenum">
              <a:rPr kumimoji="1" lang="ja-JP" altLang="en-US" smtClean="0"/>
              <a:pPr/>
              <a:t>28</a:t>
            </a:fld>
            <a:endParaRPr kumimoji="1" lang="ja-JP" altLang="en-US"/>
          </a:p>
        </p:txBody>
      </p:sp>
      <p:sp>
        <p:nvSpPr>
          <p:cNvPr id="31" name="正方形/長方形 30"/>
          <p:cNvSpPr/>
          <p:nvPr/>
        </p:nvSpPr>
        <p:spPr bwMode="auto">
          <a:xfrm>
            <a:off x="215900" y="1843972"/>
            <a:ext cx="8748588" cy="4681371"/>
          </a:xfrm>
          <a:prstGeom prst="rect">
            <a:avLst/>
          </a:prstGeom>
          <a:solidFill>
            <a:schemeClr val="bg2">
              <a:lumMod val="90000"/>
            </a:schemeClr>
          </a:solidFill>
          <a:ln w="6350">
            <a:noFill/>
            <a:miter lim="800000"/>
            <a:headEnd/>
            <a:tailEnd/>
          </a:ln>
        </p:spPr>
        <p:txBody>
          <a:bodyPr wrap="square" rtlCol="0" anchor="t"/>
          <a:lstStyle/>
          <a:p>
            <a:pPr>
              <a:lnSpc>
                <a:spcPct val="100000"/>
              </a:lnSpc>
            </a:pPr>
            <a:endParaRPr kumimoji="1" lang="ja-JP" altLang="en-US" sz="16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4" name="正方形/長方形 33"/>
          <p:cNvSpPr/>
          <p:nvPr/>
        </p:nvSpPr>
        <p:spPr bwMode="auto">
          <a:xfrm>
            <a:off x="215901" y="836712"/>
            <a:ext cx="8748588" cy="873911"/>
          </a:xfrm>
          <a:prstGeom prst="rect">
            <a:avLst/>
          </a:prstGeom>
          <a:solidFill>
            <a:schemeClr val="accent4">
              <a:lumMod val="40000"/>
              <a:lumOff val="60000"/>
              <a:alpha val="46000"/>
            </a:schemeClr>
          </a:solidFill>
          <a:ln w="6350">
            <a:noFill/>
            <a:miter lim="800000"/>
            <a:headEnd/>
            <a:tailEnd/>
          </a:ln>
        </p:spPr>
        <p:txBody>
          <a:bodyPr wrap="square" rtlCol="0" anchor="ctr" anchorCtr="0"/>
          <a:lstStyle/>
          <a:p>
            <a:pPr>
              <a:lnSpc>
                <a:spcPct val="100000"/>
              </a:lnSpc>
            </a:pPr>
            <a:r>
              <a:rPr kumimoji="1" lang="en-US" altLang="ja-JP" sz="20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(1)</a:t>
            </a:r>
            <a:r>
              <a:rPr kumimoji="1" lang="ja-JP" altLang="en-US" sz="2000">
                <a:solidFill>
                  <a:srgbClr val="000000"/>
                </a:solidFill>
                <a:latin typeface="Meiryo UI" panose="020B0604030504040204" pitchFamily="50" charset="-128"/>
                <a:ea typeface="Meiryo UI" panose="020B0604030504040204" pitchFamily="50" charset="-128"/>
                <a:cs typeface="Meiryo UI" panose="020B0604030504040204" pitchFamily="50" charset="-128"/>
              </a:rPr>
              <a:t>どのようなファイル形式でデータを公開すればよいですか？</a:t>
            </a:r>
          </a:p>
        </p:txBody>
      </p:sp>
      <p:sp>
        <p:nvSpPr>
          <p:cNvPr id="10" name="タイトル 1"/>
          <p:cNvSpPr>
            <a:spLocks noGrp="1"/>
          </p:cNvSpPr>
          <p:nvPr>
            <p:ph type="title"/>
          </p:nvPr>
        </p:nvSpPr>
        <p:spPr>
          <a:xfrm>
            <a:off x="251520" y="313813"/>
            <a:ext cx="8712968" cy="424732"/>
          </a:xfrm>
        </p:spPr>
        <p:txBody>
          <a:bodyPr/>
          <a:lstStyle/>
          <a:p>
            <a:r>
              <a:rPr lang="en-US" altLang="ja-JP" dirty="0">
                <a:latin typeface="+mn-ea"/>
                <a:ea typeface="+mn-ea"/>
              </a:rPr>
              <a:t>3.2 </a:t>
            </a:r>
            <a:r>
              <a:rPr lang="ja-JP" altLang="en-US">
                <a:latin typeface="+mn-ea"/>
                <a:ea typeface="+mn-ea"/>
              </a:rPr>
              <a:t>「公開する」ためのノウハウ</a:t>
            </a:r>
            <a:endParaRPr kumimoji="1" lang="ja-JP" altLang="en-US" dirty="0">
              <a:latin typeface="+mn-ea"/>
              <a:ea typeface="+mn-ea"/>
            </a:endParaRPr>
          </a:p>
        </p:txBody>
      </p:sp>
      <p:sp>
        <p:nvSpPr>
          <p:cNvPr id="11" name="タイトル 1"/>
          <p:cNvSpPr txBox="1">
            <a:spLocks/>
          </p:cNvSpPr>
          <p:nvPr/>
        </p:nvSpPr>
        <p:spPr>
          <a:xfrm>
            <a:off x="251520" y="116632"/>
            <a:ext cx="8712968" cy="234159"/>
          </a:xfrm>
          <a:prstGeom prst="rect">
            <a:avLst/>
          </a:prstGeom>
        </p:spPr>
        <p:txBody>
          <a:bodyPr vert="horz" wrap="none" lIns="91440" tIns="45720" rIns="91440" bIns="45720" rtlCol="0" anchor="ctr">
            <a:normAutofit fontScale="92500" lnSpcReduction="10000"/>
          </a:bodyPr>
          <a:lstStyle>
            <a:lvl1pPr algn="l" defTabSz="914400" rtl="0" eaLnBrk="1" latinLnBrk="0" hangingPunct="1">
              <a:lnSpc>
                <a:spcPct val="90000"/>
              </a:lnSpc>
              <a:spcBef>
                <a:spcPct val="0"/>
              </a:spcBef>
              <a:buNone/>
              <a:defRPr kumimoji="1" lang="en-US" sz="2400" kern="1200" dirty="0">
                <a:solidFill>
                  <a:schemeClr val="tx1"/>
                </a:solidFill>
                <a:latin typeface="HGP創英角ｺﾞｼｯｸUB" panose="020B0900000000000000" pitchFamily="50" charset="-128"/>
                <a:ea typeface="HGP創英角ｺﾞｼｯｸUB" panose="020B0900000000000000" pitchFamily="50" charset="-128"/>
                <a:cs typeface="+mj-cs"/>
              </a:defRPr>
            </a:lvl1pPr>
          </a:lstStyle>
          <a:p>
            <a:r>
              <a:rPr lang="ja-JP" altLang="en-US" sz="1200">
                <a:latin typeface="+mn-ea"/>
                <a:ea typeface="+mn-ea"/>
              </a:rPr>
              <a:t>３</a:t>
            </a:r>
            <a:r>
              <a:rPr lang="en-US" altLang="ja-JP" sz="1200" dirty="0">
                <a:latin typeface="+mn-ea"/>
                <a:ea typeface="+mn-ea"/>
              </a:rPr>
              <a:t>.</a:t>
            </a:r>
            <a:r>
              <a:rPr lang="ja-JP" altLang="en-US" sz="1200">
                <a:latin typeface="+mn-ea"/>
                <a:ea typeface="+mn-ea"/>
              </a:rPr>
              <a:t>データ公開 </a:t>
            </a:r>
            <a:r>
              <a:rPr lang="en-US" altLang="ja-JP" sz="1200" dirty="0">
                <a:latin typeface="+mn-ea"/>
                <a:ea typeface="+mn-ea"/>
              </a:rPr>
              <a:t>– </a:t>
            </a:r>
            <a:r>
              <a:rPr lang="ja-JP" altLang="en-US" sz="1200">
                <a:latin typeface="+mn-ea"/>
                <a:ea typeface="+mn-ea"/>
              </a:rPr>
              <a:t>公開する</a:t>
            </a:r>
          </a:p>
        </p:txBody>
      </p:sp>
      <p:pic>
        <p:nvPicPr>
          <p:cNvPr id="6" name="図 5">
            <a:extLst>
              <a:ext uri="{FF2B5EF4-FFF2-40B4-BE49-F238E27FC236}">
                <a16:creationId xmlns:a16="http://schemas.microsoft.com/office/drawing/2014/main" id="{46C623ED-8A8B-104E-946D-FDCCB9A8883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89949" y="2297896"/>
            <a:ext cx="5074139" cy="2880320"/>
          </a:xfrm>
          <a:prstGeom prst="rect">
            <a:avLst/>
          </a:prstGeom>
        </p:spPr>
      </p:pic>
      <p:pic>
        <p:nvPicPr>
          <p:cNvPr id="3" name="図 2">
            <a:extLst>
              <a:ext uri="{FF2B5EF4-FFF2-40B4-BE49-F238E27FC236}">
                <a16:creationId xmlns:a16="http://schemas.microsoft.com/office/drawing/2014/main" id="{33A78B6A-2CDA-FF45-9CDB-D8B3E1E68D4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42470" y="2089796"/>
            <a:ext cx="3378650" cy="3126303"/>
          </a:xfrm>
          <a:prstGeom prst="rect">
            <a:avLst/>
          </a:prstGeom>
        </p:spPr>
      </p:pic>
      <p:sp>
        <p:nvSpPr>
          <p:cNvPr id="12" name="テキスト ボックス 11">
            <a:extLst>
              <a:ext uri="{FF2B5EF4-FFF2-40B4-BE49-F238E27FC236}">
                <a16:creationId xmlns:a16="http://schemas.microsoft.com/office/drawing/2014/main" id="{2D489FF7-9514-6D4D-BD8E-3537DF5D289A}"/>
              </a:ext>
            </a:extLst>
          </p:cNvPr>
          <p:cNvSpPr txBox="1"/>
          <p:nvPr/>
        </p:nvSpPr>
        <p:spPr>
          <a:xfrm>
            <a:off x="5442470" y="5370601"/>
            <a:ext cx="3378650" cy="938719"/>
          </a:xfrm>
          <a:prstGeom prst="rect">
            <a:avLst/>
          </a:prstGeom>
          <a:noFill/>
        </p:spPr>
        <p:txBody>
          <a:bodyPr wrap="square" rtlCol="0">
            <a:spAutoFit/>
          </a:bodyPr>
          <a:lstStyle/>
          <a:p>
            <a:r>
              <a:rPr kumimoji="1" lang="ja-JP" altLang="en-US" sz="1100"/>
              <a:t>出典：地方公共団体へのオープンデータの取組に関するアンケート結果・回答一覧（内閣官房</a:t>
            </a:r>
            <a:r>
              <a:rPr kumimoji="1" lang="en" altLang="ja-JP" sz="1100" dirty="0"/>
              <a:t>IT</a:t>
            </a:r>
            <a:r>
              <a:rPr kumimoji="1" lang="ja-JP" altLang="en-US" sz="1100"/>
              <a:t>総合戦略室、平成</a:t>
            </a:r>
            <a:r>
              <a:rPr kumimoji="1" lang="en-US" altLang="ja-JP" sz="1100" dirty="0"/>
              <a:t>31</a:t>
            </a:r>
            <a:r>
              <a:rPr kumimoji="1" lang="ja-JP" altLang="en-US" sz="1100"/>
              <a:t>年</a:t>
            </a:r>
            <a:r>
              <a:rPr kumimoji="1" lang="en-US" altLang="ja-JP" sz="1100" dirty="0"/>
              <a:t>3</a:t>
            </a:r>
            <a:r>
              <a:rPr kumimoji="1" lang="ja-JP" altLang="en-US" sz="1100"/>
              <a:t>月</a:t>
            </a:r>
            <a:r>
              <a:rPr kumimoji="1" lang="en-US" altLang="ja-JP" sz="1100" dirty="0"/>
              <a:t>26</a:t>
            </a:r>
            <a:r>
              <a:rPr kumimoji="1" lang="ja-JP" altLang="en-US" sz="1100"/>
              <a:t>日公開）（内閣官房</a:t>
            </a:r>
            <a:r>
              <a:rPr kumimoji="1" lang="en" altLang="ja-JP" sz="1100" dirty="0"/>
              <a:t>IT</a:t>
            </a:r>
            <a:r>
              <a:rPr kumimoji="1" lang="ja-JP" altLang="en-US" sz="1100"/>
              <a:t>総合戦略室、クリエイティブ・コモンズ 表示 </a:t>
            </a:r>
            <a:r>
              <a:rPr kumimoji="1" lang="en-US" altLang="ja-JP" sz="1100" dirty="0"/>
              <a:t>4.0 </a:t>
            </a:r>
            <a:r>
              <a:rPr kumimoji="1" lang="ja-JP" altLang="en-US" sz="1100"/>
              <a:t>国際）をもとに公益財団法人九州先端科学技術研究所が作成</a:t>
            </a:r>
          </a:p>
        </p:txBody>
      </p:sp>
    </p:spTree>
    <p:extLst>
      <p:ext uri="{BB962C8B-B14F-4D97-AF65-F5344CB8AC3E}">
        <p14:creationId xmlns:p14="http://schemas.microsoft.com/office/powerpoint/2010/main" val="391346149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スライド番号プレースホルダー 6"/>
          <p:cNvSpPr>
            <a:spLocks noGrp="1"/>
          </p:cNvSpPr>
          <p:nvPr>
            <p:ph type="sldNum" sz="quarter" idx="12"/>
          </p:nvPr>
        </p:nvSpPr>
        <p:spPr/>
        <p:txBody>
          <a:bodyPr/>
          <a:lstStyle/>
          <a:p>
            <a:fld id="{EEDB8509-CC2C-4EC7-9C2E-996B98B58898}" type="slidenum">
              <a:rPr kumimoji="1" lang="ja-JP" altLang="en-US" smtClean="0"/>
              <a:pPr/>
              <a:t>29</a:t>
            </a:fld>
            <a:endParaRPr kumimoji="1" lang="ja-JP" altLang="en-US"/>
          </a:p>
        </p:txBody>
      </p:sp>
      <p:sp>
        <p:nvSpPr>
          <p:cNvPr id="31" name="正方形/長方形 30"/>
          <p:cNvSpPr/>
          <p:nvPr/>
        </p:nvSpPr>
        <p:spPr bwMode="auto">
          <a:xfrm>
            <a:off x="215900" y="1843972"/>
            <a:ext cx="8748588" cy="4681371"/>
          </a:xfrm>
          <a:prstGeom prst="rect">
            <a:avLst/>
          </a:prstGeom>
          <a:solidFill>
            <a:schemeClr val="bg2">
              <a:lumMod val="90000"/>
            </a:schemeClr>
          </a:solidFill>
          <a:ln w="6350">
            <a:noFill/>
            <a:miter lim="800000"/>
            <a:headEnd/>
            <a:tailEnd/>
          </a:ln>
        </p:spPr>
        <p:txBody>
          <a:bodyPr wrap="square" rtlCol="0" anchor="t"/>
          <a:lstStyle/>
          <a:p>
            <a:pPr>
              <a:lnSpc>
                <a:spcPct val="100000"/>
              </a:lnSpc>
            </a:pPr>
            <a:endParaRPr kumimoji="1" lang="ja-JP" altLang="en-US" sz="16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4" name="正方形/長方形 33"/>
          <p:cNvSpPr/>
          <p:nvPr/>
        </p:nvSpPr>
        <p:spPr bwMode="auto">
          <a:xfrm>
            <a:off x="215901" y="836712"/>
            <a:ext cx="8748588" cy="873911"/>
          </a:xfrm>
          <a:prstGeom prst="rect">
            <a:avLst/>
          </a:prstGeom>
          <a:solidFill>
            <a:schemeClr val="accent4">
              <a:lumMod val="40000"/>
              <a:lumOff val="60000"/>
              <a:alpha val="46000"/>
            </a:schemeClr>
          </a:solidFill>
          <a:ln w="6350">
            <a:noFill/>
            <a:miter lim="800000"/>
            <a:headEnd/>
            <a:tailEnd/>
          </a:ln>
        </p:spPr>
        <p:txBody>
          <a:bodyPr wrap="square" rtlCol="0" anchor="ctr" anchorCtr="0"/>
          <a:lstStyle/>
          <a:p>
            <a:pPr>
              <a:lnSpc>
                <a:spcPct val="100000"/>
              </a:lnSpc>
            </a:pPr>
            <a:r>
              <a:rPr kumimoji="1" lang="en-US" altLang="ja-JP" sz="20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(2)</a:t>
            </a:r>
            <a:r>
              <a:rPr kumimoji="1" lang="ja-JP" altLang="en-US" sz="2000">
                <a:solidFill>
                  <a:srgbClr val="000000"/>
                </a:solidFill>
                <a:latin typeface="Meiryo UI" panose="020B0604030504040204" pitchFamily="50" charset="-128"/>
                <a:ea typeface="Meiryo UI" panose="020B0604030504040204" pitchFamily="50" charset="-128"/>
                <a:cs typeface="Meiryo UI" panose="020B0604030504040204" pitchFamily="50" charset="-128"/>
              </a:rPr>
              <a:t>データのカテゴリーはどうやって決めればよいですか？</a:t>
            </a:r>
          </a:p>
        </p:txBody>
      </p:sp>
      <p:sp>
        <p:nvSpPr>
          <p:cNvPr id="10" name="タイトル 1"/>
          <p:cNvSpPr>
            <a:spLocks noGrp="1"/>
          </p:cNvSpPr>
          <p:nvPr>
            <p:ph type="title"/>
          </p:nvPr>
        </p:nvSpPr>
        <p:spPr>
          <a:xfrm>
            <a:off x="251520" y="313813"/>
            <a:ext cx="8712968" cy="424732"/>
          </a:xfrm>
        </p:spPr>
        <p:txBody>
          <a:bodyPr/>
          <a:lstStyle/>
          <a:p>
            <a:r>
              <a:rPr lang="en-US" altLang="ja-JP" dirty="0">
                <a:latin typeface="+mn-ea"/>
                <a:ea typeface="+mn-ea"/>
              </a:rPr>
              <a:t>3.2 </a:t>
            </a:r>
            <a:r>
              <a:rPr lang="ja-JP" altLang="en-US">
                <a:latin typeface="+mn-ea"/>
                <a:ea typeface="+mn-ea"/>
              </a:rPr>
              <a:t>「公開する」ためのノウハウ</a:t>
            </a:r>
            <a:endParaRPr kumimoji="1" lang="ja-JP" altLang="en-US" dirty="0">
              <a:latin typeface="+mn-ea"/>
              <a:ea typeface="+mn-ea"/>
            </a:endParaRPr>
          </a:p>
        </p:txBody>
      </p:sp>
      <p:sp>
        <p:nvSpPr>
          <p:cNvPr id="11" name="タイトル 1"/>
          <p:cNvSpPr txBox="1">
            <a:spLocks/>
          </p:cNvSpPr>
          <p:nvPr/>
        </p:nvSpPr>
        <p:spPr>
          <a:xfrm>
            <a:off x="251520" y="116632"/>
            <a:ext cx="8712968" cy="234159"/>
          </a:xfrm>
          <a:prstGeom prst="rect">
            <a:avLst/>
          </a:prstGeom>
        </p:spPr>
        <p:txBody>
          <a:bodyPr vert="horz" wrap="none" lIns="91440" tIns="45720" rIns="91440" bIns="45720" rtlCol="0" anchor="ctr">
            <a:normAutofit fontScale="92500" lnSpcReduction="10000"/>
          </a:bodyPr>
          <a:lstStyle>
            <a:lvl1pPr algn="l" defTabSz="914400" rtl="0" eaLnBrk="1" latinLnBrk="0" hangingPunct="1">
              <a:lnSpc>
                <a:spcPct val="90000"/>
              </a:lnSpc>
              <a:spcBef>
                <a:spcPct val="0"/>
              </a:spcBef>
              <a:buNone/>
              <a:defRPr kumimoji="1" lang="en-US" sz="2400" kern="1200" dirty="0">
                <a:solidFill>
                  <a:schemeClr val="tx1"/>
                </a:solidFill>
                <a:latin typeface="HGP創英角ｺﾞｼｯｸUB" panose="020B0900000000000000" pitchFamily="50" charset="-128"/>
                <a:ea typeface="HGP創英角ｺﾞｼｯｸUB" panose="020B0900000000000000" pitchFamily="50" charset="-128"/>
                <a:cs typeface="+mj-cs"/>
              </a:defRPr>
            </a:lvl1pPr>
          </a:lstStyle>
          <a:p>
            <a:r>
              <a:rPr lang="ja-JP" altLang="en-US" sz="1200">
                <a:latin typeface="+mn-ea"/>
                <a:ea typeface="+mn-ea"/>
              </a:rPr>
              <a:t>３</a:t>
            </a:r>
            <a:r>
              <a:rPr lang="en-US" altLang="ja-JP" sz="1200" dirty="0">
                <a:latin typeface="+mn-ea"/>
                <a:ea typeface="+mn-ea"/>
              </a:rPr>
              <a:t>.</a:t>
            </a:r>
            <a:r>
              <a:rPr lang="ja-JP" altLang="en-US" sz="1200">
                <a:latin typeface="+mn-ea"/>
                <a:ea typeface="+mn-ea"/>
              </a:rPr>
              <a:t>データ公開 </a:t>
            </a:r>
            <a:r>
              <a:rPr lang="en-US" altLang="ja-JP" sz="1200" dirty="0">
                <a:latin typeface="+mn-ea"/>
                <a:ea typeface="+mn-ea"/>
              </a:rPr>
              <a:t>– </a:t>
            </a:r>
            <a:r>
              <a:rPr lang="ja-JP" altLang="en-US" sz="1200">
                <a:latin typeface="+mn-ea"/>
                <a:ea typeface="+mn-ea"/>
              </a:rPr>
              <a:t>公開する</a:t>
            </a:r>
          </a:p>
        </p:txBody>
      </p:sp>
      <p:sp>
        <p:nvSpPr>
          <p:cNvPr id="9" name="テキスト ボックス 8">
            <a:extLst>
              <a:ext uri="{FF2B5EF4-FFF2-40B4-BE49-F238E27FC236}">
                <a16:creationId xmlns:a16="http://schemas.microsoft.com/office/drawing/2014/main" id="{8407A28C-0952-3E4D-9BE4-A6AE8BADD83A}"/>
              </a:ext>
            </a:extLst>
          </p:cNvPr>
          <p:cNvSpPr txBox="1"/>
          <p:nvPr/>
        </p:nvSpPr>
        <p:spPr>
          <a:xfrm>
            <a:off x="683568" y="2082334"/>
            <a:ext cx="4134273" cy="338554"/>
          </a:xfrm>
          <a:prstGeom prst="rect">
            <a:avLst/>
          </a:prstGeom>
          <a:noFill/>
        </p:spPr>
        <p:txBody>
          <a:bodyPr wrap="none" rtlCol="0">
            <a:spAutoFit/>
          </a:bodyPr>
          <a:lstStyle/>
          <a:p>
            <a:r>
              <a:rPr kumimoji="1" lang="ja-JP" altLang="en-US" sz="1600"/>
              <a:t>政府統計の総合窓口「</a:t>
            </a:r>
            <a:r>
              <a:rPr kumimoji="1" lang="en" altLang="ja-JP" sz="1600" dirty="0"/>
              <a:t>e-Stat</a:t>
            </a:r>
            <a:r>
              <a:rPr kumimoji="1" lang="ja-JP" altLang="en" sz="1600"/>
              <a:t>」</a:t>
            </a:r>
            <a:r>
              <a:rPr kumimoji="1" lang="ja-JP" altLang="en-US" sz="1600"/>
              <a:t>における</a:t>
            </a:r>
            <a:r>
              <a:rPr kumimoji="1" lang="en-US" altLang="ja-JP" sz="1600" dirty="0"/>
              <a:t>17</a:t>
            </a:r>
            <a:r>
              <a:rPr kumimoji="1" lang="ja-JP" altLang="en-US" sz="1600"/>
              <a:t>分野</a:t>
            </a:r>
          </a:p>
        </p:txBody>
      </p:sp>
      <p:sp>
        <p:nvSpPr>
          <p:cNvPr id="12" name="角丸四角形 11">
            <a:extLst>
              <a:ext uri="{FF2B5EF4-FFF2-40B4-BE49-F238E27FC236}">
                <a16:creationId xmlns:a16="http://schemas.microsoft.com/office/drawing/2014/main" id="{7E39CBE7-ADE0-2B40-AB48-DC3970304394}"/>
              </a:ext>
            </a:extLst>
          </p:cNvPr>
          <p:cNvSpPr/>
          <p:nvPr/>
        </p:nvSpPr>
        <p:spPr>
          <a:xfrm>
            <a:off x="683568" y="2564904"/>
            <a:ext cx="3700138" cy="3672408"/>
          </a:xfrm>
          <a:prstGeom prst="roundRect">
            <a:avLst/>
          </a:prstGeom>
          <a:solidFill>
            <a:schemeClr val="tx2"/>
          </a:solidFill>
          <a:ln/>
        </p:spPr>
        <p:style>
          <a:lnRef idx="0">
            <a:schemeClr val="accent1"/>
          </a:lnRef>
          <a:fillRef idx="3">
            <a:schemeClr val="accent1"/>
          </a:fillRef>
          <a:effectRef idx="3">
            <a:schemeClr val="accent1"/>
          </a:effectRef>
          <a:fontRef idx="minor">
            <a:schemeClr val="lt1"/>
          </a:fontRef>
        </p:style>
        <p:txBody>
          <a:bodyPr rtlCol="0" anchor="ctr"/>
          <a:lstStyle/>
          <a:p>
            <a:pPr marL="342900" indent="-342900">
              <a:lnSpc>
                <a:spcPct val="150000"/>
              </a:lnSpc>
              <a:buFont typeface="+mj-lt"/>
              <a:buAutoNum type="arabicPeriod"/>
            </a:pPr>
            <a:r>
              <a:rPr kumimoji="1" lang="ja-JP" altLang="en-US" sz="1600" b="1"/>
              <a:t>国土・気象</a:t>
            </a:r>
          </a:p>
          <a:p>
            <a:pPr marL="342900" indent="-342900">
              <a:lnSpc>
                <a:spcPct val="150000"/>
              </a:lnSpc>
              <a:buFont typeface="+mj-lt"/>
              <a:buAutoNum type="arabicPeriod"/>
            </a:pPr>
            <a:r>
              <a:rPr kumimoji="1" lang="ja-JP" altLang="en-US" sz="1600" b="1"/>
              <a:t>人口・世帯</a:t>
            </a:r>
          </a:p>
          <a:p>
            <a:pPr marL="342900" indent="-342900">
              <a:lnSpc>
                <a:spcPct val="150000"/>
              </a:lnSpc>
              <a:buFont typeface="+mj-lt"/>
              <a:buAutoNum type="arabicPeriod"/>
            </a:pPr>
            <a:r>
              <a:rPr kumimoji="1" lang="ja-JP" altLang="en-US" sz="1600" b="1"/>
              <a:t>労働・賃金</a:t>
            </a:r>
          </a:p>
          <a:p>
            <a:pPr marL="342900" indent="-342900">
              <a:lnSpc>
                <a:spcPct val="150000"/>
              </a:lnSpc>
              <a:buFont typeface="+mj-lt"/>
              <a:buAutoNum type="arabicPeriod"/>
            </a:pPr>
            <a:r>
              <a:rPr kumimoji="1" lang="ja-JP" altLang="en-US" sz="1600" b="1"/>
              <a:t>農林水産業</a:t>
            </a:r>
          </a:p>
          <a:p>
            <a:pPr marL="342900" indent="-342900">
              <a:lnSpc>
                <a:spcPct val="150000"/>
              </a:lnSpc>
              <a:buFont typeface="+mj-lt"/>
              <a:buAutoNum type="arabicPeriod"/>
            </a:pPr>
            <a:r>
              <a:rPr kumimoji="1" lang="ja-JP" altLang="en-US" sz="1600" b="1"/>
              <a:t>鉱工業</a:t>
            </a:r>
          </a:p>
          <a:p>
            <a:pPr marL="342900" indent="-342900">
              <a:lnSpc>
                <a:spcPct val="150000"/>
              </a:lnSpc>
              <a:buFont typeface="+mj-lt"/>
              <a:buAutoNum type="arabicPeriod"/>
            </a:pPr>
            <a:r>
              <a:rPr kumimoji="1" lang="ja-JP" altLang="en-US" sz="1600" b="1"/>
              <a:t>商業・サービス業</a:t>
            </a:r>
          </a:p>
          <a:p>
            <a:pPr marL="342900" indent="-342900">
              <a:lnSpc>
                <a:spcPct val="150000"/>
              </a:lnSpc>
              <a:buFont typeface="+mj-lt"/>
              <a:buAutoNum type="arabicPeriod"/>
            </a:pPr>
            <a:r>
              <a:rPr kumimoji="1" lang="ja-JP" altLang="en-US" sz="1600" b="1"/>
              <a:t>企業・家計・経済</a:t>
            </a:r>
          </a:p>
          <a:p>
            <a:pPr marL="342900" indent="-342900">
              <a:lnSpc>
                <a:spcPct val="150000"/>
              </a:lnSpc>
              <a:buFont typeface="+mj-lt"/>
              <a:buAutoNum type="arabicPeriod"/>
            </a:pPr>
            <a:r>
              <a:rPr kumimoji="1" lang="ja-JP" altLang="en-US" sz="1600" b="1"/>
              <a:t>住宅・土地・建設</a:t>
            </a:r>
          </a:p>
          <a:p>
            <a:pPr marL="342900" indent="-342900">
              <a:lnSpc>
                <a:spcPct val="150000"/>
              </a:lnSpc>
              <a:buFont typeface="+mj-lt"/>
              <a:buAutoNum type="arabicPeriod"/>
            </a:pPr>
            <a:r>
              <a:rPr kumimoji="1" lang="ja-JP" altLang="en-US" sz="1600" b="1"/>
              <a:t>エネルギー・水</a:t>
            </a:r>
          </a:p>
        </p:txBody>
      </p:sp>
      <p:sp>
        <p:nvSpPr>
          <p:cNvPr id="13" name="角丸四角形 12">
            <a:extLst>
              <a:ext uri="{FF2B5EF4-FFF2-40B4-BE49-F238E27FC236}">
                <a16:creationId xmlns:a16="http://schemas.microsoft.com/office/drawing/2014/main" id="{318F233A-E48D-7243-A984-F87B7E6E01A7}"/>
              </a:ext>
            </a:extLst>
          </p:cNvPr>
          <p:cNvSpPr/>
          <p:nvPr/>
        </p:nvSpPr>
        <p:spPr>
          <a:xfrm>
            <a:off x="4760294" y="2564904"/>
            <a:ext cx="3700138" cy="3672408"/>
          </a:xfrm>
          <a:prstGeom prst="roundRect">
            <a:avLst/>
          </a:prstGeom>
          <a:solidFill>
            <a:schemeClr val="tx2"/>
          </a:solidFill>
          <a:ln/>
        </p:spPr>
        <p:style>
          <a:lnRef idx="0">
            <a:schemeClr val="accent1"/>
          </a:lnRef>
          <a:fillRef idx="3">
            <a:schemeClr val="accent1"/>
          </a:fillRef>
          <a:effectRef idx="3">
            <a:schemeClr val="accent1"/>
          </a:effectRef>
          <a:fontRef idx="minor">
            <a:schemeClr val="lt1"/>
          </a:fontRef>
        </p:style>
        <p:txBody>
          <a:bodyPr rtlCol="0" anchor="ctr"/>
          <a:lstStyle/>
          <a:p>
            <a:pPr marL="342900" indent="-342900">
              <a:lnSpc>
                <a:spcPct val="150000"/>
              </a:lnSpc>
              <a:buFont typeface="+mj-lt"/>
              <a:buAutoNum type="arabicPeriod" startAt="10"/>
            </a:pPr>
            <a:r>
              <a:rPr kumimoji="1" lang="ja-JP" altLang="en-US" sz="1600" b="1"/>
              <a:t>運輸・観光</a:t>
            </a:r>
          </a:p>
          <a:p>
            <a:pPr marL="342900" indent="-342900">
              <a:lnSpc>
                <a:spcPct val="150000"/>
              </a:lnSpc>
              <a:buFont typeface="+mj-lt"/>
              <a:buAutoNum type="arabicPeriod" startAt="10"/>
            </a:pPr>
            <a:r>
              <a:rPr kumimoji="1" lang="ja-JP" altLang="en-US" sz="1600" b="1"/>
              <a:t>情報通信・科学技術</a:t>
            </a:r>
          </a:p>
          <a:p>
            <a:pPr marL="342900" indent="-342900">
              <a:lnSpc>
                <a:spcPct val="150000"/>
              </a:lnSpc>
              <a:buFont typeface="+mj-lt"/>
              <a:buAutoNum type="arabicPeriod" startAt="10"/>
            </a:pPr>
            <a:r>
              <a:rPr kumimoji="1" lang="ja-JP" altLang="en-US" sz="1600" b="1"/>
              <a:t>教育・文化・スポーツ・生活</a:t>
            </a:r>
          </a:p>
          <a:p>
            <a:pPr marL="342900" indent="-342900">
              <a:lnSpc>
                <a:spcPct val="150000"/>
              </a:lnSpc>
              <a:buFont typeface="+mj-lt"/>
              <a:buAutoNum type="arabicPeriod" startAt="10"/>
            </a:pPr>
            <a:r>
              <a:rPr kumimoji="1" lang="ja-JP" altLang="en-US" sz="1600" b="1"/>
              <a:t>行財政</a:t>
            </a:r>
          </a:p>
          <a:p>
            <a:pPr marL="342900" indent="-342900">
              <a:lnSpc>
                <a:spcPct val="150000"/>
              </a:lnSpc>
              <a:buFont typeface="+mj-lt"/>
              <a:buAutoNum type="arabicPeriod" startAt="10"/>
            </a:pPr>
            <a:r>
              <a:rPr kumimoji="1" lang="ja-JP" altLang="en-US" sz="1600" b="1"/>
              <a:t>司法・安全・環境</a:t>
            </a:r>
          </a:p>
          <a:p>
            <a:pPr marL="342900" indent="-342900">
              <a:lnSpc>
                <a:spcPct val="150000"/>
              </a:lnSpc>
              <a:buFont typeface="+mj-lt"/>
              <a:buAutoNum type="arabicPeriod" startAt="10"/>
            </a:pPr>
            <a:r>
              <a:rPr kumimoji="1" lang="ja-JP" altLang="en-US" sz="1600" b="1"/>
              <a:t>社会保障・衛生</a:t>
            </a:r>
          </a:p>
          <a:p>
            <a:pPr marL="342900" indent="-342900">
              <a:lnSpc>
                <a:spcPct val="150000"/>
              </a:lnSpc>
              <a:buFont typeface="+mj-lt"/>
              <a:buAutoNum type="arabicPeriod" startAt="10"/>
            </a:pPr>
            <a:r>
              <a:rPr kumimoji="1" lang="ja-JP" altLang="en-US" sz="1600" b="1"/>
              <a:t>国際</a:t>
            </a:r>
          </a:p>
          <a:p>
            <a:pPr marL="342900" indent="-342900">
              <a:lnSpc>
                <a:spcPct val="150000"/>
              </a:lnSpc>
              <a:buFont typeface="+mj-lt"/>
              <a:buAutoNum type="arabicPeriod" startAt="10"/>
            </a:pPr>
            <a:r>
              <a:rPr kumimoji="1" lang="ja-JP" altLang="en-US" sz="1600" b="1"/>
              <a:t>その他</a:t>
            </a:r>
            <a:endParaRPr kumimoji="1" lang="en-US" altLang="ja-JP" sz="1600" b="1" dirty="0"/>
          </a:p>
          <a:p>
            <a:pPr marL="342900" indent="-342900">
              <a:lnSpc>
                <a:spcPct val="150000"/>
              </a:lnSpc>
              <a:buFont typeface="+mj-lt"/>
              <a:buAutoNum type="arabicPeriod" startAt="10"/>
            </a:pPr>
            <a:endParaRPr kumimoji="1" lang="ja-JP" altLang="en-US" sz="1600" b="1"/>
          </a:p>
        </p:txBody>
      </p:sp>
    </p:spTree>
    <p:extLst>
      <p:ext uri="{BB962C8B-B14F-4D97-AF65-F5344CB8AC3E}">
        <p14:creationId xmlns:p14="http://schemas.microsoft.com/office/powerpoint/2010/main" val="27385670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29">
            <a:extLst>
              <a:ext uri="{FF2B5EF4-FFF2-40B4-BE49-F238E27FC236}">
                <a16:creationId xmlns:a16="http://schemas.microsoft.com/office/drawing/2014/main" id="{8FB1291F-8409-42A7-9AED-FB8796037451}"/>
              </a:ext>
            </a:extLst>
          </p:cNvPr>
          <p:cNvSpPr txBox="1">
            <a:spLocks noChangeArrowheads="1"/>
          </p:cNvSpPr>
          <p:nvPr/>
        </p:nvSpPr>
        <p:spPr bwMode="gray">
          <a:xfrm>
            <a:off x="566738" y="3178636"/>
            <a:ext cx="3193503" cy="430887"/>
          </a:xfrm>
          <a:prstGeom prst="rect">
            <a:avLst/>
          </a:prstGeom>
          <a:noFill/>
          <a:ln w="9525">
            <a:noFill/>
            <a:miter lim="800000"/>
            <a:headEnd/>
            <a:tailEnd/>
          </a:ln>
          <a:effectLst/>
        </p:spPr>
        <p:txBody>
          <a:bodyPr wrap="none">
            <a:spAutoFit/>
          </a:bodyPr>
          <a:lstStyle/>
          <a:p>
            <a:pPr>
              <a:lnSpc>
                <a:spcPct val="100000"/>
              </a:lnSpc>
            </a:pPr>
            <a:r>
              <a:rPr lang="ja-JP" altLang="en-US" sz="2200" dirty="0">
                <a:solidFill>
                  <a:schemeClr val="tx1"/>
                </a:solidFill>
                <a:latin typeface="+mj-ea"/>
                <a:ea typeface="+mj-ea"/>
              </a:rPr>
              <a:t>１</a:t>
            </a:r>
            <a:r>
              <a:rPr lang="en-US" altLang="ja-JP" sz="2200" dirty="0">
                <a:solidFill>
                  <a:schemeClr val="tx1"/>
                </a:solidFill>
                <a:latin typeface="+mj-ea"/>
                <a:ea typeface="+mj-ea"/>
              </a:rPr>
              <a:t>.</a:t>
            </a:r>
            <a:r>
              <a:rPr lang="ja-JP" altLang="en-US" sz="2200">
                <a:solidFill>
                  <a:schemeClr val="tx1"/>
                </a:solidFill>
                <a:latin typeface="+mj-ea"/>
                <a:ea typeface="+mj-ea"/>
              </a:rPr>
              <a:t> </a:t>
            </a:r>
            <a:r>
              <a:rPr lang="ja-JP" altLang="en-US" sz="2200">
                <a:latin typeface="+mj-ea"/>
                <a:ea typeface="+mj-ea"/>
              </a:rPr>
              <a:t>企画</a:t>
            </a:r>
            <a:r>
              <a:rPr lang="ja-JP" altLang="en-US" sz="2200">
                <a:solidFill>
                  <a:schemeClr val="tx1"/>
                </a:solidFill>
                <a:latin typeface="+mj-ea"/>
                <a:ea typeface="+mj-ea"/>
              </a:rPr>
              <a:t>立案</a:t>
            </a:r>
            <a:r>
              <a:rPr lang="en-US" altLang="ja-JP" sz="2200" dirty="0">
                <a:solidFill>
                  <a:schemeClr val="tx1"/>
                </a:solidFill>
                <a:latin typeface="+mj-ea"/>
                <a:ea typeface="+mj-ea"/>
              </a:rPr>
              <a:t> - </a:t>
            </a:r>
            <a:r>
              <a:rPr lang="ja-JP" altLang="en-US" sz="2200">
                <a:latin typeface="+mj-ea"/>
                <a:ea typeface="+mj-ea"/>
              </a:rPr>
              <a:t>踏み出す</a:t>
            </a:r>
            <a:endParaRPr lang="ja-JP" altLang="en-US" sz="2200" dirty="0">
              <a:solidFill>
                <a:schemeClr val="tx1"/>
              </a:solidFill>
              <a:latin typeface="+mj-ea"/>
              <a:ea typeface="+mj-ea"/>
            </a:endParaRPr>
          </a:p>
        </p:txBody>
      </p:sp>
      <p:sp>
        <p:nvSpPr>
          <p:cNvPr id="7" name="Text Box 31">
            <a:extLst>
              <a:ext uri="{FF2B5EF4-FFF2-40B4-BE49-F238E27FC236}">
                <a16:creationId xmlns:a16="http://schemas.microsoft.com/office/drawing/2014/main" id="{2AA45135-99A0-4D96-8159-29900E9825E7}"/>
              </a:ext>
            </a:extLst>
          </p:cNvPr>
          <p:cNvSpPr txBox="1">
            <a:spLocks noChangeArrowheads="1"/>
          </p:cNvSpPr>
          <p:nvPr/>
        </p:nvSpPr>
        <p:spPr bwMode="gray">
          <a:xfrm>
            <a:off x="566738" y="3677429"/>
            <a:ext cx="3122971" cy="430887"/>
          </a:xfrm>
          <a:prstGeom prst="rect">
            <a:avLst/>
          </a:prstGeom>
          <a:noFill/>
          <a:ln w="9525">
            <a:noFill/>
            <a:miter lim="800000"/>
            <a:headEnd/>
            <a:tailEnd/>
          </a:ln>
          <a:effectLst/>
        </p:spPr>
        <p:txBody>
          <a:bodyPr wrap="none">
            <a:spAutoFit/>
          </a:bodyPr>
          <a:lstStyle/>
          <a:p>
            <a:pPr>
              <a:lnSpc>
                <a:spcPct val="100000"/>
              </a:lnSpc>
            </a:pPr>
            <a:r>
              <a:rPr lang="ja-JP" altLang="en-US" sz="2200" dirty="0">
                <a:latin typeface="+mj-ea"/>
                <a:ea typeface="+mj-ea"/>
              </a:rPr>
              <a:t>２</a:t>
            </a:r>
            <a:r>
              <a:rPr lang="en-US" altLang="ja-JP" sz="2200" dirty="0">
                <a:latin typeface="+mj-ea"/>
                <a:ea typeface="+mj-ea"/>
              </a:rPr>
              <a:t>.</a:t>
            </a:r>
            <a:r>
              <a:rPr lang="ja-JP" altLang="en-US" sz="2200">
                <a:latin typeface="+mj-ea"/>
                <a:ea typeface="+mj-ea"/>
              </a:rPr>
              <a:t> 環境整備</a:t>
            </a:r>
            <a:r>
              <a:rPr lang="en-US" altLang="ja-JP" sz="2200" dirty="0">
                <a:latin typeface="+mj-ea"/>
                <a:ea typeface="+mj-ea"/>
              </a:rPr>
              <a:t> - </a:t>
            </a:r>
            <a:r>
              <a:rPr lang="ja-JP" altLang="en-US" sz="2200">
                <a:latin typeface="+mj-ea"/>
                <a:ea typeface="+mj-ea"/>
              </a:rPr>
              <a:t>整備する</a:t>
            </a:r>
            <a:endParaRPr lang="ja-JP" altLang="en-US" sz="2200" dirty="0">
              <a:latin typeface="+mj-ea"/>
              <a:ea typeface="+mj-ea"/>
            </a:endParaRPr>
          </a:p>
        </p:txBody>
      </p:sp>
      <p:sp>
        <p:nvSpPr>
          <p:cNvPr id="8" name="Text Box 31">
            <a:extLst>
              <a:ext uri="{FF2B5EF4-FFF2-40B4-BE49-F238E27FC236}">
                <a16:creationId xmlns:a16="http://schemas.microsoft.com/office/drawing/2014/main" id="{481B14C7-A8BD-48B1-9937-DC8AD9C3ADB2}"/>
              </a:ext>
            </a:extLst>
          </p:cNvPr>
          <p:cNvSpPr txBox="1">
            <a:spLocks noChangeArrowheads="1"/>
          </p:cNvSpPr>
          <p:nvPr/>
        </p:nvSpPr>
        <p:spPr bwMode="gray">
          <a:xfrm>
            <a:off x="566738" y="4172729"/>
            <a:ext cx="3215945" cy="430887"/>
          </a:xfrm>
          <a:prstGeom prst="rect">
            <a:avLst/>
          </a:prstGeom>
          <a:noFill/>
          <a:ln w="9525">
            <a:noFill/>
            <a:miter lim="800000"/>
            <a:headEnd/>
            <a:tailEnd/>
          </a:ln>
          <a:effectLst/>
        </p:spPr>
        <p:txBody>
          <a:bodyPr wrap="none">
            <a:spAutoFit/>
          </a:bodyPr>
          <a:lstStyle/>
          <a:p>
            <a:pPr>
              <a:lnSpc>
                <a:spcPct val="100000"/>
              </a:lnSpc>
            </a:pPr>
            <a:r>
              <a:rPr lang="ja-JP" altLang="en-US" sz="2200" dirty="0">
                <a:latin typeface="+mj-ea"/>
                <a:ea typeface="+mj-ea"/>
              </a:rPr>
              <a:t>３</a:t>
            </a:r>
            <a:r>
              <a:rPr lang="en-US" altLang="ja-JP" sz="2200" dirty="0">
                <a:latin typeface="+mj-ea"/>
                <a:ea typeface="+mj-ea"/>
              </a:rPr>
              <a:t>.</a:t>
            </a:r>
            <a:r>
              <a:rPr lang="ja-JP" altLang="en-US" sz="2200">
                <a:latin typeface="+mj-ea"/>
                <a:ea typeface="+mj-ea"/>
              </a:rPr>
              <a:t> データ公開</a:t>
            </a:r>
            <a:r>
              <a:rPr lang="en-US" altLang="ja-JP" sz="2200" dirty="0">
                <a:latin typeface="+mj-ea"/>
                <a:ea typeface="+mj-ea"/>
              </a:rPr>
              <a:t> - </a:t>
            </a:r>
            <a:r>
              <a:rPr lang="ja-JP" altLang="en-US" sz="2200">
                <a:latin typeface="+mj-ea"/>
                <a:ea typeface="+mj-ea"/>
              </a:rPr>
              <a:t>公開する</a:t>
            </a:r>
            <a:endParaRPr lang="ja-JP" altLang="en-US" sz="2200" dirty="0">
              <a:latin typeface="+mj-ea"/>
              <a:ea typeface="+mj-ea"/>
            </a:endParaRPr>
          </a:p>
        </p:txBody>
      </p:sp>
      <p:sp>
        <p:nvSpPr>
          <p:cNvPr id="10" name="Text Box 31">
            <a:extLst>
              <a:ext uri="{FF2B5EF4-FFF2-40B4-BE49-F238E27FC236}">
                <a16:creationId xmlns:a16="http://schemas.microsoft.com/office/drawing/2014/main" id="{481B14C7-A8BD-48B1-9937-DC8AD9C3ADB2}"/>
              </a:ext>
            </a:extLst>
          </p:cNvPr>
          <p:cNvSpPr txBox="1">
            <a:spLocks noChangeArrowheads="1"/>
          </p:cNvSpPr>
          <p:nvPr/>
        </p:nvSpPr>
        <p:spPr bwMode="gray">
          <a:xfrm>
            <a:off x="566738" y="4679827"/>
            <a:ext cx="3215945" cy="430887"/>
          </a:xfrm>
          <a:prstGeom prst="rect">
            <a:avLst/>
          </a:prstGeom>
          <a:noFill/>
          <a:ln w="9525">
            <a:noFill/>
            <a:miter lim="800000"/>
            <a:headEnd/>
            <a:tailEnd/>
          </a:ln>
          <a:effectLst/>
        </p:spPr>
        <p:txBody>
          <a:bodyPr wrap="none">
            <a:spAutoFit/>
          </a:bodyPr>
          <a:lstStyle/>
          <a:p>
            <a:pPr>
              <a:lnSpc>
                <a:spcPct val="100000"/>
              </a:lnSpc>
            </a:pPr>
            <a:r>
              <a:rPr lang="ja-JP" altLang="en-US" sz="2200" dirty="0">
                <a:latin typeface="+mj-ea"/>
                <a:ea typeface="+mj-ea"/>
              </a:rPr>
              <a:t>４</a:t>
            </a:r>
            <a:r>
              <a:rPr lang="en-US" altLang="ja-JP" sz="2200" dirty="0">
                <a:latin typeface="+mj-ea"/>
                <a:ea typeface="+mj-ea"/>
              </a:rPr>
              <a:t>.</a:t>
            </a:r>
            <a:r>
              <a:rPr lang="ja-JP" altLang="en-US" sz="2200">
                <a:latin typeface="+mj-ea"/>
                <a:ea typeface="+mj-ea"/>
              </a:rPr>
              <a:t> データ活用</a:t>
            </a:r>
            <a:r>
              <a:rPr lang="en-US" altLang="ja-JP" sz="2200" dirty="0">
                <a:latin typeface="+mj-ea"/>
                <a:ea typeface="+mj-ea"/>
              </a:rPr>
              <a:t> - </a:t>
            </a:r>
            <a:r>
              <a:rPr lang="ja-JP" altLang="en-US" sz="2200">
                <a:latin typeface="+mj-ea"/>
                <a:ea typeface="+mj-ea"/>
              </a:rPr>
              <a:t>活用する</a:t>
            </a:r>
            <a:endParaRPr lang="ja-JP" altLang="en-US" sz="2200" dirty="0">
              <a:latin typeface="+mj-ea"/>
              <a:ea typeface="+mj-ea"/>
            </a:endParaRPr>
          </a:p>
        </p:txBody>
      </p:sp>
      <p:graphicFrame>
        <p:nvGraphicFramePr>
          <p:cNvPr id="11" name="図表 10">
            <a:extLst>
              <a:ext uri="{FF2B5EF4-FFF2-40B4-BE49-F238E27FC236}">
                <a16:creationId xmlns:a16="http://schemas.microsoft.com/office/drawing/2014/main" id="{A85F56A2-DFA6-3648-9AD9-9E99459758F1}"/>
              </a:ext>
            </a:extLst>
          </p:cNvPr>
          <p:cNvGraphicFramePr/>
          <p:nvPr>
            <p:extLst>
              <p:ext uri="{D42A27DB-BD31-4B8C-83A1-F6EECF244321}">
                <p14:modId xmlns:p14="http://schemas.microsoft.com/office/powerpoint/2010/main" val="3148230502"/>
              </p:ext>
            </p:extLst>
          </p:nvPr>
        </p:nvGraphicFramePr>
        <p:xfrm>
          <a:off x="4467871" y="3074012"/>
          <a:ext cx="3992561" cy="21551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2" name="Text Box 31">
            <a:extLst>
              <a:ext uri="{FF2B5EF4-FFF2-40B4-BE49-F238E27FC236}">
                <a16:creationId xmlns:a16="http://schemas.microsoft.com/office/drawing/2014/main" id="{BD74076D-1390-884B-B0DD-6162A6B9C845}"/>
              </a:ext>
            </a:extLst>
          </p:cNvPr>
          <p:cNvSpPr txBox="1">
            <a:spLocks noChangeArrowheads="1"/>
          </p:cNvSpPr>
          <p:nvPr/>
        </p:nvSpPr>
        <p:spPr bwMode="gray">
          <a:xfrm>
            <a:off x="566737" y="5373216"/>
            <a:ext cx="1031051" cy="430887"/>
          </a:xfrm>
          <a:prstGeom prst="rect">
            <a:avLst/>
          </a:prstGeom>
          <a:noFill/>
          <a:ln w="9525">
            <a:noFill/>
            <a:miter lim="800000"/>
            <a:headEnd/>
            <a:tailEnd/>
          </a:ln>
          <a:effectLst/>
        </p:spPr>
        <p:txBody>
          <a:bodyPr wrap="none">
            <a:spAutoFit/>
          </a:bodyPr>
          <a:lstStyle/>
          <a:p>
            <a:pPr>
              <a:lnSpc>
                <a:spcPct val="100000"/>
              </a:lnSpc>
            </a:pPr>
            <a:r>
              <a:rPr lang="ja-JP" altLang="en-US" sz="2200">
                <a:latin typeface="+mj-ea"/>
                <a:ea typeface="+mj-ea"/>
              </a:rPr>
              <a:t>資料集</a:t>
            </a:r>
            <a:endParaRPr lang="ja-JP" altLang="en-US" sz="2200" dirty="0">
              <a:latin typeface="+mj-ea"/>
              <a:ea typeface="+mj-ea"/>
            </a:endParaRPr>
          </a:p>
        </p:txBody>
      </p:sp>
      <p:sp>
        <p:nvSpPr>
          <p:cNvPr id="2" name="スライド番号プレースホルダー 1">
            <a:extLst>
              <a:ext uri="{FF2B5EF4-FFF2-40B4-BE49-F238E27FC236}">
                <a16:creationId xmlns:a16="http://schemas.microsoft.com/office/drawing/2014/main" id="{11F1E85A-688F-7C45-B01E-F21FE2DBC02F}"/>
              </a:ext>
            </a:extLst>
          </p:cNvPr>
          <p:cNvSpPr>
            <a:spLocks noGrp="1"/>
          </p:cNvSpPr>
          <p:nvPr>
            <p:ph type="sldNum" sz="quarter" idx="12"/>
          </p:nvPr>
        </p:nvSpPr>
        <p:spPr/>
        <p:txBody>
          <a:bodyPr/>
          <a:lstStyle/>
          <a:p>
            <a:fld id="{EEDB8509-CC2C-4EC7-9C2E-996B98B58898}" type="slidenum">
              <a:rPr kumimoji="1" lang="ja-JP" altLang="en-US" smtClean="0"/>
              <a:pPr/>
              <a:t>3</a:t>
            </a:fld>
            <a:endParaRPr kumimoji="1" lang="ja-JP" altLang="en-US" dirty="0"/>
          </a:p>
        </p:txBody>
      </p:sp>
    </p:spTree>
    <p:extLst>
      <p:ext uri="{BB962C8B-B14F-4D97-AF65-F5344CB8AC3E}">
        <p14:creationId xmlns:p14="http://schemas.microsoft.com/office/powerpoint/2010/main" val="65672117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スライド番号プレースホルダー 6"/>
          <p:cNvSpPr>
            <a:spLocks noGrp="1"/>
          </p:cNvSpPr>
          <p:nvPr>
            <p:ph type="sldNum" sz="quarter" idx="12"/>
          </p:nvPr>
        </p:nvSpPr>
        <p:spPr/>
        <p:txBody>
          <a:bodyPr/>
          <a:lstStyle/>
          <a:p>
            <a:fld id="{EEDB8509-CC2C-4EC7-9C2E-996B98B58898}" type="slidenum">
              <a:rPr kumimoji="1" lang="ja-JP" altLang="en-US" smtClean="0"/>
              <a:pPr/>
              <a:t>30</a:t>
            </a:fld>
            <a:endParaRPr kumimoji="1" lang="ja-JP" altLang="en-US"/>
          </a:p>
        </p:txBody>
      </p:sp>
      <p:sp>
        <p:nvSpPr>
          <p:cNvPr id="31" name="正方形/長方形 30"/>
          <p:cNvSpPr/>
          <p:nvPr/>
        </p:nvSpPr>
        <p:spPr bwMode="auto">
          <a:xfrm>
            <a:off x="215900" y="1843972"/>
            <a:ext cx="8748588" cy="4681371"/>
          </a:xfrm>
          <a:prstGeom prst="rect">
            <a:avLst/>
          </a:prstGeom>
          <a:solidFill>
            <a:schemeClr val="bg2">
              <a:lumMod val="90000"/>
            </a:schemeClr>
          </a:solidFill>
          <a:ln w="6350">
            <a:noFill/>
            <a:miter lim="800000"/>
            <a:headEnd/>
            <a:tailEnd/>
          </a:ln>
        </p:spPr>
        <p:txBody>
          <a:bodyPr wrap="square" rtlCol="0" anchor="t"/>
          <a:lstStyle/>
          <a:p>
            <a:pPr>
              <a:lnSpc>
                <a:spcPct val="100000"/>
              </a:lnSpc>
            </a:pPr>
            <a:endParaRPr kumimoji="1" lang="ja-JP" altLang="en-US" sz="16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4" name="正方形/長方形 33"/>
          <p:cNvSpPr/>
          <p:nvPr/>
        </p:nvSpPr>
        <p:spPr bwMode="auto">
          <a:xfrm>
            <a:off x="215901" y="836712"/>
            <a:ext cx="8748588" cy="873911"/>
          </a:xfrm>
          <a:prstGeom prst="rect">
            <a:avLst/>
          </a:prstGeom>
          <a:solidFill>
            <a:schemeClr val="accent4">
              <a:lumMod val="40000"/>
              <a:lumOff val="60000"/>
              <a:alpha val="46000"/>
            </a:schemeClr>
          </a:solidFill>
          <a:ln w="6350">
            <a:noFill/>
            <a:miter lim="800000"/>
            <a:headEnd/>
            <a:tailEnd/>
          </a:ln>
        </p:spPr>
        <p:txBody>
          <a:bodyPr wrap="square" rtlCol="0" anchor="ctr" anchorCtr="0"/>
          <a:lstStyle/>
          <a:p>
            <a:pPr>
              <a:lnSpc>
                <a:spcPct val="100000"/>
              </a:lnSpc>
            </a:pPr>
            <a:r>
              <a:rPr kumimoji="1" lang="en-US" altLang="ja-JP" sz="20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(3)</a:t>
            </a:r>
            <a:r>
              <a:rPr kumimoji="1" lang="ja-JP" altLang="en-US" sz="2000">
                <a:solidFill>
                  <a:srgbClr val="000000"/>
                </a:solidFill>
                <a:latin typeface="Meiryo UI" panose="020B0604030504040204" pitchFamily="50" charset="-128"/>
                <a:ea typeface="Meiryo UI" panose="020B0604030504040204" pitchFamily="50" charset="-128"/>
                <a:cs typeface="Meiryo UI" panose="020B0604030504040204" pitchFamily="50" charset="-128"/>
              </a:rPr>
              <a:t>オープンデータを公開する手段として、ホームページとカタログサイトのどちらがよいですか？</a:t>
            </a:r>
          </a:p>
        </p:txBody>
      </p:sp>
      <p:sp>
        <p:nvSpPr>
          <p:cNvPr id="10" name="タイトル 1"/>
          <p:cNvSpPr>
            <a:spLocks noGrp="1"/>
          </p:cNvSpPr>
          <p:nvPr>
            <p:ph type="title"/>
          </p:nvPr>
        </p:nvSpPr>
        <p:spPr>
          <a:xfrm>
            <a:off x="251520" y="313813"/>
            <a:ext cx="8712968" cy="424732"/>
          </a:xfrm>
        </p:spPr>
        <p:txBody>
          <a:bodyPr/>
          <a:lstStyle/>
          <a:p>
            <a:r>
              <a:rPr lang="en-US" altLang="ja-JP" dirty="0">
                <a:latin typeface="+mn-ea"/>
                <a:ea typeface="+mn-ea"/>
              </a:rPr>
              <a:t>3.2 </a:t>
            </a:r>
            <a:r>
              <a:rPr lang="ja-JP" altLang="en-US">
                <a:latin typeface="+mn-ea"/>
                <a:ea typeface="+mn-ea"/>
              </a:rPr>
              <a:t>「公開する」ためのノウハウ</a:t>
            </a:r>
            <a:endParaRPr kumimoji="1" lang="ja-JP" altLang="en-US" dirty="0">
              <a:latin typeface="+mn-ea"/>
              <a:ea typeface="+mn-ea"/>
            </a:endParaRPr>
          </a:p>
        </p:txBody>
      </p:sp>
      <p:sp>
        <p:nvSpPr>
          <p:cNvPr id="11" name="タイトル 1"/>
          <p:cNvSpPr txBox="1">
            <a:spLocks/>
          </p:cNvSpPr>
          <p:nvPr/>
        </p:nvSpPr>
        <p:spPr>
          <a:xfrm>
            <a:off x="251520" y="116632"/>
            <a:ext cx="8712968" cy="234159"/>
          </a:xfrm>
          <a:prstGeom prst="rect">
            <a:avLst/>
          </a:prstGeom>
        </p:spPr>
        <p:txBody>
          <a:bodyPr vert="horz" wrap="none" lIns="91440" tIns="45720" rIns="91440" bIns="45720" rtlCol="0" anchor="ctr">
            <a:normAutofit fontScale="92500" lnSpcReduction="10000"/>
          </a:bodyPr>
          <a:lstStyle>
            <a:lvl1pPr algn="l" defTabSz="914400" rtl="0" eaLnBrk="1" latinLnBrk="0" hangingPunct="1">
              <a:lnSpc>
                <a:spcPct val="90000"/>
              </a:lnSpc>
              <a:spcBef>
                <a:spcPct val="0"/>
              </a:spcBef>
              <a:buNone/>
              <a:defRPr kumimoji="1" lang="en-US" sz="2400" kern="1200" dirty="0">
                <a:solidFill>
                  <a:schemeClr val="tx1"/>
                </a:solidFill>
                <a:latin typeface="HGP創英角ｺﾞｼｯｸUB" panose="020B0900000000000000" pitchFamily="50" charset="-128"/>
                <a:ea typeface="HGP創英角ｺﾞｼｯｸUB" panose="020B0900000000000000" pitchFamily="50" charset="-128"/>
                <a:cs typeface="+mj-cs"/>
              </a:defRPr>
            </a:lvl1pPr>
          </a:lstStyle>
          <a:p>
            <a:r>
              <a:rPr lang="ja-JP" altLang="en-US" sz="1200">
                <a:latin typeface="+mn-ea"/>
                <a:ea typeface="+mn-ea"/>
              </a:rPr>
              <a:t>３</a:t>
            </a:r>
            <a:r>
              <a:rPr lang="en-US" altLang="ja-JP" sz="1200" dirty="0">
                <a:latin typeface="+mn-ea"/>
                <a:ea typeface="+mn-ea"/>
              </a:rPr>
              <a:t>.</a:t>
            </a:r>
            <a:r>
              <a:rPr lang="ja-JP" altLang="en-US" sz="1200">
                <a:latin typeface="+mn-ea"/>
                <a:ea typeface="+mn-ea"/>
              </a:rPr>
              <a:t>データ公開 </a:t>
            </a:r>
            <a:r>
              <a:rPr lang="en-US" altLang="ja-JP" sz="1200" dirty="0">
                <a:latin typeface="+mn-ea"/>
                <a:ea typeface="+mn-ea"/>
              </a:rPr>
              <a:t>– </a:t>
            </a:r>
            <a:r>
              <a:rPr lang="ja-JP" altLang="en-US" sz="1200">
                <a:latin typeface="+mn-ea"/>
                <a:ea typeface="+mn-ea"/>
              </a:rPr>
              <a:t>公開する</a:t>
            </a:r>
          </a:p>
        </p:txBody>
      </p:sp>
      <p:sp>
        <p:nvSpPr>
          <p:cNvPr id="9" name="テキスト ボックス 8">
            <a:extLst>
              <a:ext uri="{FF2B5EF4-FFF2-40B4-BE49-F238E27FC236}">
                <a16:creationId xmlns:a16="http://schemas.microsoft.com/office/drawing/2014/main" id="{8407A28C-0952-3E4D-9BE4-A6AE8BADD83A}"/>
              </a:ext>
            </a:extLst>
          </p:cNvPr>
          <p:cNvSpPr txBox="1"/>
          <p:nvPr/>
        </p:nvSpPr>
        <p:spPr>
          <a:xfrm>
            <a:off x="683568" y="2082334"/>
            <a:ext cx="2669320" cy="338554"/>
          </a:xfrm>
          <a:prstGeom prst="rect">
            <a:avLst/>
          </a:prstGeom>
          <a:noFill/>
        </p:spPr>
        <p:txBody>
          <a:bodyPr wrap="none" rtlCol="0">
            <a:spAutoFit/>
          </a:bodyPr>
          <a:lstStyle/>
          <a:p>
            <a:r>
              <a:rPr kumimoji="1" lang="ja-JP" altLang="en-US" sz="1600"/>
              <a:t>オープンデータの主な公開手段</a:t>
            </a:r>
          </a:p>
        </p:txBody>
      </p:sp>
      <p:sp>
        <p:nvSpPr>
          <p:cNvPr id="12" name="角丸四角形 11">
            <a:extLst>
              <a:ext uri="{FF2B5EF4-FFF2-40B4-BE49-F238E27FC236}">
                <a16:creationId xmlns:a16="http://schemas.microsoft.com/office/drawing/2014/main" id="{7E39CBE7-ADE0-2B40-AB48-DC3970304394}"/>
              </a:ext>
            </a:extLst>
          </p:cNvPr>
          <p:cNvSpPr/>
          <p:nvPr/>
        </p:nvSpPr>
        <p:spPr>
          <a:xfrm>
            <a:off x="467544" y="2492896"/>
            <a:ext cx="4320480" cy="3702553"/>
          </a:xfrm>
          <a:prstGeom prst="roundRect">
            <a:avLst/>
          </a:prstGeom>
          <a:solidFill>
            <a:schemeClr val="tx2"/>
          </a:solidFill>
          <a:ln/>
        </p:spPr>
        <p:style>
          <a:lnRef idx="0">
            <a:schemeClr val="accent1"/>
          </a:lnRef>
          <a:fillRef idx="3">
            <a:schemeClr val="accent1"/>
          </a:fillRef>
          <a:effectRef idx="3">
            <a:schemeClr val="accent1"/>
          </a:effectRef>
          <a:fontRef idx="minor">
            <a:schemeClr val="lt1"/>
          </a:fontRef>
        </p:style>
        <p:txBody>
          <a:bodyPr rtlCol="0" anchor="ctr"/>
          <a:lstStyle/>
          <a:p>
            <a:pPr marL="342900" indent="-342900">
              <a:lnSpc>
                <a:spcPct val="150000"/>
              </a:lnSpc>
              <a:buFont typeface="+mj-lt"/>
              <a:buAutoNum type="arabicPeriod"/>
            </a:pPr>
            <a:r>
              <a:rPr kumimoji="1" lang="ja-JP" altLang="en-US" sz="1600" b="1"/>
              <a:t>ホームページの一部をオープンデータとして公開</a:t>
            </a:r>
          </a:p>
          <a:p>
            <a:pPr marL="742950" lvl="1" indent="-285750">
              <a:lnSpc>
                <a:spcPct val="150000"/>
              </a:lnSpc>
              <a:buFont typeface="Arial" panose="020B0604020202020204" pitchFamily="34" charset="0"/>
              <a:buChar char="•"/>
            </a:pPr>
            <a:r>
              <a:rPr kumimoji="1" lang="ja-JP" altLang="en-US" sz="1600" b="1"/>
              <a:t>名古屋市など</a:t>
            </a:r>
          </a:p>
          <a:p>
            <a:pPr marL="342900" indent="-342900">
              <a:lnSpc>
                <a:spcPct val="150000"/>
              </a:lnSpc>
              <a:buFont typeface="+mj-lt"/>
              <a:buAutoNum type="arabicPeriod"/>
            </a:pPr>
            <a:r>
              <a:rPr kumimoji="1" lang="ja-JP" altLang="en-US" sz="1600" b="1"/>
              <a:t>ホームページにオープンデータのファイル一覧を掲載</a:t>
            </a:r>
          </a:p>
          <a:p>
            <a:pPr marL="742950" lvl="1" indent="-285750">
              <a:lnSpc>
                <a:spcPct val="150000"/>
              </a:lnSpc>
              <a:buFont typeface="Arial" panose="020B0604020202020204" pitchFamily="34" charset="0"/>
              <a:buChar char="•"/>
            </a:pPr>
            <a:r>
              <a:rPr kumimoji="1" lang="ja-JP" altLang="en-US" sz="1600" b="1"/>
              <a:t>鹿児島市など</a:t>
            </a:r>
          </a:p>
          <a:p>
            <a:pPr marL="342900" indent="-342900">
              <a:lnSpc>
                <a:spcPct val="150000"/>
              </a:lnSpc>
              <a:buFont typeface="+mj-lt"/>
              <a:buAutoNum type="arabicPeriod"/>
            </a:pPr>
            <a:r>
              <a:rPr kumimoji="1" lang="ja-JP" altLang="en-US" sz="1600" b="1"/>
              <a:t>オープンデータカタログサイトで公開</a:t>
            </a:r>
          </a:p>
          <a:p>
            <a:pPr marL="742950" lvl="1" indent="-285750">
              <a:lnSpc>
                <a:spcPct val="150000"/>
              </a:lnSpc>
              <a:buFont typeface="Arial" panose="020B0604020202020204" pitchFamily="34" charset="0"/>
              <a:buChar char="•"/>
            </a:pPr>
            <a:r>
              <a:rPr kumimoji="1" lang="ja-JP" altLang="en-US" sz="1600" b="1"/>
              <a:t>日本政府、福岡市、久留米市、福岡県など</a:t>
            </a:r>
          </a:p>
        </p:txBody>
      </p:sp>
      <p:sp>
        <p:nvSpPr>
          <p:cNvPr id="13" name="テキスト ボックス 12">
            <a:extLst>
              <a:ext uri="{FF2B5EF4-FFF2-40B4-BE49-F238E27FC236}">
                <a16:creationId xmlns:a16="http://schemas.microsoft.com/office/drawing/2014/main" id="{8A083E0C-C360-034A-9484-9C5FA64A25CD}"/>
              </a:ext>
            </a:extLst>
          </p:cNvPr>
          <p:cNvSpPr txBox="1"/>
          <p:nvPr/>
        </p:nvSpPr>
        <p:spPr>
          <a:xfrm>
            <a:off x="5004048" y="5733256"/>
            <a:ext cx="4032448" cy="769441"/>
          </a:xfrm>
          <a:prstGeom prst="rect">
            <a:avLst/>
          </a:prstGeom>
          <a:noFill/>
        </p:spPr>
        <p:txBody>
          <a:bodyPr wrap="square" rtlCol="0">
            <a:spAutoFit/>
          </a:bodyPr>
          <a:lstStyle/>
          <a:p>
            <a:r>
              <a:rPr kumimoji="1" lang="ja-JP" altLang="en-US" sz="1100"/>
              <a:t>出典：地方公共団体へのオープンデータの取組に関するアンケート結果・回答一覧（内閣官房</a:t>
            </a:r>
            <a:r>
              <a:rPr kumimoji="1" lang="en" altLang="ja-JP" sz="1100" dirty="0"/>
              <a:t>IT</a:t>
            </a:r>
            <a:r>
              <a:rPr kumimoji="1" lang="ja-JP" altLang="en-US" sz="1100"/>
              <a:t>総合戦略室、平成</a:t>
            </a:r>
            <a:r>
              <a:rPr kumimoji="1" lang="en-US" altLang="ja-JP" sz="1100" dirty="0"/>
              <a:t>31</a:t>
            </a:r>
            <a:r>
              <a:rPr kumimoji="1" lang="ja-JP" altLang="en-US" sz="1100"/>
              <a:t>年</a:t>
            </a:r>
            <a:r>
              <a:rPr kumimoji="1" lang="en-US" altLang="ja-JP" sz="1100" dirty="0"/>
              <a:t>3</a:t>
            </a:r>
            <a:r>
              <a:rPr kumimoji="1" lang="ja-JP" altLang="en-US" sz="1100"/>
              <a:t>月</a:t>
            </a:r>
            <a:r>
              <a:rPr kumimoji="1" lang="en-US" altLang="ja-JP" sz="1100" dirty="0"/>
              <a:t>26</a:t>
            </a:r>
            <a:r>
              <a:rPr kumimoji="1" lang="ja-JP" altLang="en-US" sz="1100"/>
              <a:t>日公開）（内閣官房</a:t>
            </a:r>
            <a:r>
              <a:rPr kumimoji="1" lang="en" altLang="ja-JP" sz="1100" dirty="0"/>
              <a:t>IT</a:t>
            </a:r>
            <a:r>
              <a:rPr kumimoji="1" lang="ja-JP" altLang="en-US" sz="1100"/>
              <a:t>総合戦略室、クリエイティブ・コモンズ 表示 </a:t>
            </a:r>
            <a:r>
              <a:rPr kumimoji="1" lang="en-US" altLang="ja-JP" sz="1100" dirty="0"/>
              <a:t>4.0 </a:t>
            </a:r>
            <a:r>
              <a:rPr kumimoji="1" lang="ja-JP" altLang="en-US" sz="1100"/>
              <a:t>国際）をもとに公益財団法人九州先端科学技術研究所が作成</a:t>
            </a:r>
          </a:p>
        </p:txBody>
      </p:sp>
      <p:pic>
        <p:nvPicPr>
          <p:cNvPr id="14" name="図 13">
            <a:extLst>
              <a:ext uri="{FF2B5EF4-FFF2-40B4-BE49-F238E27FC236}">
                <a16:creationId xmlns:a16="http://schemas.microsoft.com/office/drawing/2014/main" id="{CAD02938-DDEC-DD46-9AAD-134DE48835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20072" y="2493092"/>
            <a:ext cx="3419029" cy="3269509"/>
          </a:xfrm>
          <a:prstGeom prst="rect">
            <a:avLst/>
          </a:prstGeom>
        </p:spPr>
      </p:pic>
    </p:spTree>
    <p:extLst>
      <p:ext uri="{BB962C8B-B14F-4D97-AF65-F5344CB8AC3E}">
        <p14:creationId xmlns:p14="http://schemas.microsoft.com/office/powerpoint/2010/main" val="191881273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スライド番号プレースホルダー 6"/>
          <p:cNvSpPr>
            <a:spLocks noGrp="1"/>
          </p:cNvSpPr>
          <p:nvPr>
            <p:ph type="sldNum" sz="quarter" idx="12"/>
          </p:nvPr>
        </p:nvSpPr>
        <p:spPr/>
        <p:txBody>
          <a:bodyPr/>
          <a:lstStyle/>
          <a:p>
            <a:fld id="{EEDB8509-CC2C-4EC7-9C2E-996B98B58898}" type="slidenum">
              <a:rPr kumimoji="1" lang="ja-JP" altLang="en-US" smtClean="0"/>
              <a:pPr/>
              <a:t>31</a:t>
            </a:fld>
            <a:endParaRPr kumimoji="1" lang="ja-JP" altLang="en-US"/>
          </a:p>
        </p:txBody>
      </p:sp>
      <p:sp>
        <p:nvSpPr>
          <p:cNvPr id="10" name="タイトル 1"/>
          <p:cNvSpPr>
            <a:spLocks noGrp="1"/>
          </p:cNvSpPr>
          <p:nvPr>
            <p:ph type="title"/>
          </p:nvPr>
        </p:nvSpPr>
        <p:spPr>
          <a:xfrm>
            <a:off x="251520" y="313813"/>
            <a:ext cx="8712968" cy="424732"/>
          </a:xfrm>
        </p:spPr>
        <p:txBody>
          <a:bodyPr>
            <a:normAutofit/>
          </a:bodyPr>
          <a:lstStyle/>
          <a:p>
            <a:r>
              <a:rPr lang="ja-JP" altLang="en-US">
                <a:latin typeface="+mn-ea"/>
                <a:ea typeface="+mn-ea"/>
              </a:rPr>
              <a:t>事例：名古屋市、ホームページの一部をオープンデータとして公開</a:t>
            </a:r>
            <a:endParaRPr kumimoji="1" lang="ja-JP" altLang="en-US" dirty="0">
              <a:latin typeface="+mn-ea"/>
              <a:ea typeface="+mn-ea"/>
            </a:endParaRPr>
          </a:p>
        </p:txBody>
      </p:sp>
      <p:sp>
        <p:nvSpPr>
          <p:cNvPr id="11" name="タイトル 1"/>
          <p:cNvSpPr txBox="1">
            <a:spLocks/>
          </p:cNvSpPr>
          <p:nvPr/>
        </p:nvSpPr>
        <p:spPr>
          <a:xfrm>
            <a:off x="251520" y="116632"/>
            <a:ext cx="8712968" cy="234159"/>
          </a:xfrm>
          <a:prstGeom prst="rect">
            <a:avLst/>
          </a:prstGeom>
        </p:spPr>
        <p:txBody>
          <a:bodyPr vert="horz" wrap="none" lIns="91440" tIns="45720" rIns="91440" bIns="45720" rtlCol="0" anchor="ctr">
            <a:normAutofit fontScale="92500" lnSpcReduction="10000"/>
          </a:bodyPr>
          <a:lstStyle>
            <a:lvl1pPr algn="l" defTabSz="914400" rtl="0" eaLnBrk="1" latinLnBrk="0" hangingPunct="1">
              <a:lnSpc>
                <a:spcPct val="90000"/>
              </a:lnSpc>
              <a:spcBef>
                <a:spcPct val="0"/>
              </a:spcBef>
              <a:buNone/>
              <a:defRPr kumimoji="1" lang="en-US" sz="2400" kern="1200" dirty="0">
                <a:solidFill>
                  <a:schemeClr val="tx1"/>
                </a:solidFill>
                <a:latin typeface="HGP創英角ｺﾞｼｯｸUB" panose="020B0900000000000000" pitchFamily="50" charset="-128"/>
                <a:ea typeface="HGP創英角ｺﾞｼｯｸUB" panose="020B0900000000000000" pitchFamily="50" charset="-128"/>
                <a:cs typeface="+mj-cs"/>
              </a:defRPr>
            </a:lvl1pPr>
          </a:lstStyle>
          <a:p>
            <a:r>
              <a:rPr lang="ja-JP" altLang="en-US" sz="1200">
                <a:latin typeface="+mn-ea"/>
                <a:ea typeface="+mn-ea"/>
              </a:rPr>
              <a:t>３</a:t>
            </a:r>
            <a:r>
              <a:rPr lang="en-US" altLang="ja-JP" sz="1200" dirty="0">
                <a:latin typeface="+mn-ea"/>
                <a:ea typeface="+mn-ea"/>
              </a:rPr>
              <a:t>.</a:t>
            </a:r>
            <a:r>
              <a:rPr lang="ja-JP" altLang="en-US" sz="1200">
                <a:latin typeface="+mn-ea"/>
                <a:ea typeface="+mn-ea"/>
              </a:rPr>
              <a:t>データ公開 </a:t>
            </a:r>
            <a:r>
              <a:rPr lang="en-US" altLang="ja-JP" sz="1200" dirty="0">
                <a:latin typeface="+mn-ea"/>
                <a:ea typeface="+mn-ea"/>
              </a:rPr>
              <a:t>– </a:t>
            </a:r>
            <a:r>
              <a:rPr lang="ja-JP" altLang="en-US" sz="1200">
                <a:latin typeface="+mn-ea"/>
                <a:ea typeface="+mn-ea"/>
              </a:rPr>
              <a:t>公開する</a:t>
            </a:r>
          </a:p>
        </p:txBody>
      </p:sp>
      <p:pic>
        <p:nvPicPr>
          <p:cNvPr id="13" name="図 12" descr="スクリーンショット 2017-11-06 9.26.46.png">
            <a:extLst>
              <a:ext uri="{FF2B5EF4-FFF2-40B4-BE49-F238E27FC236}">
                <a16:creationId xmlns:a16="http://schemas.microsoft.com/office/drawing/2014/main" id="{E3DDC4C6-07B8-0345-B891-DE7657ACE259}"/>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98134" y="1196752"/>
            <a:ext cx="7146274" cy="4833588"/>
          </a:xfrm>
          <a:prstGeom prst="rect">
            <a:avLst/>
          </a:prstGeom>
        </p:spPr>
      </p:pic>
      <p:sp>
        <p:nvSpPr>
          <p:cNvPr id="14" name="テキスト ボックス 13">
            <a:extLst>
              <a:ext uri="{FF2B5EF4-FFF2-40B4-BE49-F238E27FC236}">
                <a16:creationId xmlns:a16="http://schemas.microsoft.com/office/drawing/2014/main" id="{3D725D90-D7C2-E047-9773-78C303826DA0}"/>
              </a:ext>
            </a:extLst>
          </p:cNvPr>
          <p:cNvSpPr txBox="1"/>
          <p:nvPr/>
        </p:nvSpPr>
        <p:spPr>
          <a:xfrm>
            <a:off x="1331640" y="6078990"/>
            <a:ext cx="4700326" cy="276999"/>
          </a:xfrm>
          <a:prstGeom prst="rect">
            <a:avLst/>
          </a:prstGeom>
          <a:noFill/>
        </p:spPr>
        <p:txBody>
          <a:bodyPr wrap="none" rtlCol="0">
            <a:spAutoFit/>
          </a:bodyPr>
          <a:lstStyle/>
          <a:p>
            <a:r>
              <a:rPr lang="en-US" altLang="ja-JP" sz="1200" dirty="0">
                <a:hlinkClick r:id="rId4"/>
              </a:rPr>
              <a:t>http://www.city.nagoya.jp/kankyo/page/0000076878.html</a:t>
            </a:r>
            <a:r>
              <a:rPr lang="ja-JP" altLang="en-US" sz="1200" dirty="0"/>
              <a:t> </a:t>
            </a:r>
            <a:endParaRPr kumimoji="1" lang="ja-JP" altLang="en-US" sz="1200" dirty="0"/>
          </a:p>
        </p:txBody>
      </p:sp>
      <p:sp>
        <p:nvSpPr>
          <p:cNvPr id="15" name="正方形/長方形 14">
            <a:extLst>
              <a:ext uri="{FF2B5EF4-FFF2-40B4-BE49-F238E27FC236}">
                <a16:creationId xmlns:a16="http://schemas.microsoft.com/office/drawing/2014/main" id="{8944FCFB-888A-2342-9CA1-EA0791F85E47}"/>
              </a:ext>
            </a:extLst>
          </p:cNvPr>
          <p:cNvSpPr/>
          <p:nvPr/>
        </p:nvSpPr>
        <p:spPr>
          <a:xfrm>
            <a:off x="1062684" y="4653136"/>
            <a:ext cx="7181724" cy="720080"/>
          </a:xfrm>
          <a:prstGeom prst="rect">
            <a:avLst/>
          </a:prstGeom>
          <a:noFill/>
          <a:ln w="5715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90763405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スライド番号プレースホルダー 6"/>
          <p:cNvSpPr>
            <a:spLocks noGrp="1"/>
          </p:cNvSpPr>
          <p:nvPr>
            <p:ph type="sldNum" sz="quarter" idx="12"/>
          </p:nvPr>
        </p:nvSpPr>
        <p:spPr/>
        <p:txBody>
          <a:bodyPr/>
          <a:lstStyle/>
          <a:p>
            <a:fld id="{EEDB8509-CC2C-4EC7-9C2E-996B98B58898}" type="slidenum">
              <a:rPr kumimoji="1" lang="ja-JP" altLang="en-US" smtClean="0"/>
              <a:pPr/>
              <a:t>32</a:t>
            </a:fld>
            <a:endParaRPr kumimoji="1" lang="ja-JP" altLang="en-US"/>
          </a:p>
        </p:txBody>
      </p:sp>
      <p:sp>
        <p:nvSpPr>
          <p:cNvPr id="10" name="タイトル 1"/>
          <p:cNvSpPr>
            <a:spLocks noGrp="1"/>
          </p:cNvSpPr>
          <p:nvPr>
            <p:ph type="title"/>
          </p:nvPr>
        </p:nvSpPr>
        <p:spPr>
          <a:xfrm>
            <a:off x="251520" y="313813"/>
            <a:ext cx="8712968" cy="424732"/>
          </a:xfrm>
        </p:spPr>
        <p:txBody>
          <a:bodyPr/>
          <a:lstStyle/>
          <a:p>
            <a:r>
              <a:rPr lang="ja-JP" altLang="en-US">
                <a:latin typeface="+mn-ea"/>
                <a:ea typeface="+mn-ea"/>
              </a:rPr>
              <a:t>事例：鹿児島市、ホームページにファイル一覧を掲載</a:t>
            </a:r>
            <a:endParaRPr kumimoji="1" lang="ja-JP" altLang="en-US" dirty="0">
              <a:latin typeface="+mn-ea"/>
              <a:ea typeface="+mn-ea"/>
            </a:endParaRPr>
          </a:p>
        </p:txBody>
      </p:sp>
      <p:sp>
        <p:nvSpPr>
          <p:cNvPr id="11" name="タイトル 1"/>
          <p:cNvSpPr txBox="1">
            <a:spLocks/>
          </p:cNvSpPr>
          <p:nvPr/>
        </p:nvSpPr>
        <p:spPr>
          <a:xfrm>
            <a:off x="251520" y="116632"/>
            <a:ext cx="8712968" cy="234159"/>
          </a:xfrm>
          <a:prstGeom prst="rect">
            <a:avLst/>
          </a:prstGeom>
        </p:spPr>
        <p:txBody>
          <a:bodyPr vert="horz" wrap="none" lIns="91440" tIns="45720" rIns="91440" bIns="45720" rtlCol="0" anchor="ctr">
            <a:normAutofit fontScale="92500" lnSpcReduction="10000"/>
          </a:bodyPr>
          <a:lstStyle>
            <a:lvl1pPr algn="l" defTabSz="914400" rtl="0" eaLnBrk="1" latinLnBrk="0" hangingPunct="1">
              <a:lnSpc>
                <a:spcPct val="90000"/>
              </a:lnSpc>
              <a:spcBef>
                <a:spcPct val="0"/>
              </a:spcBef>
              <a:buNone/>
              <a:defRPr kumimoji="1" lang="en-US" sz="2400" kern="1200" dirty="0">
                <a:solidFill>
                  <a:schemeClr val="tx1"/>
                </a:solidFill>
                <a:latin typeface="HGP創英角ｺﾞｼｯｸUB" panose="020B0900000000000000" pitchFamily="50" charset="-128"/>
                <a:ea typeface="HGP創英角ｺﾞｼｯｸUB" panose="020B0900000000000000" pitchFamily="50" charset="-128"/>
                <a:cs typeface="+mj-cs"/>
              </a:defRPr>
            </a:lvl1pPr>
          </a:lstStyle>
          <a:p>
            <a:r>
              <a:rPr lang="ja-JP" altLang="en-US" sz="1200">
                <a:latin typeface="+mn-ea"/>
                <a:ea typeface="+mn-ea"/>
              </a:rPr>
              <a:t>３</a:t>
            </a:r>
            <a:r>
              <a:rPr lang="en-US" altLang="ja-JP" sz="1200" dirty="0">
                <a:latin typeface="+mn-ea"/>
                <a:ea typeface="+mn-ea"/>
              </a:rPr>
              <a:t>.</a:t>
            </a:r>
            <a:r>
              <a:rPr lang="ja-JP" altLang="en-US" sz="1200">
                <a:latin typeface="+mn-ea"/>
                <a:ea typeface="+mn-ea"/>
              </a:rPr>
              <a:t>データ公開 </a:t>
            </a:r>
            <a:r>
              <a:rPr lang="en-US" altLang="ja-JP" sz="1200" dirty="0">
                <a:latin typeface="+mn-ea"/>
                <a:ea typeface="+mn-ea"/>
              </a:rPr>
              <a:t>– </a:t>
            </a:r>
            <a:r>
              <a:rPr lang="ja-JP" altLang="en-US" sz="1200">
                <a:latin typeface="+mn-ea"/>
                <a:ea typeface="+mn-ea"/>
              </a:rPr>
              <a:t>公開する</a:t>
            </a:r>
          </a:p>
        </p:txBody>
      </p:sp>
      <p:sp>
        <p:nvSpPr>
          <p:cNvPr id="12" name="テキスト ボックス 11">
            <a:extLst>
              <a:ext uri="{FF2B5EF4-FFF2-40B4-BE49-F238E27FC236}">
                <a16:creationId xmlns:a16="http://schemas.microsoft.com/office/drawing/2014/main" id="{843ECD07-7B77-3E45-9D15-D5FF695DF526}"/>
              </a:ext>
            </a:extLst>
          </p:cNvPr>
          <p:cNvSpPr txBox="1"/>
          <p:nvPr/>
        </p:nvSpPr>
        <p:spPr>
          <a:xfrm>
            <a:off x="2121615" y="6053528"/>
            <a:ext cx="4394601" cy="276999"/>
          </a:xfrm>
          <a:prstGeom prst="rect">
            <a:avLst/>
          </a:prstGeom>
          <a:noFill/>
        </p:spPr>
        <p:txBody>
          <a:bodyPr wrap="none" rtlCol="0">
            <a:spAutoFit/>
          </a:bodyPr>
          <a:lstStyle/>
          <a:p>
            <a:r>
              <a:rPr lang="en-US" altLang="ja-JP" sz="1200" dirty="0">
                <a:hlinkClick r:id="rId3"/>
              </a:rPr>
              <a:t>http://www.city.kagoshima.lg.jp/jousys/opendata.html</a:t>
            </a:r>
            <a:r>
              <a:rPr lang="ja-JP" altLang="en-US" sz="1200" dirty="0"/>
              <a:t> </a:t>
            </a:r>
            <a:endParaRPr kumimoji="1" lang="ja-JP" altLang="en-US" sz="1200" dirty="0"/>
          </a:p>
        </p:txBody>
      </p:sp>
      <p:pic>
        <p:nvPicPr>
          <p:cNvPr id="16" name="図 15" descr="スクリーンショット 2017-11-06 10.01.25.png">
            <a:extLst>
              <a:ext uri="{FF2B5EF4-FFF2-40B4-BE49-F238E27FC236}">
                <a16:creationId xmlns:a16="http://schemas.microsoft.com/office/drawing/2014/main" id="{2A03ABBE-853D-1540-9AF3-FECE6E9B13B4}"/>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015959" y="1052736"/>
            <a:ext cx="5292345" cy="4938076"/>
          </a:xfrm>
          <a:prstGeom prst="rect">
            <a:avLst/>
          </a:prstGeom>
        </p:spPr>
      </p:pic>
    </p:spTree>
    <p:extLst>
      <p:ext uri="{BB962C8B-B14F-4D97-AF65-F5344CB8AC3E}">
        <p14:creationId xmlns:p14="http://schemas.microsoft.com/office/powerpoint/2010/main" val="8484750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スライド番号プレースホルダー 6"/>
          <p:cNvSpPr>
            <a:spLocks noGrp="1"/>
          </p:cNvSpPr>
          <p:nvPr>
            <p:ph type="sldNum" sz="quarter" idx="12"/>
          </p:nvPr>
        </p:nvSpPr>
        <p:spPr/>
        <p:txBody>
          <a:bodyPr/>
          <a:lstStyle/>
          <a:p>
            <a:fld id="{EEDB8509-CC2C-4EC7-9C2E-996B98B58898}" type="slidenum">
              <a:rPr kumimoji="1" lang="ja-JP" altLang="en-US" smtClean="0"/>
              <a:pPr/>
              <a:t>33</a:t>
            </a:fld>
            <a:endParaRPr kumimoji="1" lang="ja-JP" altLang="en-US"/>
          </a:p>
        </p:txBody>
      </p:sp>
      <p:sp>
        <p:nvSpPr>
          <p:cNvPr id="10" name="タイトル 1"/>
          <p:cNvSpPr>
            <a:spLocks noGrp="1"/>
          </p:cNvSpPr>
          <p:nvPr>
            <p:ph type="title"/>
          </p:nvPr>
        </p:nvSpPr>
        <p:spPr>
          <a:xfrm>
            <a:off x="251520" y="313813"/>
            <a:ext cx="8712968" cy="424732"/>
          </a:xfrm>
        </p:spPr>
        <p:txBody>
          <a:bodyPr/>
          <a:lstStyle/>
          <a:p>
            <a:r>
              <a:rPr lang="ja-JP" altLang="en-US">
                <a:latin typeface="+mn-ea"/>
                <a:ea typeface="+mn-ea"/>
              </a:rPr>
              <a:t>事例：福岡市、オープンデータカタログサイトで公開</a:t>
            </a:r>
            <a:endParaRPr kumimoji="1" lang="ja-JP" altLang="en-US" dirty="0">
              <a:latin typeface="+mn-ea"/>
              <a:ea typeface="+mn-ea"/>
            </a:endParaRPr>
          </a:p>
        </p:txBody>
      </p:sp>
      <p:sp>
        <p:nvSpPr>
          <p:cNvPr id="11" name="タイトル 1"/>
          <p:cNvSpPr txBox="1">
            <a:spLocks/>
          </p:cNvSpPr>
          <p:nvPr/>
        </p:nvSpPr>
        <p:spPr>
          <a:xfrm>
            <a:off x="251520" y="116632"/>
            <a:ext cx="8712968" cy="234159"/>
          </a:xfrm>
          <a:prstGeom prst="rect">
            <a:avLst/>
          </a:prstGeom>
        </p:spPr>
        <p:txBody>
          <a:bodyPr vert="horz" wrap="none" lIns="91440" tIns="45720" rIns="91440" bIns="45720" rtlCol="0" anchor="ctr">
            <a:normAutofit fontScale="92500" lnSpcReduction="10000"/>
          </a:bodyPr>
          <a:lstStyle>
            <a:lvl1pPr algn="l" defTabSz="914400" rtl="0" eaLnBrk="1" latinLnBrk="0" hangingPunct="1">
              <a:lnSpc>
                <a:spcPct val="90000"/>
              </a:lnSpc>
              <a:spcBef>
                <a:spcPct val="0"/>
              </a:spcBef>
              <a:buNone/>
              <a:defRPr kumimoji="1" lang="en-US" sz="2400" kern="1200" dirty="0">
                <a:solidFill>
                  <a:schemeClr val="tx1"/>
                </a:solidFill>
                <a:latin typeface="HGP創英角ｺﾞｼｯｸUB" panose="020B0900000000000000" pitchFamily="50" charset="-128"/>
                <a:ea typeface="HGP創英角ｺﾞｼｯｸUB" panose="020B0900000000000000" pitchFamily="50" charset="-128"/>
                <a:cs typeface="+mj-cs"/>
              </a:defRPr>
            </a:lvl1pPr>
          </a:lstStyle>
          <a:p>
            <a:r>
              <a:rPr lang="ja-JP" altLang="en-US" sz="1200">
                <a:latin typeface="+mn-ea"/>
                <a:ea typeface="+mn-ea"/>
              </a:rPr>
              <a:t>３</a:t>
            </a:r>
            <a:r>
              <a:rPr lang="en-US" altLang="ja-JP" sz="1200" dirty="0">
                <a:latin typeface="+mn-ea"/>
                <a:ea typeface="+mn-ea"/>
              </a:rPr>
              <a:t>.</a:t>
            </a:r>
            <a:r>
              <a:rPr lang="ja-JP" altLang="en-US" sz="1200">
                <a:latin typeface="+mn-ea"/>
                <a:ea typeface="+mn-ea"/>
              </a:rPr>
              <a:t>データ公開 </a:t>
            </a:r>
            <a:r>
              <a:rPr lang="en-US" altLang="ja-JP" sz="1200" dirty="0">
                <a:latin typeface="+mn-ea"/>
                <a:ea typeface="+mn-ea"/>
              </a:rPr>
              <a:t>– </a:t>
            </a:r>
            <a:r>
              <a:rPr lang="ja-JP" altLang="en-US" sz="1200">
                <a:latin typeface="+mn-ea"/>
                <a:ea typeface="+mn-ea"/>
              </a:rPr>
              <a:t>公開する</a:t>
            </a:r>
          </a:p>
        </p:txBody>
      </p:sp>
      <p:sp>
        <p:nvSpPr>
          <p:cNvPr id="12" name="テキスト ボックス 11">
            <a:extLst>
              <a:ext uri="{FF2B5EF4-FFF2-40B4-BE49-F238E27FC236}">
                <a16:creationId xmlns:a16="http://schemas.microsoft.com/office/drawing/2014/main" id="{843ECD07-7B77-3E45-9D15-D5FF695DF526}"/>
              </a:ext>
            </a:extLst>
          </p:cNvPr>
          <p:cNvSpPr txBox="1"/>
          <p:nvPr/>
        </p:nvSpPr>
        <p:spPr>
          <a:xfrm>
            <a:off x="2121615" y="6104329"/>
            <a:ext cx="4394601" cy="276999"/>
          </a:xfrm>
          <a:prstGeom prst="rect">
            <a:avLst/>
          </a:prstGeom>
          <a:noFill/>
        </p:spPr>
        <p:txBody>
          <a:bodyPr wrap="none" rtlCol="0">
            <a:spAutoFit/>
          </a:bodyPr>
          <a:lstStyle/>
          <a:p>
            <a:r>
              <a:rPr lang="en-US" altLang="ja-JP" sz="1200" dirty="0">
                <a:hlinkClick r:id="rId3"/>
              </a:rPr>
              <a:t>https://www.open-governmentdata.org/fukuoka-city/</a:t>
            </a:r>
            <a:r>
              <a:rPr lang="en-US" altLang="ja-JP" sz="1200" dirty="0"/>
              <a:t> </a:t>
            </a:r>
            <a:endParaRPr kumimoji="1" lang="ja-JP" altLang="en-US" sz="1200" dirty="0"/>
          </a:p>
        </p:txBody>
      </p:sp>
      <p:pic>
        <p:nvPicPr>
          <p:cNvPr id="13" name="図 12">
            <a:extLst>
              <a:ext uri="{FF2B5EF4-FFF2-40B4-BE49-F238E27FC236}">
                <a16:creationId xmlns:a16="http://schemas.microsoft.com/office/drawing/2014/main" id="{641C6FC0-4924-9740-9A30-D7E334A4A1A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1521" y="1153207"/>
            <a:ext cx="3837056" cy="2872182"/>
          </a:xfrm>
          <a:prstGeom prst="rect">
            <a:avLst/>
          </a:prstGeom>
        </p:spPr>
      </p:pic>
      <p:pic>
        <p:nvPicPr>
          <p:cNvPr id="14" name="図 13">
            <a:extLst>
              <a:ext uri="{FF2B5EF4-FFF2-40B4-BE49-F238E27FC236}">
                <a16:creationId xmlns:a16="http://schemas.microsoft.com/office/drawing/2014/main" id="{E8222106-B14E-2344-B6A6-43291D3A78B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47864" y="1708650"/>
            <a:ext cx="5603148" cy="4096614"/>
          </a:xfrm>
          <a:prstGeom prst="rect">
            <a:avLst/>
          </a:prstGeom>
        </p:spPr>
      </p:pic>
    </p:spTree>
    <p:extLst>
      <p:ext uri="{BB962C8B-B14F-4D97-AF65-F5344CB8AC3E}">
        <p14:creationId xmlns:p14="http://schemas.microsoft.com/office/powerpoint/2010/main" val="34997042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スライド番号プレースホルダー 6"/>
          <p:cNvSpPr>
            <a:spLocks noGrp="1"/>
          </p:cNvSpPr>
          <p:nvPr>
            <p:ph type="sldNum" sz="quarter" idx="12"/>
          </p:nvPr>
        </p:nvSpPr>
        <p:spPr/>
        <p:txBody>
          <a:bodyPr/>
          <a:lstStyle/>
          <a:p>
            <a:fld id="{EEDB8509-CC2C-4EC7-9C2E-996B98B58898}" type="slidenum">
              <a:rPr kumimoji="1" lang="ja-JP" altLang="en-US" smtClean="0"/>
              <a:pPr/>
              <a:t>34</a:t>
            </a:fld>
            <a:endParaRPr kumimoji="1" lang="ja-JP" altLang="en-US"/>
          </a:p>
        </p:txBody>
      </p:sp>
      <p:sp>
        <p:nvSpPr>
          <p:cNvPr id="31" name="正方形/長方形 30"/>
          <p:cNvSpPr/>
          <p:nvPr/>
        </p:nvSpPr>
        <p:spPr bwMode="auto">
          <a:xfrm>
            <a:off x="215900" y="1843972"/>
            <a:ext cx="8748588" cy="4681371"/>
          </a:xfrm>
          <a:prstGeom prst="rect">
            <a:avLst/>
          </a:prstGeom>
          <a:solidFill>
            <a:schemeClr val="bg2">
              <a:lumMod val="90000"/>
            </a:schemeClr>
          </a:solidFill>
          <a:ln w="6350">
            <a:noFill/>
            <a:miter lim="800000"/>
            <a:headEnd/>
            <a:tailEnd/>
          </a:ln>
        </p:spPr>
        <p:txBody>
          <a:bodyPr wrap="square" rtlCol="0" anchor="t"/>
          <a:lstStyle/>
          <a:p>
            <a:pPr>
              <a:lnSpc>
                <a:spcPct val="100000"/>
              </a:lnSpc>
            </a:pPr>
            <a:endParaRPr kumimoji="1" lang="ja-JP" altLang="en-US" sz="16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4" name="正方形/長方形 33"/>
          <p:cNvSpPr/>
          <p:nvPr/>
        </p:nvSpPr>
        <p:spPr bwMode="auto">
          <a:xfrm>
            <a:off x="215901" y="836712"/>
            <a:ext cx="8748588" cy="873911"/>
          </a:xfrm>
          <a:prstGeom prst="rect">
            <a:avLst/>
          </a:prstGeom>
          <a:solidFill>
            <a:schemeClr val="accent4">
              <a:lumMod val="40000"/>
              <a:lumOff val="60000"/>
              <a:alpha val="46000"/>
            </a:schemeClr>
          </a:solidFill>
          <a:ln w="6350">
            <a:noFill/>
            <a:miter lim="800000"/>
            <a:headEnd/>
            <a:tailEnd/>
          </a:ln>
        </p:spPr>
        <p:txBody>
          <a:bodyPr wrap="square" rtlCol="0" anchor="ctr" anchorCtr="0"/>
          <a:lstStyle/>
          <a:p>
            <a:pPr>
              <a:lnSpc>
                <a:spcPct val="100000"/>
              </a:lnSpc>
            </a:pPr>
            <a:r>
              <a:rPr kumimoji="1" lang="en-US" altLang="ja-JP" sz="20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(4)</a:t>
            </a:r>
            <a:r>
              <a:rPr kumimoji="1" lang="ja-JP" altLang="en-US" sz="2000">
                <a:solidFill>
                  <a:srgbClr val="000000"/>
                </a:solidFill>
                <a:latin typeface="Meiryo UI" panose="020B0604030504040204" pitchFamily="50" charset="-128"/>
                <a:ea typeface="Meiryo UI" panose="020B0604030504040204" pitchFamily="50" charset="-128"/>
                <a:cs typeface="Meiryo UI" panose="020B0604030504040204" pitchFamily="50" charset="-128"/>
              </a:rPr>
              <a:t>オープンデータには、なぜライセンスが必要なのですか？</a:t>
            </a:r>
          </a:p>
        </p:txBody>
      </p:sp>
      <p:sp>
        <p:nvSpPr>
          <p:cNvPr id="10" name="タイトル 1"/>
          <p:cNvSpPr>
            <a:spLocks noGrp="1"/>
          </p:cNvSpPr>
          <p:nvPr>
            <p:ph type="title"/>
          </p:nvPr>
        </p:nvSpPr>
        <p:spPr>
          <a:xfrm>
            <a:off x="251520" y="313813"/>
            <a:ext cx="8712968" cy="424732"/>
          </a:xfrm>
        </p:spPr>
        <p:txBody>
          <a:bodyPr/>
          <a:lstStyle/>
          <a:p>
            <a:r>
              <a:rPr lang="en-US" altLang="ja-JP" dirty="0">
                <a:latin typeface="+mn-ea"/>
                <a:ea typeface="+mn-ea"/>
              </a:rPr>
              <a:t>3.2 </a:t>
            </a:r>
            <a:r>
              <a:rPr lang="ja-JP" altLang="en-US">
                <a:latin typeface="+mn-ea"/>
                <a:ea typeface="+mn-ea"/>
              </a:rPr>
              <a:t>「公開する」ためのノウハウ</a:t>
            </a:r>
            <a:endParaRPr kumimoji="1" lang="ja-JP" altLang="en-US" dirty="0">
              <a:latin typeface="+mn-ea"/>
              <a:ea typeface="+mn-ea"/>
            </a:endParaRPr>
          </a:p>
        </p:txBody>
      </p:sp>
      <p:sp>
        <p:nvSpPr>
          <p:cNvPr id="11" name="タイトル 1"/>
          <p:cNvSpPr txBox="1">
            <a:spLocks/>
          </p:cNvSpPr>
          <p:nvPr/>
        </p:nvSpPr>
        <p:spPr>
          <a:xfrm>
            <a:off x="251520" y="116632"/>
            <a:ext cx="8712968" cy="234159"/>
          </a:xfrm>
          <a:prstGeom prst="rect">
            <a:avLst/>
          </a:prstGeom>
        </p:spPr>
        <p:txBody>
          <a:bodyPr vert="horz" wrap="none" lIns="91440" tIns="45720" rIns="91440" bIns="45720" rtlCol="0" anchor="ctr">
            <a:normAutofit fontScale="92500" lnSpcReduction="10000"/>
          </a:bodyPr>
          <a:lstStyle>
            <a:lvl1pPr algn="l" defTabSz="914400" rtl="0" eaLnBrk="1" latinLnBrk="0" hangingPunct="1">
              <a:lnSpc>
                <a:spcPct val="90000"/>
              </a:lnSpc>
              <a:spcBef>
                <a:spcPct val="0"/>
              </a:spcBef>
              <a:buNone/>
              <a:defRPr kumimoji="1" lang="en-US" sz="2400" kern="1200" dirty="0">
                <a:solidFill>
                  <a:schemeClr val="tx1"/>
                </a:solidFill>
                <a:latin typeface="HGP創英角ｺﾞｼｯｸUB" panose="020B0900000000000000" pitchFamily="50" charset="-128"/>
                <a:ea typeface="HGP創英角ｺﾞｼｯｸUB" panose="020B0900000000000000" pitchFamily="50" charset="-128"/>
                <a:cs typeface="+mj-cs"/>
              </a:defRPr>
            </a:lvl1pPr>
          </a:lstStyle>
          <a:p>
            <a:r>
              <a:rPr lang="ja-JP" altLang="en-US" sz="1200">
                <a:latin typeface="+mn-ea"/>
                <a:ea typeface="+mn-ea"/>
              </a:rPr>
              <a:t>３</a:t>
            </a:r>
            <a:r>
              <a:rPr lang="en-US" altLang="ja-JP" sz="1200" dirty="0">
                <a:latin typeface="+mn-ea"/>
                <a:ea typeface="+mn-ea"/>
              </a:rPr>
              <a:t>.</a:t>
            </a:r>
            <a:r>
              <a:rPr lang="ja-JP" altLang="en-US" sz="1200">
                <a:latin typeface="+mn-ea"/>
                <a:ea typeface="+mn-ea"/>
              </a:rPr>
              <a:t>データ公開 </a:t>
            </a:r>
            <a:r>
              <a:rPr lang="en-US" altLang="ja-JP" sz="1200" dirty="0">
                <a:latin typeface="+mn-ea"/>
                <a:ea typeface="+mn-ea"/>
              </a:rPr>
              <a:t>– </a:t>
            </a:r>
            <a:r>
              <a:rPr lang="ja-JP" altLang="en-US" sz="1200">
                <a:latin typeface="+mn-ea"/>
                <a:ea typeface="+mn-ea"/>
              </a:rPr>
              <a:t>公開する</a:t>
            </a:r>
          </a:p>
        </p:txBody>
      </p:sp>
      <p:sp>
        <p:nvSpPr>
          <p:cNvPr id="9" name="テキスト ボックス 8">
            <a:extLst>
              <a:ext uri="{FF2B5EF4-FFF2-40B4-BE49-F238E27FC236}">
                <a16:creationId xmlns:a16="http://schemas.microsoft.com/office/drawing/2014/main" id="{8407A28C-0952-3E4D-9BE4-A6AE8BADD83A}"/>
              </a:ext>
            </a:extLst>
          </p:cNvPr>
          <p:cNvSpPr txBox="1"/>
          <p:nvPr/>
        </p:nvSpPr>
        <p:spPr>
          <a:xfrm>
            <a:off x="683568" y="2082334"/>
            <a:ext cx="1534394" cy="338554"/>
          </a:xfrm>
          <a:prstGeom prst="rect">
            <a:avLst/>
          </a:prstGeom>
          <a:noFill/>
        </p:spPr>
        <p:txBody>
          <a:bodyPr wrap="none" rtlCol="0">
            <a:spAutoFit/>
          </a:bodyPr>
          <a:lstStyle/>
          <a:p>
            <a:r>
              <a:rPr kumimoji="1" lang="ja-JP" altLang="en-US" sz="1600"/>
              <a:t>ライセンスの役割</a:t>
            </a:r>
          </a:p>
        </p:txBody>
      </p:sp>
      <p:sp>
        <p:nvSpPr>
          <p:cNvPr id="12" name="角丸四角形 11">
            <a:extLst>
              <a:ext uri="{FF2B5EF4-FFF2-40B4-BE49-F238E27FC236}">
                <a16:creationId xmlns:a16="http://schemas.microsoft.com/office/drawing/2014/main" id="{7E39CBE7-ADE0-2B40-AB48-DC3970304394}"/>
              </a:ext>
            </a:extLst>
          </p:cNvPr>
          <p:cNvSpPr/>
          <p:nvPr/>
        </p:nvSpPr>
        <p:spPr>
          <a:xfrm>
            <a:off x="683568" y="2636912"/>
            <a:ext cx="7776864" cy="1584176"/>
          </a:xfrm>
          <a:prstGeom prst="roundRect">
            <a:avLst/>
          </a:prstGeom>
          <a:solidFill>
            <a:schemeClr val="tx2"/>
          </a:solidFill>
          <a:ln/>
        </p:spPr>
        <p:style>
          <a:lnRef idx="0">
            <a:schemeClr val="accent1"/>
          </a:lnRef>
          <a:fillRef idx="3">
            <a:schemeClr val="accent1"/>
          </a:fillRef>
          <a:effectRef idx="3">
            <a:schemeClr val="accent1"/>
          </a:effectRef>
          <a:fontRef idx="minor">
            <a:schemeClr val="lt1"/>
          </a:fontRef>
        </p:style>
        <p:txBody>
          <a:bodyPr rtlCol="0" anchor="ctr"/>
          <a:lstStyle/>
          <a:p>
            <a:pPr marL="285750" indent="-285750">
              <a:lnSpc>
                <a:spcPct val="150000"/>
              </a:lnSpc>
              <a:buFont typeface="Wingdings" pitchFamily="2" charset="2"/>
              <a:buChar char="l"/>
            </a:pPr>
            <a:r>
              <a:rPr kumimoji="1" lang="ja-JP" altLang="en-US" sz="1600" b="1"/>
              <a:t>データが著作物である場合、権利者の許諾のない無断利用は著作権侵害となります</a:t>
            </a:r>
            <a:endParaRPr kumimoji="1" lang="en-US" altLang="ja-JP" sz="1600" b="1" dirty="0"/>
          </a:p>
          <a:p>
            <a:pPr marL="285750" indent="-285750">
              <a:lnSpc>
                <a:spcPct val="150000"/>
              </a:lnSpc>
              <a:buFont typeface="Wingdings" pitchFamily="2" charset="2"/>
              <a:buChar char="l"/>
            </a:pPr>
            <a:r>
              <a:rPr kumimoji="1" lang="ja-JP" altLang="en-US" sz="1600" b="1"/>
              <a:t>ライセンスは、著作権を侵害することなくデータを利用できるようにするためのツールです</a:t>
            </a:r>
            <a:endParaRPr kumimoji="1" lang="en-US" altLang="ja-JP" sz="1600" b="1" dirty="0"/>
          </a:p>
          <a:p>
            <a:pPr marL="285750" indent="-285750">
              <a:lnSpc>
                <a:spcPct val="150000"/>
              </a:lnSpc>
              <a:buFont typeface="Wingdings" pitchFamily="2" charset="2"/>
              <a:buChar char="l"/>
            </a:pPr>
            <a:r>
              <a:rPr kumimoji="1" lang="ja-JP" altLang="en-US" sz="1600" b="1"/>
              <a:t>多くの人が手軽にデータを使えるようにしてオープンデータを成功させるために必要です</a:t>
            </a:r>
            <a:endParaRPr kumimoji="1" lang="en-US" altLang="ja-JP" sz="1600" b="1" dirty="0"/>
          </a:p>
        </p:txBody>
      </p:sp>
      <p:pic>
        <p:nvPicPr>
          <p:cNvPr id="3" name="図 2">
            <a:extLst>
              <a:ext uri="{FF2B5EF4-FFF2-40B4-BE49-F238E27FC236}">
                <a16:creationId xmlns:a16="http://schemas.microsoft.com/office/drawing/2014/main" id="{7498CF88-C0EF-5A4E-9AA8-BED5F4EAFAC2}"/>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52025" y="4835530"/>
            <a:ext cx="4180015" cy="1401782"/>
          </a:xfrm>
          <a:prstGeom prst="rect">
            <a:avLst/>
          </a:prstGeom>
        </p:spPr>
      </p:pic>
      <p:sp>
        <p:nvSpPr>
          <p:cNvPr id="13" name="テキスト ボックス 12">
            <a:extLst>
              <a:ext uri="{FF2B5EF4-FFF2-40B4-BE49-F238E27FC236}">
                <a16:creationId xmlns:a16="http://schemas.microsoft.com/office/drawing/2014/main" id="{2B54A6E8-3AE6-B44F-BA05-70424E0BAC45}"/>
              </a:ext>
            </a:extLst>
          </p:cNvPr>
          <p:cNvSpPr txBox="1"/>
          <p:nvPr/>
        </p:nvSpPr>
        <p:spPr>
          <a:xfrm>
            <a:off x="718271" y="4495750"/>
            <a:ext cx="1329210" cy="338554"/>
          </a:xfrm>
          <a:prstGeom prst="rect">
            <a:avLst/>
          </a:prstGeom>
          <a:noFill/>
        </p:spPr>
        <p:txBody>
          <a:bodyPr wrap="none" rtlCol="0">
            <a:spAutoFit/>
          </a:bodyPr>
          <a:lstStyle/>
          <a:p>
            <a:r>
              <a:rPr kumimoji="1" lang="ja-JP" altLang="en-US" sz="1600"/>
              <a:t>ライセンスの例</a:t>
            </a:r>
          </a:p>
        </p:txBody>
      </p:sp>
    </p:spTree>
    <p:extLst>
      <p:ext uri="{BB962C8B-B14F-4D97-AF65-F5344CB8AC3E}">
        <p14:creationId xmlns:p14="http://schemas.microsoft.com/office/powerpoint/2010/main" val="230534328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スライド番号プレースホルダー 6"/>
          <p:cNvSpPr>
            <a:spLocks noGrp="1"/>
          </p:cNvSpPr>
          <p:nvPr>
            <p:ph type="sldNum" sz="quarter" idx="12"/>
          </p:nvPr>
        </p:nvSpPr>
        <p:spPr/>
        <p:txBody>
          <a:bodyPr/>
          <a:lstStyle/>
          <a:p>
            <a:fld id="{EEDB8509-CC2C-4EC7-9C2E-996B98B58898}" type="slidenum">
              <a:rPr kumimoji="1" lang="ja-JP" altLang="en-US" smtClean="0"/>
              <a:pPr/>
              <a:t>35</a:t>
            </a:fld>
            <a:endParaRPr kumimoji="1" lang="ja-JP" altLang="en-US"/>
          </a:p>
        </p:txBody>
      </p:sp>
      <p:sp>
        <p:nvSpPr>
          <p:cNvPr id="31" name="正方形/長方形 30"/>
          <p:cNvSpPr/>
          <p:nvPr/>
        </p:nvSpPr>
        <p:spPr bwMode="auto">
          <a:xfrm>
            <a:off x="215900" y="1843972"/>
            <a:ext cx="8748588" cy="4681371"/>
          </a:xfrm>
          <a:prstGeom prst="rect">
            <a:avLst/>
          </a:prstGeom>
          <a:solidFill>
            <a:schemeClr val="bg2">
              <a:lumMod val="90000"/>
            </a:schemeClr>
          </a:solidFill>
          <a:ln w="6350">
            <a:noFill/>
            <a:miter lim="800000"/>
            <a:headEnd/>
            <a:tailEnd/>
          </a:ln>
        </p:spPr>
        <p:txBody>
          <a:bodyPr wrap="square" rtlCol="0" anchor="t"/>
          <a:lstStyle/>
          <a:p>
            <a:pPr>
              <a:lnSpc>
                <a:spcPct val="100000"/>
              </a:lnSpc>
            </a:pPr>
            <a:endParaRPr kumimoji="1" lang="ja-JP" altLang="en-US" sz="16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4" name="正方形/長方形 33"/>
          <p:cNvSpPr/>
          <p:nvPr/>
        </p:nvSpPr>
        <p:spPr bwMode="auto">
          <a:xfrm>
            <a:off x="215901" y="836712"/>
            <a:ext cx="8748588" cy="873911"/>
          </a:xfrm>
          <a:prstGeom prst="rect">
            <a:avLst/>
          </a:prstGeom>
          <a:solidFill>
            <a:schemeClr val="accent4">
              <a:lumMod val="40000"/>
              <a:lumOff val="60000"/>
              <a:alpha val="46000"/>
            </a:schemeClr>
          </a:solidFill>
          <a:ln w="6350">
            <a:noFill/>
            <a:miter lim="800000"/>
            <a:headEnd/>
            <a:tailEnd/>
          </a:ln>
        </p:spPr>
        <p:txBody>
          <a:bodyPr wrap="square" rtlCol="0" anchor="ctr" anchorCtr="0"/>
          <a:lstStyle/>
          <a:p>
            <a:pPr>
              <a:lnSpc>
                <a:spcPct val="100000"/>
              </a:lnSpc>
            </a:pPr>
            <a:r>
              <a:rPr kumimoji="1" lang="en-US" altLang="ja-JP" sz="20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(5)</a:t>
            </a:r>
            <a:r>
              <a:rPr kumimoji="1" lang="ja-JP" altLang="en-US" sz="2000">
                <a:solidFill>
                  <a:srgbClr val="000000"/>
                </a:solidFill>
                <a:latin typeface="Meiryo UI" panose="020B0604030504040204" pitchFamily="50" charset="-128"/>
                <a:ea typeface="Meiryo UI" panose="020B0604030504040204" pitchFamily="50" charset="-128"/>
                <a:cs typeface="Meiryo UI" panose="020B0604030504040204" pitchFamily="50" charset="-128"/>
              </a:rPr>
              <a:t>クリエイティブ・コモンズ・ライセンス（</a:t>
            </a:r>
            <a:r>
              <a:rPr kumimoji="1" lang="en" altLang="ja-JP" sz="20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CC</a:t>
            </a:r>
            <a:r>
              <a:rPr kumimoji="1" lang="ja-JP" altLang="en-US" sz="2000">
                <a:solidFill>
                  <a:srgbClr val="000000"/>
                </a:solidFill>
                <a:latin typeface="Meiryo UI" panose="020B0604030504040204" pitchFamily="50" charset="-128"/>
                <a:ea typeface="Meiryo UI" panose="020B0604030504040204" pitchFamily="50" charset="-128"/>
                <a:cs typeface="Meiryo UI" panose="020B0604030504040204" pitchFamily="50" charset="-128"/>
              </a:rPr>
              <a:t>ライセンス）とはなんですか？</a:t>
            </a:r>
          </a:p>
        </p:txBody>
      </p:sp>
      <p:sp>
        <p:nvSpPr>
          <p:cNvPr id="10" name="タイトル 1"/>
          <p:cNvSpPr>
            <a:spLocks noGrp="1"/>
          </p:cNvSpPr>
          <p:nvPr>
            <p:ph type="title"/>
          </p:nvPr>
        </p:nvSpPr>
        <p:spPr>
          <a:xfrm>
            <a:off x="251520" y="313813"/>
            <a:ext cx="8712968" cy="424732"/>
          </a:xfrm>
        </p:spPr>
        <p:txBody>
          <a:bodyPr/>
          <a:lstStyle/>
          <a:p>
            <a:r>
              <a:rPr lang="en-US" altLang="ja-JP" dirty="0">
                <a:latin typeface="+mn-ea"/>
                <a:ea typeface="+mn-ea"/>
              </a:rPr>
              <a:t>3.2 </a:t>
            </a:r>
            <a:r>
              <a:rPr lang="ja-JP" altLang="en-US">
                <a:latin typeface="+mn-ea"/>
                <a:ea typeface="+mn-ea"/>
              </a:rPr>
              <a:t>「公開する」ためのノウハウ</a:t>
            </a:r>
            <a:endParaRPr kumimoji="1" lang="ja-JP" altLang="en-US" dirty="0">
              <a:latin typeface="+mn-ea"/>
              <a:ea typeface="+mn-ea"/>
            </a:endParaRPr>
          </a:p>
        </p:txBody>
      </p:sp>
      <p:sp>
        <p:nvSpPr>
          <p:cNvPr id="11" name="タイトル 1"/>
          <p:cNvSpPr txBox="1">
            <a:spLocks/>
          </p:cNvSpPr>
          <p:nvPr/>
        </p:nvSpPr>
        <p:spPr>
          <a:xfrm>
            <a:off x="251520" y="116632"/>
            <a:ext cx="8712968" cy="234159"/>
          </a:xfrm>
          <a:prstGeom prst="rect">
            <a:avLst/>
          </a:prstGeom>
        </p:spPr>
        <p:txBody>
          <a:bodyPr vert="horz" wrap="none" lIns="91440" tIns="45720" rIns="91440" bIns="45720" rtlCol="0" anchor="ctr">
            <a:normAutofit fontScale="92500" lnSpcReduction="10000"/>
          </a:bodyPr>
          <a:lstStyle>
            <a:lvl1pPr algn="l" defTabSz="914400" rtl="0" eaLnBrk="1" latinLnBrk="0" hangingPunct="1">
              <a:lnSpc>
                <a:spcPct val="90000"/>
              </a:lnSpc>
              <a:spcBef>
                <a:spcPct val="0"/>
              </a:spcBef>
              <a:buNone/>
              <a:defRPr kumimoji="1" lang="en-US" sz="2400" kern="1200" dirty="0">
                <a:solidFill>
                  <a:schemeClr val="tx1"/>
                </a:solidFill>
                <a:latin typeface="HGP創英角ｺﾞｼｯｸUB" panose="020B0900000000000000" pitchFamily="50" charset="-128"/>
                <a:ea typeface="HGP創英角ｺﾞｼｯｸUB" panose="020B0900000000000000" pitchFamily="50" charset="-128"/>
                <a:cs typeface="+mj-cs"/>
              </a:defRPr>
            </a:lvl1pPr>
          </a:lstStyle>
          <a:p>
            <a:r>
              <a:rPr lang="ja-JP" altLang="en-US" sz="1200">
                <a:latin typeface="+mn-ea"/>
                <a:ea typeface="+mn-ea"/>
              </a:rPr>
              <a:t>３</a:t>
            </a:r>
            <a:r>
              <a:rPr lang="en-US" altLang="ja-JP" sz="1200" dirty="0">
                <a:latin typeface="+mn-ea"/>
                <a:ea typeface="+mn-ea"/>
              </a:rPr>
              <a:t>.</a:t>
            </a:r>
            <a:r>
              <a:rPr lang="ja-JP" altLang="en-US" sz="1200">
                <a:latin typeface="+mn-ea"/>
                <a:ea typeface="+mn-ea"/>
              </a:rPr>
              <a:t>データ公開 </a:t>
            </a:r>
            <a:r>
              <a:rPr lang="en-US" altLang="ja-JP" sz="1200" dirty="0">
                <a:latin typeface="+mn-ea"/>
                <a:ea typeface="+mn-ea"/>
              </a:rPr>
              <a:t>– </a:t>
            </a:r>
            <a:r>
              <a:rPr lang="ja-JP" altLang="en-US" sz="1200">
                <a:latin typeface="+mn-ea"/>
                <a:ea typeface="+mn-ea"/>
              </a:rPr>
              <a:t>公開する</a:t>
            </a:r>
          </a:p>
        </p:txBody>
      </p:sp>
      <p:sp>
        <p:nvSpPr>
          <p:cNvPr id="9" name="テキスト ボックス 8">
            <a:extLst>
              <a:ext uri="{FF2B5EF4-FFF2-40B4-BE49-F238E27FC236}">
                <a16:creationId xmlns:a16="http://schemas.microsoft.com/office/drawing/2014/main" id="{8407A28C-0952-3E4D-9BE4-A6AE8BADD83A}"/>
              </a:ext>
            </a:extLst>
          </p:cNvPr>
          <p:cNvSpPr txBox="1"/>
          <p:nvPr/>
        </p:nvSpPr>
        <p:spPr>
          <a:xfrm>
            <a:off x="683568" y="2082334"/>
            <a:ext cx="2997937" cy="338554"/>
          </a:xfrm>
          <a:prstGeom prst="rect">
            <a:avLst/>
          </a:prstGeom>
          <a:noFill/>
        </p:spPr>
        <p:txBody>
          <a:bodyPr wrap="none" rtlCol="0">
            <a:spAutoFit/>
          </a:bodyPr>
          <a:lstStyle/>
          <a:p>
            <a:r>
              <a:rPr kumimoji="1" lang="en-US" altLang="ja-JP" sz="1600" dirty="0"/>
              <a:t>CC</a:t>
            </a:r>
            <a:r>
              <a:rPr kumimoji="1" lang="ja-JP" altLang="en-US" sz="1600"/>
              <a:t>ライセンスを構成する</a:t>
            </a:r>
            <a:r>
              <a:rPr kumimoji="1" lang="en-US" altLang="ja-JP" sz="1600" dirty="0"/>
              <a:t>4</a:t>
            </a:r>
            <a:r>
              <a:rPr kumimoji="1" lang="ja-JP" altLang="en-US" sz="1600"/>
              <a:t>つの条件</a:t>
            </a:r>
          </a:p>
        </p:txBody>
      </p:sp>
      <p:sp>
        <p:nvSpPr>
          <p:cNvPr id="12" name="角丸四角形 11">
            <a:extLst>
              <a:ext uri="{FF2B5EF4-FFF2-40B4-BE49-F238E27FC236}">
                <a16:creationId xmlns:a16="http://schemas.microsoft.com/office/drawing/2014/main" id="{7E39CBE7-ADE0-2B40-AB48-DC3970304394}"/>
              </a:ext>
            </a:extLst>
          </p:cNvPr>
          <p:cNvSpPr/>
          <p:nvPr/>
        </p:nvSpPr>
        <p:spPr>
          <a:xfrm>
            <a:off x="683568" y="2492896"/>
            <a:ext cx="4224992" cy="3384376"/>
          </a:xfrm>
          <a:prstGeom prst="roundRect">
            <a:avLst/>
          </a:prstGeom>
          <a:solidFill>
            <a:schemeClr val="tx2"/>
          </a:solidFill>
          <a:ln/>
        </p:spPr>
        <p:style>
          <a:lnRef idx="0">
            <a:schemeClr val="accent1"/>
          </a:lnRef>
          <a:fillRef idx="3">
            <a:schemeClr val="accent1"/>
          </a:fillRef>
          <a:effectRef idx="3">
            <a:schemeClr val="accent1"/>
          </a:effectRef>
          <a:fontRef idx="minor">
            <a:schemeClr val="lt1"/>
          </a:fontRef>
        </p:style>
        <p:txBody>
          <a:bodyPr rtlCol="0" anchor="ctr"/>
          <a:lstStyle/>
          <a:p>
            <a:pPr marL="285750" indent="-285750">
              <a:lnSpc>
                <a:spcPct val="150000"/>
              </a:lnSpc>
              <a:buFont typeface="Wingdings" pitchFamily="2" charset="2"/>
              <a:buChar char="l"/>
            </a:pPr>
            <a:r>
              <a:rPr kumimoji="1" lang="ja-JP" altLang="en-US" sz="1600" b="1"/>
              <a:t>表示（</a:t>
            </a:r>
            <a:r>
              <a:rPr kumimoji="1" lang="en-US" altLang="ja-JP" sz="1600" b="1" dirty="0"/>
              <a:t>BY)</a:t>
            </a:r>
          </a:p>
          <a:p>
            <a:pPr marL="742950" lvl="1" indent="-285750">
              <a:lnSpc>
                <a:spcPct val="150000"/>
              </a:lnSpc>
              <a:buFont typeface="Arial" panose="020B0604020202020204" pitchFamily="34" charset="0"/>
              <a:buChar char="•"/>
            </a:pPr>
            <a:r>
              <a:rPr kumimoji="1" lang="ja-JP" altLang="en-US" sz="1600" b="1"/>
              <a:t>作品のクレジットを表示すること</a:t>
            </a:r>
          </a:p>
          <a:p>
            <a:pPr marL="285750" indent="-285750">
              <a:lnSpc>
                <a:spcPct val="150000"/>
              </a:lnSpc>
              <a:buFont typeface="Wingdings" pitchFamily="2" charset="2"/>
              <a:buChar char="l"/>
            </a:pPr>
            <a:r>
              <a:rPr kumimoji="1" lang="ja-JP" altLang="en-US" sz="1600" b="1"/>
              <a:t>非営利（</a:t>
            </a:r>
            <a:r>
              <a:rPr kumimoji="1" lang="en-US" altLang="ja-JP" sz="1600" b="1" dirty="0"/>
              <a:t>NC</a:t>
            </a:r>
            <a:r>
              <a:rPr kumimoji="1" lang="ja-JP" altLang="en-US" sz="1600" b="1"/>
              <a:t>）</a:t>
            </a:r>
            <a:endParaRPr kumimoji="1" lang="en-US" altLang="ja-JP" sz="1600" b="1" dirty="0"/>
          </a:p>
          <a:p>
            <a:pPr marL="742950" lvl="1" indent="-285750">
              <a:lnSpc>
                <a:spcPct val="150000"/>
              </a:lnSpc>
              <a:buFont typeface="Arial" panose="020B0604020202020204" pitchFamily="34" charset="0"/>
              <a:buChar char="•"/>
            </a:pPr>
            <a:r>
              <a:rPr kumimoji="1" lang="ja-JP" altLang="en-US" sz="1600" b="1"/>
              <a:t>営利目的での利用をしないこと</a:t>
            </a:r>
          </a:p>
          <a:p>
            <a:pPr marL="285750" indent="-285750">
              <a:lnSpc>
                <a:spcPct val="150000"/>
              </a:lnSpc>
              <a:buFont typeface="Wingdings" pitchFamily="2" charset="2"/>
              <a:buChar char="l"/>
            </a:pPr>
            <a:r>
              <a:rPr kumimoji="1" lang="ja-JP" altLang="en-US" sz="1600" b="1"/>
              <a:t>改変禁止（</a:t>
            </a:r>
            <a:r>
              <a:rPr kumimoji="1" lang="en-US" altLang="ja-JP" sz="1600" b="1" dirty="0"/>
              <a:t>ND</a:t>
            </a:r>
            <a:r>
              <a:rPr kumimoji="1" lang="ja-JP" altLang="en-US" sz="1600" b="1"/>
              <a:t>）</a:t>
            </a:r>
            <a:endParaRPr kumimoji="1" lang="en-US" altLang="ja-JP" sz="1600" b="1" dirty="0"/>
          </a:p>
          <a:p>
            <a:pPr marL="742950" lvl="1" indent="-285750">
              <a:lnSpc>
                <a:spcPct val="150000"/>
              </a:lnSpc>
              <a:buFont typeface="Arial" panose="020B0604020202020204" pitchFamily="34" charset="0"/>
              <a:buChar char="•"/>
            </a:pPr>
            <a:r>
              <a:rPr kumimoji="1" lang="ja-JP" altLang="en-US" sz="1600" b="1"/>
              <a:t>元の作品を改変しないこと</a:t>
            </a:r>
          </a:p>
          <a:p>
            <a:pPr marL="285750" indent="-285750">
              <a:lnSpc>
                <a:spcPct val="150000"/>
              </a:lnSpc>
              <a:buFont typeface="Wingdings" pitchFamily="2" charset="2"/>
              <a:buChar char="l"/>
            </a:pPr>
            <a:r>
              <a:rPr kumimoji="1" lang="ja-JP" altLang="en-US" sz="1600" b="1"/>
              <a:t>継承（</a:t>
            </a:r>
            <a:r>
              <a:rPr kumimoji="1" lang="en-US" altLang="ja-JP" sz="1600" b="1" dirty="0"/>
              <a:t>SA</a:t>
            </a:r>
            <a:r>
              <a:rPr kumimoji="1" lang="ja-JP" altLang="en-US" sz="1600" b="1"/>
              <a:t>）</a:t>
            </a:r>
            <a:endParaRPr kumimoji="1" lang="en-US" altLang="ja-JP" sz="1600" b="1" dirty="0"/>
          </a:p>
          <a:p>
            <a:pPr marL="742950" lvl="1" indent="-285750">
              <a:lnSpc>
                <a:spcPct val="150000"/>
              </a:lnSpc>
              <a:buFont typeface="Arial" panose="020B0604020202020204" pitchFamily="34" charset="0"/>
              <a:buChar char="•"/>
            </a:pPr>
            <a:r>
              <a:rPr kumimoji="1" lang="ja-JP" altLang="en-US" sz="1600" b="1"/>
              <a:t>元の作品と同じ組み合わせの</a:t>
            </a:r>
            <a:r>
              <a:rPr kumimoji="1" lang="en" altLang="ja-JP" sz="1600" b="1" dirty="0"/>
              <a:t>CC</a:t>
            </a:r>
            <a:r>
              <a:rPr kumimoji="1" lang="ja-JP" altLang="en-US" sz="1600" b="1"/>
              <a:t>ライセンスで公開すること</a:t>
            </a:r>
          </a:p>
        </p:txBody>
      </p:sp>
      <p:sp>
        <p:nvSpPr>
          <p:cNvPr id="13" name="テキスト ボックス 12">
            <a:extLst>
              <a:ext uri="{FF2B5EF4-FFF2-40B4-BE49-F238E27FC236}">
                <a16:creationId xmlns:a16="http://schemas.microsoft.com/office/drawing/2014/main" id="{AC8E6813-2847-454A-82ED-F1CE93835CDB}"/>
              </a:ext>
            </a:extLst>
          </p:cNvPr>
          <p:cNvSpPr txBox="1"/>
          <p:nvPr/>
        </p:nvSpPr>
        <p:spPr>
          <a:xfrm>
            <a:off x="827584" y="5926257"/>
            <a:ext cx="3816424" cy="461665"/>
          </a:xfrm>
          <a:prstGeom prst="rect">
            <a:avLst/>
          </a:prstGeom>
          <a:noFill/>
        </p:spPr>
        <p:txBody>
          <a:bodyPr wrap="square" rtlCol="0">
            <a:spAutoFit/>
          </a:bodyPr>
          <a:lstStyle/>
          <a:p>
            <a:r>
              <a:rPr kumimoji="1" lang="ja-JP" altLang="en-US" sz="1200"/>
              <a:t>出典：クリエイティブ・コモンズ・ライセンスとは（クリエイティブ・コモンズ・ジャパン）</a:t>
            </a:r>
          </a:p>
        </p:txBody>
      </p:sp>
      <p:sp>
        <p:nvSpPr>
          <p:cNvPr id="14" name="テキスト ボックス 13">
            <a:extLst>
              <a:ext uri="{FF2B5EF4-FFF2-40B4-BE49-F238E27FC236}">
                <a16:creationId xmlns:a16="http://schemas.microsoft.com/office/drawing/2014/main" id="{59DA0922-9BA5-FD4D-ADA2-9E74DBAC6AEA}"/>
              </a:ext>
            </a:extLst>
          </p:cNvPr>
          <p:cNvSpPr txBox="1"/>
          <p:nvPr/>
        </p:nvSpPr>
        <p:spPr>
          <a:xfrm>
            <a:off x="4980568" y="5755903"/>
            <a:ext cx="4055928" cy="769441"/>
          </a:xfrm>
          <a:prstGeom prst="rect">
            <a:avLst/>
          </a:prstGeom>
          <a:noFill/>
        </p:spPr>
        <p:txBody>
          <a:bodyPr wrap="square" rtlCol="0">
            <a:spAutoFit/>
          </a:bodyPr>
          <a:lstStyle/>
          <a:p>
            <a:r>
              <a:rPr kumimoji="1" lang="ja-JP" altLang="en-US" sz="1100"/>
              <a:t>出典：地方公共団体へのオープンデータの取組に関するアンケート結果・回答一覧（内閣官房</a:t>
            </a:r>
            <a:r>
              <a:rPr kumimoji="1" lang="en" altLang="ja-JP" sz="1100" dirty="0"/>
              <a:t>IT</a:t>
            </a:r>
            <a:r>
              <a:rPr kumimoji="1" lang="ja-JP" altLang="en-US" sz="1100"/>
              <a:t>総合戦略室、平成</a:t>
            </a:r>
            <a:r>
              <a:rPr kumimoji="1" lang="en-US" altLang="ja-JP" sz="1100" dirty="0"/>
              <a:t>31</a:t>
            </a:r>
            <a:r>
              <a:rPr kumimoji="1" lang="ja-JP" altLang="en-US" sz="1100"/>
              <a:t>年</a:t>
            </a:r>
            <a:r>
              <a:rPr kumimoji="1" lang="en-US" altLang="ja-JP" sz="1100" dirty="0"/>
              <a:t>3</a:t>
            </a:r>
            <a:r>
              <a:rPr kumimoji="1" lang="ja-JP" altLang="en-US" sz="1100"/>
              <a:t>月</a:t>
            </a:r>
            <a:r>
              <a:rPr kumimoji="1" lang="en-US" altLang="ja-JP" sz="1100" dirty="0"/>
              <a:t>26</a:t>
            </a:r>
            <a:r>
              <a:rPr kumimoji="1" lang="ja-JP" altLang="en-US" sz="1100"/>
              <a:t>日公開）（内閣官房</a:t>
            </a:r>
            <a:r>
              <a:rPr kumimoji="1" lang="en" altLang="ja-JP" sz="1100" dirty="0"/>
              <a:t>IT</a:t>
            </a:r>
            <a:r>
              <a:rPr kumimoji="1" lang="ja-JP" altLang="en-US" sz="1100"/>
              <a:t>総合戦略室、クリエイティブ・コモンズ 表示 </a:t>
            </a:r>
            <a:r>
              <a:rPr kumimoji="1" lang="en-US" altLang="ja-JP" sz="1100" dirty="0"/>
              <a:t>4.0 </a:t>
            </a:r>
            <a:r>
              <a:rPr kumimoji="1" lang="ja-JP" altLang="en-US" sz="1100"/>
              <a:t>国際）をもとに公益財団法人九州先端科学技術研究所が作成</a:t>
            </a:r>
          </a:p>
        </p:txBody>
      </p:sp>
      <p:pic>
        <p:nvPicPr>
          <p:cNvPr id="18" name="図 17">
            <a:extLst>
              <a:ext uri="{FF2B5EF4-FFF2-40B4-BE49-F238E27FC236}">
                <a16:creationId xmlns:a16="http://schemas.microsoft.com/office/drawing/2014/main" id="{CEF6CDAF-F519-9C47-8EA0-56BE51B70E3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20072" y="2082334"/>
            <a:ext cx="3512586" cy="3677497"/>
          </a:xfrm>
          <a:prstGeom prst="rect">
            <a:avLst/>
          </a:prstGeom>
        </p:spPr>
      </p:pic>
    </p:spTree>
    <p:extLst>
      <p:ext uri="{BB962C8B-B14F-4D97-AF65-F5344CB8AC3E}">
        <p14:creationId xmlns:p14="http://schemas.microsoft.com/office/powerpoint/2010/main" val="113383196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スライド番号プレースホルダー 6"/>
          <p:cNvSpPr>
            <a:spLocks noGrp="1"/>
          </p:cNvSpPr>
          <p:nvPr>
            <p:ph type="sldNum" sz="quarter" idx="12"/>
          </p:nvPr>
        </p:nvSpPr>
        <p:spPr/>
        <p:txBody>
          <a:bodyPr/>
          <a:lstStyle/>
          <a:p>
            <a:fld id="{EEDB8509-CC2C-4EC7-9C2E-996B98B58898}" type="slidenum">
              <a:rPr kumimoji="1" lang="ja-JP" altLang="en-US" smtClean="0"/>
              <a:pPr/>
              <a:t>36</a:t>
            </a:fld>
            <a:endParaRPr kumimoji="1" lang="ja-JP" altLang="en-US"/>
          </a:p>
        </p:txBody>
      </p:sp>
      <p:sp>
        <p:nvSpPr>
          <p:cNvPr id="31" name="正方形/長方形 30"/>
          <p:cNvSpPr/>
          <p:nvPr/>
        </p:nvSpPr>
        <p:spPr bwMode="auto">
          <a:xfrm>
            <a:off x="215900" y="1843972"/>
            <a:ext cx="8748588" cy="4681371"/>
          </a:xfrm>
          <a:prstGeom prst="rect">
            <a:avLst/>
          </a:prstGeom>
          <a:solidFill>
            <a:schemeClr val="bg2">
              <a:lumMod val="90000"/>
            </a:schemeClr>
          </a:solidFill>
          <a:ln w="6350">
            <a:noFill/>
            <a:miter lim="800000"/>
            <a:headEnd/>
            <a:tailEnd/>
          </a:ln>
        </p:spPr>
        <p:txBody>
          <a:bodyPr wrap="square" rtlCol="0" anchor="t"/>
          <a:lstStyle/>
          <a:p>
            <a:pPr>
              <a:lnSpc>
                <a:spcPct val="100000"/>
              </a:lnSpc>
            </a:pPr>
            <a:endParaRPr kumimoji="1" lang="ja-JP" altLang="en-US" sz="16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4" name="正方形/長方形 33"/>
          <p:cNvSpPr/>
          <p:nvPr/>
        </p:nvSpPr>
        <p:spPr bwMode="auto">
          <a:xfrm>
            <a:off x="215901" y="836712"/>
            <a:ext cx="8748588" cy="873911"/>
          </a:xfrm>
          <a:prstGeom prst="rect">
            <a:avLst/>
          </a:prstGeom>
          <a:solidFill>
            <a:schemeClr val="accent4">
              <a:lumMod val="40000"/>
              <a:lumOff val="60000"/>
              <a:alpha val="46000"/>
            </a:schemeClr>
          </a:solidFill>
          <a:ln w="6350">
            <a:noFill/>
            <a:miter lim="800000"/>
            <a:headEnd/>
            <a:tailEnd/>
          </a:ln>
        </p:spPr>
        <p:txBody>
          <a:bodyPr wrap="square" rtlCol="0" anchor="ctr" anchorCtr="0"/>
          <a:lstStyle/>
          <a:p>
            <a:pPr>
              <a:lnSpc>
                <a:spcPct val="100000"/>
              </a:lnSpc>
            </a:pPr>
            <a:r>
              <a:rPr kumimoji="1" lang="en-US" altLang="ja-JP" sz="20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(5)</a:t>
            </a:r>
            <a:r>
              <a:rPr kumimoji="1" lang="ja-JP" altLang="en-US" sz="2000">
                <a:solidFill>
                  <a:srgbClr val="000000"/>
                </a:solidFill>
                <a:latin typeface="Meiryo UI" panose="020B0604030504040204" pitchFamily="50" charset="-128"/>
                <a:ea typeface="Meiryo UI" panose="020B0604030504040204" pitchFamily="50" charset="-128"/>
                <a:cs typeface="Meiryo UI" panose="020B0604030504040204" pitchFamily="50" charset="-128"/>
              </a:rPr>
              <a:t>クリエイティブ・コモンズ・ライセンス（</a:t>
            </a:r>
            <a:r>
              <a:rPr kumimoji="1" lang="en" altLang="ja-JP" sz="20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CC</a:t>
            </a:r>
            <a:r>
              <a:rPr kumimoji="1" lang="ja-JP" altLang="en-US" sz="2000">
                <a:solidFill>
                  <a:srgbClr val="000000"/>
                </a:solidFill>
                <a:latin typeface="Meiryo UI" panose="020B0604030504040204" pitchFamily="50" charset="-128"/>
                <a:ea typeface="Meiryo UI" panose="020B0604030504040204" pitchFamily="50" charset="-128"/>
                <a:cs typeface="Meiryo UI" panose="020B0604030504040204" pitchFamily="50" charset="-128"/>
              </a:rPr>
              <a:t>ライセンス）とはなんですか？（続）</a:t>
            </a:r>
          </a:p>
        </p:txBody>
      </p:sp>
      <p:sp>
        <p:nvSpPr>
          <p:cNvPr id="10" name="タイトル 1"/>
          <p:cNvSpPr>
            <a:spLocks noGrp="1"/>
          </p:cNvSpPr>
          <p:nvPr>
            <p:ph type="title"/>
          </p:nvPr>
        </p:nvSpPr>
        <p:spPr>
          <a:xfrm>
            <a:off x="251520" y="313813"/>
            <a:ext cx="8712968" cy="424732"/>
          </a:xfrm>
        </p:spPr>
        <p:txBody>
          <a:bodyPr/>
          <a:lstStyle/>
          <a:p>
            <a:r>
              <a:rPr lang="en-US" altLang="ja-JP" dirty="0">
                <a:latin typeface="+mn-ea"/>
                <a:ea typeface="+mn-ea"/>
              </a:rPr>
              <a:t>3.2 </a:t>
            </a:r>
            <a:r>
              <a:rPr lang="ja-JP" altLang="en-US">
                <a:latin typeface="+mn-ea"/>
                <a:ea typeface="+mn-ea"/>
              </a:rPr>
              <a:t>「公開する」ためのノウハウ</a:t>
            </a:r>
            <a:endParaRPr kumimoji="1" lang="ja-JP" altLang="en-US" dirty="0">
              <a:latin typeface="+mn-ea"/>
              <a:ea typeface="+mn-ea"/>
            </a:endParaRPr>
          </a:p>
        </p:txBody>
      </p:sp>
      <p:sp>
        <p:nvSpPr>
          <p:cNvPr id="11" name="タイトル 1"/>
          <p:cNvSpPr txBox="1">
            <a:spLocks/>
          </p:cNvSpPr>
          <p:nvPr/>
        </p:nvSpPr>
        <p:spPr>
          <a:xfrm>
            <a:off x="251520" y="116632"/>
            <a:ext cx="8712968" cy="234159"/>
          </a:xfrm>
          <a:prstGeom prst="rect">
            <a:avLst/>
          </a:prstGeom>
        </p:spPr>
        <p:txBody>
          <a:bodyPr vert="horz" wrap="none" lIns="91440" tIns="45720" rIns="91440" bIns="45720" rtlCol="0" anchor="ctr">
            <a:normAutofit fontScale="92500" lnSpcReduction="10000"/>
          </a:bodyPr>
          <a:lstStyle>
            <a:lvl1pPr algn="l" defTabSz="914400" rtl="0" eaLnBrk="1" latinLnBrk="0" hangingPunct="1">
              <a:lnSpc>
                <a:spcPct val="90000"/>
              </a:lnSpc>
              <a:spcBef>
                <a:spcPct val="0"/>
              </a:spcBef>
              <a:buNone/>
              <a:defRPr kumimoji="1" lang="en-US" sz="2400" kern="1200" dirty="0">
                <a:solidFill>
                  <a:schemeClr val="tx1"/>
                </a:solidFill>
                <a:latin typeface="HGP創英角ｺﾞｼｯｸUB" panose="020B0900000000000000" pitchFamily="50" charset="-128"/>
                <a:ea typeface="HGP創英角ｺﾞｼｯｸUB" panose="020B0900000000000000" pitchFamily="50" charset="-128"/>
                <a:cs typeface="+mj-cs"/>
              </a:defRPr>
            </a:lvl1pPr>
          </a:lstStyle>
          <a:p>
            <a:r>
              <a:rPr lang="ja-JP" altLang="en-US" sz="1200">
                <a:latin typeface="+mn-ea"/>
                <a:ea typeface="+mn-ea"/>
              </a:rPr>
              <a:t>３</a:t>
            </a:r>
            <a:r>
              <a:rPr lang="en-US" altLang="ja-JP" sz="1200" dirty="0">
                <a:latin typeface="+mn-ea"/>
                <a:ea typeface="+mn-ea"/>
              </a:rPr>
              <a:t>.</a:t>
            </a:r>
            <a:r>
              <a:rPr lang="ja-JP" altLang="en-US" sz="1200">
                <a:latin typeface="+mn-ea"/>
                <a:ea typeface="+mn-ea"/>
              </a:rPr>
              <a:t>データ公開 </a:t>
            </a:r>
            <a:r>
              <a:rPr lang="en-US" altLang="ja-JP" sz="1200" dirty="0">
                <a:latin typeface="+mn-ea"/>
                <a:ea typeface="+mn-ea"/>
              </a:rPr>
              <a:t>– </a:t>
            </a:r>
            <a:r>
              <a:rPr lang="ja-JP" altLang="en-US" sz="1200">
                <a:latin typeface="+mn-ea"/>
                <a:ea typeface="+mn-ea"/>
              </a:rPr>
              <a:t>公開する</a:t>
            </a:r>
          </a:p>
        </p:txBody>
      </p:sp>
      <p:sp>
        <p:nvSpPr>
          <p:cNvPr id="9" name="テキスト ボックス 8">
            <a:extLst>
              <a:ext uri="{FF2B5EF4-FFF2-40B4-BE49-F238E27FC236}">
                <a16:creationId xmlns:a16="http://schemas.microsoft.com/office/drawing/2014/main" id="{8407A28C-0952-3E4D-9BE4-A6AE8BADD83A}"/>
              </a:ext>
            </a:extLst>
          </p:cNvPr>
          <p:cNvSpPr txBox="1"/>
          <p:nvPr/>
        </p:nvSpPr>
        <p:spPr>
          <a:xfrm>
            <a:off x="683568" y="1844824"/>
            <a:ext cx="1810111" cy="338554"/>
          </a:xfrm>
          <a:prstGeom prst="rect">
            <a:avLst/>
          </a:prstGeom>
          <a:noFill/>
        </p:spPr>
        <p:txBody>
          <a:bodyPr wrap="none" rtlCol="0">
            <a:spAutoFit/>
          </a:bodyPr>
          <a:lstStyle/>
          <a:p>
            <a:r>
              <a:rPr kumimoji="1" lang="en-US" altLang="ja-JP" sz="1600" dirty="0"/>
              <a:t>CC</a:t>
            </a:r>
            <a:r>
              <a:rPr kumimoji="1" lang="ja-JP" altLang="en-US" sz="1600"/>
              <a:t>ライセンスの種類</a:t>
            </a:r>
          </a:p>
        </p:txBody>
      </p:sp>
      <p:sp>
        <p:nvSpPr>
          <p:cNvPr id="12" name="角丸四角形 11">
            <a:extLst>
              <a:ext uri="{FF2B5EF4-FFF2-40B4-BE49-F238E27FC236}">
                <a16:creationId xmlns:a16="http://schemas.microsoft.com/office/drawing/2014/main" id="{7E39CBE7-ADE0-2B40-AB48-DC3970304394}"/>
              </a:ext>
            </a:extLst>
          </p:cNvPr>
          <p:cNvSpPr/>
          <p:nvPr/>
        </p:nvSpPr>
        <p:spPr>
          <a:xfrm>
            <a:off x="683568" y="2846264"/>
            <a:ext cx="8064896" cy="1150048"/>
          </a:xfrm>
          <a:prstGeom prst="roundRect">
            <a:avLst/>
          </a:prstGeom>
          <a:solidFill>
            <a:schemeClr val="tx2"/>
          </a:solidFill>
          <a:ln/>
        </p:spPr>
        <p:style>
          <a:lnRef idx="0">
            <a:schemeClr val="accent1"/>
          </a:lnRef>
          <a:fillRef idx="3">
            <a:schemeClr val="accent1"/>
          </a:fillRef>
          <a:effectRef idx="3">
            <a:schemeClr val="accent1"/>
          </a:effectRef>
          <a:fontRef idx="minor">
            <a:schemeClr val="lt1"/>
          </a:fontRef>
        </p:style>
        <p:txBody>
          <a:bodyPr rtlCol="0" anchor="ctr"/>
          <a:lstStyle/>
          <a:p>
            <a:pPr marL="342900" indent="-342900">
              <a:lnSpc>
                <a:spcPts val="2420"/>
              </a:lnSpc>
              <a:buFont typeface="+mj-lt"/>
              <a:buAutoNum type="arabicPeriod"/>
            </a:pPr>
            <a:r>
              <a:rPr kumimoji="1" lang="ja-JP" altLang="en-US" sz="1600" b="1"/>
              <a:t>表示：</a:t>
            </a:r>
            <a:r>
              <a:rPr kumimoji="1" lang="en" altLang="ja-JP" sz="1600" b="1" dirty="0"/>
              <a:t>CC-BY</a:t>
            </a:r>
          </a:p>
          <a:p>
            <a:pPr marL="742950" lvl="1" indent="-285750">
              <a:lnSpc>
                <a:spcPts val="2420"/>
              </a:lnSpc>
              <a:buFont typeface="Arial" panose="020B0604020202020204" pitchFamily="34" charset="0"/>
              <a:buChar char="•"/>
            </a:pPr>
            <a:r>
              <a:rPr kumimoji="1" lang="ja-JP" altLang="en-US" sz="1600" b="1"/>
              <a:t>原作者のクレジット（氏名、作品タイトルなど）を表示することを主な条件とし、改変はもちろん、営利目的での二次利用も許可される最も自由度の高い</a:t>
            </a:r>
            <a:r>
              <a:rPr kumimoji="1" lang="en" altLang="ja-JP" sz="1600" b="1" dirty="0"/>
              <a:t>CC</a:t>
            </a:r>
            <a:r>
              <a:rPr kumimoji="1" lang="ja-JP" altLang="en-US" sz="1600" b="1"/>
              <a:t>ライセンス</a:t>
            </a:r>
          </a:p>
        </p:txBody>
      </p:sp>
      <p:sp>
        <p:nvSpPr>
          <p:cNvPr id="13" name="テキスト ボックス 12">
            <a:extLst>
              <a:ext uri="{FF2B5EF4-FFF2-40B4-BE49-F238E27FC236}">
                <a16:creationId xmlns:a16="http://schemas.microsoft.com/office/drawing/2014/main" id="{AC8E6813-2847-454A-82ED-F1CE93835CDB}"/>
              </a:ext>
            </a:extLst>
          </p:cNvPr>
          <p:cNvSpPr txBox="1"/>
          <p:nvPr/>
        </p:nvSpPr>
        <p:spPr>
          <a:xfrm>
            <a:off x="179512" y="6248345"/>
            <a:ext cx="8712968" cy="276999"/>
          </a:xfrm>
          <a:prstGeom prst="rect">
            <a:avLst/>
          </a:prstGeom>
          <a:noFill/>
        </p:spPr>
        <p:txBody>
          <a:bodyPr wrap="square" rtlCol="0">
            <a:spAutoFit/>
          </a:bodyPr>
          <a:lstStyle/>
          <a:p>
            <a:r>
              <a:rPr kumimoji="1" lang="ja-JP" altLang="en-US" sz="1200"/>
              <a:t>出典：クリエイティブ・コモンズ・ライセンスとは（クリエイティブ・コモンズ・ジャパン）</a:t>
            </a:r>
          </a:p>
        </p:txBody>
      </p:sp>
      <p:pic>
        <p:nvPicPr>
          <p:cNvPr id="4" name="図 3">
            <a:extLst>
              <a:ext uri="{FF2B5EF4-FFF2-40B4-BE49-F238E27FC236}">
                <a16:creationId xmlns:a16="http://schemas.microsoft.com/office/drawing/2014/main" id="{F4C5A0AE-124E-EB4D-8050-4898DFB72BA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83568" y="2348880"/>
            <a:ext cx="1219200" cy="419100"/>
          </a:xfrm>
          <a:prstGeom prst="rect">
            <a:avLst/>
          </a:prstGeom>
        </p:spPr>
      </p:pic>
      <p:pic>
        <p:nvPicPr>
          <p:cNvPr id="3" name="図 2">
            <a:extLst>
              <a:ext uri="{FF2B5EF4-FFF2-40B4-BE49-F238E27FC236}">
                <a16:creationId xmlns:a16="http://schemas.microsoft.com/office/drawing/2014/main" id="{205DBB44-C592-B44F-B97E-42C3A5D444A6}"/>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92133" y="4284344"/>
            <a:ext cx="1219200" cy="419100"/>
          </a:xfrm>
          <a:prstGeom prst="rect">
            <a:avLst/>
          </a:prstGeom>
        </p:spPr>
      </p:pic>
      <p:sp>
        <p:nvSpPr>
          <p:cNvPr id="14" name="角丸四角形 13">
            <a:extLst>
              <a:ext uri="{FF2B5EF4-FFF2-40B4-BE49-F238E27FC236}">
                <a16:creationId xmlns:a16="http://schemas.microsoft.com/office/drawing/2014/main" id="{6D59DC85-65D7-A248-B03C-19B74A7A03F1}"/>
              </a:ext>
            </a:extLst>
          </p:cNvPr>
          <p:cNvSpPr/>
          <p:nvPr/>
        </p:nvSpPr>
        <p:spPr>
          <a:xfrm>
            <a:off x="683568" y="4781728"/>
            <a:ext cx="8064896" cy="1404642"/>
          </a:xfrm>
          <a:prstGeom prst="roundRect">
            <a:avLst/>
          </a:prstGeom>
          <a:solidFill>
            <a:schemeClr val="tx2"/>
          </a:solidFill>
          <a:ln/>
        </p:spPr>
        <p:style>
          <a:lnRef idx="0">
            <a:schemeClr val="accent1"/>
          </a:lnRef>
          <a:fillRef idx="3">
            <a:schemeClr val="accent1"/>
          </a:fillRef>
          <a:effectRef idx="3">
            <a:schemeClr val="accent1"/>
          </a:effectRef>
          <a:fontRef idx="minor">
            <a:schemeClr val="lt1"/>
          </a:fontRef>
        </p:style>
        <p:txBody>
          <a:bodyPr rtlCol="0" anchor="ctr"/>
          <a:lstStyle/>
          <a:p>
            <a:pPr marL="342900" indent="-342900">
              <a:lnSpc>
                <a:spcPts val="2420"/>
              </a:lnSpc>
              <a:buFont typeface="+mj-lt"/>
              <a:buAutoNum type="arabicPeriod" startAt="2"/>
            </a:pPr>
            <a:r>
              <a:rPr kumimoji="1" lang="ja-JP" altLang="en-US" sz="1600" b="1"/>
              <a:t>表示</a:t>
            </a:r>
            <a:r>
              <a:rPr kumimoji="1" lang="en-US" altLang="ja-JP" sz="1600" b="1" dirty="0"/>
              <a:t>—</a:t>
            </a:r>
            <a:r>
              <a:rPr kumimoji="1" lang="ja-JP" altLang="en-US" sz="1600" b="1"/>
              <a:t>継承：</a:t>
            </a:r>
            <a:r>
              <a:rPr kumimoji="1" lang="en" altLang="ja-JP" sz="1600" b="1" dirty="0"/>
              <a:t>CC-BY-SA</a:t>
            </a:r>
          </a:p>
          <a:p>
            <a:pPr marL="742950" lvl="1" indent="-285750">
              <a:lnSpc>
                <a:spcPts val="2420"/>
              </a:lnSpc>
              <a:buFont typeface="Arial" panose="020B0604020202020204" pitchFamily="34" charset="0"/>
              <a:buChar char="•"/>
            </a:pPr>
            <a:r>
              <a:rPr kumimoji="1" lang="ja-JP" altLang="en-US" sz="1600" b="1"/>
              <a:t>原作者のクレジット（氏名、作品タイトルなど）を表示し、改変した場合には元の作品と同じ</a:t>
            </a:r>
            <a:r>
              <a:rPr kumimoji="1" lang="en" altLang="ja-JP" sz="1600" b="1" dirty="0"/>
              <a:t>CC</a:t>
            </a:r>
            <a:r>
              <a:rPr kumimoji="1" lang="ja-JP" altLang="en-US" sz="1600" b="1"/>
              <a:t>ライセンス（このライセンス）で公開することを主な条件に、営利目的での二次利用も許可される</a:t>
            </a:r>
            <a:r>
              <a:rPr kumimoji="1" lang="en" altLang="ja-JP" sz="1600" b="1" dirty="0"/>
              <a:t>CC</a:t>
            </a:r>
            <a:r>
              <a:rPr kumimoji="1" lang="ja-JP" altLang="en-US" sz="1600" b="1"/>
              <a:t>ライセンス</a:t>
            </a:r>
          </a:p>
        </p:txBody>
      </p:sp>
    </p:spTree>
    <p:extLst>
      <p:ext uri="{BB962C8B-B14F-4D97-AF65-F5344CB8AC3E}">
        <p14:creationId xmlns:p14="http://schemas.microsoft.com/office/powerpoint/2010/main" val="334297333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スライド番号プレースホルダー 6"/>
          <p:cNvSpPr>
            <a:spLocks noGrp="1"/>
          </p:cNvSpPr>
          <p:nvPr>
            <p:ph type="sldNum" sz="quarter" idx="12"/>
          </p:nvPr>
        </p:nvSpPr>
        <p:spPr/>
        <p:txBody>
          <a:bodyPr/>
          <a:lstStyle/>
          <a:p>
            <a:fld id="{EEDB8509-CC2C-4EC7-9C2E-996B98B58898}" type="slidenum">
              <a:rPr kumimoji="1" lang="ja-JP" altLang="en-US" smtClean="0"/>
              <a:pPr/>
              <a:t>37</a:t>
            </a:fld>
            <a:endParaRPr kumimoji="1" lang="ja-JP" altLang="en-US"/>
          </a:p>
        </p:txBody>
      </p:sp>
      <p:sp>
        <p:nvSpPr>
          <p:cNvPr id="10" name="タイトル 1"/>
          <p:cNvSpPr>
            <a:spLocks noGrp="1"/>
          </p:cNvSpPr>
          <p:nvPr>
            <p:ph type="title"/>
          </p:nvPr>
        </p:nvSpPr>
        <p:spPr>
          <a:xfrm>
            <a:off x="251520" y="313813"/>
            <a:ext cx="8712968" cy="424732"/>
          </a:xfrm>
        </p:spPr>
        <p:txBody>
          <a:bodyPr/>
          <a:lstStyle/>
          <a:p>
            <a:r>
              <a:rPr lang="ja-JP" altLang="en-US">
                <a:latin typeface="+mn-ea"/>
                <a:ea typeface="+mn-ea"/>
              </a:rPr>
              <a:t>事例：</a:t>
            </a:r>
            <a:r>
              <a:rPr lang="en-US" altLang="ja-JP" dirty="0">
                <a:latin typeface="+mn-ea"/>
                <a:ea typeface="+mn-ea"/>
              </a:rPr>
              <a:t>CC-BY</a:t>
            </a:r>
            <a:r>
              <a:rPr lang="ja-JP" altLang="en-US">
                <a:latin typeface="+mn-ea"/>
                <a:ea typeface="+mn-ea"/>
              </a:rPr>
              <a:t>ライセンスの使用例</a:t>
            </a:r>
            <a:endParaRPr kumimoji="1" lang="ja-JP" altLang="en-US" dirty="0">
              <a:latin typeface="+mn-ea"/>
              <a:ea typeface="+mn-ea"/>
            </a:endParaRPr>
          </a:p>
        </p:txBody>
      </p:sp>
      <p:sp>
        <p:nvSpPr>
          <p:cNvPr id="11" name="タイトル 1"/>
          <p:cNvSpPr txBox="1">
            <a:spLocks/>
          </p:cNvSpPr>
          <p:nvPr/>
        </p:nvSpPr>
        <p:spPr>
          <a:xfrm>
            <a:off x="251520" y="116632"/>
            <a:ext cx="8712968" cy="234159"/>
          </a:xfrm>
          <a:prstGeom prst="rect">
            <a:avLst/>
          </a:prstGeom>
        </p:spPr>
        <p:txBody>
          <a:bodyPr vert="horz" wrap="none" lIns="91440" tIns="45720" rIns="91440" bIns="45720" rtlCol="0" anchor="ctr">
            <a:normAutofit fontScale="92500" lnSpcReduction="10000"/>
          </a:bodyPr>
          <a:lstStyle>
            <a:lvl1pPr algn="l" defTabSz="914400" rtl="0" eaLnBrk="1" latinLnBrk="0" hangingPunct="1">
              <a:lnSpc>
                <a:spcPct val="90000"/>
              </a:lnSpc>
              <a:spcBef>
                <a:spcPct val="0"/>
              </a:spcBef>
              <a:buNone/>
              <a:defRPr kumimoji="1" lang="en-US" sz="2400" kern="1200" dirty="0">
                <a:solidFill>
                  <a:schemeClr val="tx1"/>
                </a:solidFill>
                <a:latin typeface="HGP創英角ｺﾞｼｯｸUB" panose="020B0900000000000000" pitchFamily="50" charset="-128"/>
                <a:ea typeface="HGP創英角ｺﾞｼｯｸUB" panose="020B0900000000000000" pitchFamily="50" charset="-128"/>
                <a:cs typeface="+mj-cs"/>
              </a:defRPr>
            </a:lvl1pPr>
          </a:lstStyle>
          <a:p>
            <a:r>
              <a:rPr lang="ja-JP" altLang="en-US" sz="1200">
                <a:latin typeface="+mn-ea"/>
                <a:ea typeface="+mn-ea"/>
              </a:rPr>
              <a:t>３</a:t>
            </a:r>
            <a:r>
              <a:rPr lang="en-US" altLang="ja-JP" sz="1200" dirty="0">
                <a:latin typeface="+mn-ea"/>
                <a:ea typeface="+mn-ea"/>
              </a:rPr>
              <a:t>.</a:t>
            </a:r>
            <a:r>
              <a:rPr lang="ja-JP" altLang="en-US" sz="1200">
                <a:latin typeface="+mn-ea"/>
                <a:ea typeface="+mn-ea"/>
              </a:rPr>
              <a:t>データ公開 </a:t>
            </a:r>
            <a:r>
              <a:rPr lang="en-US" altLang="ja-JP" sz="1200" dirty="0">
                <a:latin typeface="+mn-ea"/>
                <a:ea typeface="+mn-ea"/>
              </a:rPr>
              <a:t>– </a:t>
            </a:r>
            <a:r>
              <a:rPr lang="ja-JP" altLang="en-US" sz="1200">
                <a:latin typeface="+mn-ea"/>
                <a:ea typeface="+mn-ea"/>
              </a:rPr>
              <a:t>公開する</a:t>
            </a:r>
          </a:p>
        </p:txBody>
      </p:sp>
      <p:sp>
        <p:nvSpPr>
          <p:cNvPr id="16" name="正方形/長方形 15">
            <a:extLst>
              <a:ext uri="{FF2B5EF4-FFF2-40B4-BE49-F238E27FC236}">
                <a16:creationId xmlns:a16="http://schemas.microsoft.com/office/drawing/2014/main" id="{B0095347-9BC5-B344-BEC6-FF621954D720}"/>
              </a:ext>
            </a:extLst>
          </p:cNvPr>
          <p:cNvSpPr/>
          <p:nvPr/>
        </p:nvSpPr>
        <p:spPr bwMode="auto">
          <a:xfrm>
            <a:off x="215900" y="908720"/>
            <a:ext cx="8748588" cy="4681371"/>
          </a:xfrm>
          <a:prstGeom prst="rect">
            <a:avLst/>
          </a:prstGeom>
          <a:solidFill>
            <a:schemeClr val="bg2">
              <a:lumMod val="90000"/>
            </a:schemeClr>
          </a:solidFill>
          <a:ln w="6350">
            <a:noFill/>
            <a:miter lim="800000"/>
            <a:headEnd/>
            <a:tailEnd/>
          </a:ln>
        </p:spPr>
        <p:txBody>
          <a:bodyPr wrap="square" rtlCol="0" anchor="t"/>
          <a:lstStyle/>
          <a:p>
            <a:pPr>
              <a:lnSpc>
                <a:spcPct val="100000"/>
              </a:lnSpc>
            </a:pPr>
            <a:endParaRPr kumimoji="1" lang="ja-JP" altLang="en-US" sz="16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17" name="図 16">
            <a:extLst>
              <a:ext uri="{FF2B5EF4-FFF2-40B4-BE49-F238E27FC236}">
                <a16:creationId xmlns:a16="http://schemas.microsoft.com/office/drawing/2014/main" id="{6095E0FD-111B-984C-A374-30F3458662A2}"/>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33710" y="909571"/>
            <a:ext cx="8748588" cy="4680520"/>
          </a:xfrm>
          <a:prstGeom prst="rect">
            <a:avLst/>
          </a:prstGeom>
        </p:spPr>
      </p:pic>
      <p:sp>
        <p:nvSpPr>
          <p:cNvPr id="18" name="テキスト ボックス 17">
            <a:extLst>
              <a:ext uri="{FF2B5EF4-FFF2-40B4-BE49-F238E27FC236}">
                <a16:creationId xmlns:a16="http://schemas.microsoft.com/office/drawing/2014/main" id="{502E5D58-5A1B-2649-8F29-9D36C538B116}"/>
              </a:ext>
            </a:extLst>
          </p:cNvPr>
          <p:cNvSpPr txBox="1"/>
          <p:nvPr/>
        </p:nvSpPr>
        <p:spPr>
          <a:xfrm>
            <a:off x="1409336" y="5128426"/>
            <a:ext cx="3378688" cy="461665"/>
          </a:xfrm>
          <a:prstGeom prst="rect">
            <a:avLst/>
          </a:prstGeom>
          <a:noFill/>
        </p:spPr>
        <p:txBody>
          <a:bodyPr wrap="square" rtlCol="0">
            <a:spAutoFit/>
          </a:bodyPr>
          <a:lstStyle/>
          <a:p>
            <a:r>
              <a:rPr kumimoji="1" lang="en" altLang="ja-JP" sz="1200" dirty="0">
                <a:solidFill>
                  <a:schemeClr val="bg1"/>
                </a:solidFill>
              </a:rPr>
              <a:t>"ACC Trad Climbing Course - day two" by </a:t>
            </a:r>
            <a:r>
              <a:rPr kumimoji="1" lang="en" altLang="ja-JP" sz="1200" dirty="0" err="1">
                <a:solidFill>
                  <a:schemeClr val="bg1"/>
                </a:solidFill>
              </a:rPr>
              <a:t>iwona_kellie</a:t>
            </a:r>
            <a:r>
              <a:rPr kumimoji="1" lang="en" altLang="ja-JP" sz="1200" dirty="0">
                <a:solidFill>
                  <a:schemeClr val="bg1"/>
                </a:solidFill>
              </a:rPr>
              <a:t> is licensed under CC BY 2.0</a:t>
            </a:r>
            <a:endParaRPr kumimoji="1" lang="ja-JP" altLang="en-US" sz="1200">
              <a:solidFill>
                <a:schemeClr val="bg1"/>
              </a:solidFill>
            </a:endParaRPr>
          </a:p>
        </p:txBody>
      </p:sp>
      <p:sp>
        <p:nvSpPr>
          <p:cNvPr id="19" name="円形吹き出し 18">
            <a:extLst>
              <a:ext uri="{FF2B5EF4-FFF2-40B4-BE49-F238E27FC236}">
                <a16:creationId xmlns:a16="http://schemas.microsoft.com/office/drawing/2014/main" id="{A61A9095-ACAF-214A-B7E7-61F5A39E1DEC}"/>
              </a:ext>
            </a:extLst>
          </p:cNvPr>
          <p:cNvSpPr/>
          <p:nvPr/>
        </p:nvSpPr>
        <p:spPr>
          <a:xfrm>
            <a:off x="6744362" y="1438131"/>
            <a:ext cx="1728192" cy="887035"/>
          </a:xfrm>
          <a:prstGeom prst="wedgeEllipseCallout">
            <a:avLst>
              <a:gd name="adj1" fmla="val -32335"/>
              <a:gd name="adj2" fmla="val 71464"/>
            </a:avLst>
          </a:prstGeom>
          <a:solidFill>
            <a:schemeClr val="tx2"/>
          </a:solidFill>
          <a:ln>
            <a:solidFill>
              <a:schemeClr val="bg1"/>
            </a:solidFill>
          </a:ln>
        </p:spPr>
        <p:style>
          <a:lnRef idx="0">
            <a:schemeClr val="accent1"/>
          </a:lnRef>
          <a:fillRef idx="3">
            <a:schemeClr val="accent1"/>
          </a:fillRef>
          <a:effectRef idx="3">
            <a:schemeClr val="accent1"/>
          </a:effectRef>
          <a:fontRef idx="minor">
            <a:schemeClr val="lt1"/>
          </a:fontRef>
        </p:style>
        <p:txBody>
          <a:bodyPr rtlCol="0" anchor="ctr"/>
          <a:lstStyle/>
          <a:p>
            <a:pPr algn="ctr"/>
            <a:r>
              <a:rPr kumimoji="1" lang="ja-JP" altLang="en-US" sz="1600" b="1"/>
              <a:t>地域メンター</a:t>
            </a:r>
          </a:p>
        </p:txBody>
      </p:sp>
      <p:sp>
        <p:nvSpPr>
          <p:cNvPr id="20" name="円形吹き出し 19">
            <a:extLst>
              <a:ext uri="{FF2B5EF4-FFF2-40B4-BE49-F238E27FC236}">
                <a16:creationId xmlns:a16="http://schemas.microsoft.com/office/drawing/2014/main" id="{18058F5B-A8E9-6343-98A7-74A4CA13536D}"/>
              </a:ext>
            </a:extLst>
          </p:cNvPr>
          <p:cNvSpPr/>
          <p:nvPr/>
        </p:nvSpPr>
        <p:spPr>
          <a:xfrm>
            <a:off x="611560" y="2133708"/>
            <a:ext cx="1368152" cy="700453"/>
          </a:xfrm>
          <a:prstGeom prst="wedgeEllipseCallout">
            <a:avLst>
              <a:gd name="adj1" fmla="val 36921"/>
              <a:gd name="adj2" fmla="val 77286"/>
            </a:avLst>
          </a:prstGeom>
          <a:solidFill>
            <a:schemeClr val="tx2"/>
          </a:solidFill>
          <a:ln>
            <a:solidFill>
              <a:schemeClr val="bg1"/>
            </a:solidFill>
          </a:ln>
        </p:spPr>
        <p:style>
          <a:lnRef idx="0">
            <a:schemeClr val="accent1"/>
          </a:lnRef>
          <a:fillRef idx="3">
            <a:schemeClr val="accent1"/>
          </a:fillRef>
          <a:effectRef idx="3">
            <a:schemeClr val="accent1"/>
          </a:effectRef>
          <a:fontRef idx="minor">
            <a:schemeClr val="lt1"/>
          </a:fontRef>
        </p:style>
        <p:txBody>
          <a:bodyPr rtlCol="0" anchor="ctr"/>
          <a:lstStyle/>
          <a:p>
            <a:pPr algn="ctr"/>
            <a:r>
              <a:rPr kumimoji="1" lang="ja-JP" altLang="en-US" sz="1600" b="1"/>
              <a:t>受講者</a:t>
            </a:r>
          </a:p>
        </p:txBody>
      </p:sp>
      <p:sp>
        <p:nvSpPr>
          <p:cNvPr id="21" name="円形吹き出し 20">
            <a:extLst>
              <a:ext uri="{FF2B5EF4-FFF2-40B4-BE49-F238E27FC236}">
                <a16:creationId xmlns:a16="http://schemas.microsoft.com/office/drawing/2014/main" id="{C4B73B76-738E-554F-B70D-46F3C052A467}"/>
              </a:ext>
            </a:extLst>
          </p:cNvPr>
          <p:cNvSpPr/>
          <p:nvPr/>
        </p:nvSpPr>
        <p:spPr>
          <a:xfrm>
            <a:off x="4139952" y="1358544"/>
            <a:ext cx="1368152" cy="700453"/>
          </a:xfrm>
          <a:prstGeom prst="wedgeEllipseCallout">
            <a:avLst>
              <a:gd name="adj1" fmla="val 36921"/>
              <a:gd name="adj2" fmla="val 77286"/>
            </a:avLst>
          </a:prstGeom>
          <a:solidFill>
            <a:schemeClr val="tx2"/>
          </a:solidFill>
          <a:ln>
            <a:solidFill>
              <a:schemeClr val="bg1"/>
            </a:solidFill>
          </a:ln>
        </p:spPr>
        <p:style>
          <a:lnRef idx="0">
            <a:schemeClr val="accent1"/>
          </a:lnRef>
          <a:fillRef idx="3">
            <a:schemeClr val="accent1"/>
          </a:fillRef>
          <a:effectRef idx="3">
            <a:schemeClr val="accent1"/>
          </a:effectRef>
          <a:fontRef idx="minor">
            <a:schemeClr val="lt1"/>
          </a:fontRef>
        </p:style>
        <p:txBody>
          <a:bodyPr rtlCol="0" anchor="ctr"/>
          <a:lstStyle/>
          <a:p>
            <a:pPr algn="ctr"/>
            <a:r>
              <a:rPr kumimoji="1" lang="ja-JP" altLang="en-US" sz="1600" b="1"/>
              <a:t>受講者</a:t>
            </a:r>
          </a:p>
        </p:txBody>
      </p:sp>
      <p:sp>
        <p:nvSpPr>
          <p:cNvPr id="2" name="正方形/長方形 1">
            <a:extLst>
              <a:ext uri="{FF2B5EF4-FFF2-40B4-BE49-F238E27FC236}">
                <a16:creationId xmlns:a16="http://schemas.microsoft.com/office/drawing/2014/main" id="{C6EE3A00-6B67-6944-A66E-DAFDCD5E3EDC}"/>
              </a:ext>
            </a:extLst>
          </p:cNvPr>
          <p:cNvSpPr/>
          <p:nvPr/>
        </p:nvSpPr>
        <p:spPr>
          <a:xfrm>
            <a:off x="1259632" y="5128426"/>
            <a:ext cx="3744416" cy="461665"/>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テキスト ボックス 11">
            <a:extLst>
              <a:ext uri="{FF2B5EF4-FFF2-40B4-BE49-F238E27FC236}">
                <a16:creationId xmlns:a16="http://schemas.microsoft.com/office/drawing/2014/main" id="{0424D3A7-404C-A545-9E52-A027368A0FA4}"/>
              </a:ext>
            </a:extLst>
          </p:cNvPr>
          <p:cNvSpPr txBox="1"/>
          <p:nvPr/>
        </p:nvSpPr>
        <p:spPr>
          <a:xfrm>
            <a:off x="1263094" y="5826885"/>
            <a:ext cx="6765290" cy="830997"/>
          </a:xfrm>
          <a:prstGeom prst="rect">
            <a:avLst/>
          </a:prstGeom>
          <a:noFill/>
        </p:spPr>
        <p:txBody>
          <a:bodyPr wrap="square" rtlCol="0">
            <a:spAutoFit/>
          </a:bodyPr>
          <a:lstStyle/>
          <a:p>
            <a:r>
              <a:rPr kumimoji="1" lang="en" altLang="ja-JP" sz="2400" dirty="0"/>
              <a:t>"ACC Trad Climbing Course - day two" by </a:t>
            </a:r>
            <a:r>
              <a:rPr kumimoji="1" lang="en" altLang="ja-JP" sz="2400" dirty="0" err="1"/>
              <a:t>iwona_kellie</a:t>
            </a:r>
            <a:r>
              <a:rPr kumimoji="1" lang="en" altLang="ja-JP" sz="2400" dirty="0"/>
              <a:t> is licensed under CC BY 2.0</a:t>
            </a:r>
            <a:endParaRPr kumimoji="1" lang="ja-JP" altLang="en-US" sz="2400"/>
          </a:p>
        </p:txBody>
      </p:sp>
    </p:spTree>
    <p:extLst>
      <p:ext uri="{BB962C8B-B14F-4D97-AF65-F5344CB8AC3E}">
        <p14:creationId xmlns:p14="http://schemas.microsoft.com/office/powerpoint/2010/main" val="305832490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スライド番号プレースホルダー 6"/>
          <p:cNvSpPr>
            <a:spLocks noGrp="1"/>
          </p:cNvSpPr>
          <p:nvPr>
            <p:ph type="sldNum" sz="quarter" idx="12"/>
          </p:nvPr>
        </p:nvSpPr>
        <p:spPr/>
        <p:txBody>
          <a:bodyPr/>
          <a:lstStyle/>
          <a:p>
            <a:fld id="{EEDB8509-CC2C-4EC7-9C2E-996B98B58898}" type="slidenum">
              <a:rPr kumimoji="1" lang="ja-JP" altLang="en-US" smtClean="0"/>
              <a:pPr/>
              <a:t>38</a:t>
            </a:fld>
            <a:endParaRPr kumimoji="1" lang="ja-JP" altLang="en-US"/>
          </a:p>
        </p:txBody>
      </p:sp>
      <p:sp>
        <p:nvSpPr>
          <p:cNvPr id="31" name="正方形/長方形 30"/>
          <p:cNvSpPr/>
          <p:nvPr/>
        </p:nvSpPr>
        <p:spPr bwMode="auto">
          <a:xfrm>
            <a:off x="215900" y="1843972"/>
            <a:ext cx="8748588" cy="4681371"/>
          </a:xfrm>
          <a:prstGeom prst="rect">
            <a:avLst/>
          </a:prstGeom>
          <a:solidFill>
            <a:schemeClr val="bg2">
              <a:lumMod val="90000"/>
            </a:schemeClr>
          </a:solidFill>
          <a:ln w="6350">
            <a:noFill/>
            <a:miter lim="800000"/>
            <a:headEnd/>
            <a:tailEnd/>
          </a:ln>
        </p:spPr>
        <p:txBody>
          <a:bodyPr wrap="square" rtlCol="0" anchor="t"/>
          <a:lstStyle/>
          <a:p>
            <a:pPr>
              <a:lnSpc>
                <a:spcPct val="100000"/>
              </a:lnSpc>
            </a:pPr>
            <a:endParaRPr kumimoji="1" lang="ja-JP" altLang="en-US" sz="16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4" name="正方形/長方形 33"/>
          <p:cNvSpPr/>
          <p:nvPr/>
        </p:nvSpPr>
        <p:spPr bwMode="auto">
          <a:xfrm>
            <a:off x="215901" y="836712"/>
            <a:ext cx="8748588" cy="873911"/>
          </a:xfrm>
          <a:prstGeom prst="rect">
            <a:avLst/>
          </a:prstGeom>
          <a:solidFill>
            <a:schemeClr val="accent4">
              <a:lumMod val="40000"/>
              <a:lumOff val="60000"/>
              <a:alpha val="46000"/>
            </a:schemeClr>
          </a:solidFill>
          <a:ln w="6350">
            <a:noFill/>
            <a:miter lim="800000"/>
            <a:headEnd/>
            <a:tailEnd/>
          </a:ln>
        </p:spPr>
        <p:txBody>
          <a:bodyPr wrap="square" rtlCol="0" anchor="ctr" anchorCtr="0"/>
          <a:lstStyle/>
          <a:p>
            <a:pPr>
              <a:lnSpc>
                <a:spcPct val="100000"/>
              </a:lnSpc>
            </a:pPr>
            <a:r>
              <a:rPr kumimoji="1" lang="en-US" altLang="ja-JP" sz="20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(6)</a:t>
            </a:r>
            <a:r>
              <a:rPr kumimoji="1" lang="ja-JP" altLang="en-US" sz="2000">
                <a:solidFill>
                  <a:srgbClr val="000000"/>
                </a:solidFill>
                <a:latin typeface="Meiryo UI" panose="020B0604030504040204" pitchFamily="50" charset="-128"/>
                <a:ea typeface="Meiryo UI" panose="020B0604030504040204" pitchFamily="50" charset="-128"/>
                <a:cs typeface="Meiryo UI" panose="020B0604030504040204" pitchFamily="50" charset="-128"/>
              </a:rPr>
              <a:t>オープンデータに誤りがあると、職員が責任を取らされるのではないですか？</a:t>
            </a:r>
          </a:p>
        </p:txBody>
      </p:sp>
      <p:sp>
        <p:nvSpPr>
          <p:cNvPr id="10" name="タイトル 1"/>
          <p:cNvSpPr>
            <a:spLocks noGrp="1"/>
          </p:cNvSpPr>
          <p:nvPr>
            <p:ph type="title"/>
          </p:nvPr>
        </p:nvSpPr>
        <p:spPr>
          <a:xfrm>
            <a:off x="251520" y="313813"/>
            <a:ext cx="8712968" cy="424732"/>
          </a:xfrm>
        </p:spPr>
        <p:txBody>
          <a:bodyPr/>
          <a:lstStyle/>
          <a:p>
            <a:r>
              <a:rPr lang="en-US" altLang="ja-JP" dirty="0">
                <a:latin typeface="+mn-ea"/>
                <a:ea typeface="+mn-ea"/>
              </a:rPr>
              <a:t>3.2 </a:t>
            </a:r>
            <a:r>
              <a:rPr lang="ja-JP" altLang="en-US">
                <a:latin typeface="+mn-ea"/>
                <a:ea typeface="+mn-ea"/>
              </a:rPr>
              <a:t>「公開する」ためのノウハウ</a:t>
            </a:r>
            <a:endParaRPr kumimoji="1" lang="ja-JP" altLang="en-US" dirty="0">
              <a:latin typeface="+mn-ea"/>
              <a:ea typeface="+mn-ea"/>
            </a:endParaRPr>
          </a:p>
        </p:txBody>
      </p:sp>
      <p:sp>
        <p:nvSpPr>
          <p:cNvPr id="11" name="タイトル 1"/>
          <p:cNvSpPr txBox="1">
            <a:spLocks/>
          </p:cNvSpPr>
          <p:nvPr/>
        </p:nvSpPr>
        <p:spPr>
          <a:xfrm>
            <a:off x="251520" y="116632"/>
            <a:ext cx="8712968" cy="234159"/>
          </a:xfrm>
          <a:prstGeom prst="rect">
            <a:avLst/>
          </a:prstGeom>
        </p:spPr>
        <p:txBody>
          <a:bodyPr vert="horz" wrap="none" lIns="91440" tIns="45720" rIns="91440" bIns="45720" rtlCol="0" anchor="ctr">
            <a:normAutofit fontScale="92500" lnSpcReduction="10000"/>
          </a:bodyPr>
          <a:lstStyle>
            <a:lvl1pPr algn="l" defTabSz="914400" rtl="0" eaLnBrk="1" latinLnBrk="0" hangingPunct="1">
              <a:lnSpc>
                <a:spcPct val="90000"/>
              </a:lnSpc>
              <a:spcBef>
                <a:spcPct val="0"/>
              </a:spcBef>
              <a:buNone/>
              <a:defRPr kumimoji="1" lang="en-US" sz="2400" kern="1200" dirty="0">
                <a:solidFill>
                  <a:schemeClr val="tx1"/>
                </a:solidFill>
                <a:latin typeface="HGP創英角ｺﾞｼｯｸUB" panose="020B0900000000000000" pitchFamily="50" charset="-128"/>
                <a:ea typeface="HGP創英角ｺﾞｼｯｸUB" panose="020B0900000000000000" pitchFamily="50" charset="-128"/>
                <a:cs typeface="+mj-cs"/>
              </a:defRPr>
            </a:lvl1pPr>
          </a:lstStyle>
          <a:p>
            <a:r>
              <a:rPr lang="ja-JP" altLang="en-US" sz="1200">
                <a:latin typeface="+mn-ea"/>
                <a:ea typeface="+mn-ea"/>
              </a:rPr>
              <a:t>３</a:t>
            </a:r>
            <a:r>
              <a:rPr lang="en-US" altLang="ja-JP" sz="1200" dirty="0">
                <a:latin typeface="+mn-ea"/>
                <a:ea typeface="+mn-ea"/>
              </a:rPr>
              <a:t>.</a:t>
            </a:r>
            <a:r>
              <a:rPr lang="ja-JP" altLang="en-US" sz="1200">
                <a:latin typeface="+mn-ea"/>
                <a:ea typeface="+mn-ea"/>
              </a:rPr>
              <a:t>データ公開 </a:t>
            </a:r>
            <a:r>
              <a:rPr lang="en-US" altLang="ja-JP" sz="1200" dirty="0">
                <a:latin typeface="+mn-ea"/>
                <a:ea typeface="+mn-ea"/>
              </a:rPr>
              <a:t>– </a:t>
            </a:r>
            <a:r>
              <a:rPr lang="ja-JP" altLang="en-US" sz="1200">
                <a:latin typeface="+mn-ea"/>
                <a:ea typeface="+mn-ea"/>
              </a:rPr>
              <a:t>公開する</a:t>
            </a:r>
          </a:p>
        </p:txBody>
      </p:sp>
      <p:sp>
        <p:nvSpPr>
          <p:cNvPr id="9" name="テキスト ボックス 8">
            <a:extLst>
              <a:ext uri="{FF2B5EF4-FFF2-40B4-BE49-F238E27FC236}">
                <a16:creationId xmlns:a16="http://schemas.microsoft.com/office/drawing/2014/main" id="{8407A28C-0952-3E4D-9BE4-A6AE8BADD83A}"/>
              </a:ext>
            </a:extLst>
          </p:cNvPr>
          <p:cNvSpPr txBox="1"/>
          <p:nvPr/>
        </p:nvSpPr>
        <p:spPr>
          <a:xfrm>
            <a:off x="683568" y="1916832"/>
            <a:ext cx="3265638" cy="338554"/>
          </a:xfrm>
          <a:prstGeom prst="rect">
            <a:avLst/>
          </a:prstGeom>
          <a:noFill/>
        </p:spPr>
        <p:txBody>
          <a:bodyPr wrap="none" rtlCol="0">
            <a:spAutoFit/>
          </a:bodyPr>
          <a:lstStyle/>
          <a:p>
            <a:r>
              <a:rPr kumimoji="1" lang="ja-JP" altLang="en-US" sz="1600"/>
              <a:t>クリエイティブ・コモンズ 表示 </a:t>
            </a:r>
            <a:r>
              <a:rPr kumimoji="1" lang="en-US" altLang="ja-JP" sz="1600" dirty="0"/>
              <a:t>4.0 </a:t>
            </a:r>
            <a:r>
              <a:rPr kumimoji="1" lang="ja-JP" altLang="en-US" sz="1600"/>
              <a:t>国際</a:t>
            </a:r>
          </a:p>
        </p:txBody>
      </p:sp>
      <p:sp>
        <p:nvSpPr>
          <p:cNvPr id="16" name="正方形/長方形 15">
            <a:extLst>
              <a:ext uri="{FF2B5EF4-FFF2-40B4-BE49-F238E27FC236}">
                <a16:creationId xmlns:a16="http://schemas.microsoft.com/office/drawing/2014/main" id="{D9900C0D-BC69-AF42-AD11-D8BAE626E28D}"/>
              </a:ext>
            </a:extLst>
          </p:cNvPr>
          <p:cNvSpPr/>
          <p:nvPr/>
        </p:nvSpPr>
        <p:spPr>
          <a:xfrm>
            <a:off x="742365" y="2327395"/>
            <a:ext cx="7776864" cy="3787601"/>
          </a:xfrm>
          <a:prstGeom prst="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1880"/>
              </a:lnSpc>
            </a:pPr>
            <a:r>
              <a:rPr kumimoji="1" lang="ja-JP" altLang="en-US" sz="1400">
                <a:solidFill>
                  <a:schemeClr val="tx1"/>
                </a:solidFill>
              </a:rPr>
              <a:t>第</a:t>
            </a:r>
            <a:r>
              <a:rPr kumimoji="1" lang="en-US" altLang="ja-JP" sz="1400" dirty="0">
                <a:solidFill>
                  <a:schemeClr val="tx1"/>
                </a:solidFill>
              </a:rPr>
              <a:t>5</a:t>
            </a:r>
            <a:r>
              <a:rPr kumimoji="1" lang="ja-JP" altLang="en-US" sz="1400">
                <a:solidFill>
                  <a:schemeClr val="tx1"/>
                </a:solidFill>
              </a:rPr>
              <a:t>条　無保証および責任制限</a:t>
            </a:r>
          </a:p>
          <a:p>
            <a:pPr>
              <a:lnSpc>
                <a:spcPts val="1880"/>
              </a:lnSpc>
            </a:pPr>
            <a:endParaRPr kumimoji="1" lang="ja-JP" altLang="en-US" sz="1400">
              <a:solidFill>
                <a:schemeClr val="tx1"/>
              </a:solidFill>
            </a:endParaRPr>
          </a:p>
          <a:p>
            <a:pPr marL="342900" indent="-342900">
              <a:lnSpc>
                <a:spcPts val="1880"/>
              </a:lnSpc>
              <a:buFont typeface="+mj-lt"/>
              <a:buAutoNum type="alphaLcPeriod"/>
            </a:pPr>
            <a:r>
              <a:rPr kumimoji="1" lang="ja-JP" altLang="en-US" sz="1400">
                <a:solidFill>
                  <a:schemeClr val="tx1"/>
                </a:solidFill>
              </a:rPr>
              <a:t>許諾者が別途合意しない限り、許諾者は可能な範囲において、ライセンス対象物を現状有姿のまま、現在可能な限りで提供し、明示、黙示、法令上、その他に関わらずライセンス対象物について一切の表明または保証をしません。これには、権利の帰属、商品性、特定の利用目的への適合性、権利侵害の不存在、隠れた瑕疵その他の瑕疵の不存在、正確性または誤りの存在もしくは不存在を含みますが、これに限られず、既知であるか否か、発見可能であるか否かを問いません。全部または一部の無保証が認められない場合、この無保証はあなたには適用されないこともあります。</a:t>
            </a:r>
          </a:p>
          <a:p>
            <a:pPr marL="342900" indent="-342900">
              <a:lnSpc>
                <a:spcPts val="1880"/>
              </a:lnSpc>
              <a:buFont typeface="+mj-lt"/>
              <a:buAutoNum type="alphaLcPeriod"/>
            </a:pPr>
            <a:r>
              <a:rPr kumimoji="1" lang="ja-JP" altLang="en-US" sz="1400">
                <a:solidFill>
                  <a:schemeClr val="tx1"/>
                </a:solidFill>
              </a:rPr>
              <a:t>可能な範囲において、本パブリック・ライセンスもしくはライセンス対象物の利用によって起きうる直接、特別、間接、偶発、結果的、懲罰的その他の損失、コスト、出費または損害について、例え損失、コスト、出費、損害の可能性について許諾者が知らされていたとしても、許諾者は、あなたに対し、いかなる法理（過失を含みますがこれに限られません）その他に基づいても責任を負いません。全部または一部の責任制限が認められない場合、この制限はあなたには適用されないこともあります。</a:t>
            </a:r>
            <a:endParaRPr kumimoji="1" lang="en-US" altLang="ja-JP" sz="1400" dirty="0">
              <a:solidFill>
                <a:schemeClr val="tx1"/>
              </a:solidFill>
            </a:endParaRPr>
          </a:p>
          <a:p>
            <a:pPr marL="342900" indent="-342900">
              <a:lnSpc>
                <a:spcPts val="1880"/>
              </a:lnSpc>
              <a:buFont typeface="+mj-lt"/>
              <a:buAutoNum type="alphaLcPeriod"/>
            </a:pPr>
            <a:r>
              <a:rPr kumimoji="1" lang="ja-JP" altLang="en-US" sz="1400">
                <a:solidFill>
                  <a:schemeClr val="tx1"/>
                </a:solidFill>
              </a:rPr>
              <a:t>上記の無保証および責任制限は、可能な範囲において、全責任の完全な免責および免除に最も近いものとして解釈するものとします。</a:t>
            </a:r>
          </a:p>
        </p:txBody>
      </p:sp>
      <p:sp>
        <p:nvSpPr>
          <p:cNvPr id="12" name="テキスト ボックス 11">
            <a:extLst>
              <a:ext uri="{FF2B5EF4-FFF2-40B4-BE49-F238E27FC236}">
                <a16:creationId xmlns:a16="http://schemas.microsoft.com/office/drawing/2014/main" id="{4521698F-6429-074A-95E1-BE9D4FDEE4F2}"/>
              </a:ext>
            </a:extLst>
          </p:cNvPr>
          <p:cNvSpPr txBox="1"/>
          <p:nvPr/>
        </p:nvSpPr>
        <p:spPr>
          <a:xfrm>
            <a:off x="755576" y="6165304"/>
            <a:ext cx="7763653" cy="276999"/>
          </a:xfrm>
          <a:prstGeom prst="rect">
            <a:avLst/>
          </a:prstGeom>
          <a:noFill/>
        </p:spPr>
        <p:txBody>
          <a:bodyPr wrap="square" rtlCol="0">
            <a:spAutoFit/>
          </a:bodyPr>
          <a:lstStyle/>
          <a:p>
            <a:r>
              <a:rPr kumimoji="1" lang="ja-JP" altLang="en-US" sz="1200"/>
              <a:t>出典：クリエイティブ・コモンズ</a:t>
            </a:r>
            <a:r>
              <a:rPr kumimoji="1" lang="en-US" altLang="ja-JP" sz="1200" dirty="0"/>
              <a:t> </a:t>
            </a:r>
            <a:r>
              <a:rPr kumimoji="1" lang="ja-JP" altLang="en-US" sz="1200"/>
              <a:t>表示</a:t>
            </a:r>
            <a:r>
              <a:rPr kumimoji="1" lang="en-US" altLang="ja-JP" sz="1200" dirty="0"/>
              <a:t> 4.0 </a:t>
            </a:r>
            <a:r>
              <a:rPr kumimoji="1" lang="ja-JP" altLang="en-US" sz="1200"/>
              <a:t>国際、</a:t>
            </a:r>
            <a:r>
              <a:rPr kumimoji="1" lang="en" altLang="ja-JP" sz="1200" dirty="0">
                <a:hlinkClick r:id="rId3"/>
              </a:rPr>
              <a:t>https://creativecommons.org/licenses/by/4.0/legalcode.ja</a:t>
            </a:r>
            <a:r>
              <a:rPr kumimoji="1" lang="en" altLang="ja-JP" sz="1200" dirty="0"/>
              <a:t> </a:t>
            </a:r>
            <a:endParaRPr kumimoji="1" lang="ja-JP" altLang="en-US" sz="1200"/>
          </a:p>
        </p:txBody>
      </p:sp>
    </p:spTree>
    <p:extLst>
      <p:ext uri="{BB962C8B-B14F-4D97-AF65-F5344CB8AC3E}">
        <p14:creationId xmlns:p14="http://schemas.microsoft.com/office/powerpoint/2010/main" val="92855101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スライド番号プレースホルダー 6"/>
          <p:cNvSpPr>
            <a:spLocks noGrp="1"/>
          </p:cNvSpPr>
          <p:nvPr>
            <p:ph type="sldNum" sz="quarter" idx="12"/>
          </p:nvPr>
        </p:nvSpPr>
        <p:spPr/>
        <p:txBody>
          <a:bodyPr/>
          <a:lstStyle/>
          <a:p>
            <a:fld id="{EEDB8509-CC2C-4EC7-9C2E-996B98B58898}" type="slidenum">
              <a:rPr kumimoji="1" lang="ja-JP" altLang="en-US" smtClean="0"/>
              <a:pPr/>
              <a:t>39</a:t>
            </a:fld>
            <a:endParaRPr kumimoji="1" lang="ja-JP" altLang="en-US"/>
          </a:p>
        </p:txBody>
      </p:sp>
      <p:sp>
        <p:nvSpPr>
          <p:cNvPr id="31" name="正方形/長方形 30"/>
          <p:cNvSpPr/>
          <p:nvPr/>
        </p:nvSpPr>
        <p:spPr bwMode="auto">
          <a:xfrm>
            <a:off x="215900" y="1843972"/>
            <a:ext cx="8748588" cy="4681371"/>
          </a:xfrm>
          <a:prstGeom prst="rect">
            <a:avLst/>
          </a:prstGeom>
          <a:solidFill>
            <a:schemeClr val="bg2">
              <a:lumMod val="90000"/>
            </a:schemeClr>
          </a:solidFill>
          <a:ln w="6350">
            <a:noFill/>
            <a:miter lim="800000"/>
            <a:headEnd/>
            <a:tailEnd/>
          </a:ln>
        </p:spPr>
        <p:txBody>
          <a:bodyPr wrap="square" rtlCol="0" anchor="t"/>
          <a:lstStyle/>
          <a:p>
            <a:pPr>
              <a:lnSpc>
                <a:spcPct val="100000"/>
              </a:lnSpc>
            </a:pPr>
            <a:endParaRPr kumimoji="1" lang="ja-JP" altLang="en-US" sz="16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4" name="正方形/長方形 33"/>
          <p:cNvSpPr/>
          <p:nvPr/>
        </p:nvSpPr>
        <p:spPr bwMode="auto">
          <a:xfrm>
            <a:off x="215901" y="836712"/>
            <a:ext cx="8748588" cy="873911"/>
          </a:xfrm>
          <a:prstGeom prst="rect">
            <a:avLst/>
          </a:prstGeom>
          <a:solidFill>
            <a:schemeClr val="accent4">
              <a:lumMod val="40000"/>
              <a:lumOff val="60000"/>
              <a:alpha val="46000"/>
            </a:schemeClr>
          </a:solidFill>
          <a:ln w="6350">
            <a:noFill/>
            <a:miter lim="800000"/>
            <a:headEnd/>
            <a:tailEnd/>
          </a:ln>
        </p:spPr>
        <p:txBody>
          <a:bodyPr wrap="square" rtlCol="0" anchor="ctr" anchorCtr="0"/>
          <a:lstStyle/>
          <a:p>
            <a:pPr>
              <a:lnSpc>
                <a:spcPct val="100000"/>
              </a:lnSpc>
            </a:pPr>
            <a:r>
              <a:rPr kumimoji="1" lang="en-US" altLang="ja-JP" sz="20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(6)</a:t>
            </a:r>
            <a:r>
              <a:rPr kumimoji="1" lang="ja-JP" altLang="en-US" sz="2000">
                <a:solidFill>
                  <a:srgbClr val="000000"/>
                </a:solidFill>
                <a:latin typeface="Meiryo UI" panose="020B0604030504040204" pitchFamily="50" charset="-128"/>
                <a:ea typeface="Meiryo UI" panose="020B0604030504040204" pitchFamily="50" charset="-128"/>
                <a:cs typeface="Meiryo UI" panose="020B0604030504040204" pitchFamily="50" charset="-128"/>
              </a:rPr>
              <a:t>オープンデータに誤りがあると、職員が責任を取らされるのではないですか？（続）</a:t>
            </a:r>
          </a:p>
        </p:txBody>
      </p:sp>
      <p:sp>
        <p:nvSpPr>
          <p:cNvPr id="10" name="タイトル 1"/>
          <p:cNvSpPr>
            <a:spLocks noGrp="1"/>
          </p:cNvSpPr>
          <p:nvPr>
            <p:ph type="title"/>
          </p:nvPr>
        </p:nvSpPr>
        <p:spPr>
          <a:xfrm>
            <a:off x="251520" y="313813"/>
            <a:ext cx="8712968" cy="424732"/>
          </a:xfrm>
        </p:spPr>
        <p:txBody>
          <a:bodyPr/>
          <a:lstStyle/>
          <a:p>
            <a:r>
              <a:rPr lang="en-US" altLang="ja-JP" dirty="0">
                <a:latin typeface="+mn-ea"/>
                <a:ea typeface="+mn-ea"/>
              </a:rPr>
              <a:t>3.2 </a:t>
            </a:r>
            <a:r>
              <a:rPr lang="ja-JP" altLang="en-US">
                <a:latin typeface="+mn-ea"/>
                <a:ea typeface="+mn-ea"/>
              </a:rPr>
              <a:t>「公開する」ためのノウハウ</a:t>
            </a:r>
            <a:endParaRPr kumimoji="1" lang="ja-JP" altLang="en-US" dirty="0">
              <a:latin typeface="+mn-ea"/>
              <a:ea typeface="+mn-ea"/>
            </a:endParaRPr>
          </a:p>
        </p:txBody>
      </p:sp>
      <p:sp>
        <p:nvSpPr>
          <p:cNvPr id="11" name="タイトル 1"/>
          <p:cNvSpPr txBox="1">
            <a:spLocks/>
          </p:cNvSpPr>
          <p:nvPr/>
        </p:nvSpPr>
        <p:spPr>
          <a:xfrm>
            <a:off x="251520" y="116632"/>
            <a:ext cx="8712968" cy="234159"/>
          </a:xfrm>
          <a:prstGeom prst="rect">
            <a:avLst/>
          </a:prstGeom>
        </p:spPr>
        <p:txBody>
          <a:bodyPr vert="horz" wrap="none" lIns="91440" tIns="45720" rIns="91440" bIns="45720" rtlCol="0" anchor="ctr">
            <a:normAutofit fontScale="92500" lnSpcReduction="10000"/>
          </a:bodyPr>
          <a:lstStyle>
            <a:lvl1pPr algn="l" defTabSz="914400" rtl="0" eaLnBrk="1" latinLnBrk="0" hangingPunct="1">
              <a:lnSpc>
                <a:spcPct val="90000"/>
              </a:lnSpc>
              <a:spcBef>
                <a:spcPct val="0"/>
              </a:spcBef>
              <a:buNone/>
              <a:defRPr kumimoji="1" lang="en-US" sz="2400" kern="1200" dirty="0">
                <a:solidFill>
                  <a:schemeClr val="tx1"/>
                </a:solidFill>
                <a:latin typeface="HGP創英角ｺﾞｼｯｸUB" panose="020B0900000000000000" pitchFamily="50" charset="-128"/>
                <a:ea typeface="HGP創英角ｺﾞｼｯｸUB" panose="020B0900000000000000" pitchFamily="50" charset="-128"/>
                <a:cs typeface="+mj-cs"/>
              </a:defRPr>
            </a:lvl1pPr>
          </a:lstStyle>
          <a:p>
            <a:r>
              <a:rPr lang="ja-JP" altLang="en-US" sz="1200">
                <a:latin typeface="+mn-ea"/>
                <a:ea typeface="+mn-ea"/>
              </a:rPr>
              <a:t>３</a:t>
            </a:r>
            <a:r>
              <a:rPr lang="en-US" altLang="ja-JP" sz="1200" dirty="0">
                <a:latin typeface="+mn-ea"/>
                <a:ea typeface="+mn-ea"/>
              </a:rPr>
              <a:t>.</a:t>
            </a:r>
            <a:r>
              <a:rPr lang="ja-JP" altLang="en-US" sz="1200">
                <a:latin typeface="+mn-ea"/>
                <a:ea typeface="+mn-ea"/>
              </a:rPr>
              <a:t>データ公開 </a:t>
            </a:r>
            <a:r>
              <a:rPr lang="en-US" altLang="ja-JP" sz="1200" dirty="0">
                <a:latin typeface="+mn-ea"/>
                <a:ea typeface="+mn-ea"/>
              </a:rPr>
              <a:t>– </a:t>
            </a:r>
            <a:r>
              <a:rPr lang="ja-JP" altLang="en-US" sz="1200">
                <a:latin typeface="+mn-ea"/>
                <a:ea typeface="+mn-ea"/>
              </a:rPr>
              <a:t>公開する</a:t>
            </a:r>
          </a:p>
        </p:txBody>
      </p:sp>
      <p:sp>
        <p:nvSpPr>
          <p:cNvPr id="9" name="テキスト ボックス 8">
            <a:extLst>
              <a:ext uri="{FF2B5EF4-FFF2-40B4-BE49-F238E27FC236}">
                <a16:creationId xmlns:a16="http://schemas.microsoft.com/office/drawing/2014/main" id="{8407A28C-0952-3E4D-9BE4-A6AE8BADD83A}"/>
              </a:ext>
            </a:extLst>
          </p:cNvPr>
          <p:cNvSpPr txBox="1"/>
          <p:nvPr/>
        </p:nvSpPr>
        <p:spPr>
          <a:xfrm>
            <a:off x="683568" y="1938318"/>
            <a:ext cx="2975495" cy="338554"/>
          </a:xfrm>
          <a:prstGeom prst="rect">
            <a:avLst/>
          </a:prstGeom>
          <a:noFill/>
        </p:spPr>
        <p:txBody>
          <a:bodyPr wrap="none" rtlCol="0">
            <a:spAutoFit/>
          </a:bodyPr>
          <a:lstStyle/>
          <a:p>
            <a:r>
              <a:rPr kumimoji="1" lang="ja-JP" altLang="en-US" sz="1600"/>
              <a:t>政府標準利用規約（第</a:t>
            </a:r>
            <a:r>
              <a:rPr kumimoji="1" lang="en-US" altLang="ja-JP" sz="1600" dirty="0"/>
              <a:t>2.0</a:t>
            </a:r>
            <a:r>
              <a:rPr kumimoji="1" lang="ja-JP" altLang="en-US" sz="1600"/>
              <a:t>版）</a:t>
            </a:r>
          </a:p>
        </p:txBody>
      </p:sp>
      <p:sp>
        <p:nvSpPr>
          <p:cNvPr id="16" name="正方形/長方形 15">
            <a:extLst>
              <a:ext uri="{FF2B5EF4-FFF2-40B4-BE49-F238E27FC236}">
                <a16:creationId xmlns:a16="http://schemas.microsoft.com/office/drawing/2014/main" id="{D9900C0D-BC69-AF42-AD11-D8BAE626E28D}"/>
              </a:ext>
            </a:extLst>
          </p:cNvPr>
          <p:cNvSpPr/>
          <p:nvPr/>
        </p:nvSpPr>
        <p:spPr>
          <a:xfrm>
            <a:off x="742365" y="2255387"/>
            <a:ext cx="7776864" cy="1173613"/>
          </a:xfrm>
          <a:prstGeom prst="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600">
                <a:solidFill>
                  <a:schemeClr val="tx1"/>
                </a:solidFill>
              </a:rPr>
              <a:t>６） 免責について</a:t>
            </a:r>
          </a:p>
          <a:p>
            <a:r>
              <a:rPr kumimoji="1" lang="ja-JP" altLang="en-US" sz="1600">
                <a:solidFill>
                  <a:schemeClr val="tx1"/>
                </a:solidFill>
              </a:rPr>
              <a:t>ア 国は、利用者がコンテンツを用いて行う一切の行為（コンテンツを編集・加工等した情報を利用することを含む。）について何ら責任を負うものではありません。</a:t>
            </a:r>
          </a:p>
          <a:p>
            <a:r>
              <a:rPr kumimoji="1" lang="ja-JP" altLang="en-US" sz="1600">
                <a:solidFill>
                  <a:schemeClr val="tx1"/>
                </a:solidFill>
              </a:rPr>
              <a:t>イ コンテンツは、予告なく変更、移転、削除等が行われることがあります。</a:t>
            </a:r>
          </a:p>
        </p:txBody>
      </p:sp>
      <p:sp>
        <p:nvSpPr>
          <p:cNvPr id="12" name="テキスト ボックス 11">
            <a:extLst>
              <a:ext uri="{FF2B5EF4-FFF2-40B4-BE49-F238E27FC236}">
                <a16:creationId xmlns:a16="http://schemas.microsoft.com/office/drawing/2014/main" id="{A286A843-A979-B846-AFF6-FE32E731EACC}"/>
              </a:ext>
            </a:extLst>
          </p:cNvPr>
          <p:cNvSpPr txBox="1"/>
          <p:nvPr/>
        </p:nvSpPr>
        <p:spPr>
          <a:xfrm>
            <a:off x="683568" y="4170566"/>
            <a:ext cx="4031873" cy="338554"/>
          </a:xfrm>
          <a:prstGeom prst="rect">
            <a:avLst/>
          </a:prstGeom>
          <a:noFill/>
        </p:spPr>
        <p:txBody>
          <a:bodyPr wrap="none" rtlCol="0">
            <a:spAutoFit/>
          </a:bodyPr>
          <a:lstStyle/>
          <a:p>
            <a:r>
              <a:rPr kumimoji="1" lang="ja-JP" altLang="en-US" sz="1600"/>
              <a:t>データカタログサイト </a:t>
            </a:r>
            <a:r>
              <a:rPr kumimoji="1" lang="en" altLang="ja-JP" sz="1600" dirty="0"/>
              <a:t>DATA.GO.JP </a:t>
            </a:r>
            <a:r>
              <a:rPr kumimoji="1" lang="ja-JP" altLang="en-US" sz="1600"/>
              <a:t>の利用規約</a:t>
            </a:r>
          </a:p>
        </p:txBody>
      </p:sp>
      <p:sp>
        <p:nvSpPr>
          <p:cNvPr id="13" name="正方形/長方形 12">
            <a:extLst>
              <a:ext uri="{FF2B5EF4-FFF2-40B4-BE49-F238E27FC236}">
                <a16:creationId xmlns:a16="http://schemas.microsoft.com/office/drawing/2014/main" id="{6590DDF6-47D4-414E-9232-6EAC0DC3C77E}"/>
              </a:ext>
            </a:extLst>
          </p:cNvPr>
          <p:cNvSpPr/>
          <p:nvPr/>
        </p:nvSpPr>
        <p:spPr>
          <a:xfrm>
            <a:off x="742365" y="4487636"/>
            <a:ext cx="7776864" cy="1629766"/>
          </a:xfrm>
          <a:prstGeom prst="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600">
                <a:solidFill>
                  <a:schemeClr val="tx1"/>
                </a:solidFill>
              </a:rPr>
              <a:t>第</a:t>
            </a:r>
            <a:r>
              <a:rPr kumimoji="1" lang="en-US" altLang="ja-JP" sz="1600" dirty="0">
                <a:solidFill>
                  <a:schemeClr val="tx1"/>
                </a:solidFill>
              </a:rPr>
              <a:t>6</a:t>
            </a:r>
            <a:r>
              <a:rPr kumimoji="1" lang="ja-JP" altLang="en-US" sz="1600">
                <a:solidFill>
                  <a:schemeClr val="tx1"/>
                </a:solidFill>
              </a:rPr>
              <a:t>条 </a:t>
            </a:r>
            <a:r>
              <a:rPr kumimoji="1" lang="en-US" altLang="ja-JP" sz="1600" dirty="0">
                <a:solidFill>
                  <a:schemeClr val="tx1"/>
                </a:solidFill>
              </a:rPr>
              <a:t>(</a:t>
            </a:r>
            <a:r>
              <a:rPr kumimoji="1" lang="ja-JP" altLang="en-US" sz="1600">
                <a:solidFill>
                  <a:schemeClr val="tx1"/>
                </a:solidFill>
              </a:rPr>
              <a:t>無保証</a:t>
            </a:r>
            <a:r>
              <a:rPr kumimoji="1" lang="en-US" altLang="ja-JP" sz="1600" dirty="0">
                <a:solidFill>
                  <a:schemeClr val="tx1"/>
                </a:solidFill>
              </a:rPr>
              <a:t>) </a:t>
            </a:r>
          </a:p>
          <a:p>
            <a:r>
              <a:rPr kumimoji="1" lang="ja-JP" altLang="en-US" sz="1600">
                <a:solidFill>
                  <a:schemeClr val="tx1"/>
                </a:solidFill>
              </a:rPr>
              <a:t>公表者は、本サイトで公開しているコンテンツの正確性、網羅性、特定の目的への適合性等について、 一切保証しません。公表者は、本サイトで公開しているコンテンツを用いて行う一切の行為</a:t>
            </a:r>
            <a:r>
              <a:rPr kumimoji="1" lang="en-US" altLang="ja-JP" sz="1600" dirty="0">
                <a:solidFill>
                  <a:schemeClr val="tx1"/>
                </a:solidFill>
              </a:rPr>
              <a:t>(</a:t>
            </a:r>
            <a:r>
              <a:rPr kumimoji="1" lang="ja-JP" altLang="en-US" sz="1600">
                <a:solidFill>
                  <a:schemeClr val="tx1"/>
                </a:solidFill>
              </a:rPr>
              <a:t>それら を編集・加工等した情報を利用することを含む。</a:t>
            </a:r>
            <a:r>
              <a:rPr kumimoji="1" lang="en-US" altLang="ja-JP" sz="1600" dirty="0">
                <a:solidFill>
                  <a:schemeClr val="tx1"/>
                </a:solidFill>
              </a:rPr>
              <a:t>)</a:t>
            </a:r>
            <a:r>
              <a:rPr kumimoji="1" lang="ja-JP" altLang="en-US" sz="1600">
                <a:solidFill>
                  <a:schemeClr val="tx1"/>
                </a:solidFill>
              </a:rPr>
              <a:t>について、何ら責任を負うものではありません。 公表者が、コンテンツにおいて、第三者に権利があることを表示・示唆している場合であっても、その表示・示唆は網羅的なものではありません。</a:t>
            </a:r>
          </a:p>
        </p:txBody>
      </p:sp>
      <p:sp>
        <p:nvSpPr>
          <p:cNvPr id="14" name="テキスト ボックス 13">
            <a:extLst>
              <a:ext uri="{FF2B5EF4-FFF2-40B4-BE49-F238E27FC236}">
                <a16:creationId xmlns:a16="http://schemas.microsoft.com/office/drawing/2014/main" id="{AFC3C379-683E-5A41-9362-11C6C5F87466}"/>
              </a:ext>
            </a:extLst>
          </p:cNvPr>
          <p:cNvSpPr txBox="1"/>
          <p:nvPr/>
        </p:nvSpPr>
        <p:spPr>
          <a:xfrm>
            <a:off x="683568" y="3512041"/>
            <a:ext cx="7920880" cy="276999"/>
          </a:xfrm>
          <a:prstGeom prst="rect">
            <a:avLst/>
          </a:prstGeom>
          <a:noFill/>
        </p:spPr>
        <p:txBody>
          <a:bodyPr wrap="square" rtlCol="0">
            <a:spAutoFit/>
          </a:bodyPr>
          <a:lstStyle/>
          <a:p>
            <a:r>
              <a:rPr kumimoji="1" lang="ja-JP" altLang="en-US" sz="1200"/>
              <a:t>出典：政府標準利用規約（第</a:t>
            </a:r>
            <a:r>
              <a:rPr kumimoji="1" lang="en-US" altLang="ja-JP" sz="1200" dirty="0"/>
              <a:t>2.0</a:t>
            </a:r>
            <a:r>
              <a:rPr kumimoji="1" lang="ja-JP" altLang="en-US" sz="1200"/>
              <a:t>版）、</a:t>
            </a:r>
            <a:r>
              <a:rPr kumimoji="1" lang="en" altLang="ja-JP" sz="1200" dirty="0">
                <a:hlinkClick r:id="rId3"/>
              </a:rPr>
              <a:t>https://creativecommons.org/licenses/by/4.0/legalcode.ja</a:t>
            </a:r>
            <a:r>
              <a:rPr kumimoji="1" lang="en" altLang="ja-JP" sz="1200" dirty="0"/>
              <a:t> </a:t>
            </a:r>
            <a:endParaRPr kumimoji="1" lang="ja-JP" altLang="en-US" sz="1200"/>
          </a:p>
        </p:txBody>
      </p:sp>
      <p:sp>
        <p:nvSpPr>
          <p:cNvPr id="15" name="テキスト ボックス 14">
            <a:extLst>
              <a:ext uri="{FF2B5EF4-FFF2-40B4-BE49-F238E27FC236}">
                <a16:creationId xmlns:a16="http://schemas.microsoft.com/office/drawing/2014/main" id="{4E83EF4D-E7F0-5842-A875-850B6B7DF48D}"/>
              </a:ext>
            </a:extLst>
          </p:cNvPr>
          <p:cNvSpPr txBox="1"/>
          <p:nvPr/>
        </p:nvSpPr>
        <p:spPr>
          <a:xfrm>
            <a:off x="742365" y="6165304"/>
            <a:ext cx="7920880" cy="276999"/>
          </a:xfrm>
          <a:prstGeom prst="rect">
            <a:avLst/>
          </a:prstGeom>
          <a:noFill/>
        </p:spPr>
        <p:txBody>
          <a:bodyPr wrap="square" rtlCol="0">
            <a:spAutoFit/>
          </a:bodyPr>
          <a:lstStyle/>
          <a:p>
            <a:r>
              <a:rPr kumimoji="1" lang="ja-JP" altLang="en-US" sz="1200"/>
              <a:t>出典：データカタログサイト </a:t>
            </a:r>
            <a:r>
              <a:rPr kumimoji="1" lang="en" altLang="ja-JP" sz="1200" dirty="0"/>
              <a:t>DATA.GO.JP </a:t>
            </a:r>
            <a:r>
              <a:rPr kumimoji="1" lang="ja-JP" altLang="en-US" sz="1200"/>
              <a:t>の利用規約、</a:t>
            </a:r>
            <a:r>
              <a:rPr kumimoji="1" lang="en" altLang="ja-JP" sz="1200" dirty="0"/>
              <a:t> </a:t>
            </a:r>
            <a:r>
              <a:rPr kumimoji="1" lang="en" altLang="ja-JP" sz="1200" dirty="0">
                <a:hlinkClick r:id="rId4"/>
              </a:rPr>
              <a:t>http://www.data.go.jp/terms-of-use/terms-of-use/</a:t>
            </a:r>
            <a:r>
              <a:rPr kumimoji="1" lang="en" altLang="ja-JP" sz="1200" dirty="0"/>
              <a:t> </a:t>
            </a:r>
            <a:endParaRPr kumimoji="1" lang="ja-JP" altLang="en-US" sz="1200"/>
          </a:p>
        </p:txBody>
      </p:sp>
    </p:spTree>
    <p:extLst>
      <p:ext uri="{BB962C8B-B14F-4D97-AF65-F5344CB8AC3E}">
        <p14:creationId xmlns:p14="http://schemas.microsoft.com/office/powerpoint/2010/main" val="19622016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Box 29">
            <a:extLst>
              <a:ext uri="{FF2B5EF4-FFF2-40B4-BE49-F238E27FC236}">
                <a16:creationId xmlns:a16="http://schemas.microsoft.com/office/drawing/2014/main" id="{CC63EA79-7433-D24D-BB18-99C9734D0B3D}"/>
              </a:ext>
            </a:extLst>
          </p:cNvPr>
          <p:cNvSpPr txBox="1">
            <a:spLocks noChangeArrowheads="1"/>
          </p:cNvSpPr>
          <p:nvPr/>
        </p:nvSpPr>
        <p:spPr bwMode="gray">
          <a:xfrm>
            <a:off x="566738" y="3178636"/>
            <a:ext cx="3158237" cy="430887"/>
          </a:xfrm>
          <a:prstGeom prst="rect">
            <a:avLst/>
          </a:prstGeom>
          <a:noFill/>
          <a:ln w="9525">
            <a:noFill/>
            <a:miter lim="800000"/>
            <a:headEnd/>
            <a:tailEnd/>
          </a:ln>
          <a:effectLst/>
        </p:spPr>
        <p:txBody>
          <a:bodyPr wrap="none">
            <a:spAutoFit/>
          </a:bodyPr>
          <a:lstStyle/>
          <a:p>
            <a:pPr>
              <a:lnSpc>
                <a:spcPct val="100000"/>
              </a:lnSpc>
            </a:pPr>
            <a:r>
              <a:rPr lang="ja-JP" altLang="en-US" sz="2200" dirty="0">
                <a:solidFill>
                  <a:schemeClr val="tx1"/>
                </a:solidFill>
                <a:latin typeface="+mj-ea"/>
                <a:ea typeface="+mj-ea"/>
              </a:rPr>
              <a:t>１</a:t>
            </a:r>
            <a:r>
              <a:rPr lang="en-US" altLang="ja-JP" sz="2200" dirty="0">
                <a:solidFill>
                  <a:schemeClr val="tx1"/>
                </a:solidFill>
                <a:latin typeface="+mj-ea"/>
                <a:ea typeface="+mj-ea"/>
              </a:rPr>
              <a:t>.</a:t>
            </a:r>
            <a:r>
              <a:rPr lang="ja-JP" altLang="en-US" sz="2200">
                <a:solidFill>
                  <a:schemeClr val="tx1"/>
                </a:solidFill>
                <a:latin typeface="+mj-ea"/>
                <a:ea typeface="+mj-ea"/>
              </a:rPr>
              <a:t> 企画立案</a:t>
            </a:r>
            <a:r>
              <a:rPr lang="en-US" altLang="ja-JP" sz="2200" dirty="0">
                <a:solidFill>
                  <a:schemeClr val="tx1"/>
                </a:solidFill>
                <a:latin typeface="+mj-ea"/>
                <a:ea typeface="+mj-ea"/>
              </a:rPr>
              <a:t> </a:t>
            </a:r>
            <a:r>
              <a:rPr lang="en-US" altLang="ja-JP" sz="2200" dirty="0">
                <a:latin typeface="+mj-ea"/>
                <a:ea typeface="+mj-ea"/>
              </a:rPr>
              <a:t>-</a:t>
            </a:r>
            <a:r>
              <a:rPr lang="en-US" altLang="ja-JP" sz="2200" dirty="0">
                <a:solidFill>
                  <a:schemeClr val="tx1"/>
                </a:solidFill>
                <a:latin typeface="+mj-ea"/>
                <a:ea typeface="+mj-ea"/>
              </a:rPr>
              <a:t> </a:t>
            </a:r>
            <a:r>
              <a:rPr lang="ja-JP" altLang="en-US" sz="2200">
                <a:solidFill>
                  <a:schemeClr val="tx1"/>
                </a:solidFill>
                <a:latin typeface="+mj-ea"/>
                <a:ea typeface="+mj-ea"/>
              </a:rPr>
              <a:t>踏み出す</a:t>
            </a:r>
            <a:endParaRPr lang="ja-JP" altLang="en-US" sz="2200" dirty="0">
              <a:solidFill>
                <a:schemeClr val="tx1"/>
              </a:solidFill>
              <a:latin typeface="+mj-ea"/>
              <a:ea typeface="+mj-ea"/>
            </a:endParaRPr>
          </a:p>
        </p:txBody>
      </p:sp>
      <p:sp>
        <p:nvSpPr>
          <p:cNvPr id="11" name="Text Box 31">
            <a:extLst>
              <a:ext uri="{FF2B5EF4-FFF2-40B4-BE49-F238E27FC236}">
                <a16:creationId xmlns:a16="http://schemas.microsoft.com/office/drawing/2014/main" id="{43662A33-C544-4446-8D43-3A4FEE527E6C}"/>
              </a:ext>
            </a:extLst>
          </p:cNvPr>
          <p:cNvSpPr txBox="1">
            <a:spLocks noChangeArrowheads="1"/>
          </p:cNvSpPr>
          <p:nvPr/>
        </p:nvSpPr>
        <p:spPr bwMode="gray">
          <a:xfrm>
            <a:off x="566738" y="3677429"/>
            <a:ext cx="3122971" cy="430887"/>
          </a:xfrm>
          <a:prstGeom prst="rect">
            <a:avLst/>
          </a:prstGeom>
          <a:noFill/>
          <a:ln w="9525">
            <a:noFill/>
            <a:miter lim="800000"/>
            <a:headEnd/>
            <a:tailEnd/>
          </a:ln>
          <a:effectLst/>
        </p:spPr>
        <p:txBody>
          <a:bodyPr wrap="none">
            <a:spAutoFit/>
          </a:bodyPr>
          <a:lstStyle/>
          <a:p>
            <a:pPr>
              <a:lnSpc>
                <a:spcPct val="100000"/>
              </a:lnSpc>
            </a:pPr>
            <a:r>
              <a:rPr lang="ja-JP" altLang="en-US" sz="2200" dirty="0">
                <a:solidFill>
                  <a:schemeClr val="bg1">
                    <a:lumMod val="85000"/>
                  </a:schemeClr>
                </a:solidFill>
                <a:latin typeface="+mj-ea"/>
                <a:ea typeface="+mj-ea"/>
              </a:rPr>
              <a:t>２</a:t>
            </a:r>
            <a:r>
              <a:rPr lang="en-US" altLang="ja-JP" sz="2200" dirty="0">
                <a:solidFill>
                  <a:schemeClr val="bg1">
                    <a:lumMod val="85000"/>
                  </a:schemeClr>
                </a:solidFill>
                <a:latin typeface="+mj-ea"/>
                <a:ea typeface="+mj-ea"/>
              </a:rPr>
              <a:t>.</a:t>
            </a:r>
            <a:r>
              <a:rPr lang="ja-JP" altLang="en-US" sz="2200">
                <a:solidFill>
                  <a:schemeClr val="bg1">
                    <a:lumMod val="85000"/>
                  </a:schemeClr>
                </a:solidFill>
                <a:latin typeface="+mj-ea"/>
                <a:ea typeface="+mj-ea"/>
              </a:rPr>
              <a:t> 環境整備</a:t>
            </a:r>
            <a:r>
              <a:rPr lang="en-US" altLang="ja-JP" sz="2200" dirty="0">
                <a:solidFill>
                  <a:schemeClr val="bg1">
                    <a:lumMod val="85000"/>
                  </a:schemeClr>
                </a:solidFill>
                <a:latin typeface="+mj-ea"/>
                <a:ea typeface="+mj-ea"/>
              </a:rPr>
              <a:t> - </a:t>
            </a:r>
            <a:r>
              <a:rPr lang="ja-JP" altLang="en-US" sz="2200">
                <a:solidFill>
                  <a:schemeClr val="bg1">
                    <a:lumMod val="85000"/>
                  </a:schemeClr>
                </a:solidFill>
                <a:latin typeface="+mj-ea"/>
                <a:ea typeface="+mj-ea"/>
              </a:rPr>
              <a:t>整備する</a:t>
            </a:r>
            <a:endParaRPr lang="ja-JP" altLang="en-US" sz="2200" dirty="0">
              <a:solidFill>
                <a:schemeClr val="bg1">
                  <a:lumMod val="85000"/>
                </a:schemeClr>
              </a:solidFill>
              <a:latin typeface="+mj-ea"/>
              <a:ea typeface="+mj-ea"/>
            </a:endParaRPr>
          </a:p>
        </p:txBody>
      </p:sp>
      <p:sp>
        <p:nvSpPr>
          <p:cNvPr id="12" name="Text Box 31">
            <a:extLst>
              <a:ext uri="{FF2B5EF4-FFF2-40B4-BE49-F238E27FC236}">
                <a16:creationId xmlns:a16="http://schemas.microsoft.com/office/drawing/2014/main" id="{7DC6DB31-3EC0-AF4B-BB5C-01775093F394}"/>
              </a:ext>
            </a:extLst>
          </p:cNvPr>
          <p:cNvSpPr txBox="1">
            <a:spLocks noChangeArrowheads="1"/>
          </p:cNvSpPr>
          <p:nvPr/>
        </p:nvSpPr>
        <p:spPr bwMode="gray">
          <a:xfrm>
            <a:off x="566738" y="4172729"/>
            <a:ext cx="3215945" cy="430887"/>
          </a:xfrm>
          <a:prstGeom prst="rect">
            <a:avLst/>
          </a:prstGeom>
          <a:noFill/>
          <a:ln w="9525">
            <a:noFill/>
            <a:miter lim="800000"/>
            <a:headEnd/>
            <a:tailEnd/>
          </a:ln>
          <a:effectLst/>
        </p:spPr>
        <p:txBody>
          <a:bodyPr wrap="none">
            <a:spAutoFit/>
          </a:bodyPr>
          <a:lstStyle/>
          <a:p>
            <a:pPr>
              <a:lnSpc>
                <a:spcPct val="100000"/>
              </a:lnSpc>
            </a:pPr>
            <a:r>
              <a:rPr lang="ja-JP" altLang="en-US" sz="2200" dirty="0">
                <a:solidFill>
                  <a:schemeClr val="bg1">
                    <a:lumMod val="85000"/>
                  </a:schemeClr>
                </a:solidFill>
                <a:latin typeface="+mj-ea"/>
                <a:ea typeface="+mj-ea"/>
              </a:rPr>
              <a:t>３</a:t>
            </a:r>
            <a:r>
              <a:rPr lang="en-US" altLang="ja-JP" sz="2200" dirty="0">
                <a:solidFill>
                  <a:schemeClr val="bg1">
                    <a:lumMod val="85000"/>
                  </a:schemeClr>
                </a:solidFill>
                <a:latin typeface="+mj-ea"/>
                <a:ea typeface="+mj-ea"/>
              </a:rPr>
              <a:t>.</a:t>
            </a:r>
            <a:r>
              <a:rPr lang="ja-JP" altLang="en-US" sz="2200">
                <a:solidFill>
                  <a:schemeClr val="bg1">
                    <a:lumMod val="85000"/>
                  </a:schemeClr>
                </a:solidFill>
                <a:latin typeface="+mj-ea"/>
                <a:ea typeface="+mj-ea"/>
              </a:rPr>
              <a:t> データ公開</a:t>
            </a:r>
            <a:r>
              <a:rPr lang="en-US" altLang="ja-JP" sz="2200" dirty="0">
                <a:solidFill>
                  <a:schemeClr val="bg1">
                    <a:lumMod val="85000"/>
                  </a:schemeClr>
                </a:solidFill>
                <a:latin typeface="+mj-ea"/>
                <a:ea typeface="+mj-ea"/>
              </a:rPr>
              <a:t> - </a:t>
            </a:r>
            <a:r>
              <a:rPr lang="ja-JP" altLang="en-US" sz="2200">
                <a:solidFill>
                  <a:schemeClr val="bg1">
                    <a:lumMod val="85000"/>
                  </a:schemeClr>
                </a:solidFill>
                <a:latin typeface="+mj-ea"/>
                <a:ea typeface="+mj-ea"/>
              </a:rPr>
              <a:t>公開する</a:t>
            </a:r>
            <a:endParaRPr lang="ja-JP" altLang="en-US" sz="2200" dirty="0">
              <a:solidFill>
                <a:schemeClr val="bg1">
                  <a:lumMod val="85000"/>
                </a:schemeClr>
              </a:solidFill>
              <a:latin typeface="+mj-ea"/>
              <a:ea typeface="+mj-ea"/>
            </a:endParaRPr>
          </a:p>
        </p:txBody>
      </p:sp>
      <p:sp>
        <p:nvSpPr>
          <p:cNvPr id="13" name="Text Box 31">
            <a:extLst>
              <a:ext uri="{FF2B5EF4-FFF2-40B4-BE49-F238E27FC236}">
                <a16:creationId xmlns:a16="http://schemas.microsoft.com/office/drawing/2014/main" id="{7261039E-8A38-264C-BDE4-CB937161A152}"/>
              </a:ext>
            </a:extLst>
          </p:cNvPr>
          <p:cNvSpPr txBox="1">
            <a:spLocks noChangeArrowheads="1"/>
          </p:cNvSpPr>
          <p:nvPr/>
        </p:nvSpPr>
        <p:spPr bwMode="gray">
          <a:xfrm>
            <a:off x="566738" y="4679827"/>
            <a:ext cx="3215945" cy="430887"/>
          </a:xfrm>
          <a:prstGeom prst="rect">
            <a:avLst/>
          </a:prstGeom>
          <a:noFill/>
          <a:ln w="9525">
            <a:noFill/>
            <a:miter lim="800000"/>
            <a:headEnd/>
            <a:tailEnd/>
          </a:ln>
          <a:effectLst/>
        </p:spPr>
        <p:txBody>
          <a:bodyPr wrap="none">
            <a:spAutoFit/>
          </a:bodyPr>
          <a:lstStyle/>
          <a:p>
            <a:pPr>
              <a:lnSpc>
                <a:spcPct val="100000"/>
              </a:lnSpc>
            </a:pPr>
            <a:r>
              <a:rPr lang="ja-JP" altLang="en-US" sz="2200" dirty="0">
                <a:solidFill>
                  <a:schemeClr val="bg1">
                    <a:lumMod val="85000"/>
                  </a:schemeClr>
                </a:solidFill>
                <a:latin typeface="+mj-ea"/>
                <a:ea typeface="+mj-ea"/>
              </a:rPr>
              <a:t>４</a:t>
            </a:r>
            <a:r>
              <a:rPr lang="en-US" altLang="ja-JP" sz="2200" dirty="0">
                <a:solidFill>
                  <a:schemeClr val="bg1">
                    <a:lumMod val="85000"/>
                  </a:schemeClr>
                </a:solidFill>
                <a:latin typeface="+mj-ea"/>
                <a:ea typeface="+mj-ea"/>
              </a:rPr>
              <a:t>.</a:t>
            </a:r>
            <a:r>
              <a:rPr lang="ja-JP" altLang="en-US" sz="2200">
                <a:solidFill>
                  <a:schemeClr val="bg1">
                    <a:lumMod val="85000"/>
                  </a:schemeClr>
                </a:solidFill>
                <a:latin typeface="+mj-ea"/>
                <a:ea typeface="+mj-ea"/>
              </a:rPr>
              <a:t> データ活用</a:t>
            </a:r>
            <a:r>
              <a:rPr lang="en-US" altLang="ja-JP" sz="2200" dirty="0">
                <a:solidFill>
                  <a:schemeClr val="bg1">
                    <a:lumMod val="85000"/>
                  </a:schemeClr>
                </a:solidFill>
                <a:latin typeface="+mj-ea"/>
                <a:ea typeface="+mj-ea"/>
              </a:rPr>
              <a:t> - </a:t>
            </a:r>
            <a:r>
              <a:rPr lang="ja-JP" altLang="en-US" sz="2200">
                <a:solidFill>
                  <a:schemeClr val="bg1">
                    <a:lumMod val="85000"/>
                  </a:schemeClr>
                </a:solidFill>
                <a:latin typeface="+mj-ea"/>
                <a:ea typeface="+mj-ea"/>
              </a:rPr>
              <a:t>活用する</a:t>
            </a:r>
            <a:endParaRPr lang="ja-JP" altLang="en-US" sz="2200" dirty="0">
              <a:solidFill>
                <a:schemeClr val="bg1">
                  <a:lumMod val="85000"/>
                </a:schemeClr>
              </a:solidFill>
              <a:latin typeface="+mj-ea"/>
              <a:ea typeface="+mj-ea"/>
            </a:endParaRPr>
          </a:p>
        </p:txBody>
      </p:sp>
      <p:sp>
        <p:nvSpPr>
          <p:cNvPr id="14" name="Text Box 31">
            <a:extLst>
              <a:ext uri="{FF2B5EF4-FFF2-40B4-BE49-F238E27FC236}">
                <a16:creationId xmlns:a16="http://schemas.microsoft.com/office/drawing/2014/main" id="{B9787E21-1D99-1E40-A34C-178A0E9B0A4E}"/>
              </a:ext>
            </a:extLst>
          </p:cNvPr>
          <p:cNvSpPr txBox="1">
            <a:spLocks noChangeArrowheads="1"/>
          </p:cNvSpPr>
          <p:nvPr/>
        </p:nvSpPr>
        <p:spPr bwMode="gray">
          <a:xfrm>
            <a:off x="566737" y="5373216"/>
            <a:ext cx="1031051" cy="430887"/>
          </a:xfrm>
          <a:prstGeom prst="rect">
            <a:avLst/>
          </a:prstGeom>
          <a:noFill/>
          <a:ln w="9525">
            <a:noFill/>
            <a:miter lim="800000"/>
            <a:headEnd/>
            <a:tailEnd/>
          </a:ln>
          <a:effectLst/>
        </p:spPr>
        <p:txBody>
          <a:bodyPr wrap="none">
            <a:spAutoFit/>
          </a:bodyPr>
          <a:lstStyle/>
          <a:p>
            <a:pPr>
              <a:lnSpc>
                <a:spcPct val="100000"/>
              </a:lnSpc>
            </a:pPr>
            <a:r>
              <a:rPr lang="ja-JP" altLang="en-US" sz="2200">
                <a:solidFill>
                  <a:schemeClr val="bg1">
                    <a:lumMod val="85000"/>
                  </a:schemeClr>
                </a:solidFill>
                <a:latin typeface="+mj-ea"/>
                <a:ea typeface="+mj-ea"/>
              </a:rPr>
              <a:t>資料集</a:t>
            </a:r>
            <a:endParaRPr lang="ja-JP" altLang="en-US" sz="2200" dirty="0">
              <a:solidFill>
                <a:schemeClr val="bg1">
                  <a:lumMod val="85000"/>
                </a:schemeClr>
              </a:solidFill>
              <a:latin typeface="+mj-ea"/>
              <a:ea typeface="+mj-ea"/>
            </a:endParaRPr>
          </a:p>
        </p:txBody>
      </p:sp>
      <p:grpSp>
        <p:nvGrpSpPr>
          <p:cNvPr id="2" name="グループ化 1">
            <a:extLst>
              <a:ext uri="{FF2B5EF4-FFF2-40B4-BE49-F238E27FC236}">
                <a16:creationId xmlns:a16="http://schemas.microsoft.com/office/drawing/2014/main" id="{487D3A57-90CC-D847-9286-C555D5F723DA}"/>
              </a:ext>
            </a:extLst>
          </p:cNvPr>
          <p:cNvGrpSpPr/>
          <p:nvPr/>
        </p:nvGrpSpPr>
        <p:grpSpPr>
          <a:xfrm>
            <a:off x="5820612" y="212368"/>
            <a:ext cx="2999860" cy="2494853"/>
            <a:chOff x="4092420" y="305771"/>
            <a:chExt cx="4829177" cy="4016216"/>
          </a:xfrm>
        </p:grpSpPr>
        <p:pic>
          <p:nvPicPr>
            <p:cNvPr id="15" name="図 14">
              <a:extLst>
                <a:ext uri="{FF2B5EF4-FFF2-40B4-BE49-F238E27FC236}">
                  <a16:creationId xmlns:a16="http://schemas.microsoft.com/office/drawing/2014/main" id="{94B98F2D-674F-CF47-8911-FF8461948D6A}"/>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092421" y="305771"/>
              <a:ext cx="4728052" cy="3152665"/>
            </a:xfrm>
            <a:prstGeom prst="rect">
              <a:avLst/>
            </a:prstGeom>
          </p:spPr>
        </p:pic>
        <p:sp>
          <p:nvSpPr>
            <p:cNvPr id="16" name="テキスト ボックス 15">
              <a:extLst>
                <a:ext uri="{FF2B5EF4-FFF2-40B4-BE49-F238E27FC236}">
                  <a16:creationId xmlns:a16="http://schemas.microsoft.com/office/drawing/2014/main" id="{249378E5-7900-CF4C-932C-EBF75FC02CC9}"/>
                </a:ext>
              </a:extLst>
            </p:cNvPr>
            <p:cNvSpPr txBox="1"/>
            <p:nvPr/>
          </p:nvSpPr>
          <p:spPr>
            <a:xfrm>
              <a:off x="4092420" y="3430161"/>
              <a:ext cx="4829177" cy="891826"/>
            </a:xfrm>
            <a:prstGeom prst="rect">
              <a:avLst/>
            </a:prstGeom>
            <a:noFill/>
          </p:spPr>
          <p:txBody>
            <a:bodyPr wrap="square" rtlCol="0">
              <a:spAutoFit/>
            </a:bodyPr>
            <a:lstStyle/>
            <a:p>
              <a:r>
                <a:rPr lang="en" altLang="ja-JP" sz="1000" dirty="0"/>
                <a:t>"Web We Want Festival - Open Data Playground" by Southbank Centre is licensed under CC BY 2.0</a:t>
              </a:r>
              <a:endParaRPr kumimoji="1" lang="ja-JP" altLang="en-US" sz="1000"/>
            </a:p>
          </p:txBody>
        </p:sp>
        <p:graphicFrame>
          <p:nvGraphicFramePr>
            <p:cNvPr id="17" name="図表 16">
              <a:extLst>
                <a:ext uri="{FF2B5EF4-FFF2-40B4-BE49-F238E27FC236}">
                  <a16:creationId xmlns:a16="http://schemas.microsoft.com/office/drawing/2014/main" id="{16711E0B-7429-7A44-AB6A-21702C50C6D7}"/>
                </a:ext>
              </a:extLst>
            </p:cNvPr>
            <p:cNvGraphicFramePr/>
            <p:nvPr>
              <p:extLst>
                <p:ext uri="{D42A27DB-BD31-4B8C-83A1-F6EECF244321}">
                  <p14:modId xmlns:p14="http://schemas.microsoft.com/office/powerpoint/2010/main" val="2235347653"/>
                </p:ext>
              </p:extLst>
            </p:nvPr>
          </p:nvGraphicFramePr>
          <p:xfrm>
            <a:off x="5450022" y="816191"/>
            <a:ext cx="3010410" cy="162502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pSp>
      <p:sp>
        <p:nvSpPr>
          <p:cNvPr id="19" name="Text Box 29">
            <a:extLst>
              <a:ext uri="{FF2B5EF4-FFF2-40B4-BE49-F238E27FC236}">
                <a16:creationId xmlns:a16="http://schemas.microsoft.com/office/drawing/2014/main" id="{76D55095-4CE3-5B41-B98D-1A5E2606EB80}"/>
              </a:ext>
            </a:extLst>
          </p:cNvPr>
          <p:cNvSpPr txBox="1">
            <a:spLocks noChangeArrowheads="1"/>
          </p:cNvSpPr>
          <p:nvPr/>
        </p:nvSpPr>
        <p:spPr bwMode="gray">
          <a:xfrm>
            <a:off x="4860032" y="3178636"/>
            <a:ext cx="3823483" cy="430887"/>
          </a:xfrm>
          <a:prstGeom prst="rect">
            <a:avLst/>
          </a:prstGeom>
          <a:noFill/>
          <a:ln w="9525">
            <a:noFill/>
            <a:miter lim="800000"/>
            <a:headEnd/>
            <a:tailEnd/>
          </a:ln>
          <a:effectLst/>
        </p:spPr>
        <p:txBody>
          <a:bodyPr wrap="none">
            <a:spAutoFit/>
          </a:bodyPr>
          <a:lstStyle/>
          <a:p>
            <a:pPr>
              <a:lnSpc>
                <a:spcPct val="100000"/>
              </a:lnSpc>
            </a:pPr>
            <a:r>
              <a:rPr lang="ja-JP" altLang="en-US" sz="2200">
                <a:solidFill>
                  <a:schemeClr val="tx1"/>
                </a:solidFill>
                <a:latin typeface="+mj-ea"/>
                <a:ea typeface="+mj-ea"/>
              </a:rPr>
              <a:t>１</a:t>
            </a:r>
            <a:r>
              <a:rPr lang="en-US" altLang="ja-JP" sz="2200" dirty="0">
                <a:solidFill>
                  <a:schemeClr val="tx1"/>
                </a:solidFill>
                <a:latin typeface="+mj-ea"/>
                <a:ea typeface="+mj-ea"/>
              </a:rPr>
              <a:t>.</a:t>
            </a:r>
            <a:r>
              <a:rPr lang="ja-JP" altLang="en-US" sz="2200">
                <a:solidFill>
                  <a:schemeClr val="tx1"/>
                </a:solidFill>
                <a:latin typeface="+mj-ea"/>
                <a:ea typeface="+mj-ea"/>
              </a:rPr>
              <a:t> １</a:t>
            </a:r>
            <a:r>
              <a:rPr lang="en-US" altLang="ja-JP" sz="2200" dirty="0">
                <a:solidFill>
                  <a:schemeClr val="tx1"/>
                </a:solidFill>
                <a:latin typeface="+mj-ea"/>
                <a:ea typeface="+mj-ea"/>
              </a:rPr>
              <a:t> </a:t>
            </a:r>
            <a:r>
              <a:rPr lang="ja-JP" altLang="en-US" sz="2200">
                <a:solidFill>
                  <a:schemeClr val="tx1"/>
                </a:solidFill>
                <a:latin typeface="+mj-ea"/>
                <a:ea typeface="+mj-ea"/>
              </a:rPr>
              <a:t>企画立案の取組と課題</a:t>
            </a:r>
            <a:endParaRPr lang="ja-JP" altLang="en-US" sz="2200" dirty="0">
              <a:solidFill>
                <a:schemeClr val="tx1"/>
              </a:solidFill>
              <a:latin typeface="+mj-ea"/>
              <a:ea typeface="+mj-ea"/>
            </a:endParaRPr>
          </a:p>
        </p:txBody>
      </p:sp>
      <p:sp>
        <p:nvSpPr>
          <p:cNvPr id="20" name="Text Box 31">
            <a:extLst>
              <a:ext uri="{FF2B5EF4-FFF2-40B4-BE49-F238E27FC236}">
                <a16:creationId xmlns:a16="http://schemas.microsoft.com/office/drawing/2014/main" id="{650D6BEE-D499-F44F-963A-A703CBCD33B1}"/>
              </a:ext>
            </a:extLst>
          </p:cNvPr>
          <p:cNvSpPr txBox="1">
            <a:spLocks noChangeArrowheads="1"/>
          </p:cNvSpPr>
          <p:nvPr/>
        </p:nvSpPr>
        <p:spPr bwMode="gray">
          <a:xfrm>
            <a:off x="4860032" y="3677429"/>
            <a:ext cx="3890809" cy="430887"/>
          </a:xfrm>
          <a:prstGeom prst="rect">
            <a:avLst/>
          </a:prstGeom>
          <a:noFill/>
          <a:ln w="9525">
            <a:noFill/>
            <a:miter lim="800000"/>
            <a:headEnd/>
            <a:tailEnd/>
          </a:ln>
          <a:effectLst/>
        </p:spPr>
        <p:txBody>
          <a:bodyPr wrap="none">
            <a:spAutoFit/>
          </a:bodyPr>
          <a:lstStyle/>
          <a:p>
            <a:pPr>
              <a:lnSpc>
                <a:spcPct val="100000"/>
              </a:lnSpc>
            </a:pPr>
            <a:r>
              <a:rPr lang="ja-JP" altLang="en-US" sz="2200">
                <a:latin typeface="+mj-ea"/>
              </a:rPr>
              <a:t>１</a:t>
            </a:r>
            <a:r>
              <a:rPr lang="en-US" altLang="ja-JP" sz="2200" dirty="0">
                <a:latin typeface="+mj-ea"/>
              </a:rPr>
              <a:t>.</a:t>
            </a:r>
            <a:r>
              <a:rPr lang="ja-JP" altLang="en-US" sz="2200">
                <a:latin typeface="+mj-ea"/>
              </a:rPr>
              <a:t> ２</a:t>
            </a:r>
            <a:r>
              <a:rPr lang="en-US" altLang="ja-JP" sz="2200" dirty="0">
                <a:latin typeface="+mj-ea"/>
              </a:rPr>
              <a:t> </a:t>
            </a:r>
            <a:r>
              <a:rPr lang="ja-JP" altLang="en-US" sz="2200">
                <a:latin typeface="+mj-ea"/>
              </a:rPr>
              <a:t>「踏み出す」ためのノウハウ</a:t>
            </a:r>
            <a:endParaRPr lang="ja-JP" altLang="en-US" sz="2200" dirty="0">
              <a:latin typeface="+mj-ea"/>
            </a:endParaRPr>
          </a:p>
        </p:txBody>
      </p:sp>
      <p:sp>
        <p:nvSpPr>
          <p:cNvPr id="3" name="スライド番号プレースホルダー 2">
            <a:extLst>
              <a:ext uri="{FF2B5EF4-FFF2-40B4-BE49-F238E27FC236}">
                <a16:creationId xmlns:a16="http://schemas.microsoft.com/office/drawing/2014/main" id="{5525E38A-C960-6A4E-820B-FF0B682230C9}"/>
              </a:ext>
            </a:extLst>
          </p:cNvPr>
          <p:cNvSpPr>
            <a:spLocks noGrp="1"/>
          </p:cNvSpPr>
          <p:nvPr>
            <p:ph type="sldNum" sz="quarter" idx="12"/>
          </p:nvPr>
        </p:nvSpPr>
        <p:spPr/>
        <p:txBody>
          <a:bodyPr/>
          <a:lstStyle/>
          <a:p>
            <a:fld id="{EEDB8509-CC2C-4EC7-9C2E-996B98B58898}" type="slidenum">
              <a:rPr kumimoji="1" lang="ja-JP" altLang="en-US" smtClean="0"/>
              <a:pPr/>
              <a:t>4</a:t>
            </a:fld>
            <a:endParaRPr kumimoji="1" lang="ja-JP" altLang="en-US" dirty="0"/>
          </a:p>
        </p:txBody>
      </p:sp>
    </p:spTree>
    <p:extLst>
      <p:ext uri="{BB962C8B-B14F-4D97-AF65-F5344CB8AC3E}">
        <p14:creationId xmlns:p14="http://schemas.microsoft.com/office/powerpoint/2010/main" val="385314782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スライド番号プレースホルダー 6"/>
          <p:cNvSpPr>
            <a:spLocks noGrp="1"/>
          </p:cNvSpPr>
          <p:nvPr>
            <p:ph type="sldNum" sz="quarter" idx="12"/>
          </p:nvPr>
        </p:nvSpPr>
        <p:spPr/>
        <p:txBody>
          <a:bodyPr/>
          <a:lstStyle/>
          <a:p>
            <a:fld id="{EEDB8509-CC2C-4EC7-9C2E-996B98B58898}" type="slidenum">
              <a:rPr kumimoji="1" lang="ja-JP" altLang="en-US" smtClean="0"/>
              <a:pPr/>
              <a:t>40</a:t>
            </a:fld>
            <a:endParaRPr kumimoji="1" lang="ja-JP" altLang="en-US"/>
          </a:p>
        </p:txBody>
      </p:sp>
      <p:sp>
        <p:nvSpPr>
          <p:cNvPr id="10" name="タイトル 1"/>
          <p:cNvSpPr>
            <a:spLocks noGrp="1"/>
          </p:cNvSpPr>
          <p:nvPr>
            <p:ph type="title"/>
          </p:nvPr>
        </p:nvSpPr>
        <p:spPr>
          <a:xfrm>
            <a:off x="251520" y="313813"/>
            <a:ext cx="8712968" cy="424732"/>
          </a:xfrm>
        </p:spPr>
        <p:txBody>
          <a:bodyPr/>
          <a:lstStyle/>
          <a:p>
            <a:r>
              <a:rPr lang="ja-JP" altLang="en-US">
                <a:latin typeface="+mn-ea"/>
                <a:ea typeface="+mn-ea"/>
              </a:rPr>
              <a:t>オープンデータ相談サイト</a:t>
            </a:r>
            <a:endParaRPr kumimoji="1" lang="ja-JP" altLang="en-US" dirty="0">
              <a:latin typeface="+mn-ea"/>
              <a:ea typeface="+mn-ea"/>
            </a:endParaRPr>
          </a:p>
        </p:txBody>
      </p:sp>
      <p:sp>
        <p:nvSpPr>
          <p:cNvPr id="11" name="タイトル 1"/>
          <p:cNvSpPr txBox="1">
            <a:spLocks/>
          </p:cNvSpPr>
          <p:nvPr/>
        </p:nvSpPr>
        <p:spPr>
          <a:xfrm>
            <a:off x="251520" y="116632"/>
            <a:ext cx="8712968" cy="234159"/>
          </a:xfrm>
          <a:prstGeom prst="rect">
            <a:avLst/>
          </a:prstGeom>
        </p:spPr>
        <p:txBody>
          <a:bodyPr vert="horz" wrap="none" lIns="91440" tIns="45720" rIns="91440" bIns="45720" rtlCol="0" anchor="ctr">
            <a:normAutofit fontScale="92500" lnSpcReduction="10000"/>
          </a:bodyPr>
          <a:lstStyle>
            <a:lvl1pPr algn="l" defTabSz="914400" rtl="0" eaLnBrk="1" latinLnBrk="0" hangingPunct="1">
              <a:lnSpc>
                <a:spcPct val="90000"/>
              </a:lnSpc>
              <a:spcBef>
                <a:spcPct val="0"/>
              </a:spcBef>
              <a:buNone/>
              <a:defRPr kumimoji="1" lang="en-US" sz="2400" kern="1200" dirty="0">
                <a:solidFill>
                  <a:schemeClr val="tx1"/>
                </a:solidFill>
                <a:latin typeface="HGP創英角ｺﾞｼｯｸUB" panose="020B0900000000000000" pitchFamily="50" charset="-128"/>
                <a:ea typeface="HGP創英角ｺﾞｼｯｸUB" panose="020B0900000000000000" pitchFamily="50" charset="-128"/>
                <a:cs typeface="+mj-cs"/>
              </a:defRPr>
            </a:lvl1pPr>
          </a:lstStyle>
          <a:p>
            <a:r>
              <a:rPr lang="ja-JP" altLang="en-US" sz="1200">
                <a:latin typeface="+mn-ea"/>
                <a:ea typeface="+mn-ea"/>
              </a:rPr>
              <a:t>３</a:t>
            </a:r>
            <a:r>
              <a:rPr lang="en-US" altLang="ja-JP" sz="1200" dirty="0">
                <a:latin typeface="+mn-ea"/>
                <a:ea typeface="+mn-ea"/>
              </a:rPr>
              <a:t>.</a:t>
            </a:r>
            <a:r>
              <a:rPr lang="ja-JP" altLang="en-US" sz="1200">
                <a:latin typeface="+mn-ea"/>
                <a:ea typeface="+mn-ea"/>
              </a:rPr>
              <a:t>データ公開 </a:t>
            </a:r>
            <a:r>
              <a:rPr lang="en-US" altLang="ja-JP" sz="1200" dirty="0">
                <a:latin typeface="+mn-ea"/>
                <a:ea typeface="+mn-ea"/>
              </a:rPr>
              <a:t>– </a:t>
            </a:r>
            <a:r>
              <a:rPr lang="ja-JP" altLang="en-US" sz="1200">
                <a:latin typeface="+mn-ea"/>
                <a:ea typeface="+mn-ea"/>
              </a:rPr>
              <a:t>公開する</a:t>
            </a:r>
          </a:p>
        </p:txBody>
      </p:sp>
      <p:pic>
        <p:nvPicPr>
          <p:cNvPr id="4" name="図 3">
            <a:extLst>
              <a:ext uri="{FF2B5EF4-FFF2-40B4-BE49-F238E27FC236}">
                <a16:creationId xmlns:a16="http://schemas.microsoft.com/office/drawing/2014/main" id="{C47D94B3-D137-C84E-AEC0-F8E566BE1CF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4765" y="1124744"/>
            <a:ext cx="7923720" cy="5038754"/>
          </a:xfrm>
          <a:prstGeom prst="rect">
            <a:avLst/>
          </a:prstGeom>
          <a:ln>
            <a:solidFill>
              <a:schemeClr val="bg1">
                <a:lumMod val="85000"/>
              </a:schemeClr>
            </a:solidFill>
          </a:ln>
        </p:spPr>
      </p:pic>
      <p:sp>
        <p:nvSpPr>
          <p:cNvPr id="15" name="テキスト ボックス 14">
            <a:extLst>
              <a:ext uri="{FF2B5EF4-FFF2-40B4-BE49-F238E27FC236}">
                <a16:creationId xmlns:a16="http://schemas.microsoft.com/office/drawing/2014/main" id="{87FD5624-F823-554A-A7AC-F267C998B6F3}"/>
              </a:ext>
            </a:extLst>
          </p:cNvPr>
          <p:cNvSpPr txBox="1"/>
          <p:nvPr/>
        </p:nvSpPr>
        <p:spPr>
          <a:xfrm>
            <a:off x="755576" y="6237312"/>
            <a:ext cx="5110694" cy="307777"/>
          </a:xfrm>
          <a:prstGeom prst="rect">
            <a:avLst/>
          </a:prstGeom>
          <a:noFill/>
        </p:spPr>
        <p:txBody>
          <a:bodyPr wrap="none" rtlCol="0">
            <a:spAutoFit/>
          </a:bodyPr>
          <a:lstStyle/>
          <a:p>
            <a:r>
              <a:rPr lang="en" altLang="ja-JP" sz="1400" dirty="0">
                <a:hlinkClick r:id="rId4"/>
              </a:rPr>
              <a:t>https://www.opendata-howto.org/index.php/faq/qa018</a:t>
            </a:r>
            <a:endParaRPr kumimoji="1" lang="ja-JP" altLang="en-US" sz="1400"/>
          </a:p>
        </p:txBody>
      </p:sp>
    </p:spTree>
    <p:extLst>
      <p:ext uri="{BB962C8B-B14F-4D97-AF65-F5344CB8AC3E}">
        <p14:creationId xmlns:p14="http://schemas.microsoft.com/office/powerpoint/2010/main" val="70577156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Box 29">
            <a:extLst>
              <a:ext uri="{FF2B5EF4-FFF2-40B4-BE49-F238E27FC236}">
                <a16:creationId xmlns:a16="http://schemas.microsoft.com/office/drawing/2014/main" id="{CC63EA79-7433-D24D-BB18-99C9734D0B3D}"/>
              </a:ext>
            </a:extLst>
          </p:cNvPr>
          <p:cNvSpPr txBox="1">
            <a:spLocks noChangeArrowheads="1"/>
          </p:cNvSpPr>
          <p:nvPr/>
        </p:nvSpPr>
        <p:spPr bwMode="gray">
          <a:xfrm>
            <a:off x="566738" y="3178636"/>
            <a:ext cx="3158237" cy="430887"/>
          </a:xfrm>
          <a:prstGeom prst="rect">
            <a:avLst/>
          </a:prstGeom>
          <a:noFill/>
          <a:ln w="9525">
            <a:noFill/>
            <a:miter lim="800000"/>
            <a:headEnd/>
            <a:tailEnd/>
          </a:ln>
          <a:effectLst/>
        </p:spPr>
        <p:txBody>
          <a:bodyPr wrap="none">
            <a:spAutoFit/>
          </a:bodyPr>
          <a:lstStyle/>
          <a:p>
            <a:pPr>
              <a:lnSpc>
                <a:spcPct val="100000"/>
              </a:lnSpc>
            </a:pPr>
            <a:r>
              <a:rPr lang="ja-JP" altLang="en-US" sz="2200" dirty="0">
                <a:solidFill>
                  <a:schemeClr val="bg1">
                    <a:lumMod val="85000"/>
                  </a:schemeClr>
                </a:solidFill>
                <a:latin typeface="+mj-ea"/>
                <a:ea typeface="+mj-ea"/>
              </a:rPr>
              <a:t>１</a:t>
            </a:r>
            <a:r>
              <a:rPr lang="en-US" altLang="ja-JP" sz="2200" dirty="0">
                <a:solidFill>
                  <a:schemeClr val="bg1">
                    <a:lumMod val="85000"/>
                  </a:schemeClr>
                </a:solidFill>
                <a:latin typeface="+mj-ea"/>
                <a:ea typeface="+mj-ea"/>
              </a:rPr>
              <a:t>.</a:t>
            </a:r>
            <a:r>
              <a:rPr lang="ja-JP" altLang="en-US" sz="2200">
                <a:solidFill>
                  <a:schemeClr val="bg1">
                    <a:lumMod val="85000"/>
                  </a:schemeClr>
                </a:solidFill>
                <a:latin typeface="+mj-ea"/>
                <a:ea typeface="+mj-ea"/>
              </a:rPr>
              <a:t> 企画立案</a:t>
            </a:r>
            <a:r>
              <a:rPr lang="en-US" altLang="ja-JP" sz="2200" dirty="0">
                <a:solidFill>
                  <a:schemeClr val="bg1">
                    <a:lumMod val="85000"/>
                  </a:schemeClr>
                </a:solidFill>
                <a:latin typeface="+mj-ea"/>
                <a:ea typeface="+mj-ea"/>
              </a:rPr>
              <a:t> - </a:t>
            </a:r>
            <a:r>
              <a:rPr lang="ja-JP" altLang="en-US" sz="2200">
                <a:solidFill>
                  <a:schemeClr val="bg1">
                    <a:lumMod val="85000"/>
                  </a:schemeClr>
                </a:solidFill>
                <a:latin typeface="+mj-ea"/>
                <a:ea typeface="+mj-ea"/>
              </a:rPr>
              <a:t>踏み出す</a:t>
            </a:r>
            <a:endParaRPr lang="ja-JP" altLang="en-US" sz="2200" dirty="0">
              <a:solidFill>
                <a:schemeClr val="bg1">
                  <a:lumMod val="85000"/>
                </a:schemeClr>
              </a:solidFill>
              <a:latin typeface="+mj-ea"/>
              <a:ea typeface="+mj-ea"/>
            </a:endParaRPr>
          </a:p>
        </p:txBody>
      </p:sp>
      <p:sp>
        <p:nvSpPr>
          <p:cNvPr id="11" name="Text Box 31">
            <a:extLst>
              <a:ext uri="{FF2B5EF4-FFF2-40B4-BE49-F238E27FC236}">
                <a16:creationId xmlns:a16="http://schemas.microsoft.com/office/drawing/2014/main" id="{43662A33-C544-4446-8D43-3A4FEE527E6C}"/>
              </a:ext>
            </a:extLst>
          </p:cNvPr>
          <p:cNvSpPr txBox="1">
            <a:spLocks noChangeArrowheads="1"/>
          </p:cNvSpPr>
          <p:nvPr/>
        </p:nvSpPr>
        <p:spPr bwMode="gray">
          <a:xfrm>
            <a:off x="566738" y="3677429"/>
            <a:ext cx="3122971" cy="430887"/>
          </a:xfrm>
          <a:prstGeom prst="rect">
            <a:avLst/>
          </a:prstGeom>
          <a:noFill/>
          <a:ln w="9525">
            <a:noFill/>
            <a:miter lim="800000"/>
            <a:headEnd/>
            <a:tailEnd/>
          </a:ln>
          <a:effectLst/>
        </p:spPr>
        <p:txBody>
          <a:bodyPr wrap="none">
            <a:spAutoFit/>
          </a:bodyPr>
          <a:lstStyle/>
          <a:p>
            <a:pPr>
              <a:lnSpc>
                <a:spcPct val="100000"/>
              </a:lnSpc>
            </a:pPr>
            <a:r>
              <a:rPr lang="ja-JP" altLang="en-US" sz="2200" dirty="0">
                <a:solidFill>
                  <a:schemeClr val="bg1">
                    <a:lumMod val="85000"/>
                  </a:schemeClr>
                </a:solidFill>
                <a:latin typeface="+mj-ea"/>
                <a:ea typeface="+mj-ea"/>
              </a:rPr>
              <a:t>２</a:t>
            </a:r>
            <a:r>
              <a:rPr lang="en-US" altLang="ja-JP" sz="2200" dirty="0">
                <a:solidFill>
                  <a:schemeClr val="bg1">
                    <a:lumMod val="85000"/>
                  </a:schemeClr>
                </a:solidFill>
                <a:latin typeface="+mj-ea"/>
                <a:ea typeface="+mj-ea"/>
              </a:rPr>
              <a:t>.</a:t>
            </a:r>
            <a:r>
              <a:rPr lang="ja-JP" altLang="en-US" sz="2200">
                <a:solidFill>
                  <a:schemeClr val="bg1">
                    <a:lumMod val="85000"/>
                  </a:schemeClr>
                </a:solidFill>
                <a:latin typeface="+mj-ea"/>
                <a:ea typeface="+mj-ea"/>
              </a:rPr>
              <a:t> 環境整備</a:t>
            </a:r>
            <a:r>
              <a:rPr lang="en-US" altLang="ja-JP" sz="2200" dirty="0">
                <a:solidFill>
                  <a:schemeClr val="bg1">
                    <a:lumMod val="85000"/>
                  </a:schemeClr>
                </a:solidFill>
                <a:latin typeface="+mj-ea"/>
                <a:ea typeface="+mj-ea"/>
              </a:rPr>
              <a:t> - </a:t>
            </a:r>
            <a:r>
              <a:rPr lang="ja-JP" altLang="en-US" sz="2200">
                <a:solidFill>
                  <a:schemeClr val="bg1">
                    <a:lumMod val="85000"/>
                  </a:schemeClr>
                </a:solidFill>
                <a:latin typeface="+mj-ea"/>
                <a:ea typeface="+mj-ea"/>
              </a:rPr>
              <a:t>整備する</a:t>
            </a:r>
            <a:endParaRPr lang="ja-JP" altLang="en-US" sz="2200" dirty="0">
              <a:solidFill>
                <a:schemeClr val="bg1">
                  <a:lumMod val="85000"/>
                </a:schemeClr>
              </a:solidFill>
              <a:latin typeface="+mj-ea"/>
              <a:ea typeface="+mj-ea"/>
            </a:endParaRPr>
          </a:p>
        </p:txBody>
      </p:sp>
      <p:sp>
        <p:nvSpPr>
          <p:cNvPr id="12" name="Text Box 31">
            <a:extLst>
              <a:ext uri="{FF2B5EF4-FFF2-40B4-BE49-F238E27FC236}">
                <a16:creationId xmlns:a16="http://schemas.microsoft.com/office/drawing/2014/main" id="{7DC6DB31-3EC0-AF4B-BB5C-01775093F394}"/>
              </a:ext>
            </a:extLst>
          </p:cNvPr>
          <p:cNvSpPr txBox="1">
            <a:spLocks noChangeArrowheads="1"/>
          </p:cNvSpPr>
          <p:nvPr/>
        </p:nvSpPr>
        <p:spPr bwMode="gray">
          <a:xfrm>
            <a:off x="566738" y="4172729"/>
            <a:ext cx="3215945" cy="430887"/>
          </a:xfrm>
          <a:prstGeom prst="rect">
            <a:avLst/>
          </a:prstGeom>
          <a:noFill/>
          <a:ln w="9525">
            <a:noFill/>
            <a:miter lim="800000"/>
            <a:headEnd/>
            <a:tailEnd/>
          </a:ln>
          <a:effectLst/>
        </p:spPr>
        <p:txBody>
          <a:bodyPr wrap="none">
            <a:spAutoFit/>
          </a:bodyPr>
          <a:lstStyle/>
          <a:p>
            <a:pPr>
              <a:lnSpc>
                <a:spcPct val="100000"/>
              </a:lnSpc>
            </a:pPr>
            <a:r>
              <a:rPr lang="ja-JP" altLang="en-US" sz="2200" dirty="0">
                <a:solidFill>
                  <a:schemeClr val="bg1">
                    <a:lumMod val="85000"/>
                  </a:schemeClr>
                </a:solidFill>
                <a:latin typeface="+mj-ea"/>
                <a:ea typeface="+mj-ea"/>
              </a:rPr>
              <a:t>３</a:t>
            </a:r>
            <a:r>
              <a:rPr lang="en-US" altLang="ja-JP" sz="2200" dirty="0">
                <a:solidFill>
                  <a:schemeClr val="bg1">
                    <a:lumMod val="85000"/>
                  </a:schemeClr>
                </a:solidFill>
                <a:latin typeface="+mj-ea"/>
                <a:ea typeface="+mj-ea"/>
              </a:rPr>
              <a:t>.</a:t>
            </a:r>
            <a:r>
              <a:rPr lang="ja-JP" altLang="en-US" sz="2200">
                <a:solidFill>
                  <a:schemeClr val="bg1">
                    <a:lumMod val="85000"/>
                  </a:schemeClr>
                </a:solidFill>
                <a:latin typeface="+mj-ea"/>
                <a:ea typeface="+mj-ea"/>
              </a:rPr>
              <a:t> データ公開</a:t>
            </a:r>
            <a:r>
              <a:rPr lang="en-US" altLang="ja-JP" sz="2200" dirty="0">
                <a:solidFill>
                  <a:schemeClr val="bg1">
                    <a:lumMod val="85000"/>
                  </a:schemeClr>
                </a:solidFill>
                <a:latin typeface="+mj-ea"/>
                <a:ea typeface="+mj-ea"/>
              </a:rPr>
              <a:t> - </a:t>
            </a:r>
            <a:r>
              <a:rPr lang="ja-JP" altLang="en-US" sz="2200">
                <a:solidFill>
                  <a:schemeClr val="bg1">
                    <a:lumMod val="85000"/>
                  </a:schemeClr>
                </a:solidFill>
                <a:latin typeface="+mj-ea"/>
                <a:ea typeface="+mj-ea"/>
              </a:rPr>
              <a:t>公開する</a:t>
            </a:r>
            <a:endParaRPr lang="ja-JP" altLang="en-US" sz="2200" dirty="0">
              <a:solidFill>
                <a:schemeClr val="bg1">
                  <a:lumMod val="85000"/>
                </a:schemeClr>
              </a:solidFill>
              <a:latin typeface="+mj-ea"/>
              <a:ea typeface="+mj-ea"/>
            </a:endParaRPr>
          </a:p>
        </p:txBody>
      </p:sp>
      <p:sp>
        <p:nvSpPr>
          <p:cNvPr id="13" name="Text Box 31">
            <a:extLst>
              <a:ext uri="{FF2B5EF4-FFF2-40B4-BE49-F238E27FC236}">
                <a16:creationId xmlns:a16="http://schemas.microsoft.com/office/drawing/2014/main" id="{7261039E-8A38-264C-BDE4-CB937161A152}"/>
              </a:ext>
            </a:extLst>
          </p:cNvPr>
          <p:cNvSpPr txBox="1">
            <a:spLocks noChangeArrowheads="1"/>
          </p:cNvSpPr>
          <p:nvPr/>
        </p:nvSpPr>
        <p:spPr bwMode="gray">
          <a:xfrm>
            <a:off x="566738" y="4679827"/>
            <a:ext cx="3215945" cy="430887"/>
          </a:xfrm>
          <a:prstGeom prst="rect">
            <a:avLst/>
          </a:prstGeom>
          <a:noFill/>
          <a:ln w="9525">
            <a:noFill/>
            <a:miter lim="800000"/>
            <a:headEnd/>
            <a:tailEnd/>
          </a:ln>
          <a:effectLst/>
        </p:spPr>
        <p:txBody>
          <a:bodyPr wrap="none">
            <a:spAutoFit/>
          </a:bodyPr>
          <a:lstStyle/>
          <a:p>
            <a:pPr>
              <a:lnSpc>
                <a:spcPct val="100000"/>
              </a:lnSpc>
            </a:pPr>
            <a:r>
              <a:rPr lang="ja-JP" altLang="en-US" sz="2200" dirty="0">
                <a:latin typeface="+mj-ea"/>
                <a:ea typeface="+mj-ea"/>
              </a:rPr>
              <a:t>４</a:t>
            </a:r>
            <a:r>
              <a:rPr lang="en-US" altLang="ja-JP" sz="2200" dirty="0">
                <a:latin typeface="+mj-ea"/>
                <a:ea typeface="+mj-ea"/>
              </a:rPr>
              <a:t>.</a:t>
            </a:r>
            <a:r>
              <a:rPr lang="ja-JP" altLang="en-US" sz="2200">
                <a:latin typeface="+mj-ea"/>
                <a:ea typeface="+mj-ea"/>
              </a:rPr>
              <a:t> データ活用</a:t>
            </a:r>
            <a:r>
              <a:rPr lang="en-US" altLang="ja-JP" sz="2200" dirty="0">
                <a:latin typeface="+mj-ea"/>
                <a:ea typeface="+mj-ea"/>
              </a:rPr>
              <a:t> - </a:t>
            </a:r>
            <a:r>
              <a:rPr lang="ja-JP" altLang="en-US" sz="2200">
                <a:latin typeface="+mj-ea"/>
                <a:ea typeface="+mj-ea"/>
              </a:rPr>
              <a:t>活用する</a:t>
            </a:r>
            <a:endParaRPr lang="ja-JP" altLang="en-US" sz="2200" dirty="0">
              <a:latin typeface="+mj-ea"/>
              <a:ea typeface="+mj-ea"/>
            </a:endParaRPr>
          </a:p>
        </p:txBody>
      </p:sp>
      <p:sp>
        <p:nvSpPr>
          <p:cNvPr id="15" name="Text Box 31">
            <a:extLst>
              <a:ext uri="{FF2B5EF4-FFF2-40B4-BE49-F238E27FC236}">
                <a16:creationId xmlns:a16="http://schemas.microsoft.com/office/drawing/2014/main" id="{1FBBB53B-F880-EA46-B7D4-9E6F82012175}"/>
              </a:ext>
            </a:extLst>
          </p:cNvPr>
          <p:cNvSpPr txBox="1">
            <a:spLocks noChangeArrowheads="1"/>
          </p:cNvSpPr>
          <p:nvPr/>
        </p:nvSpPr>
        <p:spPr bwMode="gray">
          <a:xfrm>
            <a:off x="566737" y="5373216"/>
            <a:ext cx="1031051" cy="430887"/>
          </a:xfrm>
          <a:prstGeom prst="rect">
            <a:avLst/>
          </a:prstGeom>
          <a:noFill/>
          <a:ln w="9525">
            <a:noFill/>
            <a:miter lim="800000"/>
            <a:headEnd/>
            <a:tailEnd/>
          </a:ln>
          <a:effectLst/>
        </p:spPr>
        <p:txBody>
          <a:bodyPr wrap="none">
            <a:spAutoFit/>
          </a:bodyPr>
          <a:lstStyle/>
          <a:p>
            <a:pPr>
              <a:lnSpc>
                <a:spcPct val="100000"/>
              </a:lnSpc>
            </a:pPr>
            <a:r>
              <a:rPr lang="ja-JP" altLang="en-US" sz="2200">
                <a:solidFill>
                  <a:schemeClr val="bg1">
                    <a:lumMod val="85000"/>
                  </a:schemeClr>
                </a:solidFill>
                <a:latin typeface="+mj-ea"/>
                <a:ea typeface="+mj-ea"/>
              </a:rPr>
              <a:t>資料集</a:t>
            </a:r>
            <a:endParaRPr lang="ja-JP" altLang="en-US" sz="2200" dirty="0">
              <a:solidFill>
                <a:schemeClr val="bg1">
                  <a:lumMod val="85000"/>
                </a:schemeClr>
              </a:solidFill>
              <a:latin typeface="+mj-ea"/>
              <a:ea typeface="+mj-ea"/>
            </a:endParaRPr>
          </a:p>
        </p:txBody>
      </p:sp>
      <p:grpSp>
        <p:nvGrpSpPr>
          <p:cNvPr id="2" name="グループ化 1">
            <a:extLst>
              <a:ext uri="{FF2B5EF4-FFF2-40B4-BE49-F238E27FC236}">
                <a16:creationId xmlns:a16="http://schemas.microsoft.com/office/drawing/2014/main" id="{616478C7-FC2E-C341-9B38-23038094DDA2}"/>
              </a:ext>
            </a:extLst>
          </p:cNvPr>
          <p:cNvGrpSpPr/>
          <p:nvPr/>
        </p:nvGrpSpPr>
        <p:grpSpPr>
          <a:xfrm>
            <a:off x="5652120" y="260648"/>
            <a:ext cx="3240360" cy="2450760"/>
            <a:chOff x="4092420" y="3041335"/>
            <a:chExt cx="4829177" cy="3652419"/>
          </a:xfrm>
        </p:grpSpPr>
        <p:pic>
          <p:nvPicPr>
            <p:cNvPr id="19" name="図 18">
              <a:extLst>
                <a:ext uri="{FF2B5EF4-FFF2-40B4-BE49-F238E27FC236}">
                  <a16:creationId xmlns:a16="http://schemas.microsoft.com/office/drawing/2014/main" id="{76EF3DF1-C196-F646-B02C-ED92AE72C2EE}"/>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092420" y="3041335"/>
              <a:ext cx="4728053" cy="3142406"/>
            </a:xfrm>
            <a:prstGeom prst="rect">
              <a:avLst/>
            </a:prstGeom>
          </p:spPr>
        </p:pic>
        <p:sp>
          <p:nvSpPr>
            <p:cNvPr id="17" name="テキスト ボックス 16">
              <a:extLst>
                <a:ext uri="{FF2B5EF4-FFF2-40B4-BE49-F238E27FC236}">
                  <a16:creationId xmlns:a16="http://schemas.microsoft.com/office/drawing/2014/main" id="{E6830747-CB8A-014B-BF7E-0A97C5E78102}"/>
                </a:ext>
              </a:extLst>
            </p:cNvPr>
            <p:cNvSpPr txBox="1"/>
            <p:nvPr/>
          </p:nvSpPr>
          <p:spPr>
            <a:xfrm>
              <a:off x="4092420" y="6146139"/>
              <a:ext cx="4829177" cy="547615"/>
            </a:xfrm>
            <a:prstGeom prst="rect">
              <a:avLst/>
            </a:prstGeom>
            <a:noFill/>
          </p:spPr>
          <p:txBody>
            <a:bodyPr wrap="square" rtlCol="0">
              <a:spAutoFit/>
            </a:bodyPr>
            <a:lstStyle/>
            <a:p>
              <a:r>
                <a:rPr lang="en" altLang="ja-JP" sz="1000" dirty="0"/>
                <a:t>"Open Data Bus" by Open Knowledge Foundation Deutschland is licensed under CC BY 2.0</a:t>
              </a:r>
              <a:endParaRPr kumimoji="1" lang="ja-JP" altLang="en-US" sz="1000"/>
            </a:p>
          </p:txBody>
        </p:sp>
        <p:graphicFrame>
          <p:nvGraphicFramePr>
            <p:cNvPr id="21" name="図表 20">
              <a:extLst>
                <a:ext uri="{FF2B5EF4-FFF2-40B4-BE49-F238E27FC236}">
                  <a16:creationId xmlns:a16="http://schemas.microsoft.com/office/drawing/2014/main" id="{B247A9B7-CC1E-9742-B02B-786DFDC654BC}"/>
                </a:ext>
              </a:extLst>
            </p:cNvPr>
            <p:cNvGraphicFramePr/>
            <p:nvPr>
              <p:extLst>
                <p:ext uri="{D42A27DB-BD31-4B8C-83A1-F6EECF244321}">
                  <p14:modId xmlns:p14="http://schemas.microsoft.com/office/powerpoint/2010/main" val="1381963867"/>
                </p:ext>
              </p:extLst>
            </p:nvPr>
          </p:nvGraphicFramePr>
          <p:xfrm>
            <a:off x="4283968" y="4221088"/>
            <a:ext cx="3264125" cy="176197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pSp>
      <p:sp>
        <p:nvSpPr>
          <p:cNvPr id="14" name="Text Box 29">
            <a:extLst>
              <a:ext uri="{FF2B5EF4-FFF2-40B4-BE49-F238E27FC236}">
                <a16:creationId xmlns:a16="http://schemas.microsoft.com/office/drawing/2014/main" id="{6A8C0642-15D1-4241-9F68-6F9090EFB40D}"/>
              </a:ext>
            </a:extLst>
          </p:cNvPr>
          <p:cNvSpPr txBox="1">
            <a:spLocks noChangeArrowheads="1"/>
          </p:cNvSpPr>
          <p:nvPr/>
        </p:nvSpPr>
        <p:spPr bwMode="gray">
          <a:xfrm>
            <a:off x="4842388" y="4669339"/>
            <a:ext cx="3916457" cy="430887"/>
          </a:xfrm>
          <a:prstGeom prst="rect">
            <a:avLst/>
          </a:prstGeom>
          <a:noFill/>
          <a:ln w="9525">
            <a:noFill/>
            <a:miter lim="800000"/>
            <a:headEnd/>
            <a:tailEnd/>
          </a:ln>
          <a:effectLst/>
        </p:spPr>
        <p:txBody>
          <a:bodyPr wrap="none">
            <a:spAutoFit/>
          </a:bodyPr>
          <a:lstStyle/>
          <a:p>
            <a:pPr>
              <a:lnSpc>
                <a:spcPct val="100000"/>
              </a:lnSpc>
            </a:pPr>
            <a:r>
              <a:rPr lang="ja-JP" altLang="en-US" sz="2200">
                <a:solidFill>
                  <a:schemeClr val="tx1"/>
                </a:solidFill>
                <a:latin typeface="+mj-ea"/>
                <a:ea typeface="+mj-ea"/>
              </a:rPr>
              <a:t>４</a:t>
            </a:r>
            <a:r>
              <a:rPr lang="en-US" altLang="ja-JP" sz="2200" dirty="0">
                <a:solidFill>
                  <a:schemeClr val="tx1"/>
                </a:solidFill>
                <a:latin typeface="+mj-ea"/>
                <a:ea typeface="+mj-ea"/>
              </a:rPr>
              <a:t>.</a:t>
            </a:r>
            <a:r>
              <a:rPr lang="ja-JP" altLang="en-US" sz="2200">
                <a:solidFill>
                  <a:schemeClr val="tx1"/>
                </a:solidFill>
                <a:latin typeface="+mj-ea"/>
                <a:ea typeface="+mj-ea"/>
              </a:rPr>
              <a:t> １</a:t>
            </a:r>
            <a:r>
              <a:rPr lang="en-US" altLang="ja-JP" sz="2200" dirty="0">
                <a:solidFill>
                  <a:schemeClr val="tx1"/>
                </a:solidFill>
                <a:latin typeface="+mj-ea"/>
                <a:ea typeface="+mj-ea"/>
              </a:rPr>
              <a:t> </a:t>
            </a:r>
            <a:r>
              <a:rPr lang="ja-JP" altLang="en-US" sz="2200">
                <a:solidFill>
                  <a:schemeClr val="tx1"/>
                </a:solidFill>
                <a:latin typeface="+mj-ea"/>
                <a:ea typeface="+mj-ea"/>
              </a:rPr>
              <a:t>データ活用の取組と課題</a:t>
            </a:r>
            <a:endParaRPr lang="en-US" altLang="ja-JP" sz="2200" dirty="0">
              <a:solidFill>
                <a:schemeClr val="tx1"/>
              </a:solidFill>
              <a:latin typeface="+mj-ea"/>
              <a:ea typeface="+mj-ea"/>
            </a:endParaRPr>
          </a:p>
        </p:txBody>
      </p:sp>
      <p:sp>
        <p:nvSpPr>
          <p:cNvPr id="16" name="Text Box 31">
            <a:extLst>
              <a:ext uri="{FF2B5EF4-FFF2-40B4-BE49-F238E27FC236}">
                <a16:creationId xmlns:a16="http://schemas.microsoft.com/office/drawing/2014/main" id="{260837F4-BAD7-1D49-BD8B-5574165AD9C4}"/>
              </a:ext>
            </a:extLst>
          </p:cNvPr>
          <p:cNvSpPr txBox="1">
            <a:spLocks noChangeArrowheads="1"/>
          </p:cNvSpPr>
          <p:nvPr/>
        </p:nvSpPr>
        <p:spPr bwMode="gray">
          <a:xfrm>
            <a:off x="4842388" y="5168132"/>
            <a:ext cx="3855543" cy="430887"/>
          </a:xfrm>
          <a:prstGeom prst="rect">
            <a:avLst/>
          </a:prstGeom>
          <a:noFill/>
          <a:ln w="9525">
            <a:noFill/>
            <a:miter lim="800000"/>
            <a:headEnd/>
            <a:tailEnd/>
          </a:ln>
          <a:effectLst/>
        </p:spPr>
        <p:txBody>
          <a:bodyPr wrap="none">
            <a:spAutoFit/>
          </a:bodyPr>
          <a:lstStyle/>
          <a:p>
            <a:pPr>
              <a:lnSpc>
                <a:spcPct val="100000"/>
              </a:lnSpc>
            </a:pPr>
            <a:r>
              <a:rPr lang="ja-JP" altLang="en-US" sz="2200">
                <a:latin typeface="+mj-ea"/>
              </a:rPr>
              <a:t>４</a:t>
            </a:r>
            <a:r>
              <a:rPr lang="en-US" altLang="ja-JP" sz="2200" dirty="0">
                <a:latin typeface="+mj-ea"/>
              </a:rPr>
              <a:t>.</a:t>
            </a:r>
            <a:r>
              <a:rPr lang="ja-JP" altLang="en-US" sz="2200">
                <a:latin typeface="+mj-ea"/>
              </a:rPr>
              <a:t> ２</a:t>
            </a:r>
            <a:r>
              <a:rPr lang="en-US" altLang="ja-JP" sz="2200" dirty="0">
                <a:latin typeface="+mj-ea"/>
              </a:rPr>
              <a:t> </a:t>
            </a:r>
            <a:r>
              <a:rPr lang="ja-JP" altLang="en-US" sz="2200">
                <a:latin typeface="+mj-ea"/>
              </a:rPr>
              <a:t>「活用する」ためのノウハウ</a:t>
            </a:r>
            <a:endParaRPr lang="ja-JP" altLang="en-US" sz="2200" dirty="0">
              <a:latin typeface="+mj-ea"/>
            </a:endParaRPr>
          </a:p>
        </p:txBody>
      </p:sp>
      <p:sp>
        <p:nvSpPr>
          <p:cNvPr id="3" name="スライド番号プレースホルダー 2">
            <a:extLst>
              <a:ext uri="{FF2B5EF4-FFF2-40B4-BE49-F238E27FC236}">
                <a16:creationId xmlns:a16="http://schemas.microsoft.com/office/drawing/2014/main" id="{5C80FF42-FFCC-2040-B379-6FD5C65EC96B}"/>
              </a:ext>
            </a:extLst>
          </p:cNvPr>
          <p:cNvSpPr>
            <a:spLocks noGrp="1"/>
          </p:cNvSpPr>
          <p:nvPr>
            <p:ph type="sldNum" sz="quarter" idx="12"/>
          </p:nvPr>
        </p:nvSpPr>
        <p:spPr/>
        <p:txBody>
          <a:bodyPr/>
          <a:lstStyle/>
          <a:p>
            <a:fld id="{EEDB8509-CC2C-4EC7-9C2E-996B98B58898}" type="slidenum">
              <a:rPr kumimoji="1" lang="ja-JP" altLang="en-US" smtClean="0"/>
              <a:pPr/>
              <a:t>41</a:t>
            </a:fld>
            <a:endParaRPr kumimoji="1" lang="ja-JP" altLang="en-US" dirty="0"/>
          </a:p>
        </p:txBody>
      </p:sp>
    </p:spTree>
    <p:extLst>
      <p:ext uri="{BB962C8B-B14F-4D97-AF65-F5344CB8AC3E}">
        <p14:creationId xmlns:p14="http://schemas.microsoft.com/office/powerpoint/2010/main" val="283936642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スライド番号プレースホルダー 6"/>
          <p:cNvSpPr>
            <a:spLocks noGrp="1"/>
          </p:cNvSpPr>
          <p:nvPr>
            <p:ph type="sldNum" sz="quarter" idx="12"/>
          </p:nvPr>
        </p:nvSpPr>
        <p:spPr/>
        <p:txBody>
          <a:bodyPr/>
          <a:lstStyle/>
          <a:p>
            <a:fld id="{EEDB8509-CC2C-4EC7-9C2E-996B98B58898}" type="slidenum">
              <a:rPr kumimoji="1" lang="ja-JP" altLang="en-US" smtClean="0"/>
              <a:pPr/>
              <a:t>42</a:t>
            </a:fld>
            <a:endParaRPr kumimoji="1" lang="ja-JP" altLang="en-US"/>
          </a:p>
        </p:txBody>
      </p:sp>
      <p:sp>
        <p:nvSpPr>
          <p:cNvPr id="31" name="正方形/長方形 30"/>
          <p:cNvSpPr/>
          <p:nvPr/>
        </p:nvSpPr>
        <p:spPr bwMode="auto">
          <a:xfrm>
            <a:off x="215900" y="1843972"/>
            <a:ext cx="8748588" cy="4681371"/>
          </a:xfrm>
          <a:prstGeom prst="rect">
            <a:avLst/>
          </a:prstGeom>
          <a:solidFill>
            <a:schemeClr val="bg2">
              <a:lumMod val="90000"/>
            </a:schemeClr>
          </a:solidFill>
          <a:ln w="6350">
            <a:noFill/>
            <a:miter lim="800000"/>
            <a:headEnd/>
            <a:tailEnd/>
          </a:ln>
        </p:spPr>
        <p:txBody>
          <a:bodyPr wrap="square" rtlCol="0" anchor="t"/>
          <a:lstStyle/>
          <a:p>
            <a:pPr>
              <a:lnSpc>
                <a:spcPct val="100000"/>
              </a:lnSpc>
            </a:pPr>
            <a:endParaRPr kumimoji="1" lang="ja-JP" altLang="en-US" sz="16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4" name="正方形/長方形 33"/>
          <p:cNvSpPr/>
          <p:nvPr/>
        </p:nvSpPr>
        <p:spPr bwMode="auto">
          <a:xfrm>
            <a:off x="215901" y="836712"/>
            <a:ext cx="8748588" cy="873911"/>
          </a:xfrm>
          <a:prstGeom prst="rect">
            <a:avLst/>
          </a:prstGeom>
          <a:solidFill>
            <a:schemeClr val="accent4">
              <a:lumMod val="40000"/>
              <a:lumOff val="60000"/>
              <a:alpha val="46000"/>
            </a:schemeClr>
          </a:solidFill>
          <a:ln w="6350">
            <a:noFill/>
            <a:miter lim="800000"/>
            <a:headEnd/>
            <a:tailEnd/>
          </a:ln>
        </p:spPr>
        <p:txBody>
          <a:bodyPr wrap="square" rtlCol="0" anchor="ctr" anchorCtr="0"/>
          <a:lstStyle/>
          <a:p>
            <a:pPr>
              <a:lnSpc>
                <a:spcPct val="100000"/>
              </a:lnSpc>
            </a:pPr>
            <a:r>
              <a:rPr kumimoji="1" lang="ja-JP" altLang="en-US" sz="2000">
                <a:solidFill>
                  <a:srgbClr val="000000"/>
                </a:solidFill>
                <a:latin typeface="Meiryo UI" panose="020B0604030504040204" pitchFamily="50" charset="-128"/>
                <a:ea typeface="Meiryo UI" panose="020B0604030504040204" pitchFamily="50" charset="-128"/>
                <a:cs typeface="Meiryo UI" panose="020B0604030504040204" pitchFamily="50" charset="-128"/>
              </a:rPr>
              <a:t>オープンデータの効果を高めるために、データ活用を促進する「場の創出」、「人材育成」、「住民・企業等との協働」を推進します</a:t>
            </a:r>
          </a:p>
        </p:txBody>
      </p:sp>
      <p:sp>
        <p:nvSpPr>
          <p:cNvPr id="10" name="タイトル 1"/>
          <p:cNvSpPr>
            <a:spLocks noGrp="1"/>
          </p:cNvSpPr>
          <p:nvPr>
            <p:ph type="title"/>
          </p:nvPr>
        </p:nvSpPr>
        <p:spPr>
          <a:xfrm>
            <a:off x="251520" y="313813"/>
            <a:ext cx="8712968" cy="424732"/>
          </a:xfrm>
        </p:spPr>
        <p:txBody>
          <a:bodyPr/>
          <a:lstStyle/>
          <a:p>
            <a:r>
              <a:rPr lang="en-US" altLang="ja-JP" dirty="0">
                <a:latin typeface="+mn-ea"/>
                <a:ea typeface="+mn-ea"/>
              </a:rPr>
              <a:t>4.1 </a:t>
            </a:r>
            <a:r>
              <a:rPr lang="ja-JP" altLang="en-US">
                <a:latin typeface="+mn-ea"/>
                <a:ea typeface="+mn-ea"/>
              </a:rPr>
              <a:t>データ活用の取組と課題</a:t>
            </a:r>
            <a:endParaRPr kumimoji="1" lang="ja-JP" altLang="en-US" dirty="0">
              <a:latin typeface="+mn-ea"/>
              <a:ea typeface="+mn-ea"/>
            </a:endParaRPr>
          </a:p>
        </p:txBody>
      </p:sp>
      <p:sp>
        <p:nvSpPr>
          <p:cNvPr id="11" name="タイトル 1"/>
          <p:cNvSpPr txBox="1">
            <a:spLocks/>
          </p:cNvSpPr>
          <p:nvPr/>
        </p:nvSpPr>
        <p:spPr>
          <a:xfrm>
            <a:off x="251520" y="116632"/>
            <a:ext cx="8712968" cy="234159"/>
          </a:xfrm>
          <a:prstGeom prst="rect">
            <a:avLst/>
          </a:prstGeom>
        </p:spPr>
        <p:txBody>
          <a:bodyPr vert="horz" wrap="none" lIns="91440" tIns="45720" rIns="91440" bIns="45720" rtlCol="0" anchor="ctr">
            <a:normAutofit fontScale="92500" lnSpcReduction="10000"/>
          </a:bodyPr>
          <a:lstStyle>
            <a:lvl1pPr algn="l" defTabSz="914400" rtl="0" eaLnBrk="1" latinLnBrk="0" hangingPunct="1">
              <a:lnSpc>
                <a:spcPct val="90000"/>
              </a:lnSpc>
              <a:spcBef>
                <a:spcPct val="0"/>
              </a:spcBef>
              <a:buNone/>
              <a:defRPr kumimoji="1" lang="en-US" sz="2400" kern="1200" dirty="0">
                <a:solidFill>
                  <a:schemeClr val="tx1"/>
                </a:solidFill>
                <a:latin typeface="HGP創英角ｺﾞｼｯｸUB" panose="020B0900000000000000" pitchFamily="50" charset="-128"/>
                <a:ea typeface="HGP創英角ｺﾞｼｯｸUB" panose="020B0900000000000000" pitchFamily="50" charset="-128"/>
                <a:cs typeface="+mj-cs"/>
              </a:defRPr>
            </a:lvl1pPr>
          </a:lstStyle>
          <a:p>
            <a:r>
              <a:rPr lang="en-US" altLang="ja-JP" sz="1200" dirty="0">
                <a:latin typeface="+mn-ea"/>
                <a:ea typeface="+mn-ea"/>
              </a:rPr>
              <a:t>4.</a:t>
            </a:r>
            <a:r>
              <a:rPr lang="ja-JP" altLang="en-US" sz="1200">
                <a:latin typeface="+mn-ea"/>
                <a:ea typeface="+mn-ea"/>
              </a:rPr>
              <a:t>データ活用 </a:t>
            </a:r>
            <a:r>
              <a:rPr lang="en-US" altLang="ja-JP" sz="1200" dirty="0">
                <a:latin typeface="+mn-ea"/>
                <a:ea typeface="+mn-ea"/>
              </a:rPr>
              <a:t>– </a:t>
            </a:r>
            <a:r>
              <a:rPr lang="ja-JP" altLang="en-US" sz="1200">
                <a:latin typeface="+mn-ea"/>
                <a:ea typeface="+mn-ea"/>
              </a:rPr>
              <a:t>活用する</a:t>
            </a:r>
          </a:p>
        </p:txBody>
      </p:sp>
      <p:sp>
        <p:nvSpPr>
          <p:cNvPr id="2" name="角丸四角形 1">
            <a:extLst>
              <a:ext uri="{FF2B5EF4-FFF2-40B4-BE49-F238E27FC236}">
                <a16:creationId xmlns:a16="http://schemas.microsoft.com/office/drawing/2014/main" id="{9E536D74-77E7-474B-A2F8-A24B67C2FE6A}"/>
              </a:ext>
            </a:extLst>
          </p:cNvPr>
          <p:cNvSpPr/>
          <p:nvPr/>
        </p:nvSpPr>
        <p:spPr>
          <a:xfrm>
            <a:off x="683568" y="2316727"/>
            <a:ext cx="7776864" cy="1464786"/>
          </a:xfrm>
          <a:prstGeom prst="roundRect">
            <a:avLst/>
          </a:prstGeom>
          <a:solidFill>
            <a:schemeClr val="tx2"/>
          </a:solidFill>
          <a:ln/>
        </p:spPr>
        <p:style>
          <a:lnRef idx="0">
            <a:schemeClr val="accent1"/>
          </a:lnRef>
          <a:fillRef idx="3">
            <a:schemeClr val="accent1"/>
          </a:fillRef>
          <a:effectRef idx="3">
            <a:schemeClr val="accent1"/>
          </a:effectRef>
          <a:fontRef idx="minor">
            <a:schemeClr val="lt1"/>
          </a:fontRef>
        </p:style>
        <p:txBody>
          <a:bodyPr rtlCol="0" anchor="ctr"/>
          <a:lstStyle/>
          <a:p>
            <a:pPr marL="285750" indent="-285750">
              <a:lnSpc>
                <a:spcPct val="150000"/>
              </a:lnSpc>
              <a:buFont typeface="Wingdings" pitchFamily="2" charset="2"/>
              <a:buChar char="l"/>
            </a:pPr>
            <a:r>
              <a:rPr kumimoji="1" lang="ja-JP" altLang="en-US" sz="1600" b="1"/>
              <a:t>オープンデータの活用を促進する場をつくります</a:t>
            </a:r>
            <a:endParaRPr kumimoji="1" lang="en-US" altLang="ja-JP" sz="1600" b="1" dirty="0"/>
          </a:p>
          <a:p>
            <a:pPr marL="285750" indent="-285750">
              <a:lnSpc>
                <a:spcPct val="150000"/>
              </a:lnSpc>
              <a:buFont typeface="Wingdings" pitchFamily="2" charset="2"/>
              <a:buChar char="l"/>
            </a:pPr>
            <a:r>
              <a:rPr kumimoji="1" lang="ja-JP" altLang="en-US" sz="1600" b="1"/>
              <a:t>人材の発掘・育成を行います</a:t>
            </a:r>
          </a:p>
          <a:p>
            <a:pPr marL="285750" indent="-285750">
              <a:lnSpc>
                <a:spcPct val="150000"/>
              </a:lnSpc>
              <a:buFont typeface="Wingdings" pitchFamily="2" charset="2"/>
              <a:buChar char="l"/>
            </a:pPr>
            <a:r>
              <a:rPr kumimoji="1" lang="ja-JP" altLang="en-US" sz="1600" b="1"/>
              <a:t>住民や企業等との協働を進めます</a:t>
            </a:r>
          </a:p>
        </p:txBody>
      </p:sp>
      <p:sp>
        <p:nvSpPr>
          <p:cNvPr id="15" name="角丸四角形 14">
            <a:extLst>
              <a:ext uri="{FF2B5EF4-FFF2-40B4-BE49-F238E27FC236}">
                <a16:creationId xmlns:a16="http://schemas.microsoft.com/office/drawing/2014/main" id="{4D9E9257-2991-4D41-BA8C-34958DD78A00}"/>
              </a:ext>
            </a:extLst>
          </p:cNvPr>
          <p:cNvSpPr/>
          <p:nvPr/>
        </p:nvSpPr>
        <p:spPr>
          <a:xfrm>
            <a:off x="677104" y="4482300"/>
            <a:ext cx="7776864" cy="1560688"/>
          </a:xfrm>
          <a:prstGeom prst="roundRect">
            <a:avLst/>
          </a:prstGeom>
          <a:solidFill>
            <a:schemeClr val="tx2"/>
          </a:solidFill>
        </p:spPr>
        <p:style>
          <a:lnRef idx="0">
            <a:schemeClr val="accent1"/>
          </a:lnRef>
          <a:fillRef idx="3">
            <a:schemeClr val="accent1"/>
          </a:fillRef>
          <a:effectRef idx="3">
            <a:schemeClr val="accent1"/>
          </a:effectRef>
          <a:fontRef idx="minor">
            <a:schemeClr val="lt1"/>
          </a:fontRef>
        </p:style>
        <p:txBody>
          <a:bodyPr rtlCol="0" anchor="ctr"/>
          <a:lstStyle/>
          <a:p>
            <a:pPr marL="285750" indent="-285750">
              <a:lnSpc>
                <a:spcPct val="150000"/>
              </a:lnSpc>
              <a:buFont typeface="Wingdings" pitchFamily="2" charset="2"/>
              <a:buChar char="l"/>
            </a:pPr>
            <a:r>
              <a:rPr kumimoji="1" lang="ja-JP" altLang="en-US" sz="1600" b="1"/>
              <a:t>オープンデータの利用を拡大するための施策をつくります</a:t>
            </a:r>
            <a:endParaRPr kumimoji="1" lang="en-US" altLang="ja-JP" sz="1600" b="1" dirty="0"/>
          </a:p>
          <a:p>
            <a:pPr marL="285750" indent="-285750">
              <a:lnSpc>
                <a:spcPct val="150000"/>
              </a:lnSpc>
              <a:buFont typeface="Wingdings" pitchFamily="2" charset="2"/>
              <a:buChar char="l"/>
            </a:pPr>
            <a:r>
              <a:rPr kumimoji="1" lang="ja-JP" altLang="en-US" sz="1600" b="1"/>
              <a:t>オープンデータを活用する人材や企業を探し出します</a:t>
            </a:r>
            <a:endParaRPr kumimoji="1" lang="en-US" altLang="ja-JP" sz="1600" b="1" dirty="0"/>
          </a:p>
          <a:p>
            <a:pPr marL="285750" indent="-285750">
              <a:lnSpc>
                <a:spcPct val="150000"/>
              </a:lnSpc>
              <a:buFont typeface="Wingdings" pitchFamily="2" charset="2"/>
              <a:buChar char="l"/>
            </a:pPr>
            <a:r>
              <a:rPr kumimoji="1" lang="ja-JP" altLang="en-US" sz="1600" b="1"/>
              <a:t>住民や企業のニーズを把握する方法や仕組みをつくります</a:t>
            </a:r>
            <a:endParaRPr kumimoji="1" lang="en-US" altLang="ja-JP" sz="1600" b="1" dirty="0"/>
          </a:p>
        </p:txBody>
      </p:sp>
      <p:sp>
        <p:nvSpPr>
          <p:cNvPr id="3" name="テキスト ボックス 2">
            <a:extLst>
              <a:ext uri="{FF2B5EF4-FFF2-40B4-BE49-F238E27FC236}">
                <a16:creationId xmlns:a16="http://schemas.microsoft.com/office/drawing/2014/main" id="{A2B4047E-6DF1-F54F-AEA3-30353ED0AC7E}"/>
              </a:ext>
            </a:extLst>
          </p:cNvPr>
          <p:cNvSpPr txBox="1"/>
          <p:nvPr/>
        </p:nvSpPr>
        <p:spPr>
          <a:xfrm>
            <a:off x="677104" y="1916832"/>
            <a:ext cx="595035" cy="338554"/>
          </a:xfrm>
          <a:prstGeom prst="rect">
            <a:avLst/>
          </a:prstGeom>
          <a:noFill/>
        </p:spPr>
        <p:txBody>
          <a:bodyPr wrap="none" rtlCol="0">
            <a:spAutoFit/>
          </a:bodyPr>
          <a:lstStyle/>
          <a:p>
            <a:r>
              <a:rPr kumimoji="1" lang="ja-JP" altLang="en-US" sz="1600"/>
              <a:t>取組</a:t>
            </a:r>
          </a:p>
        </p:txBody>
      </p:sp>
      <p:sp>
        <p:nvSpPr>
          <p:cNvPr id="16" name="テキスト ボックス 15">
            <a:extLst>
              <a:ext uri="{FF2B5EF4-FFF2-40B4-BE49-F238E27FC236}">
                <a16:creationId xmlns:a16="http://schemas.microsoft.com/office/drawing/2014/main" id="{911C08FA-3B69-2241-BC0E-82751794AA1D}"/>
              </a:ext>
            </a:extLst>
          </p:cNvPr>
          <p:cNvSpPr txBox="1"/>
          <p:nvPr/>
        </p:nvSpPr>
        <p:spPr>
          <a:xfrm>
            <a:off x="683568" y="4077072"/>
            <a:ext cx="595035" cy="338554"/>
          </a:xfrm>
          <a:prstGeom prst="rect">
            <a:avLst/>
          </a:prstGeom>
          <a:noFill/>
        </p:spPr>
        <p:txBody>
          <a:bodyPr wrap="none" rtlCol="0">
            <a:spAutoFit/>
          </a:bodyPr>
          <a:lstStyle/>
          <a:p>
            <a:r>
              <a:rPr kumimoji="1" lang="ja-JP" altLang="en-US" sz="1600"/>
              <a:t>課題</a:t>
            </a:r>
          </a:p>
        </p:txBody>
      </p:sp>
      <p:sp>
        <p:nvSpPr>
          <p:cNvPr id="19" name="テキスト ボックス 18">
            <a:extLst>
              <a:ext uri="{FF2B5EF4-FFF2-40B4-BE49-F238E27FC236}">
                <a16:creationId xmlns:a16="http://schemas.microsoft.com/office/drawing/2014/main" id="{842FA92C-4F37-094E-8731-5DE81AEAC504}"/>
              </a:ext>
            </a:extLst>
          </p:cNvPr>
          <p:cNvSpPr txBox="1"/>
          <p:nvPr/>
        </p:nvSpPr>
        <p:spPr>
          <a:xfrm>
            <a:off x="179512" y="6248345"/>
            <a:ext cx="8712968" cy="276999"/>
          </a:xfrm>
          <a:prstGeom prst="rect">
            <a:avLst/>
          </a:prstGeom>
          <a:noFill/>
        </p:spPr>
        <p:txBody>
          <a:bodyPr wrap="square" rtlCol="0">
            <a:spAutoFit/>
          </a:bodyPr>
          <a:lstStyle/>
          <a:p>
            <a:r>
              <a:rPr kumimoji="1" lang="ja-JP" altLang="en-US" sz="1200"/>
              <a:t>出典：オープンデータ取組ガイド（地方公共団体情報システム機構）を編集</a:t>
            </a:r>
          </a:p>
        </p:txBody>
      </p:sp>
    </p:spTree>
    <p:extLst>
      <p:ext uri="{BB962C8B-B14F-4D97-AF65-F5344CB8AC3E}">
        <p14:creationId xmlns:p14="http://schemas.microsoft.com/office/powerpoint/2010/main" val="215101361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スライド番号プレースホルダー 6"/>
          <p:cNvSpPr>
            <a:spLocks noGrp="1"/>
          </p:cNvSpPr>
          <p:nvPr>
            <p:ph type="sldNum" sz="quarter" idx="12"/>
          </p:nvPr>
        </p:nvSpPr>
        <p:spPr/>
        <p:txBody>
          <a:bodyPr/>
          <a:lstStyle/>
          <a:p>
            <a:fld id="{EEDB8509-CC2C-4EC7-9C2E-996B98B58898}" type="slidenum">
              <a:rPr kumimoji="1" lang="ja-JP" altLang="en-US" smtClean="0"/>
              <a:pPr/>
              <a:t>43</a:t>
            </a:fld>
            <a:endParaRPr kumimoji="1" lang="ja-JP" altLang="en-US"/>
          </a:p>
        </p:txBody>
      </p:sp>
      <p:sp>
        <p:nvSpPr>
          <p:cNvPr id="31" name="正方形/長方形 30"/>
          <p:cNvSpPr/>
          <p:nvPr/>
        </p:nvSpPr>
        <p:spPr bwMode="auto">
          <a:xfrm>
            <a:off x="215900" y="1843972"/>
            <a:ext cx="8748588" cy="4681371"/>
          </a:xfrm>
          <a:prstGeom prst="rect">
            <a:avLst/>
          </a:prstGeom>
          <a:solidFill>
            <a:schemeClr val="bg2">
              <a:lumMod val="90000"/>
            </a:schemeClr>
          </a:solidFill>
          <a:ln w="6350">
            <a:noFill/>
            <a:miter lim="800000"/>
            <a:headEnd/>
            <a:tailEnd/>
          </a:ln>
        </p:spPr>
        <p:txBody>
          <a:bodyPr wrap="square" rtlCol="0" anchor="t"/>
          <a:lstStyle/>
          <a:p>
            <a:pPr>
              <a:lnSpc>
                <a:spcPct val="100000"/>
              </a:lnSpc>
            </a:pPr>
            <a:endParaRPr kumimoji="1" lang="ja-JP" altLang="en-US" sz="16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4" name="正方形/長方形 33"/>
          <p:cNvSpPr/>
          <p:nvPr/>
        </p:nvSpPr>
        <p:spPr bwMode="auto">
          <a:xfrm>
            <a:off x="215901" y="836712"/>
            <a:ext cx="8748588" cy="873911"/>
          </a:xfrm>
          <a:prstGeom prst="rect">
            <a:avLst/>
          </a:prstGeom>
          <a:solidFill>
            <a:schemeClr val="accent4">
              <a:lumMod val="40000"/>
              <a:lumOff val="60000"/>
              <a:alpha val="46000"/>
            </a:schemeClr>
          </a:solidFill>
          <a:ln w="6350">
            <a:noFill/>
            <a:miter lim="800000"/>
            <a:headEnd/>
            <a:tailEnd/>
          </a:ln>
        </p:spPr>
        <p:txBody>
          <a:bodyPr wrap="square" rtlCol="0" anchor="ctr" anchorCtr="0"/>
          <a:lstStyle/>
          <a:p>
            <a:pPr>
              <a:lnSpc>
                <a:spcPct val="100000"/>
              </a:lnSpc>
            </a:pPr>
            <a:r>
              <a:rPr kumimoji="1" lang="en-US" altLang="ja-JP" sz="20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(1)</a:t>
            </a:r>
            <a:r>
              <a:rPr kumimoji="1" lang="ja-JP" altLang="en-US" sz="2000">
                <a:solidFill>
                  <a:srgbClr val="000000"/>
                </a:solidFill>
                <a:latin typeface="Meiryo UI" panose="020B0604030504040204" pitchFamily="50" charset="-128"/>
                <a:ea typeface="Meiryo UI" panose="020B0604030504040204" pitchFamily="50" charset="-128"/>
                <a:cs typeface="Meiryo UI" panose="020B0604030504040204" pitchFamily="50" charset="-128"/>
              </a:rPr>
              <a:t>オープンデータの活用方法がわかりません。具体的な事例はありますか？</a:t>
            </a:r>
          </a:p>
        </p:txBody>
      </p:sp>
      <p:sp>
        <p:nvSpPr>
          <p:cNvPr id="10" name="タイトル 1"/>
          <p:cNvSpPr>
            <a:spLocks noGrp="1"/>
          </p:cNvSpPr>
          <p:nvPr>
            <p:ph type="title"/>
          </p:nvPr>
        </p:nvSpPr>
        <p:spPr>
          <a:xfrm>
            <a:off x="251520" y="313813"/>
            <a:ext cx="8712968" cy="424732"/>
          </a:xfrm>
        </p:spPr>
        <p:txBody>
          <a:bodyPr/>
          <a:lstStyle/>
          <a:p>
            <a:r>
              <a:rPr lang="en-US" altLang="ja-JP" dirty="0">
                <a:latin typeface="+mn-ea"/>
                <a:ea typeface="+mn-ea"/>
              </a:rPr>
              <a:t>4.2 </a:t>
            </a:r>
            <a:r>
              <a:rPr lang="ja-JP" altLang="en-US">
                <a:latin typeface="+mn-ea"/>
                <a:ea typeface="+mn-ea"/>
              </a:rPr>
              <a:t>「活用する」ためのノウハウ</a:t>
            </a:r>
            <a:endParaRPr kumimoji="1" lang="ja-JP" altLang="en-US" dirty="0">
              <a:latin typeface="+mn-ea"/>
              <a:ea typeface="+mn-ea"/>
            </a:endParaRPr>
          </a:p>
        </p:txBody>
      </p:sp>
      <p:sp>
        <p:nvSpPr>
          <p:cNvPr id="11" name="タイトル 1"/>
          <p:cNvSpPr txBox="1">
            <a:spLocks/>
          </p:cNvSpPr>
          <p:nvPr/>
        </p:nvSpPr>
        <p:spPr>
          <a:xfrm>
            <a:off x="251520" y="116632"/>
            <a:ext cx="8712968" cy="234159"/>
          </a:xfrm>
          <a:prstGeom prst="rect">
            <a:avLst/>
          </a:prstGeom>
        </p:spPr>
        <p:txBody>
          <a:bodyPr vert="horz" wrap="none" lIns="91440" tIns="45720" rIns="91440" bIns="45720" rtlCol="0" anchor="ctr">
            <a:normAutofit fontScale="92500" lnSpcReduction="10000"/>
          </a:bodyPr>
          <a:lstStyle>
            <a:lvl1pPr algn="l" defTabSz="914400" rtl="0" eaLnBrk="1" latinLnBrk="0" hangingPunct="1">
              <a:lnSpc>
                <a:spcPct val="90000"/>
              </a:lnSpc>
              <a:spcBef>
                <a:spcPct val="0"/>
              </a:spcBef>
              <a:buNone/>
              <a:defRPr kumimoji="1" lang="en-US" sz="2400" kern="1200" dirty="0">
                <a:solidFill>
                  <a:schemeClr val="tx1"/>
                </a:solidFill>
                <a:latin typeface="HGP創英角ｺﾞｼｯｸUB" panose="020B0900000000000000" pitchFamily="50" charset="-128"/>
                <a:ea typeface="HGP創英角ｺﾞｼｯｸUB" panose="020B0900000000000000" pitchFamily="50" charset="-128"/>
                <a:cs typeface="+mj-cs"/>
              </a:defRPr>
            </a:lvl1pPr>
          </a:lstStyle>
          <a:p>
            <a:r>
              <a:rPr lang="en-US" altLang="ja-JP" sz="1200" dirty="0">
                <a:latin typeface="+mn-ea"/>
                <a:ea typeface="+mn-ea"/>
              </a:rPr>
              <a:t>4.</a:t>
            </a:r>
            <a:r>
              <a:rPr lang="ja-JP" altLang="en-US" sz="1200">
                <a:latin typeface="+mn-ea"/>
                <a:ea typeface="+mn-ea"/>
              </a:rPr>
              <a:t>データ活用 </a:t>
            </a:r>
            <a:r>
              <a:rPr lang="en-US" altLang="ja-JP" sz="1200" dirty="0">
                <a:latin typeface="+mn-ea"/>
                <a:ea typeface="+mn-ea"/>
              </a:rPr>
              <a:t>– </a:t>
            </a:r>
            <a:r>
              <a:rPr lang="ja-JP" altLang="en-US" sz="1200">
                <a:latin typeface="+mn-ea"/>
                <a:ea typeface="+mn-ea"/>
              </a:rPr>
              <a:t>活用する</a:t>
            </a:r>
          </a:p>
        </p:txBody>
      </p:sp>
      <p:sp>
        <p:nvSpPr>
          <p:cNvPr id="9" name="テキスト ボックス 8">
            <a:extLst>
              <a:ext uri="{FF2B5EF4-FFF2-40B4-BE49-F238E27FC236}">
                <a16:creationId xmlns:a16="http://schemas.microsoft.com/office/drawing/2014/main" id="{8407A28C-0952-3E4D-9BE4-A6AE8BADD83A}"/>
              </a:ext>
            </a:extLst>
          </p:cNvPr>
          <p:cNvSpPr txBox="1"/>
          <p:nvPr/>
        </p:nvSpPr>
        <p:spPr>
          <a:xfrm>
            <a:off x="683568" y="2082334"/>
            <a:ext cx="2481770" cy="338554"/>
          </a:xfrm>
          <a:prstGeom prst="rect">
            <a:avLst/>
          </a:prstGeom>
          <a:noFill/>
        </p:spPr>
        <p:txBody>
          <a:bodyPr wrap="none" rtlCol="0">
            <a:spAutoFit/>
          </a:bodyPr>
          <a:lstStyle/>
          <a:p>
            <a:r>
              <a:rPr kumimoji="1" lang="ja-JP" altLang="en-US" sz="1600"/>
              <a:t>オープンデータの利活用事例</a:t>
            </a:r>
            <a:endParaRPr kumimoji="1" lang="en-US" altLang="ja-JP" sz="1600" dirty="0"/>
          </a:p>
        </p:txBody>
      </p:sp>
      <p:sp>
        <p:nvSpPr>
          <p:cNvPr id="12" name="角丸四角形 11">
            <a:extLst>
              <a:ext uri="{FF2B5EF4-FFF2-40B4-BE49-F238E27FC236}">
                <a16:creationId xmlns:a16="http://schemas.microsoft.com/office/drawing/2014/main" id="{7E39CBE7-ADE0-2B40-AB48-DC3970304394}"/>
              </a:ext>
            </a:extLst>
          </p:cNvPr>
          <p:cNvSpPr/>
          <p:nvPr/>
        </p:nvSpPr>
        <p:spPr>
          <a:xfrm>
            <a:off x="683568" y="2636912"/>
            <a:ext cx="7776864" cy="3240360"/>
          </a:xfrm>
          <a:prstGeom prst="roundRect">
            <a:avLst/>
          </a:prstGeom>
          <a:solidFill>
            <a:schemeClr val="tx2"/>
          </a:solidFill>
          <a:ln/>
        </p:spPr>
        <p:style>
          <a:lnRef idx="0">
            <a:schemeClr val="accent1"/>
          </a:lnRef>
          <a:fillRef idx="3">
            <a:schemeClr val="accent1"/>
          </a:fillRef>
          <a:effectRef idx="3">
            <a:schemeClr val="accent1"/>
          </a:effectRef>
          <a:fontRef idx="minor">
            <a:schemeClr val="lt1"/>
          </a:fontRef>
        </p:style>
        <p:txBody>
          <a:bodyPr rtlCol="0" anchor="ctr"/>
          <a:lstStyle/>
          <a:p>
            <a:pPr marL="342900" indent="-342900">
              <a:lnSpc>
                <a:spcPts val="3320"/>
              </a:lnSpc>
              <a:buFont typeface="Wingdings" pitchFamily="2" charset="2"/>
              <a:buChar char="l"/>
            </a:pPr>
            <a:r>
              <a:rPr kumimoji="1" lang="ja-JP" altLang="en-US" sz="1600" b="1"/>
              <a:t>オープンデータ</a:t>
            </a:r>
            <a:r>
              <a:rPr kumimoji="1" lang="en-US" altLang="ja-JP" sz="1600" b="1" dirty="0"/>
              <a:t>100</a:t>
            </a:r>
            <a:r>
              <a:rPr kumimoji="1" lang="ja-JP" altLang="en-US" sz="1600" b="1"/>
              <a:t>（内閣官房</a:t>
            </a:r>
            <a:r>
              <a:rPr kumimoji="1" lang="en" altLang="ja-JP" sz="1600" b="1" dirty="0"/>
              <a:t>IT</a:t>
            </a:r>
            <a:r>
              <a:rPr kumimoji="1" lang="ja-JP" altLang="en-US" sz="1600" b="1"/>
              <a:t>総合戦略室）</a:t>
            </a:r>
          </a:p>
          <a:p>
            <a:pPr marL="342900" indent="-342900">
              <a:lnSpc>
                <a:spcPts val="3320"/>
              </a:lnSpc>
              <a:buFont typeface="Wingdings" pitchFamily="2" charset="2"/>
              <a:buChar char="l"/>
            </a:pPr>
            <a:r>
              <a:rPr kumimoji="1" lang="ja-JP" altLang="en-US" sz="1600" b="1"/>
              <a:t>オープンデータ利活用ビジネス事例集（一般社団法人オープン＆ビッグデータ活用・地方創生推進機構 、</a:t>
            </a:r>
            <a:r>
              <a:rPr kumimoji="1" lang="en-US" altLang="ja-JP" sz="1600" b="1" dirty="0"/>
              <a:t>2016/6/22</a:t>
            </a:r>
            <a:r>
              <a:rPr kumimoji="1" lang="ja-JP" altLang="en-US" sz="1600" b="1"/>
              <a:t>）</a:t>
            </a:r>
          </a:p>
          <a:p>
            <a:pPr marL="342900" indent="-342900">
              <a:lnSpc>
                <a:spcPts val="3320"/>
              </a:lnSpc>
              <a:buFont typeface="Wingdings" pitchFamily="2" charset="2"/>
              <a:buChar char="l"/>
            </a:pPr>
            <a:r>
              <a:rPr kumimoji="1" lang="ja-JP" altLang="en-US" sz="1600" b="1"/>
              <a:t>地方公共団体におけるデータ活用事例集（一般社団法人オープン＆ビッグデータ活用・地方創生推進機構、</a:t>
            </a:r>
            <a:r>
              <a:rPr kumimoji="1" lang="en-US" altLang="ja-JP" sz="1600" b="1" dirty="0"/>
              <a:t>2016/3/30</a:t>
            </a:r>
            <a:r>
              <a:rPr kumimoji="1" lang="ja-JP" altLang="en-US" sz="1600" b="1"/>
              <a:t>）</a:t>
            </a:r>
          </a:p>
          <a:p>
            <a:pPr marL="342900" indent="-342900">
              <a:lnSpc>
                <a:spcPts val="3320"/>
              </a:lnSpc>
              <a:buFont typeface="Wingdings" pitchFamily="2" charset="2"/>
              <a:buChar char="l"/>
            </a:pPr>
            <a:r>
              <a:rPr kumimoji="1" lang="en" altLang="ja-JP" sz="1600" b="1" dirty="0"/>
              <a:t>Open Data 500</a:t>
            </a:r>
            <a:r>
              <a:rPr kumimoji="1" lang="ja-JP" altLang="en" sz="1600" b="1"/>
              <a:t>（</a:t>
            </a:r>
            <a:r>
              <a:rPr kumimoji="1" lang="ja-JP" altLang="en-US" sz="1600" b="1"/>
              <a:t>ニューヨーク大学 </a:t>
            </a:r>
            <a:r>
              <a:rPr kumimoji="1" lang="en" altLang="ja-JP" sz="1600" b="1" dirty="0"/>
              <a:t>Governance Lab</a:t>
            </a:r>
            <a:r>
              <a:rPr kumimoji="1" lang="ja-JP" altLang="en" sz="1600" b="1"/>
              <a:t>）</a:t>
            </a:r>
          </a:p>
        </p:txBody>
      </p:sp>
    </p:spTree>
    <p:extLst>
      <p:ext uri="{BB962C8B-B14F-4D97-AF65-F5344CB8AC3E}">
        <p14:creationId xmlns:p14="http://schemas.microsoft.com/office/powerpoint/2010/main" val="105257950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タイトル 1"/>
          <p:cNvSpPr>
            <a:spLocks noGrp="1"/>
          </p:cNvSpPr>
          <p:nvPr>
            <p:ph type="title"/>
          </p:nvPr>
        </p:nvSpPr>
        <p:spPr>
          <a:xfrm>
            <a:off x="251520" y="313813"/>
            <a:ext cx="8712968" cy="424732"/>
          </a:xfrm>
        </p:spPr>
        <p:txBody>
          <a:bodyPr>
            <a:normAutofit/>
          </a:bodyPr>
          <a:lstStyle/>
          <a:p>
            <a:r>
              <a:rPr kumimoji="1" lang="ja-JP" altLang="en-US">
                <a:latin typeface="+mn-ea"/>
                <a:ea typeface="+mn-ea"/>
              </a:rPr>
              <a:t>事例</a:t>
            </a:r>
            <a:r>
              <a:rPr lang="ja-JP" altLang="en-US">
                <a:latin typeface="+mn-ea"/>
                <a:ea typeface="+mn-ea"/>
              </a:rPr>
              <a:t>：オープンデータ利活用事例（福岡都市圏）</a:t>
            </a:r>
            <a:endParaRPr kumimoji="1" lang="ja-JP" altLang="en-US" dirty="0">
              <a:latin typeface="+mn-ea"/>
              <a:ea typeface="+mn-ea"/>
            </a:endParaRPr>
          </a:p>
        </p:txBody>
      </p:sp>
      <p:sp>
        <p:nvSpPr>
          <p:cNvPr id="11" name="タイトル 1"/>
          <p:cNvSpPr txBox="1">
            <a:spLocks/>
          </p:cNvSpPr>
          <p:nvPr/>
        </p:nvSpPr>
        <p:spPr>
          <a:xfrm>
            <a:off x="251520" y="116632"/>
            <a:ext cx="8712968" cy="234159"/>
          </a:xfrm>
          <a:prstGeom prst="rect">
            <a:avLst/>
          </a:prstGeom>
        </p:spPr>
        <p:txBody>
          <a:bodyPr vert="horz" wrap="none" lIns="91440" tIns="45720" rIns="91440" bIns="45720" rtlCol="0" anchor="ctr">
            <a:normAutofit fontScale="92500" lnSpcReduction="10000"/>
          </a:bodyPr>
          <a:lstStyle>
            <a:lvl1pPr algn="l" defTabSz="914400" rtl="0" eaLnBrk="1" latinLnBrk="0" hangingPunct="1">
              <a:lnSpc>
                <a:spcPct val="90000"/>
              </a:lnSpc>
              <a:spcBef>
                <a:spcPct val="0"/>
              </a:spcBef>
              <a:buNone/>
              <a:defRPr kumimoji="1" lang="en-US" sz="2400" kern="1200" dirty="0">
                <a:solidFill>
                  <a:schemeClr val="tx1"/>
                </a:solidFill>
                <a:latin typeface="HGP創英角ｺﾞｼｯｸUB" panose="020B0900000000000000" pitchFamily="50" charset="-128"/>
                <a:ea typeface="HGP創英角ｺﾞｼｯｸUB" panose="020B0900000000000000" pitchFamily="50" charset="-128"/>
                <a:cs typeface="+mj-cs"/>
              </a:defRPr>
            </a:lvl1pPr>
          </a:lstStyle>
          <a:p>
            <a:r>
              <a:rPr lang="en-US" altLang="ja-JP" sz="1200" dirty="0">
                <a:latin typeface="+mn-ea"/>
                <a:ea typeface="+mn-ea"/>
              </a:rPr>
              <a:t>4.</a:t>
            </a:r>
            <a:r>
              <a:rPr lang="ja-JP" altLang="en-US" sz="1200">
                <a:latin typeface="+mn-ea"/>
                <a:ea typeface="+mn-ea"/>
              </a:rPr>
              <a:t>データ活用 </a:t>
            </a:r>
            <a:r>
              <a:rPr lang="en-US" altLang="ja-JP" sz="1200" dirty="0">
                <a:latin typeface="+mn-ea"/>
                <a:ea typeface="+mn-ea"/>
              </a:rPr>
              <a:t>– </a:t>
            </a:r>
            <a:r>
              <a:rPr lang="ja-JP" altLang="en-US" sz="1200">
                <a:latin typeface="+mn-ea"/>
                <a:ea typeface="+mn-ea"/>
              </a:rPr>
              <a:t>活用する</a:t>
            </a:r>
          </a:p>
        </p:txBody>
      </p:sp>
      <p:pic>
        <p:nvPicPr>
          <p:cNvPr id="46" name="図 45">
            <a:extLst>
              <a:ext uri="{FF2B5EF4-FFF2-40B4-BE49-F238E27FC236}">
                <a16:creationId xmlns:a16="http://schemas.microsoft.com/office/drawing/2014/main" id="{ADEAA11F-262B-9043-BA24-67B74E1723EB}"/>
              </a:ext>
            </a:extLst>
          </p:cNvPr>
          <p:cNvPicPr>
            <a:picLocks noChangeAspect="1"/>
          </p:cNvPicPr>
          <p:nvPr/>
        </p:nvPicPr>
        <p:blipFill>
          <a:blip r:embed="rId3"/>
          <a:stretch>
            <a:fillRect/>
          </a:stretch>
        </p:blipFill>
        <p:spPr>
          <a:xfrm>
            <a:off x="540108" y="4386903"/>
            <a:ext cx="1126080" cy="2001920"/>
          </a:xfrm>
          <a:prstGeom prst="rect">
            <a:avLst/>
          </a:prstGeom>
          <a:ln>
            <a:solidFill>
              <a:schemeClr val="bg1">
                <a:lumMod val="85000"/>
              </a:schemeClr>
            </a:solidFill>
          </a:ln>
        </p:spPr>
      </p:pic>
      <p:pic>
        <p:nvPicPr>
          <p:cNvPr id="47" name="図 46">
            <a:extLst>
              <a:ext uri="{FF2B5EF4-FFF2-40B4-BE49-F238E27FC236}">
                <a16:creationId xmlns:a16="http://schemas.microsoft.com/office/drawing/2014/main" id="{F2084172-4011-2E42-96FC-56AE7CE2DE98}"/>
              </a:ext>
            </a:extLst>
          </p:cNvPr>
          <p:cNvPicPr>
            <a:picLocks noChangeAspect="1"/>
          </p:cNvPicPr>
          <p:nvPr/>
        </p:nvPicPr>
        <p:blipFill>
          <a:blip r:embed="rId4"/>
          <a:stretch>
            <a:fillRect/>
          </a:stretch>
        </p:blipFill>
        <p:spPr>
          <a:xfrm>
            <a:off x="1983519" y="4386903"/>
            <a:ext cx="1126080" cy="2001920"/>
          </a:xfrm>
          <a:prstGeom prst="rect">
            <a:avLst/>
          </a:prstGeom>
          <a:ln>
            <a:solidFill>
              <a:schemeClr val="bg1">
                <a:lumMod val="85000"/>
              </a:schemeClr>
            </a:solidFill>
          </a:ln>
        </p:spPr>
      </p:pic>
      <p:pic>
        <p:nvPicPr>
          <p:cNvPr id="48" name="図 47">
            <a:extLst>
              <a:ext uri="{FF2B5EF4-FFF2-40B4-BE49-F238E27FC236}">
                <a16:creationId xmlns:a16="http://schemas.microsoft.com/office/drawing/2014/main" id="{269CA53D-5109-9444-A09F-A752CF965589}"/>
              </a:ext>
            </a:extLst>
          </p:cNvPr>
          <p:cNvPicPr>
            <a:picLocks noChangeAspect="1"/>
          </p:cNvPicPr>
          <p:nvPr/>
        </p:nvPicPr>
        <p:blipFill>
          <a:blip r:embed="rId5"/>
          <a:stretch>
            <a:fillRect/>
          </a:stretch>
        </p:blipFill>
        <p:spPr>
          <a:xfrm>
            <a:off x="3444665" y="4384673"/>
            <a:ext cx="1127335" cy="2004150"/>
          </a:xfrm>
          <a:prstGeom prst="rect">
            <a:avLst/>
          </a:prstGeom>
          <a:ln>
            <a:solidFill>
              <a:schemeClr val="bg1">
                <a:lumMod val="85000"/>
              </a:schemeClr>
            </a:solidFill>
          </a:ln>
        </p:spPr>
      </p:pic>
      <p:sp>
        <p:nvSpPr>
          <p:cNvPr id="49" name="テキスト ボックス 48">
            <a:extLst>
              <a:ext uri="{FF2B5EF4-FFF2-40B4-BE49-F238E27FC236}">
                <a16:creationId xmlns:a16="http://schemas.microsoft.com/office/drawing/2014/main" id="{E8EA8176-5490-7B4F-B50A-18309EC03A3C}"/>
              </a:ext>
            </a:extLst>
          </p:cNvPr>
          <p:cNvSpPr txBox="1"/>
          <p:nvPr/>
        </p:nvSpPr>
        <p:spPr>
          <a:xfrm>
            <a:off x="373451" y="4144789"/>
            <a:ext cx="1255472" cy="262829"/>
          </a:xfrm>
          <a:prstGeom prst="rect">
            <a:avLst/>
          </a:prstGeom>
          <a:noFill/>
        </p:spPr>
        <p:txBody>
          <a:bodyPr wrap="none" rtlCol="0">
            <a:spAutoFit/>
          </a:bodyPr>
          <a:lstStyle/>
          <a:p>
            <a:r>
              <a:rPr lang="en-US" altLang="ja-JP" sz="1108" dirty="0">
                <a:latin typeface="Meiryo UI" panose="020B0604030504040204" pitchFamily="34" charset="-128"/>
                <a:ea typeface="Meiryo UI" panose="020B0604030504040204" pitchFamily="34" charset="-128"/>
              </a:rPr>
              <a:t>①</a:t>
            </a:r>
            <a:r>
              <a:rPr lang="ja-JP" altLang="en-US" sz="1108">
                <a:latin typeface="Meiryo UI" panose="020B0604030504040204" pitchFamily="34" charset="-128"/>
                <a:ea typeface="Meiryo UI" panose="020B0604030504040204" pitchFamily="34" charset="-128"/>
              </a:rPr>
              <a:t>位置情報を送る</a:t>
            </a:r>
            <a:endParaRPr kumimoji="1" lang="ja-JP" altLang="en-US" sz="1108">
              <a:latin typeface="Meiryo UI" panose="020B0604030504040204" pitchFamily="34" charset="-128"/>
              <a:ea typeface="Meiryo UI" panose="020B0604030504040204" pitchFamily="34" charset="-128"/>
            </a:endParaRPr>
          </a:p>
        </p:txBody>
      </p:sp>
      <p:sp>
        <p:nvSpPr>
          <p:cNvPr id="50" name="テキスト ボックス 49">
            <a:extLst>
              <a:ext uri="{FF2B5EF4-FFF2-40B4-BE49-F238E27FC236}">
                <a16:creationId xmlns:a16="http://schemas.microsoft.com/office/drawing/2014/main" id="{3B848D25-1EFA-5A49-8D0E-317E1CD4AF16}"/>
              </a:ext>
            </a:extLst>
          </p:cNvPr>
          <p:cNvSpPr txBox="1"/>
          <p:nvPr/>
        </p:nvSpPr>
        <p:spPr>
          <a:xfrm>
            <a:off x="1795215" y="4144789"/>
            <a:ext cx="1263487" cy="262829"/>
          </a:xfrm>
          <a:prstGeom prst="rect">
            <a:avLst/>
          </a:prstGeom>
          <a:noFill/>
        </p:spPr>
        <p:txBody>
          <a:bodyPr wrap="none" rtlCol="0">
            <a:spAutoFit/>
          </a:bodyPr>
          <a:lstStyle/>
          <a:p>
            <a:r>
              <a:rPr lang="en-US" altLang="ja-JP" sz="1108" dirty="0">
                <a:latin typeface="Meiryo UI" panose="020B0604030504040204" pitchFamily="34" charset="-128"/>
                <a:ea typeface="Meiryo UI" panose="020B0604030504040204" pitchFamily="34" charset="-128"/>
              </a:rPr>
              <a:t>②</a:t>
            </a:r>
            <a:r>
              <a:rPr lang="ja-JP" altLang="en-US" sz="1108">
                <a:latin typeface="Meiryo UI" panose="020B0604030504040204" pitchFamily="34" charset="-128"/>
                <a:ea typeface="Meiryo UI" panose="020B0604030504040204" pitchFamily="34" charset="-128"/>
              </a:rPr>
              <a:t>災害種別を選ぶ</a:t>
            </a:r>
            <a:endParaRPr kumimoji="1" lang="ja-JP" altLang="en-US" sz="1108">
              <a:latin typeface="Meiryo UI" panose="020B0604030504040204" pitchFamily="34" charset="-128"/>
              <a:ea typeface="Meiryo UI" panose="020B0604030504040204" pitchFamily="34" charset="-128"/>
            </a:endParaRPr>
          </a:p>
        </p:txBody>
      </p:sp>
      <p:sp>
        <p:nvSpPr>
          <p:cNvPr id="51" name="テキスト ボックス 50">
            <a:extLst>
              <a:ext uri="{FF2B5EF4-FFF2-40B4-BE49-F238E27FC236}">
                <a16:creationId xmlns:a16="http://schemas.microsoft.com/office/drawing/2014/main" id="{64985B80-F726-1147-B695-458DAD68B381}"/>
              </a:ext>
            </a:extLst>
          </p:cNvPr>
          <p:cNvSpPr txBox="1"/>
          <p:nvPr/>
        </p:nvSpPr>
        <p:spPr>
          <a:xfrm>
            <a:off x="3272496" y="4144789"/>
            <a:ext cx="1584088" cy="262829"/>
          </a:xfrm>
          <a:prstGeom prst="rect">
            <a:avLst/>
          </a:prstGeom>
          <a:noFill/>
        </p:spPr>
        <p:txBody>
          <a:bodyPr wrap="none" rtlCol="0">
            <a:spAutoFit/>
          </a:bodyPr>
          <a:lstStyle/>
          <a:p>
            <a:r>
              <a:rPr lang="en-US" altLang="ja-JP" sz="1108" dirty="0">
                <a:latin typeface="Meiryo UI" panose="020B0604030504040204" pitchFamily="34" charset="-128"/>
                <a:ea typeface="Meiryo UI" panose="020B0604030504040204" pitchFamily="34" charset="-128"/>
              </a:rPr>
              <a:t>③</a:t>
            </a:r>
            <a:r>
              <a:rPr lang="ja-JP" altLang="en-US" sz="1108">
                <a:latin typeface="Meiryo UI" panose="020B0604030504040204" pitchFamily="34" charset="-128"/>
                <a:ea typeface="Meiryo UI" panose="020B0604030504040204" pitchFamily="34" charset="-128"/>
              </a:rPr>
              <a:t>道順に従って避難する</a:t>
            </a:r>
            <a:endParaRPr kumimoji="1" lang="ja-JP" altLang="en-US" sz="1108">
              <a:latin typeface="Meiryo UI" panose="020B0604030504040204" pitchFamily="34" charset="-128"/>
              <a:ea typeface="Meiryo UI" panose="020B0604030504040204" pitchFamily="34" charset="-128"/>
            </a:endParaRPr>
          </a:p>
        </p:txBody>
      </p:sp>
      <p:pic>
        <p:nvPicPr>
          <p:cNvPr id="52" name="図 51">
            <a:extLst>
              <a:ext uri="{FF2B5EF4-FFF2-40B4-BE49-F238E27FC236}">
                <a16:creationId xmlns:a16="http://schemas.microsoft.com/office/drawing/2014/main" id="{F06670D7-98A4-0F4D-9D43-19065B07616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059846" y="1103082"/>
            <a:ext cx="1735747" cy="2439730"/>
          </a:xfrm>
          <a:prstGeom prst="rect">
            <a:avLst/>
          </a:prstGeom>
          <a:ln>
            <a:solidFill>
              <a:schemeClr val="bg1">
                <a:lumMod val="85000"/>
              </a:schemeClr>
            </a:solidFill>
          </a:ln>
        </p:spPr>
      </p:pic>
      <p:sp>
        <p:nvSpPr>
          <p:cNvPr id="53" name="テキスト ボックス 17">
            <a:extLst>
              <a:ext uri="{FF2B5EF4-FFF2-40B4-BE49-F238E27FC236}">
                <a16:creationId xmlns:a16="http://schemas.microsoft.com/office/drawing/2014/main" id="{C6130180-9222-A244-BC19-D3DE11C2D81D}"/>
              </a:ext>
            </a:extLst>
          </p:cNvPr>
          <p:cNvSpPr txBox="1">
            <a:spLocks noChangeArrowheads="1"/>
          </p:cNvSpPr>
          <p:nvPr/>
        </p:nvSpPr>
        <p:spPr bwMode="auto">
          <a:xfrm>
            <a:off x="4970814" y="3495469"/>
            <a:ext cx="2128437" cy="205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 typeface="Arial" panose="020B0604020202020204" pitchFamily="34" charset="0"/>
              <a:buNone/>
            </a:pPr>
            <a:r>
              <a:rPr lang="en-US" altLang="ja-JP" sz="738" dirty="0">
                <a:solidFill>
                  <a:srgbClr val="000000"/>
                </a:solidFill>
                <a:latin typeface="Meiryo UI" panose="020B0604030504040204" pitchFamily="34" charset="-128"/>
                <a:ea typeface="Meiryo UI" panose="020B0604030504040204" pitchFamily="34" charset="-128"/>
                <a:cs typeface="メイリオ" panose="020B0604030504040204" pitchFamily="50" charset="-128"/>
              </a:rPr>
              <a:t>https://</a:t>
            </a:r>
            <a:r>
              <a:rPr lang="en-US" altLang="ja-JP" sz="738" dirty="0" err="1">
                <a:solidFill>
                  <a:srgbClr val="000000"/>
                </a:solidFill>
                <a:latin typeface="Meiryo UI" panose="020B0604030504040204" pitchFamily="34" charset="-128"/>
                <a:ea typeface="Meiryo UI" panose="020B0604030504040204" pitchFamily="34" charset="-128"/>
                <a:cs typeface="メイリオ" panose="020B0604030504040204" pitchFamily="50" charset="-128"/>
              </a:rPr>
              <a:t>odcs.bodik.jp</a:t>
            </a:r>
            <a:r>
              <a:rPr lang="en-US" altLang="ja-JP" sz="738" dirty="0">
                <a:solidFill>
                  <a:srgbClr val="000000"/>
                </a:solidFill>
                <a:latin typeface="Meiryo UI" panose="020B0604030504040204" pitchFamily="34" charset="-128"/>
                <a:ea typeface="Meiryo UI" panose="020B0604030504040204" pitchFamily="34" charset="-128"/>
                <a:cs typeface="メイリオ" panose="020B0604030504040204" pitchFamily="50" charset="-128"/>
              </a:rPr>
              <a:t>/</a:t>
            </a:r>
            <a:r>
              <a:rPr lang="en-US" altLang="ja-JP" sz="738" dirty="0" err="1">
                <a:solidFill>
                  <a:srgbClr val="000000"/>
                </a:solidFill>
                <a:latin typeface="Meiryo UI" panose="020B0604030504040204" pitchFamily="34" charset="-128"/>
                <a:ea typeface="Meiryo UI" panose="020B0604030504040204" pitchFamily="34" charset="-128"/>
                <a:cs typeface="メイリオ" panose="020B0604030504040204" pitchFamily="50" charset="-128"/>
              </a:rPr>
              <a:t>fukuoka-toshiken</a:t>
            </a:r>
            <a:r>
              <a:rPr lang="en-US" altLang="ja-JP" sz="738" dirty="0">
                <a:solidFill>
                  <a:srgbClr val="000000"/>
                </a:solidFill>
                <a:latin typeface="Meiryo UI" panose="020B0604030504040204" pitchFamily="34" charset="-128"/>
                <a:ea typeface="Meiryo UI" panose="020B0604030504040204" pitchFamily="34" charset="-128"/>
                <a:cs typeface="メイリオ" panose="020B0604030504040204" pitchFamily="50" charset="-128"/>
              </a:rPr>
              <a:t>/</a:t>
            </a:r>
            <a:endParaRPr lang="ja-JP" altLang="en-US" sz="738" dirty="0">
              <a:solidFill>
                <a:srgbClr val="000000"/>
              </a:solidFill>
              <a:latin typeface="Meiryo UI" panose="020B0604030504040204" pitchFamily="34" charset="-128"/>
              <a:ea typeface="Meiryo UI" panose="020B0604030504040204" pitchFamily="34" charset="-128"/>
              <a:cs typeface="メイリオ" panose="020B0604030504040204" pitchFamily="50" charset="-128"/>
            </a:endParaRPr>
          </a:p>
        </p:txBody>
      </p:sp>
      <p:sp>
        <p:nvSpPr>
          <p:cNvPr id="54" name="テキスト ボックス 17">
            <a:extLst>
              <a:ext uri="{FF2B5EF4-FFF2-40B4-BE49-F238E27FC236}">
                <a16:creationId xmlns:a16="http://schemas.microsoft.com/office/drawing/2014/main" id="{DABD4E2F-BE81-0345-A060-7891342B97C3}"/>
              </a:ext>
            </a:extLst>
          </p:cNvPr>
          <p:cNvSpPr txBox="1">
            <a:spLocks noChangeArrowheads="1"/>
          </p:cNvSpPr>
          <p:nvPr/>
        </p:nvSpPr>
        <p:spPr bwMode="auto">
          <a:xfrm>
            <a:off x="5991690" y="890006"/>
            <a:ext cx="2371750" cy="22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 typeface="Arial" panose="020B0604020202020204" pitchFamily="34" charset="0"/>
              <a:buNone/>
            </a:pPr>
            <a:r>
              <a:rPr lang="ja-JP" altLang="en-US" sz="831">
                <a:solidFill>
                  <a:srgbClr val="000000"/>
                </a:solidFill>
                <a:latin typeface="Meiryo UI" panose="020B0604030504040204" pitchFamily="34" charset="-128"/>
                <a:ea typeface="Meiryo UI" panose="020B0604030504040204" pitchFamily="34" charset="-128"/>
                <a:cs typeface="メイリオ" panose="020B0604030504040204" pitchFamily="50" charset="-128"/>
              </a:rPr>
              <a:t>福岡都市圏オープンデータポータルサイト</a:t>
            </a:r>
            <a:endParaRPr lang="en-US" altLang="ja-JP" sz="831" dirty="0">
              <a:solidFill>
                <a:srgbClr val="000000"/>
              </a:solidFill>
              <a:latin typeface="Meiryo UI" panose="020B0604030504040204" pitchFamily="34" charset="-128"/>
              <a:ea typeface="Meiryo UI" panose="020B0604030504040204" pitchFamily="34" charset="-128"/>
              <a:cs typeface="メイリオ" panose="020B0604030504040204" pitchFamily="50" charset="-128"/>
            </a:endParaRPr>
          </a:p>
        </p:txBody>
      </p:sp>
      <p:sp>
        <p:nvSpPr>
          <p:cNvPr id="55" name="テキスト ボックス 17">
            <a:extLst>
              <a:ext uri="{FF2B5EF4-FFF2-40B4-BE49-F238E27FC236}">
                <a16:creationId xmlns:a16="http://schemas.microsoft.com/office/drawing/2014/main" id="{1293698F-0B05-0948-919C-B251AE571D16}"/>
              </a:ext>
            </a:extLst>
          </p:cNvPr>
          <p:cNvSpPr txBox="1">
            <a:spLocks noChangeArrowheads="1"/>
          </p:cNvSpPr>
          <p:nvPr/>
        </p:nvSpPr>
        <p:spPr bwMode="auto">
          <a:xfrm>
            <a:off x="7031351" y="3495469"/>
            <a:ext cx="2128437" cy="205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None/>
            </a:pPr>
            <a:r>
              <a:rPr lang="en-US" altLang="ja-JP" sz="738" dirty="0">
                <a:solidFill>
                  <a:srgbClr val="000000"/>
                </a:solidFill>
                <a:latin typeface="Meiryo UI" panose="020B0604030504040204" pitchFamily="34" charset="-128"/>
                <a:ea typeface="Meiryo UI" panose="020B0604030504040204" pitchFamily="34" charset="-128"/>
                <a:cs typeface="メイリオ" panose="020B0604030504040204" pitchFamily="50" charset="-128"/>
              </a:rPr>
              <a:t>https://</a:t>
            </a:r>
            <a:r>
              <a:rPr lang="en-US" altLang="ja-JP" sz="738" dirty="0" err="1">
                <a:solidFill>
                  <a:srgbClr val="000000"/>
                </a:solidFill>
                <a:latin typeface="Meiryo UI" panose="020B0604030504040204" pitchFamily="34" charset="-128"/>
                <a:ea typeface="Meiryo UI" panose="020B0604030504040204" pitchFamily="34" charset="-128"/>
                <a:cs typeface="メイリオ" panose="020B0604030504040204" pitchFamily="50" charset="-128"/>
              </a:rPr>
              <a:t>maps.bodik.jp</a:t>
            </a:r>
            <a:r>
              <a:rPr lang="en-US" altLang="ja-JP" sz="738" dirty="0">
                <a:solidFill>
                  <a:srgbClr val="000000"/>
                </a:solidFill>
                <a:latin typeface="Meiryo UI" panose="020B0604030504040204" pitchFamily="34" charset="-128"/>
                <a:ea typeface="Meiryo UI" panose="020B0604030504040204" pitchFamily="34" charset="-128"/>
                <a:cs typeface="メイリオ" panose="020B0604030504040204" pitchFamily="50" charset="-128"/>
              </a:rPr>
              <a:t>/</a:t>
            </a:r>
            <a:r>
              <a:rPr lang="en-US" altLang="ja-JP" sz="738" dirty="0" err="1">
                <a:solidFill>
                  <a:srgbClr val="000000"/>
                </a:solidFill>
                <a:latin typeface="Meiryo UI" panose="020B0604030504040204" pitchFamily="34" charset="-128"/>
                <a:ea typeface="Meiryo UI" panose="020B0604030504040204" pitchFamily="34" charset="-128"/>
                <a:cs typeface="メイリオ" panose="020B0604030504040204" pitchFamily="50" charset="-128"/>
              </a:rPr>
              <a:t>fukuoka-toshiken</a:t>
            </a:r>
            <a:endParaRPr lang="ja-JP" altLang="en-US" sz="738" dirty="0">
              <a:solidFill>
                <a:srgbClr val="000000"/>
              </a:solidFill>
              <a:latin typeface="Meiryo UI" panose="020B0604030504040204" pitchFamily="34" charset="-128"/>
              <a:ea typeface="Meiryo UI" panose="020B0604030504040204" pitchFamily="34" charset="-128"/>
              <a:cs typeface="メイリオ" panose="020B0604030504040204" pitchFamily="50" charset="-128"/>
            </a:endParaRPr>
          </a:p>
        </p:txBody>
      </p:sp>
      <p:pic>
        <p:nvPicPr>
          <p:cNvPr id="56" name="図 55">
            <a:extLst>
              <a:ext uri="{FF2B5EF4-FFF2-40B4-BE49-F238E27FC236}">
                <a16:creationId xmlns:a16="http://schemas.microsoft.com/office/drawing/2014/main" id="{C4EAA443-A929-1148-8E44-D793131CD49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150464" y="1107995"/>
            <a:ext cx="1729913" cy="2435212"/>
          </a:xfrm>
          <a:prstGeom prst="rect">
            <a:avLst/>
          </a:prstGeom>
        </p:spPr>
      </p:pic>
      <p:sp>
        <p:nvSpPr>
          <p:cNvPr id="57" name="右矢印 56">
            <a:extLst>
              <a:ext uri="{FF2B5EF4-FFF2-40B4-BE49-F238E27FC236}">
                <a16:creationId xmlns:a16="http://schemas.microsoft.com/office/drawing/2014/main" id="{3BA0BD4D-1547-DA41-BC2D-E78B0A7CF867}"/>
              </a:ext>
            </a:extLst>
          </p:cNvPr>
          <p:cNvSpPr/>
          <p:nvPr/>
        </p:nvSpPr>
        <p:spPr>
          <a:xfrm>
            <a:off x="1710658" y="4823746"/>
            <a:ext cx="220538" cy="731158"/>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latin typeface="Meiryo UI" panose="020B0604030504040204" pitchFamily="34" charset="-128"/>
              <a:ea typeface="Meiryo UI" panose="020B0604030504040204" pitchFamily="34" charset="-128"/>
            </a:endParaRPr>
          </a:p>
        </p:txBody>
      </p:sp>
      <p:sp>
        <p:nvSpPr>
          <p:cNvPr id="58" name="右矢印 57">
            <a:extLst>
              <a:ext uri="{FF2B5EF4-FFF2-40B4-BE49-F238E27FC236}">
                <a16:creationId xmlns:a16="http://schemas.microsoft.com/office/drawing/2014/main" id="{841D46A3-95A9-DA4F-A155-1D9E83C57D24}"/>
              </a:ext>
            </a:extLst>
          </p:cNvPr>
          <p:cNvSpPr/>
          <p:nvPr/>
        </p:nvSpPr>
        <p:spPr>
          <a:xfrm>
            <a:off x="3178789" y="4823746"/>
            <a:ext cx="220538" cy="731158"/>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latin typeface="Meiryo UI" panose="020B0604030504040204" pitchFamily="34" charset="-128"/>
              <a:ea typeface="Meiryo UI" panose="020B0604030504040204" pitchFamily="34" charset="-128"/>
            </a:endParaRPr>
          </a:p>
        </p:txBody>
      </p:sp>
      <p:pic>
        <p:nvPicPr>
          <p:cNvPr id="59" name="図 58">
            <a:extLst>
              <a:ext uri="{FF2B5EF4-FFF2-40B4-BE49-F238E27FC236}">
                <a16:creationId xmlns:a16="http://schemas.microsoft.com/office/drawing/2014/main" id="{DD796EFD-51FA-564F-B14E-4B70851F8F96}"/>
              </a:ext>
            </a:extLst>
          </p:cNvPr>
          <p:cNvPicPr>
            <a:picLocks noChangeAspect="1"/>
          </p:cNvPicPr>
          <p:nvPr/>
        </p:nvPicPr>
        <p:blipFill>
          <a:blip r:embed="rId8"/>
          <a:stretch>
            <a:fillRect/>
          </a:stretch>
        </p:blipFill>
        <p:spPr>
          <a:xfrm>
            <a:off x="6639150" y="4374181"/>
            <a:ext cx="1132190" cy="2012782"/>
          </a:xfrm>
          <a:prstGeom prst="rect">
            <a:avLst/>
          </a:prstGeom>
        </p:spPr>
      </p:pic>
      <p:pic>
        <p:nvPicPr>
          <p:cNvPr id="60" name="図 59">
            <a:extLst>
              <a:ext uri="{FF2B5EF4-FFF2-40B4-BE49-F238E27FC236}">
                <a16:creationId xmlns:a16="http://schemas.microsoft.com/office/drawing/2014/main" id="{79835ABC-CFED-CB42-A25C-0685AAAE12B5}"/>
              </a:ext>
            </a:extLst>
          </p:cNvPr>
          <p:cNvPicPr>
            <a:picLocks noChangeAspect="1"/>
          </p:cNvPicPr>
          <p:nvPr/>
        </p:nvPicPr>
        <p:blipFill>
          <a:blip r:embed="rId9"/>
          <a:stretch>
            <a:fillRect/>
          </a:stretch>
        </p:blipFill>
        <p:spPr>
          <a:xfrm>
            <a:off x="5159975" y="4374181"/>
            <a:ext cx="1132190" cy="2012782"/>
          </a:xfrm>
          <a:prstGeom prst="rect">
            <a:avLst/>
          </a:prstGeom>
        </p:spPr>
      </p:pic>
      <p:sp>
        <p:nvSpPr>
          <p:cNvPr id="61" name="テキスト ボックス 60">
            <a:extLst>
              <a:ext uri="{FF2B5EF4-FFF2-40B4-BE49-F238E27FC236}">
                <a16:creationId xmlns:a16="http://schemas.microsoft.com/office/drawing/2014/main" id="{8CF597A6-F2AF-0242-B430-4B06AA9EB131}"/>
              </a:ext>
            </a:extLst>
          </p:cNvPr>
          <p:cNvSpPr txBox="1"/>
          <p:nvPr/>
        </p:nvSpPr>
        <p:spPr>
          <a:xfrm>
            <a:off x="4970814" y="3970882"/>
            <a:ext cx="1420582" cy="433324"/>
          </a:xfrm>
          <a:prstGeom prst="rect">
            <a:avLst/>
          </a:prstGeom>
          <a:noFill/>
        </p:spPr>
        <p:txBody>
          <a:bodyPr wrap="none" rtlCol="0">
            <a:spAutoFit/>
          </a:bodyPr>
          <a:lstStyle/>
          <a:p>
            <a:r>
              <a:rPr kumimoji="1" lang="en-US" altLang="ja-JP" sz="1108" dirty="0">
                <a:solidFill>
                  <a:schemeClr val="tx2">
                    <a:lumMod val="60000"/>
                    <a:lumOff val="40000"/>
                  </a:schemeClr>
                </a:solidFill>
                <a:latin typeface="Meiryo UI" panose="020B0604030504040204" pitchFamily="34" charset="-128"/>
                <a:ea typeface="Meiryo UI" panose="020B0604030504040204" pitchFamily="34" charset="-128"/>
              </a:rPr>
              <a:t>B</a:t>
            </a:r>
            <a:r>
              <a:rPr kumimoji="1" lang="en-US" altLang="ja-JP" sz="1108" dirty="0">
                <a:latin typeface="Meiryo UI" panose="020B0604030504040204" pitchFamily="34" charset="-128"/>
                <a:ea typeface="Meiryo UI" panose="020B0604030504040204" pitchFamily="34" charset="-128"/>
              </a:rPr>
              <a:t>. </a:t>
            </a:r>
            <a:r>
              <a:rPr kumimoji="1" lang="ja-JP" altLang="en-US" sz="1108">
                <a:latin typeface="Meiryo UI" panose="020B0604030504040204" pitchFamily="34" charset="-128"/>
                <a:ea typeface="Meiryo UI" panose="020B0604030504040204" pitchFamily="34" charset="-128"/>
              </a:rPr>
              <a:t>小学校区を調べる</a:t>
            </a:r>
            <a:endParaRPr kumimoji="1" lang="en-US" altLang="ja-JP" sz="1108" dirty="0">
              <a:latin typeface="Meiryo UI" panose="020B0604030504040204" pitchFamily="34" charset="-128"/>
              <a:ea typeface="Meiryo UI" panose="020B0604030504040204" pitchFamily="34" charset="-128"/>
            </a:endParaRPr>
          </a:p>
          <a:p>
            <a:r>
              <a:rPr lang="ja-JP" altLang="en-US" sz="1108">
                <a:latin typeface="Meiryo UI" panose="020B0604030504040204" pitchFamily="34" charset="-128"/>
                <a:ea typeface="Meiryo UI" panose="020B0604030504040204" pitchFamily="34" charset="-128"/>
              </a:rPr>
              <a:t>アプリケーション</a:t>
            </a:r>
            <a:endParaRPr kumimoji="1" lang="ja-JP" altLang="en-US" sz="1108">
              <a:latin typeface="Meiryo UI" panose="020B0604030504040204" pitchFamily="34" charset="-128"/>
              <a:ea typeface="Meiryo UI" panose="020B0604030504040204" pitchFamily="34" charset="-128"/>
            </a:endParaRPr>
          </a:p>
        </p:txBody>
      </p:sp>
      <p:sp>
        <p:nvSpPr>
          <p:cNvPr id="62" name="テキスト ボックス 61">
            <a:extLst>
              <a:ext uri="{FF2B5EF4-FFF2-40B4-BE49-F238E27FC236}">
                <a16:creationId xmlns:a16="http://schemas.microsoft.com/office/drawing/2014/main" id="{9D75EC56-E5F7-C348-80EF-1029109C3539}"/>
              </a:ext>
            </a:extLst>
          </p:cNvPr>
          <p:cNvSpPr txBox="1"/>
          <p:nvPr/>
        </p:nvSpPr>
        <p:spPr>
          <a:xfrm>
            <a:off x="6433130" y="3960752"/>
            <a:ext cx="1519968" cy="433324"/>
          </a:xfrm>
          <a:prstGeom prst="rect">
            <a:avLst/>
          </a:prstGeom>
          <a:noFill/>
        </p:spPr>
        <p:txBody>
          <a:bodyPr wrap="none" rtlCol="0">
            <a:spAutoFit/>
          </a:bodyPr>
          <a:lstStyle/>
          <a:p>
            <a:r>
              <a:rPr kumimoji="1" lang="en-US" altLang="ja-JP" sz="1108" dirty="0">
                <a:solidFill>
                  <a:schemeClr val="tx2">
                    <a:lumMod val="60000"/>
                    <a:lumOff val="40000"/>
                  </a:schemeClr>
                </a:solidFill>
                <a:latin typeface="Meiryo UI" panose="020B0604030504040204" pitchFamily="34" charset="-128"/>
                <a:ea typeface="Meiryo UI" panose="020B0604030504040204" pitchFamily="34" charset="-128"/>
              </a:rPr>
              <a:t>C</a:t>
            </a:r>
            <a:r>
              <a:rPr kumimoji="1" lang="en-US" altLang="ja-JP" sz="1108" dirty="0">
                <a:latin typeface="Meiryo UI" panose="020B0604030504040204" pitchFamily="34" charset="-128"/>
                <a:ea typeface="Meiryo UI" panose="020B0604030504040204" pitchFamily="34" charset="-128"/>
              </a:rPr>
              <a:t>. </a:t>
            </a:r>
            <a:r>
              <a:rPr kumimoji="1" lang="ja-JP" altLang="en-US" sz="1108">
                <a:latin typeface="Meiryo UI" panose="020B0604030504040204" pitchFamily="34" charset="-128"/>
                <a:ea typeface="Meiryo UI" panose="020B0604030504040204" pitchFamily="34" charset="-128"/>
              </a:rPr>
              <a:t>土砂災害警戒区域</a:t>
            </a:r>
            <a:endParaRPr kumimoji="1" lang="en-US" altLang="ja-JP" sz="1108" dirty="0">
              <a:latin typeface="Meiryo UI" panose="020B0604030504040204" pitchFamily="34" charset="-128"/>
              <a:ea typeface="Meiryo UI" panose="020B0604030504040204" pitchFamily="34" charset="-128"/>
            </a:endParaRPr>
          </a:p>
          <a:p>
            <a:r>
              <a:rPr kumimoji="1" lang="ja-JP" altLang="en-US" sz="1108">
                <a:latin typeface="Meiryo UI" panose="020B0604030504040204" pitchFamily="34" charset="-128"/>
                <a:ea typeface="Meiryo UI" panose="020B0604030504040204" pitchFamily="34" charset="-128"/>
              </a:rPr>
              <a:t>を</a:t>
            </a:r>
            <a:r>
              <a:rPr lang="ja-JP" altLang="en-US" sz="1108">
                <a:latin typeface="Meiryo UI" panose="020B0604030504040204" pitchFamily="34" charset="-128"/>
                <a:ea typeface="Meiryo UI" panose="020B0604030504040204" pitchFamily="34" charset="-128"/>
              </a:rPr>
              <a:t>調べるアプリケーション</a:t>
            </a:r>
            <a:endParaRPr kumimoji="1" lang="en-US" altLang="ja-JP" sz="1108" dirty="0">
              <a:latin typeface="Meiryo UI" panose="020B0604030504040204" pitchFamily="34" charset="-128"/>
              <a:ea typeface="Meiryo UI" panose="020B0604030504040204" pitchFamily="34" charset="-128"/>
            </a:endParaRPr>
          </a:p>
        </p:txBody>
      </p:sp>
      <p:sp>
        <p:nvSpPr>
          <p:cNvPr id="63" name="テキスト ボックス 62">
            <a:extLst>
              <a:ext uri="{FF2B5EF4-FFF2-40B4-BE49-F238E27FC236}">
                <a16:creationId xmlns:a16="http://schemas.microsoft.com/office/drawing/2014/main" id="{AC373ACB-21F5-7F4F-91B6-69D3B2DCA3FF}"/>
              </a:ext>
            </a:extLst>
          </p:cNvPr>
          <p:cNvSpPr txBox="1"/>
          <p:nvPr/>
        </p:nvSpPr>
        <p:spPr>
          <a:xfrm>
            <a:off x="185051" y="3926078"/>
            <a:ext cx="4121073" cy="262829"/>
          </a:xfrm>
          <a:prstGeom prst="rect">
            <a:avLst/>
          </a:prstGeom>
          <a:noFill/>
        </p:spPr>
        <p:txBody>
          <a:bodyPr wrap="square" rtlCol="0">
            <a:spAutoFit/>
          </a:bodyPr>
          <a:lstStyle/>
          <a:p>
            <a:r>
              <a:rPr lang="en-US" altLang="ja-JP" sz="1108" dirty="0">
                <a:solidFill>
                  <a:schemeClr val="tx2">
                    <a:lumMod val="60000"/>
                    <a:lumOff val="40000"/>
                  </a:schemeClr>
                </a:solidFill>
                <a:latin typeface="Meiryo UI" panose="020B0604030504040204" pitchFamily="34" charset="-128"/>
                <a:ea typeface="Meiryo UI" panose="020B0604030504040204" pitchFamily="34" charset="-128"/>
              </a:rPr>
              <a:t>A</a:t>
            </a:r>
            <a:r>
              <a:rPr lang="en-US" altLang="ja-JP" sz="1108" dirty="0">
                <a:latin typeface="Meiryo UI" panose="020B0604030504040204" pitchFamily="34" charset="-128"/>
                <a:ea typeface="Meiryo UI" panose="020B0604030504040204" pitchFamily="34" charset="-128"/>
              </a:rPr>
              <a:t>. </a:t>
            </a:r>
            <a:r>
              <a:rPr lang="ja-JP" altLang="en-US" sz="1108">
                <a:latin typeface="Meiryo UI" panose="020B0604030504040204" pitchFamily="34" charset="-128"/>
                <a:ea typeface="Meiryo UI" panose="020B0604030504040204" pitchFamily="34" charset="-128"/>
              </a:rPr>
              <a:t>指定緊急避難場所を調べるアプリケーション</a:t>
            </a:r>
            <a:endParaRPr kumimoji="1" lang="ja-JP" altLang="en-US" sz="1108">
              <a:latin typeface="Meiryo UI" panose="020B0604030504040204" pitchFamily="34" charset="-128"/>
              <a:ea typeface="Meiryo UI" panose="020B0604030504040204" pitchFamily="34" charset="-128"/>
            </a:endParaRPr>
          </a:p>
        </p:txBody>
      </p:sp>
      <p:sp>
        <p:nvSpPr>
          <p:cNvPr id="64" name="テキスト ボックス 63">
            <a:extLst>
              <a:ext uri="{FF2B5EF4-FFF2-40B4-BE49-F238E27FC236}">
                <a16:creationId xmlns:a16="http://schemas.microsoft.com/office/drawing/2014/main" id="{BBABA4DC-DB3A-7944-AB92-D2E37EBB4184}"/>
              </a:ext>
            </a:extLst>
          </p:cNvPr>
          <p:cNvSpPr txBox="1"/>
          <p:nvPr/>
        </p:nvSpPr>
        <p:spPr>
          <a:xfrm>
            <a:off x="8014803" y="4093689"/>
            <a:ext cx="333061" cy="291170"/>
          </a:xfrm>
          <a:prstGeom prst="rect">
            <a:avLst/>
          </a:prstGeom>
          <a:noFill/>
        </p:spPr>
        <p:txBody>
          <a:bodyPr wrap="square" rtlCol="0">
            <a:spAutoFit/>
          </a:bodyPr>
          <a:lstStyle/>
          <a:p>
            <a:r>
              <a:rPr lang="en-US" altLang="ja-JP" sz="1292" dirty="0">
                <a:solidFill>
                  <a:schemeClr val="tx2">
                    <a:lumMod val="60000"/>
                    <a:lumOff val="40000"/>
                  </a:schemeClr>
                </a:solidFill>
                <a:latin typeface="Meiryo UI" panose="020B0604030504040204" pitchFamily="34" charset="-128"/>
                <a:ea typeface="Meiryo UI" panose="020B0604030504040204" pitchFamily="34" charset="-128"/>
              </a:rPr>
              <a:t>A</a:t>
            </a:r>
            <a:endParaRPr kumimoji="1" lang="ja-JP" altLang="en-US" sz="1292">
              <a:solidFill>
                <a:schemeClr val="tx2">
                  <a:lumMod val="60000"/>
                  <a:lumOff val="40000"/>
                </a:schemeClr>
              </a:solidFill>
              <a:latin typeface="Meiryo UI" panose="020B0604030504040204" pitchFamily="34" charset="-128"/>
              <a:ea typeface="Meiryo UI" panose="020B0604030504040204" pitchFamily="34" charset="-128"/>
            </a:endParaRPr>
          </a:p>
        </p:txBody>
      </p:sp>
      <p:sp>
        <p:nvSpPr>
          <p:cNvPr id="65" name="テキスト ボックス 64">
            <a:extLst>
              <a:ext uri="{FF2B5EF4-FFF2-40B4-BE49-F238E27FC236}">
                <a16:creationId xmlns:a16="http://schemas.microsoft.com/office/drawing/2014/main" id="{BFAD7E52-A34F-BF41-8FDE-5ABEA4DA770D}"/>
              </a:ext>
            </a:extLst>
          </p:cNvPr>
          <p:cNvSpPr txBox="1"/>
          <p:nvPr/>
        </p:nvSpPr>
        <p:spPr>
          <a:xfrm>
            <a:off x="8027668" y="4885909"/>
            <a:ext cx="333061" cy="291170"/>
          </a:xfrm>
          <a:prstGeom prst="rect">
            <a:avLst/>
          </a:prstGeom>
          <a:noFill/>
        </p:spPr>
        <p:txBody>
          <a:bodyPr wrap="square" rtlCol="0">
            <a:spAutoFit/>
          </a:bodyPr>
          <a:lstStyle/>
          <a:p>
            <a:r>
              <a:rPr kumimoji="1" lang="en-US" altLang="ja-JP" sz="1292" dirty="0">
                <a:solidFill>
                  <a:schemeClr val="tx2">
                    <a:lumMod val="60000"/>
                    <a:lumOff val="40000"/>
                  </a:schemeClr>
                </a:solidFill>
                <a:latin typeface="Meiryo UI" panose="020B0604030504040204" pitchFamily="34" charset="-128"/>
                <a:ea typeface="Meiryo UI" panose="020B0604030504040204" pitchFamily="34" charset="-128"/>
              </a:rPr>
              <a:t>B</a:t>
            </a:r>
            <a:endParaRPr kumimoji="1" lang="ja-JP" altLang="en-US" sz="1292">
              <a:solidFill>
                <a:schemeClr val="tx2">
                  <a:lumMod val="60000"/>
                  <a:lumOff val="40000"/>
                </a:schemeClr>
              </a:solidFill>
              <a:latin typeface="Meiryo UI" panose="020B0604030504040204" pitchFamily="34" charset="-128"/>
              <a:ea typeface="Meiryo UI" panose="020B0604030504040204" pitchFamily="34" charset="-128"/>
            </a:endParaRPr>
          </a:p>
        </p:txBody>
      </p:sp>
      <p:sp>
        <p:nvSpPr>
          <p:cNvPr id="66" name="テキスト ボックス 65">
            <a:extLst>
              <a:ext uri="{FF2B5EF4-FFF2-40B4-BE49-F238E27FC236}">
                <a16:creationId xmlns:a16="http://schemas.microsoft.com/office/drawing/2014/main" id="{95CC9273-BA7F-BF49-8D35-A455DC1077C5}"/>
              </a:ext>
            </a:extLst>
          </p:cNvPr>
          <p:cNvSpPr txBox="1"/>
          <p:nvPr/>
        </p:nvSpPr>
        <p:spPr>
          <a:xfrm>
            <a:off x="8014803" y="5671548"/>
            <a:ext cx="333061" cy="291170"/>
          </a:xfrm>
          <a:prstGeom prst="rect">
            <a:avLst/>
          </a:prstGeom>
          <a:noFill/>
        </p:spPr>
        <p:txBody>
          <a:bodyPr wrap="square" rtlCol="0">
            <a:spAutoFit/>
          </a:bodyPr>
          <a:lstStyle/>
          <a:p>
            <a:r>
              <a:rPr lang="en-US" altLang="ja-JP" sz="1292" dirty="0">
                <a:solidFill>
                  <a:schemeClr val="tx2">
                    <a:lumMod val="60000"/>
                    <a:lumOff val="40000"/>
                  </a:schemeClr>
                </a:solidFill>
                <a:latin typeface="Meiryo UI" panose="020B0604030504040204" pitchFamily="34" charset="-128"/>
                <a:ea typeface="Meiryo UI" panose="020B0604030504040204" pitchFamily="34" charset="-128"/>
              </a:rPr>
              <a:t>C</a:t>
            </a:r>
            <a:endParaRPr kumimoji="1" lang="ja-JP" altLang="en-US" sz="1292">
              <a:solidFill>
                <a:schemeClr val="tx2">
                  <a:lumMod val="60000"/>
                  <a:lumOff val="40000"/>
                </a:schemeClr>
              </a:solidFill>
              <a:latin typeface="Meiryo UI" panose="020B0604030504040204" pitchFamily="34" charset="-128"/>
              <a:ea typeface="Meiryo UI" panose="020B0604030504040204" pitchFamily="34" charset="-128"/>
            </a:endParaRPr>
          </a:p>
        </p:txBody>
      </p:sp>
      <p:sp>
        <p:nvSpPr>
          <p:cNvPr id="67" name="正方形/長方形 66">
            <a:extLst>
              <a:ext uri="{FF2B5EF4-FFF2-40B4-BE49-F238E27FC236}">
                <a16:creationId xmlns:a16="http://schemas.microsoft.com/office/drawing/2014/main" id="{FC064537-6E41-9447-B5DE-F0C4247D4839}"/>
              </a:ext>
            </a:extLst>
          </p:cNvPr>
          <p:cNvSpPr/>
          <p:nvPr/>
        </p:nvSpPr>
        <p:spPr>
          <a:xfrm>
            <a:off x="187085" y="3926077"/>
            <a:ext cx="4664342" cy="2527354"/>
          </a:xfrm>
          <a:prstGeom prst="rect">
            <a:avLst/>
          </a:prstGeom>
          <a:noFill/>
          <a:ln w="19050">
            <a:solidFill>
              <a:schemeClr val="tx2">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latin typeface="Meiryo UI" panose="020B0604030504040204" pitchFamily="34" charset="-128"/>
              <a:ea typeface="Meiryo UI" panose="020B0604030504040204" pitchFamily="34" charset="-128"/>
            </a:endParaRPr>
          </a:p>
        </p:txBody>
      </p:sp>
      <p:pic>
        <p:nvPicPr>
          <p:cNvPr id="68" name="図 67">
            <a:extLst>
              <a:ext uri="{FF2B5EF4-FFF2-40B4-BE49-F238E27FC236}">
                <a16:creationId xmlns:a16="http://schemas.microsoft.com/office/drawing/2014/main" id="{A380BD79-DF25-2D46-BD11-9C99BE1241C0}"/>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221473" y="4188171"/>
            <a:ext cx="703146" cy="703146"/>
          </a:xfrm>
          <a:prstGeom prst="rect">
            <a:avLst/>
          </a:prstGeom>
        </p:spPr>
      </p:pic>
      <p:pic>
        <p:nvPicPr>
          <p:cNvPr id="69" name="図 68">
            <a:extLst>
              <a:ext uri="{FF2B5EF4-FFF2-40B4-BE49-F238E27FC236}">
                <a16:creationId xmlns:a16="http://schemas.microsoft.com/office/drawing/2014/main" id="{B72E5098-42EC-D045-80CC-3D859A400691}"/>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221473" y="4957785"/>
            <a:ext cx="731158" cy="731158"/>
          </a:xfrm>
          <a:prstGeom prst="rect">
            <a:avLst/>
          </a:prstGeom>
        </p:spPr>
      </p:pic>
      <p:pic>
        <p:nvPicPr>
          <p:cNvPr id="70" name="図 69">
            <a:extLst>
              <a:ext uri="{FF2B5EF4-FFF2-40B4-BE49-F238E27FC236}">
                <a16:creationId xmlns:a16="http://schemas.microsoft.com/office/drawing/2014/main" id="{BF2C2281-F158-4543-9549-9BC8EECD2A77}"/>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223282" y="5734056"/>
            <a:ext cx="752515" cy="752515"/>
          </a:xfrm>
          <a:prstGeom prst="rect">
            <a:avLst/>
          </a:prstGeom>
        </p:spPr>
      </p:pic>
      <p:sp>
        <p:nvSpPr>
          <p:cNvPr id="71" name="テキスト ボックス 70">
            <a:extLst>
              <a:ext uri="{FF2B5EF4-FFF2-40B4-BE49-F238E27FC236}">
                <a16:creationId xmlns:a16="http://schemas.microsoft.com/office/drawing/2014/main" id="{A51BE335-AA26-0F47-91F1-2020EAF460A6}"/>
              </a:ext>
            </a:extLst>
          </p:cNvPr>
          <p:cNvSpPr txBox="1"/>
          <p:nvPr/>
        </p:nvSpPr>
        <p:spPr>
          <a:xfrm>
            <a:off x="8021209" y="3734006"/>
            <a:ext cx="1146468" cy="433324"/>
          </a:xfrm>
          <a:prstGeom prst="rect">
            <a:avLst/>
          </a:prstGeom>
          <a:noFill/>
        </p:spPr>
        <p:txBody>
          <a:bodyPr wrap="none" rtlCol="0">
            <a:spAutoFit/>
          </a:bodyPr>
          <a:lstStyle/>
          <a:p>
            <a:pPr algn="ctr"/>
            <a:r>
              <a:rPr kumimoji="1" lang="ja-JP" altLang="en-US" sz="1108">
                <a:latin typeface="Meiryo UI" panose="020B0604030504040204" pitchFamily="34" charset="-128"/>
                <a:ea typeface="Meiryo UI" panose="020B0604030504040204" pitchFamily="34" charset="-128"/>
              </a:rPr>
              <a:t>公開中の</a:t>
            </a:r>
            <a:endParaRPr kumimoji="1" lang="en-US" altLang="ja-JP" sz="1108" dirty="0">
              <a:latin typeface="Meiryo UI" panose="020B0604030504040204" pitchFamily="34" charset="-128"/>
              <a:ea typeface="Meiryo UI" panose="020B0604030504040204" pitchFamily="34" charset="-128"/>
            </a:endParaRPr>
          </a:p>
          <a:p>
            <a:pPr algn="ctr"/>
            <a:r>
              <a:rPr lang="ja-JP" altLang="en-US" sz="1108">
                <a:latin typeface="Meiryo UI" panose="020B0604030504040204" pitchFamily="34" charset="-128"/>
                <a:ea typeface="Meiryo UI" panose="020B0604030504040204" pitchFamily="34" charset="-128"/>
              </a:rPr>
              <a:t>アプリケーション例</a:t>
            </a:r>
            <a:endParaRPr kumimoji="1" lang="ja-JP" altLang="en-US" sz="1108">
              <a:latin typeface="Meiryo UI" panose="020B0604030504040204" pitchFamily="34" charset="-128"/>
              <a:ea typeface="Meiryo UI" panose="020B0604030504040204" pitchFamily="34" charset="-128"/>
            </a:endParaRPr>
          </a:p>
        </p:txBody>
      </p:sp>
      <p:sp>
        <p:nvSpPr>
          <p:cNvPr id="72" name="テキスト ボックス 71">
            <a:extLst>
              <a:ext uri="{FF2B5EF4-FFF2-40B4-BE49-F238E27FC236}">
                <a16:creationId xmlns:a16="http://schemas.microsoft.com/office/drawing/2014/main" id="{455B502B-8F95-AB47-B8C5-82503D5D4EED}"/>
              </a:ext>
            </a:extLst>
          </p:cNvPr>
          <p:cNvSpPr txBox="1"/>
          <p:nvPr/>
        </p:nvSpPr>
        <p:spPr>
          <a:xfrm>
            <a:off x="189900" y="924439"/>
            <a:ext cx="4677878" cy="1387251"/>
          </a:xfrm>
          <a:prstGeom prst="rect">
            <a:avLst/>
          </a:prstGeom>
          <a:ln w="19050">
            <a:solidFill>
              <a:schemeClr val="tx2">
                <a:lumMod val="60000"/>
                <a:lumOff val="40000"/>
              </a:schemeClr>
            </a:solidFill>
          </a:ln>
        </p:spPr>
        <p:style>
          <a:lnRef idx="2">
            <a:schemeClr val="accent5"/>
          </a:lnRef>
          <a:fillRef idx="1">
            <a:schemeClr val="lt1"/>
          </a:fillRef>
          <a:effectRef idx="0">
            <a:schemeClr val="accent5"/>
          </a:effectRef>
          <a:fontRef idx="minor">
            <a:schemeClr val="dk1"/>
          </a:fontRef>
        </p:style>
        <p:txBody>
          <a:bodyPr wrap="square" lIns="43821" tIns="43821" rIns="43821" bIns="43821" rtlCol="0">
            <a:spAutoFit/>
          </a:bodyPr>
          <a:lstStyle/>
          <a:p>
            <a:pPr>
              <a:spcBef>
                <a:spcPts val="554"/>
              </a:spcBef>
            </a:pPr>
            <a:r>
              <a:rPr lang="ja-JP" altLang="en-US" sz="1292" u="sng">
                <a:latin typeface="Meiryo UI" panose="020B0604030504040204" pitchFamily="34" charset="-128"/>
                <a:ea typeface="Meiryo UI" panose="020B0604030504040204" pitchFamily="34" charset="-128"/>
                <a:cs typeface="Meiryo UI" panose="020B0604030504040204" pitchFamily="50" charset="-128"/>
              </a:rPr>
              <a:t>福岡都市圏のオープンデータ</a:t>
            </a:r>
            <a:endParaRPr lang="en-US" altLang="ja-JP" sz="1292" u="sng" dirty="0">
              <a:latin typeface="Meiryo UI" panose="020B0604030504040204" pitchFamily="34" charset="-128"/>
              <a:ea typeface="Meiryo UI" panose="020B0604030504040204" pitchFamily="34" charset="-128"/>
              <a:cs typeface="Meiryo UI" panose="020B0604030504040204" pitchFamily="50" charset="-128"/>
            </a:endParaRPr>
          </a:p>
          <a:p>
            <a:pPr>
              <a:spcBef>
                <a:spcPts val="554"/>
              </a:spcBef>
            </a:pPr>
            <a:r>
              <a:rPr lang="en-US" altLang="ja-JP" sz="1108" dirty="0">
                <a:latin typeface="Meiryo UI" panose="020B0604030504040204" pitchFamily="34" charset="-128"/>
                <a:ea typeface="Meiryo UI" panose="020B0604030504040204" pitchFamily="34" charset="-128"/>
                <a:cs typeface="Meiryo UI" panose="020B0604030504040204" pitchFamily="50" charset="-128"/>
              </a:rPr>
              <a:t>2017</a:t>
            </a:r>
            <a:r>
              <a:rPr lang="ja-JP" altLang="en-US" sz="1108">
                <a:latin typeface="Meiryo UI" panose="020B0604030504040204" pitchFamily="34" charset="-128"/>
                <a:ea typeface="Meiryo UI" panose="020B0604030504040204" pitchFamily="34" charset="-128"/>
                <a:cs typeface="Meiryo UI" panose="020B0604030504040204" pitchFamily="50" charset="-128"/>
              </a:rPr>
              <a:t>年度、福岡都市圏</a:t>
            </a:r>
            <a:r>
              <a:rPr lang="en-US" altLang="ja-JP" sz="1108" dirty="0">
                <a:latin typeface="Meiryo UI" panose="020B0604030504040204" pitchFamily="34" charset="-128"/>
                <a:ea typeface="Meiryo UI" panose="020B0604030504040204" pitchFamily="34" charset="-128"/>
                <a:cs typeface="Meiryo UI" panose="020B0604030504040204" pitchFamily="50" charset="-128"/>
              </a:rPr>
              <a:t>17</a:t>
            </a:r>
            <a:r>
              <a:rPr lang="ja-JP" altLang="en-US" sz="1108">
                <a:latin typeface="Meiryo UI" panose="020B0604030504040204" pitchFamily="34" charset="-128"/>
                <a:ea typeface="Meiryo UI" panose="020B0604030504040204" pitchFamily="34" charset="-128"/>
                <a:cs typeface="Meiryo UI" panose="020B0604030504040204" pitchFamily="50" charset="-128"/>
              </a:rPr>
              <a:t>市町が連携したオープンデータの取組みを開始。</a:t>
            </a:r>
            <a:r>
              <a:rPr lang="en-US" altLang="ja-JP" sz="1108" dirty="0">
                <a:latin typeface="Meiryo UI" panose="020B0604030504040204" pitchFamily="34" charset="-128"/>
                <a:ea typeface="Meiryo UI" panose="020B0604030504040204" pitchFamily="34" charset="-128"/>
                <a:cs typeface="Meiryo UI" panose="020B0604030504040204" pitchFamily="50" charset="-128"/>
              </a:rPr>
              <a:t>2018</a:t>
            </a:r>
            <a:r>
              <a:rPr lang="ja-JP" altLang="en-US" sz="1108">
                <a:latin typeface="Meiryo UI" panose="020B0604030504040204" pitchFamily="34" charset="-128"/>
                <a:ea typeface="Meiryo UI" panose="020B0604030504040204" pitchFamily="34" charset="-128"/>
                <a:cs typeface="Meiryo UI" panose="020B0604030504040204" pitchFamily="50" charset="-128"/>
              </a:rPr>
              <a:t>年</a:t>
            </a:r>
            <a:r>
              <a:rPr lang="en-US" altLang="ja-JP" sz="1108" dirty="0">
                <a:latin typeface="Meiryo UI" panose="020B0604030504040204" pitchFamily="34" charset="-128"/>
                <a:ea typeface="Meiryo UI" panose="020B0604030504040204" pitchFamily="34" charset="-128"/>
                <a:cs typeface="Meiryo UI" panose="020B0604030504040204" pitchFamily="50" charset="-128"/>
              </a:rPr>
              <a:t>10</a:t>
            </a:r>
            <a:r>
              <a:rPr lang="ja-JP" altLang="en-US" sz="1108">
                <a:latin typeface="Meiryo UI" panose="020B0604030504040204" pitchFamily="34" charset="-128"/>
                <a:ea typeface="Meiryo UI" panose="020B0604030504040204" pitchFamily="34" charset="-128"/>
                <a:cs typeface="Meiryo UI" panose="020B0604030504040204" pitchFamily="50" charset="-128"/>
              </a:rPr>
              <a:t>月</a:t>
            </a:r>
            <a:r>
              <a:rPr lang="en-US" altLang="ja-JP" sz="1108" dirty="0">
                <a:latin typeface="Meiryo UI" panose="020B0604030504040204" pitchFamily="34" charset="-128"/>
                <a:ea typeface="Meiryo UI" panose="020B0604030504040204" pitchFamily="34" charset="-128"/>
                <a:cs typeface="Meiryo UI" panose="020B0604030504040204" pitchFamily="50" charset="-128"/>
              </a:rPr>
              <a:t>1</a:t>
            </a:r>
            <a:r>
              <a:rPr lang="ja-JP" altLang="en-US" sz="1108">
                <a:latin typeface="Meiryo UI" panose="020B0604030504040204" pitchFamily="34" charset="-128"/>
                <a:ea typeface="Meiryo UI" panose="020B0604030504040204" pitchFamily="34" charset="-128"/>
                <a:cs typeface="Meiryo UI" panose="020B0604030504040204" pitchFamily="50" charset="-128"/>
              </a:rPr>
              <a:t>日より、福岡都市圏オープンデータポータルサイトを設置し，</a:t>
            </a:r>
            <a:r>
              <a:rPr lang="en-US" altLang="ja-JP" sz="1108" dirty="0">
                <a:latin typeface="Meiryo UI" panose="020B0604030504040204" pitchFamily="34" charset="-128"/>
                <a:ea typeface="Meiryo UI" panose="020B0604030504040204" pitchFamily="34" charset="-128"/>
                <a:cs typeface="Meiryo UI" panose="020B0604030504040204" pitchFamily="50" charset="-128"/>
              </a:rPr>
              <a:t>3</a:t>
            </a:r>
            <a:r>
              <a:rPr lang="ja-JP" altLang="en-US" sz="1108">
                <a:latin typeface="Meiryo UI" panose="020B0604030504040204" pitchFamily="34" charset="-128"/>
                <a:ea typeface="Meiryo UI" panose="020B0604030504040204" pitchFamily="34" charset="-128"/>
                <a:cs typeface="Meiryo UI" panose="020B0604030504040204" pitchFamily="50" charset="-128"/>
              </a:rPr>
              <a:t>種類のデータを共通フォーマットで公開開始。</a:t>
            </a:r>
            <a:r>
              <a:rPr lang="en-US" altLang="ja-JP" sz="1108" dirty="0">
                <a:latin typeface="Meiryo UI" panose="020B0604030504040204" pitchFamily="34" charset="-128"/>
                <a:ea typeface="Meiryo UI" panose="020B0604030504040204" pitchFamily="34" charset="-128"/>
                <a:cs typeface="Meiryo UI" panose="020B0604030504040204" pitchFamily="50" charset="-128"/>
              </a:rPr>
              <a:t>2019</a:t>
            </a:r>
            <a:r>
              <a:rPr lang="ja-JP" altLang="en-US" sz="1108">
                <a:latin typeface="Meiryo UI" panose="020B0604030504040204" pitchFamily="34" charset="-128"/>
                <a:ea typeface="Meiryo UI" panose="020B0604030504040204" pitchFamily="34" charset="-128"/>
                <a:cs typeface="Meiryo UI" panose="020B0604030504040204" pitchFamily="50" charset="-128"/>
              </a:rPr>
              <a:t>年</a:t>
            </a:r>
            <a:r>
              <a:rPr lang="en-US" altLang="ja-JP" sz="1108" dirty="0">
                <a:latin typeface="Meiryo UI" panose="020B0604030504040204" pitchFamily="34" charset="-128"/>
                <a:ea typeface="Meiryo UI" panose="020B0604030504040204" pitchFamily="34" charset="-128"/>
                <a:cs typeface="Meiryo UI" panose="020B0604030504040204" pitchFamily="50" charset="-128"/>
              </a:rPr>
              <a:t>2</a:t>
            </a:r>
            <a:r>
              <a:rPr lang="ja-JP" altLang="en-US" sz="1108">
                <a:latin typeface="Meiryo UI" panose="020B0604030504040204" pitchFamily="34" charset="-128"/>
                <a:ea typeface="Meiryo UI" panose="020B0604030504040204" pitchFamily="34" charset="-128"/>
                <a:cs typeface="Meiryo UI" panose="020B0604030504040204" pitchFamily="50" charset="-128"/>
              </a:rPr>
              <a:t>月、オープンデータリーダー育成研修に筑紫野市、太宰府市、古賀市、福津市、糸島市、志免町、須恵町、新宮町が参加。</a:t>
            </a:r>
            <a:r>
              <a:rPr lang="en-US" altLang="ja-JP" sz="1108" dirty="0">
                <a:latin typeface="Meiryo UI" panose="020B0604030504040204" pitchFamily="34" charset="-128"/>
                <a:ea typeface="Meiryo UI" panose="020B0604030504040204" pitchFamily="34" charset="-128"/>
                <a:cs typeface="Meiryo UI" panose="020B0604030504040204" pitchFamily="50" charset="-128"/>
              </a:rPr>
              <a:t>2019</a:t>
            </a:r>
            <a:r>
              <a:rPr lang="ja-JP" altLang="en-US" sz="1108">
                <a:latin typeface="Meiryo UI" panose="020B0604030504040204" pitchFamily="34" charset="-128"/>
                <a:ea typeface="Meiryo UI" panose="020B0604030504040204" pitchFamily="34" charset="-128"/>
                <a:cs typeface="Meiryo UI" panose="020B0604030504040204" pitchFamily="50" charset="-128"/>
              </a:rPr>
              <a:t>年度中に「公共施設」と「公衆</a:t>
            </a:r>
            <a:r>
              <a:rPr lang="en" altLang="ja-JP" sz="1108" dirty="0">
                <a:latin typeface="Meiryo UI" panose="020B0604030504040204" pitchFamily="34" charset="-128"/>
                <a:ea typeface="Meiryo UI" panose="020B0604030504040204" pitchFamily="34" charset="-128"/>
                <a:cs typeface="Meiryo UI" panose="020B0604030504040204" pitchFamily="50" charset="-128"/>
              </a:rPr>
              <a:t>Wi-Fi</a:t>
            </a:r>
            <a:r>
              <a:rPr lang="ja-JP" altLang="en-US" sz="1108">
                <a:latin typeface="Meiryo UI" panose="020B0604030504040204" pitchFamily="34" charset="-128"/>
                <a:ea typeface="Meiryo UI" panose="020B0604030504040204" pitchFamily="34" charset="-128"/>
                <a:cs typeface="Meiryo UI" panose="020B0604030504040204" pitchFamily="50" charset="-128"/>
              </a:rPr>
              <a:t>のアクセスポイント」を追加公開予定。</a:t>
            </a:r>
          </a:p>
        </p:txBody>
      </p:sp>
      <p:sp>
        <p:nvSpPr>
          <p:cNvPr id="73" name="テキスト ボックス 72">
            <a:extLst>
              <a:ext uri="{FF2B5EF4-FFF2-40B4-BE49-F238E27FC236}">
                <a16:creationId xmlns:a16="http://schemas.microsoft.com/office/drawing/2014/main" id="{33E8702F-9BDC-984E-AA2D-557C02161F61}"/>
              </a:ext>
            </a:extLst>
          </p:cNvPr>
          <p:cNvSpPr txBox="1"/>
          <p:nvPr/>
        </p:nvSpPr>
        <p:spPr>
          <a:xfrm>
            <a:off x="185051" y="2431967"/>
            <a:ext cx="4677878" cy="1387251"/>
          </a:xfrm>
          <a:prstGeom prst="rect">
            <a:avLst/>
          </a:prstGeom>
          <a:ln w="19050">
            <a:solidFill>
              <a:schemeClr val="tx2">
                <a:lumMod val="60000"/>
                <a:lumOff val="40000"/>
              </a:schemeClr>
            </a:solidFill>
          </a:ln>
        </p:spPr>
        <p:style>
          <a:lnRef idx="2">
            <a:schemeClr val="accent5"/>
          </a:lnRef>
          <a:fillRef idx="1">
            <a:schemeClr val="lt1"/>
          </a:fillRef>
          <a:effectRef idx="0">
            <a:schemeClr val="accent5"/>
          </a:effectRef>
          <a:fontRef idx="minor">
            <a:schemeClr val="dk1"/>
          </a:fontRef>
        </p:style>
        <p:txBody>
          <a:bodyPr wrap="square" lIns="43821" tIns="43821" rIns="43821" bIns="43821" rtlCol="0">
            <a:spAutoFit/>
          </a:bodyPr>
          <a:lstStyle/>
          <a:p>
            <a:pPr>
              <a:spcBef>
                <a:spcPts val="554"/>
              </a:spcBef>
            </a:pPr>
            <a:r>
              <a:rPr lang="ja-JP" altLang="en-US" sz="1292" u="sng">
                <a:latin typeface="Meiryo UI" panose="020B0604030504040204" pitchFamily="34" charset="-128"/>
                <a:ea typeface="Meiryo UI" panose="020B0604030504040204" pitchFamily="34" charset="-128"/>
                <a:cs typeface="Meiryo UI" panose="020B0604030504040204" pitchFamily="50" charset="-128"/>
              </a:rPr>
              <a:t>福岡都市圏のオープンデータを活用したアプリケーション</a:t>
            </a:r>
            <a:endParaRPr lang="en-US" altLang="ja-JP" sz="1292" u="sng" dirty="0">
              <a:latin typeface="Meiryo UI" panose="020B0604030504040204" pitchFamily="34" charset="-128"/>
              <a:ea typeface="Meiryo UI" panose="020B0604030504040204" pitchFamily="34" charset="-128"/>
              <a:cs typeface="Meiryo UI" panose="020B0604030504040204" pitchFamily="50" charset="-128"/>
            </a:endParaRPr>
          </a:p>
          <a:p>
            <a:pPr>
              <a:spcBef>
                <a:spcPts val="554"/>
              </a:spcBef>
            </a:pPr>
            <a:r>
              <a:rPr lang="en-US" altLang="ja-JP" sz="1108" dirty="0">
                <a:latin typeface="Meiryo UI" panose="020B0604030504040204" pitchFamily="34" charset="-128"/>
                <a:ea typeface="Meiryo UI" panose="020B0604030504040204" pitchFamily="34" charset="-128"/>
                <a:cs typeface="Meiryo UI" panose="020B0604030504040204" pitchFamily="50" charset="-128"/>
              </a:rPr>
              <a:t>2019</a:t>
            </a:r>
            <a:r>
              <a:rPr lang="ja-JP" altLang="en-US" sz="1108">
                <a:latin typeface="Meiryo UI" panose="020B0604030504040204" pitchFamily="34" charset="-128"/>
                <a:ea typeface="Meiryo UI" panose="020B0604030504040204" pitchFamily="34" charset="-128"/>
                <a:cs typeface="Meiryo UI" panose="020B0604030504040204" pitchFamily="50" charset="-128"/>
              </a:rPr>
              <a:t>年</a:t>
            </a:r>
            <a:r>
              <a:rPr lang="en-US" altLang="ja-JP" sz="1108" dirty="0">
                <a:latin typeface="Meiryo UI" panose="020B0604030504040204" pitchFamily="34" charset="-128"/>
                <a:ea typeface="Meiryo UI" panose="020B0604030504040204" pitchFamily="34" charset="-128"/>
                <a:cs typeface="Meiryo UI" panose="020B0604030504040204" pitchFamily="50" charset="-128"/>
              </a:rPr>
              <a:t>8</a:t>
            </a:r>
            <a:r>
              <a:rPr lang="ja-JP" altLang="en-US" sz="1108">
                <a:latin typeface="Meiryo UI" panose="020B0604030504040204" pitchFamily="34" charset="-128"/>
                <a:ea typeface="Meiryo UI" panose="020B0604030504040204" pitchFamily="34" charset="-128"/>
                <a:cs typeface="Meiryo UI" panose="020B0604030504040204" pitchFamily="50" charset="-128"/>
              </a:rPr>
              <a:t>月、</a:t>
            </a:r>
            <a:r>
              <a:rPr lang="en-US" altLang="ja-JP" sz="1108" dirty="0">
                <a:latin typeface="Meiryo UI" panose="020B0604030504040204" pitchFamily="34" charset="-128"/>
                <a:ea typeface="Meiryo UI" panose="020B0604030504040204" pitchFamily="34" charset="-128"/>
                <a:cs typeface="Meiryo UI" panose="020B0604030504040204" pitchFamily="50" charset="-128"/>
              </a:rPr>
              <a:t>(</a:t>
            </a:r>
            <a:r>
              <a:rPr lang="ja-JP" altLang="en-US" sz="1108">
                <a:latin typeface="Meiryo UI" panose="020B0604030504040204" pitchFamily="34" charset="-128"/>
                <a:ea typeface="Meiryo UI" panose="020B0604030504040204" pitchFamily="34" charset="-128"/>
                <a:cs typeface="Meiryo UI" panose="020B0604030504040204" pitchFamily="50" charset="-128"/>
              </a:rPr>
              <a:t>公財</a:t>
            </a:r>
            <a:r>
              <a:rPr lang="en-US" altLang="ja-JP" sz="1108" dirty="0">
                <a:latin typeface="Meiryo UI" panose="020B0604030504040204" pitchFamily="34" charset="-128"/>
                <a:ea typeface="Meiryo UI" panose="020B0604030504040204" pitchFamily="34" charset="-128"/>
                <a:cs typeface="Meiryo UI" panose="020B0604030504040204" pitchFamily="50" charset="-128"/>
              </a:rPr>
              <a:t>)</a:t>
            </a:r>
            <a:r>
              <a:rPr lang="ja-JP" altLang="en-US" sz="1108">
                <a:latin typeface="Meiryo UI" panose="020B0604030504040204" pitchFamily="34" charset="-128"/>
                <a:ea typeface="Meiryo UI" panose="020B0604030504040204" pitchFamily="34" charset="-128"/>
                <a:cs typeface="Meiryo UI" panose="020B0604030504040204" pitchFamily="50" charset="-128"/>
              </a:rPr>
              <a:t>九州先端科学技術研究所は、福岡都市圏の「指定緊急避難場所」のオープンデータを利用して、</a:t>
            </a:r>
            <a:r>
              <a:rPr lang="en-US" altLang="ja-JP" sz="1108" dirty="0">
                <a:latin typeface="Meiryo UI" panose="020B0604030504040204" pitchFamily="34" charset="-128"/>
                <a:ea typeface="Meiryo UI" panose="020B0604030504040204" pitchFamily="34" charset="-128"/>
                <a:cs typeface="Meiryo UI" panose="020B0604030504040204" pitchFamily="50" charset="-128"/>
              </a:rPr>
              <a:t>LINE</a:t>
            </a:r>
            <a:r>
              <a:rPr lang="ja-JP" altLang="en-US" sz="1108">
                <a:latin typeface="Meiryo UI" panose="020B0604030504040204" pitchFamily="34" charset="-128"/>
                <a:ea typeface="Meiryo UI" panose="020B0604030504040204" pitchFamily="34" charset="-128"/>
                <a:cs typeface="Meiryo UI" panose="020B0604030504040204" pitchFamily="50" charset="-128"/>
              </a:rPr>
              <a:t>で使える福岡都市圏広域緊急避難用アプリケーションを開発。スマートフォンで現在地近くにある指定緊急避難場所を検索し、道順に従って迅速に避難することができる。現在、小学校区や土砂災害警戒区域を調べるアプリケーションなどを加えた計</a:t>
            </a:r>
            <a:r>
              <a:rPr lang="en-US" altLang="ja-JP" sz="1108" dirty="0">
                <a:latin typeface="Meiryo UI" panose="020B0604030504040204" pitchFamily="34" charset="-128"/>
                <a:ea typeface="Meiryo UI" panose="020B0604030504040204" pitchFamily="34" charset="-128"/>
                <a:cs typeface="Meiryo UI" panose="020B0604030504040204" pitchFamily="50" charset="-128"/>
              </a:rPr>
              <a:t>6</a:t>
            </a:r>
            <a:r>
              <a:rPr lang="ja-JP" altLang="en-US" sz="1108">
                <a:latin typeface="Meiryo UI" panose="020B0604030504040204" pitchFamily="34" charset="-128"/>
                <a:ea typeface="Meiryo UI" panose="020B0604030504040204" pitchFamily="34" charset="-128"/>
                <a:cs typeface="Meiryo UI" panose="020B0604030504040204" pitchFamily="50" charset="-128"/>
              </a:rPr>
              <a:t>種類を公開中。</a:t>
            </a:r>
            <a:r>
              <a:rPr lang="en-US" altLang="ja-JP" sz="1108" dirty="0">
                <a:latin typeface="Meiryo UI" panose="020B0604030504040204" pitchFamily="34" charset="-128"/>
                <a:ea typeface="Meiryo UI" panose="020B0604030504040204" pitchFamily="34" charset="-128"/>
                <a:cs typeface="Meiryo UI" panose="020B0604030504040204" pitchFamily="50" charset="-128"/>
              </a:rPr>
              <a:t>2019</a:t>
            </a:r>
            <a:r>
              <a:rPr lang="ja-JP" altLang="en-US" sz="1108">
                <a:latin typeface="Meiryo UI" panose="020B0604030504040204" pitchFamily="34" charset="-128"/>
                <a:ea typeface="Meiryo UI" panose="020B0604030504040204" pitchFamily="34" charset="-128"/>
                <a:cs typeface="Meiryo UI" panose="020B0604030504040204" pitchFamily="50" charset="-128"/>
              </a:rPr>
              <a:t>年度中に「公共施設」と「公衆</a:t>
            </a:r>
            <a:r>
              <a:rPr lang="en-US" altLang="ja-JP" sz="1108" dirty="0">
                <a:latin typeface="Meiryo UI" panose="020B0604030504040204" pitchFamily="34" charset="-128"/>
                <a:ea typeface="Meiryo UI" panose="020B0604030504040204" pitchFamily="34" charset="-128"/>
                <a:cs typeface="Meiryo UI" panose="020B0604030504040204" pitchFamily="50" charset="-128"/>
              </a:rPr>
              <a:t>Wi-Fi</a:t>
            </a:r>
            <a:r>
              <a:rPr lang="ja-JP" altLang="en-US" sz="1108">
                <a:latin typeface="Meiryo UI" panose="020B0604030504040204" pitchFamily="34" charset="-128"/>
                <a:ea typeface="Meiryo UI" panose="020B0604030504040204" pitchFamily="34" charset="-128"/>
                <a:cs typeface="Meiryo UI" panose="020B0604030504040204" pitchFamily="50" charset="-128"/>
              </a:rPr>
              <a:t>のアクセスポイント」を調べるアプリケーションを追加予定。</a:t>
            </a:r>
          </a:p>
        </p:txBody>
      </p:sp>
      <p:sp>
        <p:nvSpPr>
          <p:cNvPr id="74" name="右矢印 73">
            <a:extLst>
              <a:ext uri="{FF2B5EF4-FFF2-40B4-BE49-F238E27FC236}">
                <a16:creationId xmlns:a16="http://schemas.microsoft.com/office/drawing/2014/main" id="{A23B41B5-6834-844C-A89A-A6273E58F19D}"/>
              </a:ext>
            </a:extLst>
          </p:cNvPr>
          <p:cNvSpPr/>
          <p:nvPr/>
        </p:nvSpPr>
        <p:spPr>
          <a:xfrm rot="5400000">
            <a:off x="2232970" y="1048738"/>
            <a:ext cx="332345" cy="2434114"/>
          </a:xfrm>
          <a:prstGeom prst="rightArrow">
            <a:avLst/>
          </a:prstGeom>
          <a:solidFill>
            <a:schemeClr val="accent1">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a:solidFill>
                <a:prstClr val="white"/>
              </a:solidFill>
              <a:latin typeface="Meiryo UI" panose="020B0604030504040204" pitchFamily="34" charset="-128"/>
              <a:ea typeface="Meiryo UI" panose="020B0604030504040204" pitchFamily="34" charset="-128"/>
            </a:endParaRPr>
          </a:p>
        </p:txBody>
      </p:sp>
    </p:spTree>
    <p:extLst>
      <p:ext uri="{BB962C8B-B14F-4D97-AF65-F5344CB8AC3E}">
        <p14:creationId xmlns:p14="http://schemas.microsoft.com/office/powerpoint/2010/main" val="12072351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スライド番号プレースホルダー 6"/>
          <p:cNvSpPr>
            <a:spLocks noGrp="1"/>
          </p:cNvSpPr>
          <p:nvPr>
            <p:ph type="sldNum" sz="quarter" idx="12"/>
          </p:nvPr>
        </p:nvSpPr>
        <p:spPr/>
        <p:txBody>
          <a:bodyPr/>
          <a:lstStyle/>
          <a:p>
            <a:fld id="{EEDB8509-CC2C-4EC7-9C2E-996B98B58898}" type="slidenum">
              <a:rPr kumimoji="1" lang="ja-JP" altLang="en-US" smtClean="0"/>
              <a:pPr/>
              <a:t>45</a:t>
            </a:fld>
            <a:endParaRPr kumimoji="1" lang="ja-JP" altLang="en-US"/>
          </a:p>
        </p:txBody>
      </p:sp>
      <p:sp>
        <p:nvSpPr>
          <p:cNvPr id="31" name="正方形/長方形 30"/>
          <p:cNvSpPr/>
          <p:nvPr/>
        </p:nvSpPr>
        <p:spPr bwMode="auto">
          <a:xfrm>
            <a:off x="215900" y="1843972"/>
            <a:ext cx="8748588" cy="4681371"/>
          </a:xfrm>
          <a:prstGeom prst="rect">
            <a:avLst/>
          </a:prstGeom>
          <a:solidFill>
            <a:schemeClr val="bg2">
              <a:lumMod val="90000"/>
            </a:schemeClr>
          </a:solidFill>
          <a:ln w="6350">
            <a:noFill/>
            <a:miter lim="800000"/>
            <a:headEnd/>
            <a:tailEnd/>
          </a:ln>
        </p:spPr>
        <p:txBody>
          <a:bodyPr wrap="square" rtlCol="0" anchor="t"/>
          <a:lstStyle/>
          <a:p>
            <a:pPr>
              <a:lnSpc>
                <a:spcPct val="100000"/>
              </a:lnSpc>
            </a:pPr>
            <a:endParaRPr kumimoji="1" lang="ja-JP" altLang="en-US" sz="16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4" name="正方形/長方形 33"/>
          <p:cNvSpPr/>
          <p:nvPr/>
        </p:nvSpPr>
        <p:spPr bwMode="auto">
          <a:xfrm>
            <a:off x="215901" y="836712"/>
            <a:ext cx="8748588" cy="873911"/>
          </a:xfrm>
          <a:prstGeom prst="rect">
            <a:avLst/>
          </a:prstGeom>
          <a:solidFill>
            <a:schemeClr val="accent4">
              <a:lumMod val="40000"/>
              <a:lumOff val="60000"/>
              <a:alpha val="46000"/>
            </a:schemeClr>
          </a:solidFill>
          <a:ln w="6350">
            <a:noFill/>
            <a:miter lim="800000"/>
            <a:headEnd/>
            <a:tailEnd/>
          </a:ln>
        </p:spPr>
        <p:txBody>
          <a:bodyPr wrap="square" rtlCol="0" anchor="ctr" anchorCtr="0"/>
          <a:lstStyle/>
          <a:p>
            <a:pPr>
              <a:lnSpc>
                <a:spcPct val="100000"/>
              </a:lnSpc>
            </a:pPr>
            <a:r>
              <a:rPr kumimoji="1" lang="en-US" altLang="ja-JP" sz="20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(2)</a:t>
            </a:r>
            <a:r>
              <a:rPr kumimoji="1" lang="ja-JP" altLang="en-US" sz="2000">
                <a:solidFill>
                  <a:srgbClr val="000000"/>
                </a:solidFill>
                <a:latin typeface="Meiryo UI" panose="020B0604030504040204" pitchFamily="50" charset="-128"/>
                <a:ea typeface="Meiryo UI" panose="020B0604030504040204" pitchFamily="50" charset="-128"/>
                <a:cs typeface="Meiryo UI" panose="020B0604030504040204" pitchFamily="50" charset="-128"/>
              </a:rPr>
              <a:t>オープンデータについて市民や企業に知ってもらうためには、どうすればよいですか？</a:t>
            </a:r>
          </a:p>
        </p:txBody>
      </p:sp>
      <p:sp>
        <p:nvSpPr>
          <p:cNvPr id="10" name="タイトル 1"/>
          <p:cNvSpPr>
            <a:spLocks noGrp="1"/>
          </p:cNvSpPr>
          <p:nvPr>
            <p:ph type="title"/>
          </p:nvPr>
        </p:nvSpPr>
        <p:spPr>
          <a:xfrm>
            <a:off x="251520" y="313813"/>
            <a:ext cx="8712968" cy="424732"/>
          </a:xfrm>
        </p:spPr>
        <p:txBody>
          <a:bodyPr/>
          <a:lstStyle/>
          <a:p>
            <a:r>
              <a:rPr lang="en-US" altLang="ja-JP" dirty="0">
                <a:latin typeface="+mn-ea"/>
                <a:ea typeface="+mn-ea"/>
              </a:rPr>
              <a:t>4.2 </a:t>
            </a:r>
            <a:r>
              <a:rPr lang="ja-JP" altLang="en-US">
                <a:latin typeface="+mn-ea"/>
                <a:ea typeface="+mn-ea"/>
              </a:rPr>
              <a:t>「活用する」ためのノウハウ</a:t>
            </a:r>
            <a:endParaRPr kumimoji="1" lang="ja-JP" altLang="en-US" dirty="0">
              <a:latin typeface="+mn-ea"/>
              <a:ea typeface="+mn-ea"/>
            </a:endParaRPr>
          </a:p>
        </p:txBody>
      </p:sp>
      <p:sp>
        <p:nvSpPr>
          <p:cNvPr id="11" name="タイトル 1"/>
          <p:cNvSpPr txBox="1">
            <a:spLocks/>
          </p:cNvSpPr>
          <p:nvPr/>
        </p:nvSpPr>
        <p:spPr>
          <a:xfrm>
            <a:off x="251520" y="116632"/>
            <a:ext cx="8712968" cy="234159"/>
          </a:xfrm>
          <a:prstGeom prst="rect">
            <a:avLst/>
          </a:prstGeom>
        </p:spPr>
        <p:txBody>
          <a:bodyPr vert="horz" wrap="none" lIns="91440" tIns="45720" rIns="91440" bIns="45720" rtlCol="0" anchor="ctr">
            <a:normAutofit fontScale="92500" lnSpcReduction="10000"/>
          </a:bodyPr>
          <a:lstStyle>
            <a:lvl1pPr algn="l" defTabSz="914400" rtl="0" eaLnBrk="1" latinLnBrk="0" hangingPunct="1">
              <a:lnSpc>
                <a:spcPct val="90000"/>
              </a:lnSpc>
              <a:spcBef>
                <a:spcPct val="0"/>
              </a:spcBef>
              <a:buNone/>
              <a:defRPr kumimoji="1" lang="en-US" sz="2400" kern="1200" dirty="0">
                <a:solidFill>
                  <a:schemeClr val="tx1"/>
                </a:solidFill>
                <a:latin typeface="HGP創英角ｺﾞｼｯｸUB" panose="020B0900000000000000" pitchFamily="50" charset="-128"/>
                <a:ea typeface="HGP創英角ｺﾞｼｯｸUB" panose="020B0900000000000000" pitchFamily="50" charset="-128"/>
                <a:cs typeface="+mj-cs"/>
              </a:defRPr>
            </a:lvl1pPr>
          </a:lstStyle>
          <a:p>
            <a:r>
              <a:rPr lang="en-US" altLang="ja-JP" sz="1200" dirty="0">
                <a:latin typeface="+mn-ea"/>
                <a:ea typeface="+mn-ea"/>
              </a:rPr>
              <a:t>4.</a:t>
            </a:r>
            <a:r>
              <a:rPr lang="ja-JP" altLang="en-US" sz="1200">
                <a:latin typeface="+mn-ea"/>
                <a:ea typeface="+mn-ea"/>
              </a:rPr>
              <a:t>データ活用 </a:t>
            </a:r>
            <a:r>
              <a:rPr lang="en-US" altLang="ja-JP" sz="1200" dirty="0">
                <a:latin typeface="+mn-ea"/>
                <a:ea typeface="+mn-ea"/>
              </a:rPr>
              <a:t>– </a:t>
            </a:r>
            <a:r>
              <a:rPr lang="ja-JP" altLang="en-US" sz="1200">
                <a:latin typeface="+mn-ea"/>
                <a:ea typeface="+mn-ea"/>
              </a:rPr>
              <a:t>活用する</a:t>
            </a:r>
          </a:p>
        </p:txBody>
      </p:sp>
      <p:sp>
        <p:nvSpPr>
          <p:cNvPr id="9" name="テキスト ボックス 8">
            <a:extLst>
              <a:ext uri="{FF2B5EF4-FFF2-40B4-BE49-F238E27FC236}">
                <a16:creationId xmlns:a16="http://schemas.microsoft.com/office/drawing/2014/main" id="{8407A28C-0952-3E4D-9BE4-A6AE8BADD83A}"/>
              </a:ext>
            </a:extLst>
          </p:cNvPr>
          <p:cNvSpPr txBox="1"/>
          <p:nvPr/>
        </p:nvSpPr>
        <p:spPr>
          <a:xfrm>
            <a:off x="683568" y="1988840"/>
            <a:ext cx="1122423" cy="338554"/>
          </a:xfrm>
          <a:prstGeom prst="rect">
            <a:avLst/>
          </a:prstGeom>
          <a:noFill/>
        </p:spPr>
        <p:txBody>
          <a:bodyPr wrap="none" rtlCol="0">
            <a:spAutoFit/>
          </a:bodyPr>
          <a:lstStyle/>
          <a:p>
            <a:r>
              <a:rPr kumimoji="1" lang="ja-JP" altLang="en-US" sz="1600"/>
              <a:t>アイデアソン</a:t>
            </a:r>
            <a:endParaRPr kumimoji="1" lang="en-US" altLang="ja-JP" sz="1600" dirty="0"/>
          </a:p>
        </p:txBody>
      </p:sp>
      <p:sp>
        <p:nvSpPr>
          <p:cNvPr id="12" name="角丸四角形 11">
            <a:extLst>
              <a:ext uri="{FF2B5EF4-FFF2-40B4-BE49-F238E27FC236}">
                <a16:creationId xmlns:a16="http://schemas.microsoft.com/office/drawing/2014/main" id="{7E39CBE7-ADE0-2B40-AB48-DC3970304394}"/>
              </a:ext>
            </a:extLst>
          </p:cNvPr>
          <p:cNvSpPr/>
          <p:nvPr/>
        </p:nvSpPr>
        <p:spPr>
          <a:xfrm>
            <a:off x="683568" y="2327394"/>
            <a:ext cx="7776864" cy="1677670"/>
          </a:xfrm>
          <a:prstGeom prst="roundRect">
            <a:avLst/>
          </a:prstGeom>
          <a:solidFill>
            <a:schemeClr val="tx2"/>
          </a:solidFill>
          <a:ln/>
        </p:spPr>
        <p:style>
          <a:lnRef idx="0">
            <a:schemeClr val="accent1"/>
          </a:lnRef>
          <a:fillRef idx="3">
            <a:schemeClr val="accent1"/>
          </a:fillRef>
          <a:effectRef idx="3">
            <a:schemeClr val="accent1"/>
          </a:effectRef>
          <a:fontRef idx="minor">
            <a:schemeClr val="lt1"/>
          </a:fontRef>
        </p:style>
        <p:txBody>
          <a:bodyPr rtlCol="0" anchor="ctr"/>
          <a:lstStyle/>
          <a:p>
            <a:pPr marL="342900" indent="-342900">
              <a:lnSpc>
                <a:spcPct val="150000"/>
              </a:lnSpc>
              <a:buFont typeface="Wingdings" pitchFamily="2" charset="2"/>
              <a:buChar char="l"/>
            </a:pPr>
            <a:r>
              <a:rPr kumimoji="1" lang="ja-JP" altLang="en-US" sz="1600" b="1"/>
              <a:t>「アイデア</a:t>
            </a:r>
            <a:r>
              <a:rPr kumimoji="1" lang="en-US" altLang="ja-JP" sz="1600" b="1" dirty="0"/>
              <a:t>(idea)</a:t>
            </a:r>
            <a:r>
              <a:rPr kumimoji="1" lang="ja-JP" altLang="en-US" sz="1600" b="1"/>
              <a:t>＋マラソン</a:t>
            </a:r>
            <a:r>
              <a:rPr kumimoji="1" lang="en-US" altLang="ja-JP" sz="1600" b="1" dirty="0"/>
              <a:t>(marathon)</a:t>
            </a:r>
            <a:r>
              <a:rPr kumimoji="1" lang="ja-JP" altLang="en-US" sz="1600" b="1"/>
              <a:t>」の造語</a:t>
            </a:r>
            <a:endParaRPr kumimoji="1" lang="en-US" altLang="ja-JP" sz="1600" b="1" dirty="0"/>
          </a:p>
          <a:p>
            <a:pPr marL="342900" indent="-342900">
              <a:lnSpc>
                <a:spcPct val="150000"/>
              </a:lnSpc>
              <a:buFont typeface="Wingdings" pitchFamily="2" charset="2"/>
              <a:buChar char="l"/>
            </a:pPr>
            <a:r>
              <a:rPr kumimoji="1" lang="ja-JP" altLang="en-US" sz="1600" b="1"/>
              <a:t>オープンデータを活用した新しいサービスのアイデアをグループワークで生み出します</a:t>
            </a:r>
            <a:endParaRPr kumimoji="1" lang="en-US" altLang="ja-JP" sz="1600" b="1" dirty="0"/>
          </a:p>
          <a:p>
            <a:pPr marL="342900" indent="-342900">
              <a:lnSpc>
                <a:spcPct val="150000"/>
              </a:lnSpc>
              <a:buFont typeface="Wingdings" pitchFamily="2" charset="2"/>
              <a:buChar char="l"/>
            </a:pPr>
            <a:r>
              <a:rPr kumimoji="1" lang="ja-JP" altLang="en-US" sz="1600" b="1"/>
              <a:t>参加にあたり特別な知識やスキルは不要で、誰でも参加できます</a:t>
            </a:r>
            <a:endParaRPr kumimoji="1" lang="en-US" altLang="ja-JP" sz="1600" b="1" dirty="0"/>
          </a:p>
          <a:p>
            <a:pPr marL="342900" indent="-342900">
              <a:lnSpc>
                <a:spcPct val="150000"/>
              </a:lnSpc>
              <a:buFont typeface="Wingdings" pitchFamily="2" charset="2"/>
              <a:buChar char="l"/>
            </a:pPr>
            <a:r>
              <a:rPr kumimoji="1" lang="ja-JP" altLang="en-US" sz="1600" b="1"/>
              <a:t>半日から</a:t>
            </a:r>
            <a:r>
              <a:rPr kumimoji="1" lang="en-US" altLang="ja-JP" sz="1600" b="1" dirty="0"/>
              <a:t>1</a:t>
            </a:r>
            <a:r>
              <a:rPr kumimoji="1" lang="ja-JP" altLang="en-US" sz="1600" b="1"/>
              <a:t>日程度</a:t>
            </a:r>
            <a:endParaRPr kumimoji="1" lang="en-US" altLang="ja-JP" sz="1600" b="1" dirty="0"/>
          </a:p>
        </p:txBody>
      </p:sp>
      <p:sp>
        <p:nvSpPr>
          <p:cNvPr id="13" name="テキスト ボックス 12">
            <a:extLst>
              <a:ext uri="{FF2B5EF4-FFF2-40B4-BE49-F238E27FC236}">
                <a16:creationId xmlns:a16="http://schemas.microsoft.com/office/drawing/2014/main" id="{A8868D41-3770-6B4A-8943-63FD04FAF0E2}"/>
              </a:ext>
            </a:extLst>
          </p:cNvPr>
          <p:cNvSpPr txBox="1"/>
          <p:nvPr/>
        </p:nvSpPr>
        <p:spPr>
          <a:xfrm>
            <a:off x="683568" y="4242574"/>
            <a:ext cx="920445" cy="338554"/>
          </a:xfrm>
          <a:prstGeom prst="rect">
            <a:avLst/>
          </a:prstGeom>
          <a:noFill/>
        </p:spPr>
        <p:txBody>
          <a:bodyPr wrap="none" rtlCol="0">
            <a:spAutoFit/>
          </a:bodyPr>
          <a:lstStyle/>
          <a:p>
            <a:r>
              <a:rPr kumimoji="1" lang="ja-JP" altLang="en-US" sz="1600"/>
              <a:t>ハッカソン</a:t>
            </a:r>
            <a:endParaRPr kumimoji="1" lang="en-US" altLang="ja-JP" sz="1600" dirty="0"/>
          </a:p>
        </p:txBody>
      </p:sp>
      <p:sp>
        <p:nvSpPr>
          <p:cNvPr id="15" name="角丸四角形 14">
            <a:extLst>
              <a:ext uri="{FF2B5EF4-FFF2-40B4-BE49-F238E27FC236}">
                <a16:creationId xmlns:a16="http://schemas.microsoft.com/office/drawing/2014/main" id="{6C4FEBD7-E5B9-4548-A117-E4547F5A15D8}"/>
              </a:ext>
            </a:extLst>
          </p:cNvPr>
          <p:cNvSpPr/>
          <p:nvPr/>
        </p:nvSpPr>
        <p:spPr>
          <a:xfrm>
            <a:off x="683568" y="4559642"/>
            <a:ext cx="7776864" cy="1677670"/>
          </a:xfrm>
          <a:prstGeom prst="roundRect">
            <a:avLst/>
          </a:prstGeom>
          <a:solidFill>
            <a:schemeClr val="tx2"/>
          </a:solidFill>
          <a:ln/>
        </p:spPr>
        <p:style>
          <a:lnRef idx="0">
            <a:schemeClr val="accent1"/>
          </a:lnRef>
          <a:fillRef idx="3">
            <a:schemeClr val="accent1"/>
          </a:fillRef>
          <a:effectRef idx="3">
            <a:schemeClr val="accent1"/>
          </a:effectRef>
          <a:fontRef idx="minor">
            <a:schemeClr val="lt1"/>
          </a:fontRef>
        </p:style>
        <p:txBody>
          <a:bodyPr rtlCol="0" anchor="ctr"/>
          <a:lstStyle/>
          <a:p>
            <a:pPr marL="342900" indent="-342900">
              <a:lnSpc>
                <a:spcPct val="150000"/>
              </a:lnSpc>
              <a:buFont typeface="Wingdings" pitchFamily="2" charset="2"/>
              <a:buChar char="l"/>
            </a:pPr>
            <a:r>
              <a:rPr kumimoji="1" lang="ja-JP" altLang="en-US" sz="1600" b="1"/>
              <a:t>「ハック</a:t>
            </a:r>
            <a:r>
              <a:rPr kumimoji="1" lang="en-US" altLang="ja-JP" sz="1600" b="1" dirty="0"/>
              <a:t>(hack)</a:t>
            </a:r>
            <a:r>
              <a:rPr kumimoji="1" lang="ja-JP" altLang="en-US" sz="1600" b="1"/>
              <a:t>＋マラソン</a:t>
            </a:r>
            <a:r>
              <a:rPr kumimoji="1" lang="en-US" altLang="ja-JP" sz="1600" b="1" dirty="0"/>
              <a:t>(marathon)</a:t>
            </a:r>
            <a:r>
              <a:rPr kumimoji="1" lang="ja-JP" altLang="en-US" sz="1600" b="1"/>
              <a:t>」の造語</a:t>
            </a:r>
            <a:endParaRPr kumimoji="1" lang="en-US" altLang="ja-JP" sz="1600" b="1" dirty="0"/>
          </a:p>
          <a:p>
            <a:pPr marL="342900" indent="-342900">
              <a:lnSpc>
                <a:spcPct val="150000"/>
              </a:lnSpc>
              <a:buFont typeface="Wingdings" pitchFamily="2" charset="2"/>
              <a:buChar char="l"/>
            </a:pPr>
            <a:r>
              <a:rPr kumimoji="1" lang="ja-JP" altLang="en-US" sz="1600" b="1"/>
              <a:t>オープンデータを活用したアプリケーションをグループで開発します</a:t>
            </a:r>
            <a:endParaRPr kumimoji="1" lang="en-US" altLang="ja-JP" sz="1600" b="1" dirty="0"/>
          </a:p>
          <a:p>
            <a:pPr marL="342900" indent="-342900">
              <a:lnSpc>
                <a:spcPct val="150000"/>
              </a:lnSpc>
              <a:buFont typeface="Wingdings" pitchFamily="2" charset="2"/>
              <a:buChar char="l"/>
            </a:pPr>
            <a:r>
              <a:rPr kumimoji="1" lang="ja-JP" altLang="en-US" sz="1600" b="1"/>
              <a:t>エンジニアやデザイナーの参加が必要です</a:t>
            </a:r>
            <a:endParaRPr kumimoji="1" lang="en-US" altLang="ja-JP" sz="1600" b="1" dirty="0"/>
          </a:p>
          <a:p>
            <a:pPr marL="342900" indent="-342900">
              <a:lnSpc>
                <a:spcPct val="150000"/>
              </a:lnSpc>
              <a:buFont typeface="Wingdings" pitchFamily="2" charset="2"/>
              <a:buChar char="l"/>
            </a:pPr>
            <a:r>
              <a:rPr kumimoji="1" lang="en-US" altLang="ja-JP" sz="1600" b="1" dirty="0"/>
              <a:t>2</a:t>
            </a:r>
            <a:r>
              <a:rPr kumimoji="1" lang="ja-JP" altLang="en-US" sz="1600" b="1"/>
              <a:t>日から</a:t>
            </a:r>
            <a:r>
              <a:rPr kumimoji="1" lang="en-US" altLang="ja-JP" sz="1600" b="1" dirty="0"/>
              <a:t>3</a:t>
            </a:r>
            <a:r>
              <a:rPr kumimoji="1" lang="ja-JP" altLang="en-US" sz="1600" b="1"/>
              <a:t>日程度</a:t>
            </a:r>
            <a:endParaRPr kumimoji="1" lang="en-US" altLang="ja-JP" sz="1600" b="1" dirty="0"/>
          </a:p>
        </p:txBody>
      </p:sp>
    </p:spTree>
    <p:extLst>
      <p:ext uri="{BB962C8B-B14F-4D97-AF65-F5344CB8AC3E}">
        <p14:creationId xmlns:p14="http://schemas.microsoft.com/office/powerpoint/2010/main" val="253872038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スライド番号プレースホルダー 6"/>
          <p:cNvSpPr>
            <a:spLocks noGrp="1"/>
          </p:cNvSpPr>
          <p:nvPr>
            <p:ph type="sldNum" sz="quarter" idx="12"/>
          </p:nvPr>
        </p:nvSpPr>
        <p:spPr/>
        <p:txBody>
          <a:bodyPr/>
          <a:lstStyle/>
          <a:p>
            <a:fld id="{EEDB8509-CC2C-4EC7-9C2E-996B98B58898}" type="slidenum">
              <a:rPr kumimoji="1" lang="ja-JP" altLang="en-US" smtClean="0"/>
              <a:pPr/>
              <a:t>46</a:t>
            </a:fld>
            <a:endParaRPr kumimoji="1" lang="ja-JP" altLang="en-US"/>
          </a:p>
        </p:txBody>
      </p:sp>
      <p:sp>
        <p:nvSpPr>
          <p:cNvPr id="31" name="正方形/長方形 30"/>
          <p:cNvSpPr/>
          <p:nvPr/>
        </p:nvSpPr>
        <p:spPr bwMode="auto">
          <a:xfrm>
            <a:off x="215900" y="1843972"/>
            <a:ext cx="8748588" cy="4681371"/>
          </a:xfrm>
          <a:prstGeom prst="rect">
            <a:avLst/>
          </a:prstGeom>
          <a:solidFill>
            <a:schemeClr val="bg2">
              <a:lumMod val="90000"/>
            </a:schemeClr>
          </a:solidFill>
          <a:ln w="6350">
            <a:noFill/>
            <a:miter lim="800000"/>
            <a:headEnd/>
            <a:tailEnd/>
          </a:ln>
        </p:spPr>
        <p:txBody>
          <a:bodyPr wrap="square" rtlCol="0" anchor="t"/>
          <a:lstStyle/>
          <a:p>
            <a:pPr>
              <a:lnSpc>
                <a:spcPct val="100000"/>
              </a:lnSpc>
            </a:pPr>
            <a:endParaRPr kumimoji="1" lang="ja-JP" altLang="en-US" sz="16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4" name="正方形/長方形 33"/>
          <p:cNvSpPr/>
          <p:nvPr/>
        </p:nvSpPr>
        <p:spPr bwMode="auto">
          <a:xfrm>
            <a:off x="215901" y="836712"/>
            <a:ext cx="8748588" cy="873911"/>
          </a:xfrm>
          <a:prstGeom prst="rect">
            <a:avLst/>
          </a:prstGeom>
          <a:solidFill>
            <a:schemeClr val="accent4">
              <a:lumMod val="40000"/>
              <a:lumOff val="60000"/>
              <a:alpha val="46000"/>
            </a:schemeClr>
          </a:solidFill>
          <a:ln w="6350">
            <a:noFill/>
            <a:miter lim="800000"/>
            <a:headEnd/>
            <a:tailEnd/>
          </a:ln>
        </p:spPr>
        <p:txBody>
          <a:bodyPr wrap="square" rtlCol="0" anchor="ctr" anchorCtr="0"/>
          <a:lstStyle/>
          <a:p>
            <a:pPr>
              <a:lnSpc>
                <a:spcPct val="100000"/>
              </a:lnSpc>
            </a:pPr>
            <a:r>
              <a:rPr kumimoji="1" lang="en-US" altLang="ja-JP" sz="20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(3)</a:t>
            </a:r>
            <a:r>
              <a:rPr kumimoji="1" lang="ja-JP" altLang="en-US" sz="2000">
                <a:solidFill>
                  <a:srgbClr val="000000"/>
                </a:solidFill>
                <a:latin typeface="Meiryo UI" panose="020B0604030504040204" pitchFamily="50" charset="-128"/>
                <a:ea typeface="Meiryo UI" panose="020B0604030504040204" pitchFamily="50" charset="-128"/>
                <a:cs typeface="Meiryo UI" panose="020B0604030504040204" pitchFamily="50" charset="-128"/>
              </a:rPr>
              <a:t>民間企業はどのようなオープンデータを必要としているのでしょうか？</a:t>
            </a:r>
          </a:p>
        </p:txBody>
      </p:sp>
      <p:sp>
        <p:nvSpPr>
          <p:cNvPr id="10" name="タイトル 1"/>
          <p:cNvSpPr>
            <a:spLocks noGrp="1"/>
          </p:cNvSpPr>
          <p:nvPr>
            <p:ph type="title"/>
          </p:nvPr>
        </p:nvSpPr>
        <p:spPr>
          <a:xfrm>
            <a:off x="251520" y="313813"/>
            <a:ext cx="8712968" cy="424732"/>
          </a:xfrm>
        </p:spPr>
        <p:txBody>
          <a:bodyPr/>
          <a:lstStyle/>
          <a:p>
            <a:r>
              <a:rPr lang="en-US" altLang="ja-JP" dirty="0">
                <a:latin typeface="+mn-ea"/>
                <a:ea typeface="+mn-ea"/>
              </a:rPr>
              <a:t>4.2 </a:t>
            </a:r>
            <a:r>
              <a:rPr lang="ja-JP" altLang="en-US">
                <a:latin typeface="+mn-ea"/>
                <a:ea typeface="+mn-ea"/>
              </a:rPr>
              <a:t>「活用する」ためのノウハウ</a:t>
            </a:r>
            <a:endParaRPr kumimoji="1" lang="ja-JP" altLang="en-US" dirty="0">
              <a:latin typeface="+mn-ea"/>
              <a:ea typeface="+mn-ea"/>
            </a:endParaRPr>
          </a:p>
        </p:txBody>
      </p:sp>
      <p:sp>
        <p:nvSpPr>
          <p:cNvPr id="11" name="タイトル 1"/>
          <p:cNvSpPr txBox="1">
            <a:spLocks/>
          </p:cNvSpPr>
          <p:nvPr/>
        </p:nvSpPr>
        <p:spPr>
          <a:xfrm>
            <a:off x="251520" y="116632"/>
            <a:ext cx="8712968" cy="234159"/>
          </a:xfrm>
          <a:prstGeom prst="rect">
            <a:avLst/>
          </a:prstGeom>
        </p:spPr>
        <p:txBody>
          <a:bodyPr vert="horz" wrap="none" lIns="91440" tIns="45720" rIns="91440" bIns="45720" rtlCol="0" anchor="ctr">
            <a:normAutofit fontScale="92500" lnSpcReduction="10000"/>
          </a:bodyPr>
          <a:lstStyle>
            <a:lvl1pPr algn="l" defTabSz="914400" rtl="0" eaLnBrk="1" latinLnBrk="0" hangingPunct="1">
              <a:lnSpc>
                <a:spcPct val="90000"/>
              </a:lnSpc>
              <a:spcBef>
                <a:spcPct val="0"/>
              </a:spcBef>
              <a:buNone/>
              <a:defRPr kumimoji="1" lang="en-US" sz="2400" kern="1200" dirty="0">
                <a:solidFill>
                  <a:schemeClr val="tx1"/>
                </a:solidFill>
                <a:latin typeface="HGP創英角ｺﾞｼｯｸUB" panose="020B0900000000000000" pitchFamily="50" charset="-128"/>
                <a:ea typeface="HGP創英角ｺﾞｼｯｸUB" panose="020B0900000000000000" pitchFamily="50" charset="-128"/>
                <a:cs typeface="+mj-cs"/>
              </a:defRPr>
            </a:lvl1pPr>
          </a:lstStyle>
          <a:p>
            <a:r>
              <a:rPr lang="en-US" altLang="ja-JP" sz="1200" dirty="0">
                <a:latin typeface="+mn-ea"/>
                <a:ea typeface="+mn-ea"/>
              </a:rPr>
              <a:t>4.</a:t>
            </a:r>
            <a:r>
              <a:rPr lang="ja-JP" altLang="en-US" sz="1200">
                <a:latin typeface="+mn-ea"/>
                <a:ea typeface="+mn-ea"/>
              </a:rPr>
              <a:t>データ活用 </a:t>
            </a:r>
            <a:r>
              <a:rPr lang="en-US" altLang="ja-JP" sz="1200" dirty="0">
                <a:latin typeface="+mn-ea"/>
                <a:ea typeface="+mn-ea"/>
              </a:rPr>
              <a:t>– </a:t>
            </a:r>
            <a:r>
              <a:rPr lang="ja-JP" altLang="en-US" sz="1200">
                <a:latin typeface="+mn-ea"/>
                <a:ea typeface="+mn-ea"/>
              </a:rPr>
              <a:t>活用する</a:t>
            </a:r>
          </a:p>
        </p:txBody>
      </p:sp>
      <p:sp>
        <p:nvSpPr>
          <p:cNvPr id="9" name="テキスト ボックス 8">
            <a:extLst>
              <a:ext uri="{FF2B5EF4-FFF2-40B4-BE49-F238E27FC236}">
                <a16:creationId xmlns:a16="http://schemas.microsoft.com/office/drawing/2014/main" id="{8407A28C-0952-3E4D-9BE4-A6AE8BADD83A}"/>
              </a:ext>
            </a:extLst>
          </p:cNvPr>
          <p:cNvSpPr txBox="1"/>
          <p:nvPr/>
        </p:nvSpPr>
        <p:spPr>
          <a:xfrm>
            <a:off x="683568" y="1844824"/>
            <a:ext cx="3982180" cy="338554"/>
          </a:xfrm>
          <a:prstGeom prst="rect">
            <a:avLst/>
          </a:prstGeom>
          <a:noFill/>
        </p:spPr>
        <p:txBody>
          <a:bodyPr wrap="none" rtlCol="0">
            <a:spAutoFit/>
          </a:bodyPr>
          <a:lstStyle/>
          <a:p>
            <a:r>
              <a:rPr kumimoji="1" lang="ja-JP" altLang="en-US" sz="1600"/>
              <a:t>データと活用を希望する民間企業などの組合せ</a:t>
            </a:r>
            <a:endParaRPr kumimoji="1" lang="en-US" altLang="ja-JP" sz="1600" dirty="0"/>
          </a:p>
        </p:txBody>
      </p:sp>
      <p:sp>
        <p:nvSpPr>
          <p:cNvPr id="15" name="テキスト ボックス 14">
            <a:extLst>
              <a:ext uri="{FF2B5EF4-FFF2-40B4-BE49-F238E27FC236}">
                <a16:creationId xmlns:a16="http://schemas.microsoft.com/office/drawing/2014/main" id="{FB7F453D-4C85-3643-A623-ED6F3CED5FCA}"/>
              </a:ext>
            </a:extLst>
          </p:cNvPr>
          <p:cNvSpPr txBox="1"/>
          <p:nvPr/>
        </p:nvSpPr>
        <p:spPr>
          <a:xfrm>
            <a:off x="179512" y="6176337"/>
            <a:ext cx="8712968" cy="276999"/>
          </a:xfrm>
          <a:prstGeom prst="rect">
            <a:avLst/>
          </a:prstGeom>
          <a:noFill/>
        </p:spPr>
        <p:txBody>
          <a:bodyPr wrap="square" rtlCol="0">
            <a:spAutoFit/>
          </a:bodyPr>
          <a:lstStyle/>
          <a:p>
            <a:r>
              <a:rPr kumimoji="1" lang="ja-JP" altLang="en-US" sz="1200"/>
              <a:t>出典：オープンデータ官民ラウンドテーブル議事次第（内閣官房</a:t>
            </a:r>
            <a:r>
              <a:rPr kumimoji="1" lang="en" altLang="ja-JP" sz="1200" dirty="0"/>
              <a:t>IT</a:t>
            </a:r>
            <a:r>
              <a:rPr kumimoji="1" lang="ja-JP" altLang="en-US" sz="1200"/>
              <a:t>総合戦略室）をもとに公益財団法人九州先端科学技術研究所が作成</a:t>
            </a:r>
          </a:p>
        </p:txBody>
      </p:sp>
      <p:pic>
        <p:nvPicPr>
          <p:cNvPr id="5" name="図 4">
            <a:extLst>
              <a:ext uri="{FF2B5EF4-FFF2-40B4-BE49-F238E27FC236}">
                <a16:creationId xmlns:a16="http://schemas.microsoft.com/office/drawing/2014/main" id="{6C3A69B0-7589-5C47-B262-75484B0C1FB7}"/>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187624" y="2164636"/>
            <a:ext cx="6743402" cy="3928660"/>
          </a:xfrm>
          <a:prstGeom prst="rect">
            <a:avLst/>
          </a:prstGeom>
        </p:spPr>
      </p:pic>
    </p:spTree>
    <p:extLst>
      <p:ext uri="{BB962C8B-B14F-4D97-AF65-F5344CB8AC3E}">
        <p14:creationId xmlns:p14="http://schemas.microsoft.com/office/powerpoint/2010/main" val="185791811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スライド番号プレースホルダー 6"/>
          <p:cNvSpPr>
            <a:spLocks noGrp="1"/>
          </p:cNvSpPr>
          <p:nvPr>
            <p:ph type="sldNum" sz="quarter" idx="12"/>
          </p:nvPr>
        </p:nvSpPr>
        <p:spPr/>
        <p:txBody>
          <a:bodyPr/>
          <a:lstStyle/>
          <a:p>
            <a:fld id="{EEDB8509-CC2C-4EC7-9C2E-996B98B58898}" type="slidenum">
              <a:rPr kumimoji="1" lang="ja-JP" altLang="en-US" smtClean="0"/>
              <a:pPr/>
              <a:t>47</a:t>
            </a:fld>
            <a:endParaRPr kumimoji="1" lang="ja-JP" altLang="en-US"/>
          </a:p>
        </p:txBody>
      </p:sp>
      <p:sp>
        <p:nvSpPr>
          <p:cNvPr id="34" name="正方形/長方形 33"/>
          <p:cNvSpPr/>
          <p:nvPr/>
        </p:nvSpPr>
        <p:spPr bwMode="auto">
          <a:xfrm>
            <a:off x="215901" y="836712"/>
            <a:ext cx="8748588" cy="873911"/>
          </a:xfrm>
          <a:prstGeom prst="rect">
            <a:avLst/>
          </a:prstGeom>
          <a:solidFill>
            <a:schemeClr val="accent4">
              <a:lumMod val="40000"/>
              <a:lumOff val="60000"/>
              <a:alpha val="46000"/>
            </a:schemeClr>
          </a:solidFill>
          <a:ln w="6350">
            <a:noFill/>
            <a:miter lim="800000"/>
            <a:headEnd/>
            <a:tailEnd/>
          </a:ln>
        </p:spPr>
        <p:txBody>
          <a:bodyPr wrap="square" rtlCol="0" anchor="ctr" anchorCtr="0"/>
          <a:lstStyle/>
          <a:p>
            <a:pPr>
              <a:lnSpc>
                <a:spcPct val="100000"/>
              </a:lnSpc>
            </a:pPr>
            <a:r>
              <a:rPr kumimoji="1" lang="ja-JP" altLang="en-US" sz="2000">
                <a:solidFill>
                  <a:srgbClr val="000000"/>
                </a:solidFill>
                <a:latin typeface="Meiryo UI" panose="020B0604030504040204" pitchFamily="50" charset="-128"/>
                <a:ea typeface="Meiryo UI" panose="020B0604030504040204" pitchFamily="50" charset="-128"/>
                <a:cs typeface="Meiryo UI" panose="020B0604030504040204" pitchFamily="50" charset="-128"/>
              </a:rPr>
              <a:t>福岡市では、</a:t>
            </a:r>
            <a:r>
              <a:rPr kumimoji="1" lang="en-US" altLang="ja-JP" sz="20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ISIT</a:t>
            </a:r>
            <a:r>
              <a:rPr kumimoji="1" lang="ja-JP" altLang="en-US" sz="2000">
                <a:solidFill>
                  <a:srgbClr val="000000"/>
                </a:solidFill>
                <a:latin typeface="Meiryo UI" panose="020B0604030504040204" pitchFamily="50" charset="-128"/>
                <a:ea typeface="Meiryo UI" panose="020B0604030504040204" pitchFamily="50" charset="-128"/>
                <a:cs typeface="Meiryo UI" panose="020B0604030504040204" pitchFamily="50" charset="-128"/>
              </a:rPr>
              <a:t>が地域の</a:t>
            </a:r>
            <a:r>
              <a:rPr kumimoji="1" lang="en-US" altLang="ja-JP" sz="20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ICT</a:t>
            </a:r>
            <a:r>
              <a:rPr kumimoji="1" lang="ja-JP" altLang="en-US" sz="2000">
                <a:solidFill>
                  <a:srgbClr val="000000"/>
                </a:solidFill>
                <a:latin typeface="Meiryo UI" panose="020B0604030504040204" pitchFamily="50" charset="-128"/>
                <a:ea typeface="Meiryo UI" panose="020B0604030504040204" pitchFamily="50" charset="-128"/>
                <a:cs typeface="Meiryo UI" panose="020B0604030504040204" pitchFamily="50" charset="-128"/>
              </a:rPr>
              <a:t>企業および不動産仲介企業と協働で、オープンデータを利用したビジネス実証実験を実施し、不動産物件仲介サービスにおいてオープンデータを利用した事例作りに成功しました</a:t>
            </a:r>
          </a:p>
        </p:txBody>
      </p:sp>
      <p:sp>
        <p:nvSpPr>
          <p:cNvPr id="10" name="タイトル 1"/>
          <p:cNvSpPr>
            <a:spLocks noGrp="1"/>
          </p:cNvSpPr>
          <p:nvPr>
            <p:ph type="title"/>
          </p:nvPr>
        </p:nvSpPr>
        <p:spPr>
          <a:xfrm>
            <a:off x="251520" y="313813"/>
            <a:ext cx="8712968" cy="424732"/>
          </a:xfrm>
        </p:spPr>
        <p:txBody>
          <a:bodyPr/>
          <a:lstStyle/>
          <a:p>
            <a:r>
              <a:rPr kumimoji="1" lang="ja-JP" altLang="en-US">
                <a:latin typeface="+mn-ea"/>
                <a:ea typeface="+mn-ea"/>
              </a:rPr>
              <a:t>事例：民間企業と連携したオープンデータのビジネス活用事例開発</a:t>
            </a:r>
            <a:endParaRPr kumimoji="1" lang="ja-JP" altLang="en-US" dirty="0">
              <a:latin typeface="+mn-ea"/>
              <a:ea typeface="+mn-ea"/>
            </a:endParaRPr>
          </a:p>
        </p:txBody>
      </p:sp>
      <p:sp>
        <p:nvSpPr>
          <p:cNvPr id="11" name="タイトル 1"/>
          <p:cNvSpPr txBox="1">
            <a:spLocks/>
          </p:cNvSpPr>
          <p:nvPr/>
        </p:nvSpPr>
        <p:spPr>
          <a:xfrm>
            <a:off x="251520" y="116632"/>
            <a:ext cx="8712968" cy="234159"/>
          </a:xfrm>
          <a:prstGeom prst="rect">
            <a:avLst/>
          </a:prstGeom>
        </p:spPr>
        <p:txBody>
          <a:bodyPr vert="horz" wrap="none" lIns="91440" tIns="45720" rIns="91440" bIns="45720" rtlCol="0" anchor="ctr">
            <a:normAutofit fontScale="92500" lnSpcReduction="10000"/>
          </a:bodyPr>
          <a:lstStyle>
            <a:lvl1pPr algn="l" defTabSz="914400" rtl="0" eaLnBrk="1" latinLnBrk="0" hangingPunct="1">
              <a:lnSpc>
                <a:spcPct val="90000"/>
              </a:lnSpc>
              <a:spcBef>
                <a:spcPct val="0"/>
              </a:spcBef>
              <a:buNone/>
              <a:defRPr kumimoji="1" lang="en-US" sz="2400" kern="1200" dirty="0">
                <a:solidFill>
                  <a:schemeClr val="tx1"/>
                </a:solidFill>
                <a:latin typeface="HGP創英角ｺﾞｼｯｸUB" panose="020B0900000000000000" pitchFamily="50" charset="-128"/>
                <a:ea typeface="HGP創英角ｺﾞｼｯｸUB" panose="020B0900000000000000" pitchFamily="50" charset="-128"/>
                <a:cs typeface="+mj-cs"/>
              </a:defRPr>
            </a:lvl1pPr>
          </a:lstStyle>
          <a:p>
            <a:r>
              <a:rPr lang="en-US" altLang="ja-JP" sz="1200" dirty="0">
                <a:latin typeface="+mn-ea"/>
                <a:ea typeface="+mn-ea"/>
              </a:rPr>
              <a:t>4.</a:t>
            </a:r>
            <a:r>
              <a:rPr lang="ja-JP" altLang="en-US" sz="1200">
                <a:latin typeface="+mn-ea"/>
                <a:ea typeface="+mn-ea"/>
              </a:rPr>
              <a:t>データ活用 </a:t>
            </a:r>
            <a:r>
              <a:rPr lang="en-US" altLang="ja-JP" sz="1200" dirty="0">
                <a:latin typeface="+mn-ea"/>
                <a:ea typeface="+mn-ea"/>
              </a:rPr>
              <a:t>– </a:t>
            </a:r>
            <a:r>
              <a:rPr lang="ja-JP" altLang="en-US" sz="1200">
                <a:latin typeface="+mn-ea"/>
                <a:ea typeface="+mn-ea"/>
              </a:rPr>
              <a:t>活用する</a:t>
            </a:r>
          </a:p>
        </p:txBody>
      </p:sp>
      <p:sp>
        <p:nvSpPr>
          <p:cNvPr id="8" name="正方形/長方形 7">
            <a:extLst>
              <a:ext uri="{FF2B5EF4-FFF2-40B4-BE49-F238E27FC236}">
                <a16:creationId xmlns:a16="http://schemas.microsoft.com/office/drawing/2014/main" id="{2F2F731F-B48C-A146-B4D8-BB7FBE92245F}"/>
              </a:ext>
            </a:extLst>
          </p:cNvPr>
          <p:cNvSpPr/>
          <p:nvPr/>
        </p:nvSpPr>
        <p:spPr>
          <a:xfrm>
            <a:off x="2534444" y="5241808"/>
            <a:ext cx="2757636" cy="772180"/>
          </a:xfrm>
          <a:prstGeom prst="rect">
            <a:avLst/>
          </a:prstGeom>
        </p:spPr>
        <p:style>
          <a:lnRef idx="0">
            <a:schemeClr val="accent1"/>
          </a:lnRef>
          <a:fillRef idx="3">
            <a:schemeClr val="accent1"/>
          </a:fillRef>
          <a:effectRef idx="3">
            <a:schemeClr val="accent1"/>
          </a:effectRef>
          <a:fontRef idx="minor">
            <a:schemeClr val="lt1"/>
          </a:fontRef>
        </p:style>
        <p:txBody>
          <a:bodyPr lIns="0" rIns="0" rtlCol="0" anchor="ctr"/>
          <a:lstStyle/>
          <a:p>
            <a:pPr algn="ctr"/>
            <a:r>
              <a:rPr kumimoji="1" lang="ja-JP" altLang="en-US" b="1"/>
              <a:t>オープンデータプラットフォーム</a:t>
            </a:r>
            <a:endParaRPr kumimoji="1" lang="en-US" altLang="ja-JP" b="1" dirty="0"/>
          </a:p>
          <a:p>
            <a:pPr algn="ctr"/>
            <a:r>
              <a:rPr kumimoji="1" lang="ja-JP" altLang="en-US" b="1"/>
              <a:t>（</a:t>
            </a:r>
            <a:r>
              <a:rPr kumimoji="1" lang="en-US" altLang="ja-JP" b="1" dirty="0"/>
              <a:t>ISIT)</a:t>
            </a:r>
            <a:endParaRPr kumimoji="1" lang="ja-JP" altLang="en-US" b="1"/>
          </a:p>
        </p:txBody>
      </p:sp>
      <p:sp>
        <p:nvSpPr>
          <p:cNvPr id="13" name="正方形/長方形 12">
            <a:extLst>
              <a:ext uri="{FF2B5EF4-FFF2-40B4-BE49-F238E27FC236}">
                <a16:creationId xmlns:a16="http://schemas.microsoft.com/office/drawing/2014/main" id="{651B0505-D8B1-5F41-A81C-3CD89A144023}"/>
              </a:ext>
            </a:extLst>
          </p:cNvPr>
          <p:cNvSpPr/>
          <p:nvPr/>
        </p:nvSpPr>
        <p:spPr>
          <a:xfrm>
            <a:off x="2534444" y="3965019"/>
            <a:ext cx="2757636" cy="772180"/>
          </a:xfrm>
          <a:prstGeom prst="rect">
            <a:avLst/>
          </a:prstGeom>
        </p:spPr>
        <p:style>
          <a:lnRef idx="0">
            <a:schemeClr val="accent1"/>
          </a:lnRef>
          <a:fillRef idx="3">
            <a:schemeClr val="accent1"/>
          </a:fillRef>
          <a:effectRef idx="3">
            <a:schemeClr val="accent1"/>
          </a:effectRef>
          <a:fontRef idx="minor">
            <a:schemeClr val="lt1"/>
          </a:fontRef>
        </p:style>
        <p:txBody>
          <a:bodyPr lIns="0" rIns="0" rtlCol="0" anchor="ctr"/>
          <a:lstStyle/>
          <a:p>
            <a:pPr algn="ctr"/>
            <a:r>
              <a:rPr kumimoji="1" lang="ja-JP" altLang="en-US" b="1"/>
              <a:t>不動産事業者向け</a:t>
            </a:r>
            <a:r>
              <a:rPr kumimoji="1" lang="en-US" altLang="ja-JP" b="1" dirty="0"/>
              <a:t>API</a:t>
            </a:r>
          </a:p>
          <a:p>
            <a:pPr algn="ctr"/>
            <a:r>
              <a:rPr kumimoji="1" lang="ja-JP" altLang="en-US" b="1"/>
              <a:t>（シティアスコム）</a:t>
            </a:r>
            <a:endParaRPr kumimoji="1" lang="en-US" altLang="ja-JP" b="1" dirty="0"/>
          </a:p>
        </p:txBody>
      </p:sp>
      <p:sp>
        <p:nvSpPr>
          <p:cNvPr id="14" name="正方形/長方形 13">
            <a:extLst>
              <a:ext uri="{FF2B5EF4-FFF2-40B4-BE49-F238E27FC236}">
                <a16:creationId xmlns:a16="http://schemas.microsoft.com/office/drawing/2014/main" id="{02BEE645-12BA-0448-A30C-8A8BE4927516}"/>
              </a:ext>
            </a:extLst>
          </p:cNvPr>
          <p:cNvSpPr/>
          <p:nvPr/>
        </p:nvSpPr>
        <p:spPr>
          <a:xfrm>
            <a:off x="2534444" y="2721528"/>
            <a:ext cx="2757636" cy="772180"/>
          </a:xfrm>
          <a:prstGeom prst="rect">
            <a:avLst/>
          </a:prstGeom>
        </p:spPr>
        <p:style>
          <a:lnRef idx="0">
            <a:schemeClr val="accent1"/>
          </a:lnRef>
          <a:fillRef idx="3">
            <a:schemeClr val="accent1"/>
          </a:fillRef>
          <a:effectRef idx="3">
            <a:schemeClr val="accent1"/>
          </a:effectRef>
          <a:fontRef idx="minor">
            <a:schemeClr val="lt1"/>
          </a:fontRef>
        </p:style>
        <p:txBody>
          <a:bodyPr lIns="0" rIns="0" rtlCol="0" anchor="ctr"/>
          <a:lstStyle/>
          <a:p>
            <a:pPr algn="ctr"/>
            <a:r>
              <a:rPr kumimoji="1" lang="ja-JP" altLang="en-US" b="1"/>
              <a:t>不動産仲介ホームページ</a:t>
            </a:r>
            <a:endParaRPr kumimoji="1" lang="en-US" altLang="ja-JP" b="1" dirty="0"/>
          </a:p>
          <a:p>
            <a:pPr algn="ctr"/>
            <a:r>
              <a:rPr kumimoji="1" lang="en-US" altLang="ja-JP" b="1" dirty="0"/>
              <a:t>(</a:t>
            </a:r>
            <a:r>
              <a:rPr kumimoji="1" lang="ja-JP" altLang="en-US" b="1"/>
              <a:t>駅前不動産</a:t>
            </a:r>
            <a:r>
              <a:rPr kumimoji="1" lang="en-US" altLang="ja-JP" b="1" dirty="0"/>
              <a:t>)</a:t>
            </a:r>
            <a:endParaRPr kumimoji="1" lang="ja-JP" altLang="en-US" b="1"/>
          </a:p>
        </p:txBody>
      </p:sp>
      <p:sp>
        <p:nvSpPr>
          <p:cNvPr id="16" name="フローチャート: 磁気ディスク 15">
            <a:extLst>
              <a:ext uri="{FF2B5EF4-FFF2-40B4-BE49-F238E27FC236}">
                <a16:creationId xmlns:a16="http://schemas.microsoft.com/office/drawing/2014/main" id="{F189FD3C-6DC9-3E42-9996-81F390D259B4}"/>
              </a:ext>
            </a:extLst>
          </p:cNvPr>
          <p:cNvSpPr/>
          <p:nvPr/>
        </p:nvSpPr>
        <p:spPr>
          <a:xfrm>
            <a:off x="446212" y="5169800"/>
            <a:ext cx="1584176" cy="936104"/>
          </a:xfrm>
          <a:prstGeom prst="flowChartMagneticDisk">
            <a:avLst/>
          </a:prstGeom>
          <a:ln>
            <a:solidFill>
              <a:schemeClr val="bg1"/>
            </a:solidFill>
          </a:ln>
        </p:spPr>
        <p:style>
          <a:lnRef idx="0">
            <a:schemeClr val="accent1"/>
          </a:lnRef>
          <a:fillRef idx="3">
            <a:schemeClr val="accent1"/>
          </a:fillRef>
          <a:effectRef idx="3">
            <a:schemeClr val="accent1"/>
          </a:effectRef>
          <a:fontRef idx="minor">
            <a:schemeClr val="lt1"/>
          </a:fontRef>
        </p:style>
        <p:txBody>
          <a:bodyPr rtlCol="0" anchor="ctr"/>
          <a:lstStyle/>
          <a:p>
            <a:pPr algn="ctr"/>
            <a:r>
              <a:rPr kumimoji="1" lang="ja-JP" altLang="en-US" b="1"/>
              <a:t>福岡市</a:t>
            </a:r>
            <a:endParaRPr kumimoji="1" lang="en-US" altLang="ja-JP" b="1" dirty="0"/>
          </a:p>
          <a:p>
            <a:pPr algn="ctr"/>
            <a:r>
              <a:rPr kumimoji="1" lang="ja-JP" altLang="en-US" b="1"/>
              <a:t>オープンデータ</a:t>
            </a:r>
          </a:p>
        </p:txBody>
      </p:sp>
      <p:cxnSp>
        <p:nvCxnSpPr>
          <p:cNvPr id="18" name="直線矢印コネクタ 17">
            <a:extLst>
              <a:ext uri="{FF2B5EF4-FFF2-40B4-BE49-F238E27FC236}">
                <a16:creationId xmlns:a16="http://schemas.microsoft.com/office/drawing/2014/main" id="{C4D57BB3-FF9A-F748-8565-68E1C5DF3760}"/>
              </a:ext>
            </a:extLst>
          </p:cNvPr>
          <p:cNvCxnSpPr>
            <a:stCxn id="8" idx="0"/>
            <a:endCxn id="13" idx="2"/>
          </p:cNvCxnSpPr>
          <p:nvPr/>
        </p:nvCxnSpPr>
        <p:spPr>
          <a:xfrm flipV="1">
            <a:off x="3913262" y="4737199"/>
            <a:ext cx="0" cy="504609"/>
          </a:xfrm>
          <a:prstGeom prst="straightConnector1">
            <a:avLst/>
          </a:prstGeom>
          <a:ln w="3810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0" name="直線矢印コネクタ 19">
            <a:extLst>
              <a:ext uri="{FF2B5EF4-FFF2-40B4-BE49-F238E27FC236}">
                <a16:creationId xmlns:a16="http://schemas.microsoft.com/office/drawing/2014/main" id="{50F28657-1485-C040-B5B9-D8FFA3570F25}"/>
              </a:ext>
            </a:extLst>
          </p:cNvPr>
          <p:cNvCxnSpPr>
            <a:stCxn id="13" idx="0"/>
            <a:endCxn id="14" idx="2"/>
          </p:cNvCxnSpPr>
          <p:nvPr/>
        </p:nvCxnSpPr>
        <p:spPr>
          <a:xfrm flipV="1">
            <a:off x="3913262" y="3493708"/>
            <a:ext cx="0" cy="471311"/>
          </a:xfrm>
          <a:prstGeom prst="straightConnector1">
            <a:avLst/>
          </a:prstGeom>
          <a:ln w="3810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2" name="直線矢印コネクタ 21">
            <a:extLst>
              <a:ext uri="{FF2B5EF4-FFF2-40B4-BE49-F238E27FC236}">
                <a16:creationId xmlns:a16="http://schemas.microsoft.com/office/drawing/2014/main" id="{A920CC08-6CE7-D443-AE47-9BED6E97DD13}"/>
              </a:ext>
            </a:extLst>
          </p:cNvPr>
          <p:cNvCxnSpPr>
            <a:cxnSpLocks/>
            <a:stCxn id="14" idx="3"/>
          </p:cNvCxnSpPr>
          <p:nvPr/>
        </p:nvCxnSpPr>
        <p:spPr>
          <a:xfrm>
            <a:off x="5292080" y="3107618"/>
            <a:ext cx="509281" cy="3650"/>
          </a:xfrm>
          <a:prstGeom prst="straightConnector1">
            <a:avLst/>
          </a:prstGeom>
          <a:ln w="3810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6" name="直線矢印コネクタ 25">
            <a:extLst>
              <a:ext uri="{FF2B5EF4-FFF2-40B4-BE49-F238E27FC236}">
                <a16:creationId xmlns:a16="http://schemas.microsoft.com/office/drawing/2014/main" id="{CA1FD4F3-2368-C24D-AB63-4477EE83E19B}"/>
              </a:ext>
            </a:extLst>
          </p:cNvPr>
          <p:cNvCxnSpPr>
            <a:cxnSpLocks/>
            <a:stCxn id="16" idx="4"/>
            <a:endCxn id="8" idx="1"/>
          </p:cNvCxnSpPr>
          <p:nvPr/>
        </p:nvCxnSpPr>
        <p:spPr>
          <a:xfrm flipV="1">
            <a:off x="2030388" y="5627898"/>
            <a:ext cx="504056" cy="9954"/>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40" name="テキスト ボックス 39">
            <a:extLst>
              <a:ext uri="{FF2B5EF4-FFF2-40B4-BE49-F238E27FC236}">
                <a16:creationId xmlns:a16="http://schemas.microsoft.com/office/drawing/2014/main" id="{715C37B7-EDC0-E74E-993B-EBFFC3ABC5E2}"/>
              </a:ext>
            </a:extLst>
          </p:cNvPr>
          <p:cNvSpPr txBox="1"/>
          <p:nvPr/>
        </p:nvSpPr>
        <p:spPr>
          <a:xfrm>
            <a:off x="194486" y="4077072"/>
            <a:ext cx="2217274" cy="1077218"/>
          </a:xfrm>
          <a:prstGeom prst="rect">
            <a:avLst/>
          </a:prstGeom>
          <a:noFill/>
        </p:spPr>
        <p:txBody>
          <a:bodyPr wrap="none" rtlCol="0">
            <a:spAutoFit/>
          </a:bodyPr>
          <a:lstStyle/>
          <a:p>
            <a:pPr marL="285750" indent="-285750">
              <a:buFont typeface="Arial" panose="020B0604020202020204" pitchFamily="34" charset="0"/>
              <a:buChar char="•"/>
            </a:pPr>
            <a:r>
              <a:rPr kumimoji="1" lang="ja-JP" altLang="en-US" sz="1600"/>
              <a:t>小学校区</a:t>
            </a:r>
            <a:endParaRPr kumimoji="1" lang="en-US" altLang="ja-JP" sz="1600" dirty="0"/>
          </a:p>
          <a:p>
            <a:pPr marL="285750" indent="-285750">
              <a:buFont typeface="Arial" panose="020B0604020202020204" pitchFamily="34" charset="0"/>
              <a:buChar char="•"/>
            </a:pPr>
            <a:r>
              <a:rPr kumimoji="1" lang="ja-JP" altLang="en-US" sz="1600"/>
              <a:t>中学校区</a:t>
            </a:r>
            <a:endParaRPr kumimoji="1" lang="en-US" altLang="ja-JP" sz="1600" dirty="0"/>
          </a:p>
          <a:p>
            <a:pPr marL="285750" indent="-285750">
              <a:buFont typeface="Arial" panose="020B0604020202020204" pitchFamily="34" charset="0"/>
              <a:buChar char="•"/>
            </a:pPr>
            <a:r>
              <a:rPr kumimoji="1" lang="ja-JP" altLang="en-US" sz="1600"/>
              <a:t>公立小中学校児童</a:t>
            </a:r>
            <a:br>
              <a:rPr kumimoji="1" lang="en-US" altLang="ja-JP" sz="1600" dirty="0"/>
            </a:br>
            <a:r>
              <a:rPr kumimoji="1" lang="ja-JP" altLang="en-US" sz="1600"/>
              <a:t>・生徒数（学校別）</a:t>
            </a:r>
            <a:endParaRPr kumimoji="1" lang="en-US" altLang="ja-JP" sz="1600" dirty="0"/>
          </a:p>
        </p:txBody>
      </p:sp>
      <p:sp>
        <p:nvSpPr>
          <p:cNvPr id="17" name="テキスト ボックス 16">
            <a:extLst>
              <a:ext uri="{FF2B5EF4-FFF2-40B4-BE49-F238E27FC236}">
                <a16:creationId xmlns:a16="http://schemas.microsoft.com/office/drawing/2014/main" id="{CD15F379-8729-FF48-BA94-0446B531D85E}"/>
              </a:ext>
            </a:extLst>
          </p:cNvPr>
          <p:cNvSpPr txBox="1"/>
          <p:nvPr/>
        </p:nvSpPr>
        <p:spPr>
          <a:xfrm>
            <a:off x="5796693" y="3749458"/>
            <a:ext cx="3145561" cy="490006"/>
          </a:xfrm>
          <a:prstGeom prst="rect">
            <a:avLst/>
          </a:prstGeom>
          <a:noFill/>
        </p:spPr>
        <p:txBody>
          <a:bodyPr wrap="square" rtlCol="0">
            <a:spAutoFit/>
          </a:bodyPr>
          <a:lstStyle/>
          <a:p>
            <a:r>
              <a:rPr lang="en" altLang="ja-JP" sz="1292" dirty="0">
                <a:hlinkClick r:id="rId3"/>
              </a:rPr>
              <a:t>https://www.ekimae-r-e.co.jp/search/map/40/0/</a:t>
            </a:r>
            <a:endParaRPr lang="ja-JP" altLang="en-US" sz="1292"/>
          </a:p>
        </p:txBody>
      </p:sp>
      <p:pic>
        <p:nvPicPr>
          <p:cNvPr id="19" name="図 18">
            <a:extLst>
              <a:ext uri="{FF2B5EF4-FFF2-40B4-BE49-F238E27FC236}">
                <a16:creationId xmlns:a16="http://schemas.microsoft.com/office/drawing/2014/main" id="{8C209C71-5592-0445-8CC5-AC08B07CF5DB}"/>
              </a:ext>
            </a:extLst>
          </p:cNvPr>
          <p:cNvPicPr>
            <a:picLocks noChangeAspect="1"/>
          </p:cNvPicPr>
          <p:nvPr/>
        </p:nvPicPr>
        <p:blipFill>
          <a:blip r:embed="rId4"/>
          <a:stretch>
            <a:fillRect/>
          </a:stretch>
        </p:blipFill>
        <p:spPr>
          <a:xfrm>
            <a:off x="5796201" y="2280625"/>
            <a:ext cx="3131184" cy="1468833"/>
          </a:xfrm>
          <a:prstGeom prst="rect">
            <a:avLst/>
          </a:prstGeom>
          <a:solidFill>
            <a:schemeClr val="bg1">
              <a:lumMod val="75000"/>
            </a:schemeClr>
          </a:solidFill>
          <a:ln>
            <a:solidFill>
              <a:schemeClr val="bg1">
                <a:lumMod val="75000"/>
              </a:schemeClr>
            </a:solidFill>
          </a:ln>
        </p:spPr>
      </p:pic>
    </p:spTree>
    <p:extLst>
      <p:ext uri="{BB962C8B-B14F-4D97-AF65-F5344CB8AC3E}">
        <p14:creationId xmlns:p14="http://schemas.microsoft.com/office/powerpoint/2010/main" val="163249652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スライド番号プレースホルダー 6"/>
          <p:cNvSpPr>
            <a:spLocks noGrp="1"/>
          </p:cNvSpPr>
          <p:nvPr>
            <p:ph type="sldNum" sz="quarter" idx="12"/>
          </p:nvPr>
        </p:nvSpPr>
        <p:spPr/>
        <p:txBody>
          <a:bodyPr/>
          <a:lstStyle/>
          <a:p>
            <a:fld id="{EEDB8509-CC2C-4EC7-9C2E-996B98B58898}" type="slidenum">
              <a:rPr kumimoji="1" lang="ja-JP" altLang="en-US" smtClean="0"/>
              <a:pPr/>
              <a:t>48</a:t>
            </a:fld>
            <a:endParaRPr kumimoji="1" lang="ja-JP" altLang="en-US"/>
          </a:p>
        </p:txBody>
      </p:sp>
      <p:sp>
        <p:nvSpPr>
          <p:cNvPr id="10" name="タイトル 1"/>
          <p:cNvSpPr>
            <a:spLocks noGrp="1"/>
          </p:cNvSpPr>
          <p:nvPr>
            <p:ph type="title"/>
          </p:nvPr>
        </p:nvSpPr>
        <p:spPr>
          <a:xfrm>
            <a:off x="251520" y="313813"/>
            <a:ext cx="8712968" cy="424732"/>
          </a:xfrm>
        </p:spPr>
        <p:txBody>
          <a:bodyPr/>
          <a:lstStyle/>
          <a:p>
            <a:r>
              <a:rPr kumimoji="1" lang="ja-JP" altLang="en-US">
                <a:latin typeface="+mn-ea"/>
                <a:ea typeface="+mn-ea"/>
              </a:rPr>
              <a:t>（参考）不動産仲介サービスの物件詳細画面</a:t>
            </a:r>
            <a:endParaRPr kumimoji="1" lang="ja-JP" altLang="en-US" dirty="0">
              <a:latin typeface="+mn-ea"/>
              <a:ea typeface="+mn-ea"/>
            </a:endParaRPr>
          </a:p>
        </p:txBody>
      </p:sp>
      <p:sp>
        <p:nvSpPr>
          <p:cNvPr id="11" name="タイトル 1"/>
          <p:cNvSpPr txBox="1">
            <a:spLocks/>
          </p:cNvSpPr>
          <p:nvPr/>
        </p:nvSpPr>
        <p:spPr>
          <a:xfrm>
            <a:off x="251520" y="116632"/>
            <a:ext cx="8712968" cy="234159"/>
          </a:xfrm>
          <a:prstGeom prst="rect">
            <a:avLst/>
          </a:prstGeom>
        </p:spPr>
        <p:txBody>
          <a:bodyPr vert="horz" wrap="none" lIns="91440" tIns="45720" rIns="91440" bIns="45720" rtlCol="0" anchor="ctr">
            <a:normAutofit fontScale="92500" lnSpcReduction="10000"/>
          </a:bodyPr>
          <a:lstStyle>
            <a:lvl1pPr algn="l" defTabSz="914400" rtl="0" eaLnBrk="1" latinLnBrk="0" hangingPunct="1">
              <a:lnSpc>
                <a:spcPct val="90000"/>
              </a:lnSpc>
              <a:spcBef>
                <a:spcPct val="0"/>
              </a:spcBef>
              <a:buNone/>
              <a:defRPr kumimoji="1" lang="en-US" sz="2400" kern="1200" dirty="0">
                <a:solidFill>
                  <a:schemeClr val="tx1"/>
                </a:solidFill>
                <a:latin typeface="HGP創英角ｺﾞｼｯｸUB" panose="020B0900000000000000" pitchFamily="50" charset="-128"/>
                <a:ea typeface="HGP創英角ｺﾞｼｯｸUB" panose="020B0900000000000000" pitchFamily="50" charset="-128"/>
                <a:cs typeface="+mj-cs"/>
              </a:defRPr>
            </a:lvl1pPr>
          </a:lstStyle>
          <a:p>
            <a:r>
              <a:rPr lang="en-US" altLang="ja-JP" sz="1200" dirty="0">
                <a:latin typeface="+mn-ea"/>
                <a:ea typeface="+mn-ea"/>
              </a:rPr>
              <a:t>4.</a:t>
            </a:r>
            <a:r>
              <a:rPr lang="ja-JP" altLang="en-US" sz="1200">
                <a:latin typeface="+mn-ea"/>
                <a:ea typeface="+mn-ea"/>
              </a:rPr>
              <a:t>データ活用 </a:t>
            </a:r>
            <a:r>
              <a:rPr lang="en-US" altLang="ja-JP" sz="1200" dirty="0">
                <a:latin typeface="+mn-ea"/>
                <a:ea typeface="+mn-ea"/>
              </a:rPr>
              <a:t>– </a:t>
            </a:r>
            <a:r>
              <a:rPr lang="ja-JP" altLang="en-US" sz="1200">
                <a:latin typeface="+mn-ea"/>
                <a:ea typeface="+mn-ea"/>
              </a:rPr>
              <a:t>活用する</a:t>
            </a:r>
          </a:p>
        </p:txBody>
      </p:sp>
      <p:sp>
        <p:nvSpPr>
          <p:cNvPr id="4" name="テキスト ボックス 3">
            <a:extLst>
              <a:ext uri="{FF2B5EF4-FFF2-40B4-BE49-F238E27FC236}">
                <a16:creationId xmlns:a16="http://schemas.microsoft.com/office/drawing/2014/main" id="{9B87A302-F815-1D42-BAC5-412B6307F183}"/>
              </a:ext>
            </a:extLst>
          </p:cNvPr>
          <p:cNvSpPr txBox="1"/>
          <p:nvPr/>
        </p:nvSpPr>
        <p:spPr>
          <a:xfrm>
            <a:off x="179512" y="1126485"/>
            <a:ext cx="5981125" cy="369332"/>
          </a:xfrm>
          <a:prstGeom prst="rect">
            <a:avLst/>
          </a:prstGeom>
          <a:noFill/>
        </p:spPr>
        <p:txBody>
          <a:bodyPr wrap="none" rtlCol="0">
            <a:spAutoFit/>
          </a:bodyPr>
          <a:lstStyle/>
          <a:p>
            <a:pPr marL="285750" indent="-285750">
              <a:buFont typeface="Arial" panose="020B0604020202020204" pitchFamily="34" charset="0"/>
              <a:buChar char="•"/>
            </a:pPr>
            <a:r>
              <a:rPr kumimoji="1" lang="ja-JP" altLang="en-US"/>
              <a:t>不動産物件の詳細画面に小学校区名・中学校区名を表示</a:t>
            </a:r>
            <a:endParaRPr kumimoji="1" lang="en-US" altLang="ja-JP" dirty="0"/>
          </a:p>
        </p:txBody>
      </p:sp>
      <p:pic>
        <p:nvPicPr>
          <p:cNvPr id="5" name="図 4">
            <a:extLst>
              <a:ext uri="{FF2B5EF4-FFF2-40B4-BE49-F238E27FC236}">
                <a16:creationId xmlns:a16="http://schemas.microsoft.com/office/drawing/2014/main" id="{D273B693-4053-6E4D-B09C-CF5A201BE1D0}"/>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55576" y="1613727"/>
            <a:ext cx="7740352" cy="4479569"/>
          </a:xfrm>
          <a:prstGeom prst="rect">
            <a:avLst/>
          </a:prstGeom>
        </p:spPr>
      </p:pic>
      <p:sp>
        <p:nvSpPr>
          <p:cNvPr id="12" name="正方形/長方形 11">
            <a:extLst>
              <a:ext uri="{FF2B5EF4-FFF2-40B4-BE49-F238E27FC236}">
                <a16:creationId xmlns:a16="http://schemas.microsoft.com/office/drawing/2014/main" id="{EE5C7D29-9134-BE46-813D-7557C2B1A61F}"/>
              </a:ext>
            </a:extLst>
          </p:cNvPr>
          <p:cNvSpPr/>
          <p:nvPr/>
        </p:nvSpPr>
        <p:spPr>
          <a:xfrm>
            <a:off x="684584" y="4638063"/>
            <a:ext cx="7847856" cy="1296144"/>
          </a:xfrm>
          <a:prstGeom prst="rect">
            <a:avLst/>
          </a:prstGeom>
          <a:noFill/>
          <a:ln w="76200">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49356166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スライド番号プレースホルダー 6"/>
          <p:cNvSpPr>
            <a:spLocks noGrp="1"/>
          </p:cNvSpPr>
          <p:nvPr>
            <p:ph type="sldNum" sz="quarter" idx="12"/>
          </p:nvPr>
        </p:nvSpPr>
        <p:spPr>
          <a:xfrm>
            <a:off x="8604448" y="6525344"/>
            <a:ext cx="504056" cy="288032"/>
          </a:xfrm>
        </p:spPr>
        <p:txBody>
          <a:bodyPr/>
          <a:lstStyle/>
          <a:p>
            <a:fld id="{EEDB8509-CC2C-4EC7-9C2E-996B98B58898}" type="slidenum">
              <a:rPr kumimoji="1" lang="ja-JP" altLang="en-US" smtClean="0"/>
              <a:pPr/>
              <a:t>49</a:t>
            </a:fld>
            <a:endParaRPr kumimoji="1" lang="ja-JP" altLang="en-US"/>
          </a:p>
        </p:txBody>
      </p:sp>
      <p:sp>
        <p:nvSpPr>
          <p:cNvPr id="31" name="正方形/長方形 30"/>
          <p:cNvSpPr/>
          <p:nvPr/>
        </p:nvSpPr>
        <p:spPr bwMode="auto">
          <a:xfrm>
            <a:off x="215900" y="1843972"/>
            <a:ext cx="8748588" cy="4681371"/>
          </a:xfrm>
          <a:prstGeom prst="rect">
            <a:avLst/>
          </a:prstGeom>
          <a:solidFill>
            <a:schemeClr val="bg2">
              <a:lumMod val="90000"/>
            </a:schemeClr>
          </a:solidFill>
          <a:ln w="6350">
            <a:noFill/>
            <a:miter lim="800000"/>
            <a:headEnd/>
            <a:tailEnd/>
          </a:ln>
        </p:spPr>
        <p:txBody>
          <a:bodyPr wrap="square" rtlCol="0" anchor="t"/>
          <a:lstStyle/>
          <a:p>
            <a:pPr>
              <a:lnSpc>
                <a:spcPct val="100000"/>
              </a:lnSpc>
            </a:pPr>
            <a:endParaRPr kumimoji="1" lang="ja-JP" altLang="en-US" sz="16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4" name="正方形/長方形 33"/>
          <p:cNvSpPr/>
          <p:nvPr/>
        </p:nvSpPr>
        <p:spPr bwMode="auto">
          <a:xfrm>
            <a:off x="215901" y="836712"/>
            <a:ext cx="8748588" cy="873911"/>
          </a:xfrm>
          <a:prstGeom prst="rect">
            <a:avLst/>
          </a:prstGeom>
          <a:solidFill>
            <a:schemeClr val="accent4">
              <a:lumMod val="40000"/>
              <a:lumOff val="60000"/>
              <a:alpha val="46000"/>
            </a:schemeClr>
          </a:solidFill>
          <a:ln w="6350">
            <a:noFill/>
            <a:miter lim="800000"/>
            <a:headEnd/>
            <a:tailEnd/>
          </a:ln>
        </p:spPr>
        <p:txBody>
          <a:bodyPr wrap="square" rtlCol="0" anchor="ctr" anchorCtr="0"/>
          <a:lstStyle/>
          <a:p>
            <a:pPr>
              <a:lnSpc>
                <a:spcPct val="100000"/>
              </a:lnSpc>
            </a:pPr>
            <a:r>
              <a:rPr kumimoji="1" lang="en-US" altLang="ja-JP" sz="20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(4)</a:t>
            </a:r>
            <a:r>
              <a:rPr kumimoji="1" lang="ja-JP" altLang="en-US" sz="2000">
                <a:solidFill>
                  <a:srgbClr val="000000"/>
                </a:solidFill>
                <a:latin typeface="Meiryo UI" panose="020B0604030504040204" pitchFamily="50" charset="-128"/>
                <a:ea typeface="Meiryo UI" panose="020B0604030504040204" pitchFamily="50" charset="-128"/>
                <a:cs typeface="Meiryo UI" panose="020B0604030504040204" pitchFamily="50" charset="-128"/>
              </a:rPr>
              <a:t>オープンデータをアプリから利用したいのですが、どうすればよいですか？</a:t>
            </a:r>
          </a:p>
        </p:txBody>
      </p:sp>
      <p:sp>
        <p:nvSpPr>
          <p:cNvPr id="10" name="タイトル 1"/>
          <p:cNvSpPr>
            <a:spLocks noGrp="1"/>
          </p:cNvSpPr>
          <p:nvPr>
            <p:ph type="title"/>
          </p:nvPr>
        </p:nvSpPr>
        <p:spPr>
          <a:xfrm>
            <a:off x="251520" y="313813"/>
            <a:ext cx="8712968" cy="424732"/>
          </a:xfrm>
        </p:spPr>
        <p:txBody>
          <a:bodyPr/>
          <a:lstStyle/>
          <a:p>
            <a:r>
              <a:rPr lang="en-US" altLang="ja-JP" dirty="0">
                <a:latin typeface="+mn-ea"/>
                <a:ea typeface="+mn-ea"/>
              </a:rPr>
              <a:t>4.2 </a:t>
            </a:r>
            <a:r>
              <a:rPr lang="ja-JP" altLang="en-US">
                <a:latin typeface="+mn-ea"/>
                <a:ea typeface="+mn-ea"/>
              </a:rPr>
              <a:t>「活用する」ためのノウハウ</a:t>
            </a:r>
            <a:endParaRPr kumimoji="1" lang="ja-JP" altLang="en-US" dirty="0">
              <a:latin typeface="+mn-ea"/>
              <a:ea typeface="+mn-ea"/>
            </a:endParaRPr>
          </a:p>
        </p:txBody>
      </p:sp>
      <p:sp>
        <p:nvSpPr>
          <p:cNvPr id="11" name="タイトル 1"/>
          <p:cNvSpPr txBox="1">
            <a:spLocks/>
          </p:cNvSpPr>
          <p:nvPr/>
        </p:nvSpPr>
        <p:spPr>
          <a:xfrm>
            <a:off x="251520" y="116632"/>
            <a:ext cx="8712968" cy="234159"/>
          </a:xfrm>
          <a:prstGeom prst="rect">
            <a:avLst/>
          </a:prstGeom>
        </p:spPr>
        <p:txBody>
          <a:bodyPr vert="horz" wrap="none" lIns="91440" tIns="45720" rIns="91440" bIns="45720" rtlCol="0" anchor="ctr">
            <a:normAutofit fontScale="92500" lnSpcReduction="10000"/>
          </a:bodyPr>
          <a:lstStyle>
            <a:lvl1pPr algn="l" defTabSz="914400" rtl="0" eaLnBrk="1" latinLnBrk="0" hangingPunct="1">
              <a:lnSpc>
                <a:spcPct val="90000"/>
              </a:lnSpc>
              <a:spcBef>
                <a:spcPct val="0"/>
              </a:spcBef>
              <a:buNone/>
              <a:defRPr kumimoji="1" lang="en-US" sz="2400" kern="1200" dirty="0">
                <a:solidFill>
                  <a:schemeClr val="tx1"/>
                </a:solidFill>
                <a:latin typeface="HGP創英角ｺﾞｼｯｸUB" panose="020B0900000000000000" pitchFamily="50" charset="-128"/>
                <a:ea typeface="HGP創英角ｺﾞｼｯｸUB" panose="020B0900000000000000" pitchFamily="50" charset="-128"/>
                <a:cs typeface="+mj-cs"/>
              </a:defRPr>
            </a:lvl1pPr>
          </a:lstStyle>
          <a:p>
            <a:r>
              <a:rPr lang="en-US" altLang="ja-JP" sz="1200" dirty="0">
                <a:latin typeface="+mn-ea"/>
                <a:ea typeface="+mn-ea"/>
              </a:rPr>
              <a:t>4.</a:t>
            </a:r>
            <a:r>
              <a:rPr lang="ja-JP" altLang="en-US" sz="1200">
                <a:latin typeface="+mn-ea"/>
                <a:ea typeface="+mn-ea"/>
              </a:rPr>
              <a:t>データ活用 </a:t>
            </a:r>
            <a:r>
              <a:rPr lang="en-US" altLang="ja-JP" sz="1200" dirty="0">
                <a:latin typeface="+mn-ea"/>
                <a:ea typeface="+mn-ea"/>
              </a:rPr>
              <a:t>– </a:t>
            </a:r>
            <a:r>
              <a:rPr lang="ja-JP" altLang="en-US" sz="1200">
                <a:latin typeface="+mn-ea"/>
                <a:ea typeface="+mn-ea"/>
              </a:rPr>
              <a:t>活用する</a:t>
            </a:r>
          </a:p>
        </p:txBody>
      </p:sp>
      <p:sp>
        <p:nvSpPr>
          <p:cNvPr id="9" name="テキスト ボックス 8">
            <a:extLst>
              <a:ext uri="{FF2B5EF4-FFF2-40B4-BE49-F238E27FC236}">
                <a16:creationId xmlns:a16="http://schemas.microsoft.com/office/drawing/2014/main" id="{8407A28C-0952-3E4D-9BE4-A6AE8BADD83A}"/>
              </a:ext>
            </a:extLst>
          </p:cNvPr>
          <p:cNvSpPr txBox="1"/>
          <p:nvPr/>
        </p:nvSpPr>
        <p:spPr>
          <a:xfrm>
            <a:off x="683568" y="1916832"/>
            <a:ext cx="2313454" cy="338554"/>
          </a:xfrm>
          <a:prstGeom prst="rect">
            <a:avLst/>
          </a:prstGeom>
          <a:noFill/>
        </p:spPr>
        <p:txBody>
          <a:bodyPr wrap="none" rtlCol="0">
            <a:spAutoFit/>
          </a:bodyPr>
          <a:lstStyle/>
          <a:p>
            <a:r>
              <a:rPr kumimoji="1" lang="ja-JP" altLang="en-US" sz="1600"/>
              <a:t>オープンデータの使用方法</a:t>
            </a:r>
            <a:endParaRPr kumimoji="1" lang="en-US" altLang="ja-JP" sz="1600" dirty="0"/>
          </a:p>
        </p:txBody>
      </p:sp>
      <p:sp>
        <p:nvSpPr>
          <p:cNvPr id="12" name="角丸四角形 11">
            <a:extLst>
              <a:ext uri="{FF2B5EF4-FFF2-40B4-BE49-F238E27FC236}">
                <a16:creationId xmlns:a16="http://schemas.microsoft.com/office/drawing/2014/main" id="{7E39CBE7-ADE0-2B40-AB48-DC3970304394}"/>
              </a:ext>
            </a:extLst>
          </p:cNvPr>
          <p:cNvSpPr/>
          <p:nvPr/>
        </p:nvSpPr>
        <p:spPr>
          <a:xfrm>
            <a:off x="683568" y="2257885"/>
            <a:ext cx="7776864" cy="1675171"/>
          </a:xfrm>
          <a:prstGeom prst="roundRect">
            <a:avLst/>
          </a:prstGeom>
          <a:solidFill>
            <a:schemeClr val="tx2"/>
          </a:solidFill>
          <a:ln/>
        </p:spPr>
        <p:style>
          <a:lnRef idx="0">
            <a:schemeClr val="accent1"/>
          </a:lnRef>
          <a:fillRef idx="3">
            <a:schemeClr val="accent1"/>
          </a:fillRef>
          <a:effectRef idx="3">
            <a:schemeClr val="accent1"/>
          </a:effectRef>
          <a:fontRef idx="minor">
            <a:schemeClr val="lt1"/>
          </a:fontRef>
        </p:style>
        <p:txBody>
          <a:bodyPr rtlCol="0" anchor="ctr"/>
          <a:lstStyle/>
          <a:p>
            <a:pPr marL="342900" indent="-342900">
              <a:lnSpc>
                <a:spcPts val="2520"/>
              </a:lnSpc>
              <a:buFont typeface="Wingdings" pitchFamily="2" charset="2"/>
              <a:buChar char="l"/>
            </a:pPr>
            <a:r>
              <a:rPr kumimoji="1" lang="ja-JP" altLang="en-US" sz="1600" b="1"/>
              <a:t>オープンデータがホームページで公開されている場合</a:t>
            </a:r>
            <a:endParaRPr kumimoji="1" lang="en-US" altLang="ja-JP" sz="1600" b="1" dirty="0"/>
          </a:p>
          <a:p>
            <a:pPr marL="800100" lvl="1" indent="-342900">
              <a:lnSpc>
                <a:spcPts val="2520"/>
              </a:lnSpc>
              <a:buFont typeface="Arial" panose="020B0604020202020204" pitchFamily="34" charset="0"/>
              <a:buChar char="•"/>
            </a:pPr>
            <a:r>
              <a:rPr kumimoji="1" lang="ja-JP" altLang="en-US" sz="1600" b="1"/>
              <a:t>ファイルをダウンロードして使用</a:t>
            </a:r>
          </a:p>
          <a:p>
            <a:pPr marL="342900" indent="-342900">
              <a:lnSpc>
                <a:spcPts val="2520"/>
              </a:lnSpc>
              <a:buFont typeface="Wingdings" pitchFamily="2" charset="2"/>
              <a:buChar char="l"/>
            </a:pPr>
            <a:r>
              <a:rPr kumimoji="1" lang="ja-JP" altLang="en-US" sz="1600" b="1"/>
              <a:t>オープンデータカタログサイトで公開されている場合</a:t>
            </a:r>
            <a:r>
              <a:rPr kumimoji="1" lang="en-US" altLang="ja-JP" sz="1600" b="1" dirty="0"/>
              <a:t>(*1)</a:t>
            </a:r>
          </a:p>
          <a:p>
            <a:pPr marL="800100" lvl="1" indent="-342900">
              <a:lnSpc>
                <a:spcPts val="2520"/>
              </a:lnSpc>
              <a:buFont typeface="Arial" panose="020B0604020202020204" pitchFamily="34" charset="0"/>
              <a:buChar char="•"/>
            </a:pPr>
            <a:r>
              <a:rPr kumimoji="1" lang="ja-JP" altLang="en-US" sz="1600" b="1"/>
              <a:t>ファイルをダウンロードして使用</a:t>
            </a:r>
            <a:endParaRPr kumimoji="1" lang="en-US" altLang="ja-JP" sz="1600" b="1" dirty="0"/>
          </a:p>
          <a:p>
            <a:pPr marL="800100" lvl="1" indent="-342900">
              <a:lnSpc>
                <a:spcPts val="2520"/>
              </a:lnSpc>
              <a:buFont typeface="Arial" panose="020B0604020202020204" pitchFamily="34" charset="0"/>
              <a:buChar char="•"/>
            </a:pPr>
            <a:r>
              <a:rPr kumimoji="1" lang="ja-JP" altLang="en-US" sz="1600" b="1"/>
              <a:t>オープンデータカタログサイトの</a:t>
            </a:r>
            <a:r>
              <a:rPr kumimoji="1" lang="en-US" altLang="ja-JP" sz="1600" b="1" dirty="0"/>
              <a:t>API(*2)</a:t>
            </a:r>
            <a:r>
              <a:rPr kumimoji="1" lang="ja-JP" altLang="en-US" sz="1600" b="1"/>
              <a:t>を通じて使用</a:t>
            </a:r>
            <a:endParaRPr kumimoji="1" lang="en-US" altLang="ja-JP" sz="1600" b="1" dirty="0"/>
          </a:p>
        </p:txBody>
      </p:sp>
      <p:sp>
        <p:nvSpPr>
          <p:cNvPr id="13" name="テキスト ボックス 12">
            <a:extLst>
              <a:ext uri="{FF2B5EF4-FFF2-40B4-BE49-F238E27FC236}">
                <a16:creationId xmlns:a16="http://schemas.microsoft.com/office/drawing/2014/main" id="{1E332F82-8504-F541-A6F0-91D3FFA2ED9E}"/>
              </a:ext>
            </a:extLst>
          </p:cNvPr>
          <p:cNvSpPr txBox="1"/>
          <p:nvPr/>
        </p:nvSpPr>
        <p:spPr>
          <a:xfrm>
            <a:off x="683568" y="4005064"/>
            <a:ext cx="2379177" cy="338554"/>
          </a:xfrm>
          <a:prstGeom prst="rect">
            <a:avLst/>
          </a:prstGeom>
          <a:noFill/>
        </p:spPr>
        <p:txBody>
          <a:bodyPr wrap="none" rtlCol="0">
            <a:spAutoFit/>
          </a:bodyPr>
          <a:lstStyle/>
          <a:p>
            <a:r>
              <a:rPr kumimoji="1" lang="en-US" altLang="ja-JP" sz="1600" dirty="0"/>
              <a:t>CKAN API(*3)</a:t>
            </a:r>
            <a:r>
              <a:rPr kumimoji="1" lang="ja-JP" altLang="en-US" sz="1600"/>
              <a:t>の使用例</a:t>
            </a:r>
          </a:p>
        </p:txBody>
      </p:sp>
      <p:sp>
        <p:nvSpPr>
          <p:cNvPr id="14" name="正方形/長方形 13">
            <a:extLst>
              <a:ext uri="{FF2B5EF4-FFF2-40B4-BE49-F238E27FC236}">
                <a16:creationId xmlns:a16="http://schemas.microsoft.com/office/drawing/2014/main" id="{A440D016-A82B-BA41-A326-CFB87F5D88C5}"/>
              </a:ext>
            </a:extLst>
          </p:cNvPr>
          <p:cNvSpPr/>
          <p:nvPr/>
        </p:nvSpPr>
        <p:spPr>
          <a:xfrm>
            <a:off x="742365" y="4335300"/>
            <a:ext cx="7776864" cy="1408624"/>
          </a:xfrm>
          <a:prstGeom prst="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2420"/>
              </a:lnSpc>
            </a:pPr>
            <a:r>
              <a:rPr kumimoji="1" lang="ja-JP" altLang="en-US" sz="1600">
                <a:solidFill>
                  <a:schemeClr val="tx1"/>
                </a:solidFill>
              </a:rPr>
              <a:t>データセットの一覧を取得する</a:t>
            </a:r>
          </a:p>
          <a:p>
            <a:pPr marL="285750" indent="-285750">
              <a:lnSpc>
                <a:spcPts val="2420"/>
              </a:lnSpc>
              <a:buFont typeface="Arial" panose="020B0604020202020204" pitchFamily="34" charset="0"/>
              <a:buChar char="•"/>
            </a:pPr>
            <a:r>
              <a:rPr kumimoji="1" lang="en" altLang="ja-JP" sz="1600" dirty="0">
                <a:solidFill>
                  <a:schemeClr val="tx1"/>
                </a:solidFill>
              </a:rPr>
              <a:t>http://</a:t>
            </a:r>
            <a:r>
              <a:rPr kumimoji="1" lang="en" altLang="ja-JP" sz="1600" dirty="0" err="1">
                <a:solidFill>
                  <a:schemeClr val="tx1"/>
                </a:solidFill>
              </a:rPr>
              <a:t>demo.ckan.org</a:t>
            </a:r>
            <a:r>
              <a:rPr kumimoji="1" lang="en" altLang="ja-JP" sz="1600" dirty="0">
                <a:solidFill>
                  <a:schemeClr val="tx1"/>
                </a:solidFill>
              </a:rPr>
              <a:t>/</a:t>
            </a:r>
            <a:r>
              <a:rPr kumimoji="1" lang="en" altLang="ja-JP" sz="1600" dirty="0" err="1">
                <a:solidFill>
                  <a:schemeClr val="tx1"/>
                </a:solidFill>
              </a:rPr>
              <a:t>api</a:t>
            </a:r>
            <a:r>
              <a:rPr kumimoji="1" lang="en" altLang="ja-JP" sz="1600" dirty="0">
                <a:solidFill>
                  <a:schemeClr val="tx1"/>
                </a:solidFill>
              </a:rPr>
              <a:t>/3/action/</a:t>
            </a:r>
            <a:r>
              <a:rPr kumimoji="1" lang="en" altLang="ja-JP" sz="1600" dirty="0" err="1">
                <a:solidFill>
                  <a:schemeClr val="tx1"/>
                </a:solidFill>
              </a:rPr>
              <a:t>package_list</a:t>
            </a:r>
            <a:endParaRPr kumimoji="1" lang="en" altLang="ja-JP" sz="1600" dirty="0">
              <a:solidFill>
                <a:schemeClr val="tx1"/>
              </a:solidFill>
            </a:endParaRPr>
          </a:p>
          <a:p>
            <a:pPr>
              <a:lnSpc>
                <a:spcPts val="2420"/>
              </a:lnSpc>
            </a:pPr>
            <a:r>
              <a:rPr kumimoji="1" lang="en" altLang="ja-JP" sz="1600" dirty="0">
                <a:solidFill>
                  <a:schemeClr val="tx1"/>
                </a:solidFill>
              </a:rPr>
              <a:t>"spending"</a:t>
            </a:r>
            <a:r>
              <a:rPr kumimoji="1" lang="ja-JP" altLang="en-US" sz="1600">
                <a:solidFill>
                  <a:schemeClr val="tx1"/>
                </a:solidFill>
              </a:rPr>
              <a:t>という文字列を含むデータセットを検索する</a:t>
            </a:r>
          </a:p>
          <a:p>
            <a:pPr marL="285750" indent="-285750">
              <a:lnSpc>
                <a:spcPts val="2420"/>
              </a:lnSpc>
              <a:buFont typeface="Arial" panose="020B0604020202020204" pitchFamily="34" charset="0"/>
              <a:buChar char="•"/>
            </a:pPr>
            <a:r>
              <a:rPr kumimoji="1" lang="en" altLang="ja-JP" sz="1600" dirty="0">
                <a:solidFill>
                  <a:schemeClr val="tx1"/>
                </a:solidFill>
              </a:rPr>
              <a:t>http://</a:t>
            </a:r>
            <a:r>
              <a:rPr kumimoji="1" lang="en" altLang="ja-JP" sz="1600" dirty="0" err="1">
                <a:solidFill>
                  <a:schemeClr val="tx1"/>
                </a:solidFill>
              </a:rPr>
              <a:t>demo.ckan.org</a:t>
            </a:r>
            <a:r>
              <a:rPr kumimoji="1" lang="en" altLang="ja-JP" sz="1600" dirty="0">
                <a:solidFill>
                  <a:schemeClr val="tx1"/>
                </a:solidFill>
              </a:rPr>
              <a:t>/</a:t>
            </a:r>
            <a:r>
              <a:rPr kumimoji="1" lang="en" altLang="ja-JP" sz="1600" dirty="0" err="1">
                <a:solidFill>
                  <a:schemeClr val="tx1"/>
                </a:solidFill>
              </a:rPr>
              <a:t>api</a:t>
            </a:r>
            <a:r>
              <a:rPr kumimoji="1" lang="en" altLang="ja-JP" sz="1600" dirty="0">
                <a:solidFill>
                  <a:schemeClr val="tx1"/>
                </a:solidFill>
              </a:rPr>
              <a:t>/3/action/</a:t>
            </a:r>
            <a:r>
              <a:rPr kumimoji="1" lang="en" altLang="ja-JP" sz="1600" dirty="0" err="1">
                <a:solidFill>
                  <a:schemeClr val="tx1"/>
                </a:solidFill>
              </a:rPr>
              <a:t>package_search?q</a:t>
            </a:r>
            <a:r>
              <a:rPr kumimoji="1" lang="en" altLang="ja-JP" sz="1600" dirty="0">
                <a:solidFill>
                  <a:schemeClr val="tx1"/>
                </a:solidFill>
              </a:rPr>
              <a:t>=spending</a:t>
            </a:r>
            <a:endParaRPr kumimoji="1" lang="ja-JP" altLang="en-US" sz="1600">
              <a:solidFill>
                <a:schemeClr val="tx1"/>
              </a:solidFill>
            </a:endParaRPr>
          </a:p>
        </p:txBody>
      </p:sp>
      <p:sp>
        <p:nvSpPr>
          <p:cNvPr id="16" name="テキスト ボックス 15">
            <a:extLst>
              <a:ext uri="{FF2B5EF4-FFF2-40B4-BE49-F238E27FC236}">
                <a16:creationId xmlns:a16="http://schemas.microsoft.com/office/drawing/2014/main" id="{6D1553B7-8AF8-6441-97B0-3AB9B4E138C6}"/>
              </a:ext>
            </a:extLst>
          </p:cNvPr>
          <p:cNvSpPr txBox="1"/>
          <p:nvPr/>
        </p:nvSpPr>
        <p:spPr>
          <a:xfrm>
            <a:off x="323528" y="5805264"/>
            <a:ext cx="8640960" cy="646331"/>
          </a:xfrm>
          <a:prstGeom prst="rect">
            <a:avLst/>
          </a:prstGeom>
          <a:noFill/>
        </p:spPr>
        <p:txBody>
          <a:bodyPr wrap="square" rtlCol="0">
            <a:spAutoFit/>
          </a:bodyPr>
          <a:lstStyle/>
          <a:p>
            <a:r>
              <a:rPr kumimoji="1" lang="en-US" altLang="ja-JP" sz="1200" dirty="0"/>
              <a:t>(*1)CKAN(</a:t>
            </a:r>
            <a:r>
              <a:rPr kumimoji="1" lang="ja-JP" altLang="en-US" sz="1200"/>
              <a:t>シーカン</a:t>
            </a:r>
            <a:r>
              <a:rPr kumimoji="1" lang="en-US" altLang="ja-JP" sz="1200" dirty="0"/>
              <a:t>)</a:t>
            </a:r>
            <a:r>
              <a:rPr kumimoji="1" lang="ja-JP" altLang="en-US" sz="1200"/>
              <a:t>というオープンデータカタログサイトを利用している場合の使用方法です。</a:t>
            </a:r>
            <a:endParaRPr kumimoji="1" lang="en-US" altLang="ja-JP" sz="1200" dirty="0"/>
          </a:p>
          <a:p>
            <a:r>
              <a:rPr kumimoji="1" lang="en-US" altLang="ja-JP" sz="1200" dirty="0"/>
              <a:t>(*2)API(</a:t>
            </a:r>
            <a:r>
              <a:rPr kumimoji="1" lang="ja-JP" altLang="en-US" sz="1200"/>
              <a:t>アプリケーション・プログラミング・インタフェース</a:t>
            </a:r>
            <a:r>
              <a:rPr kumimoji="1" lang="en-US" altLang="ja-JP" sz="1200" dirty="0"/>
              <a:t>)</a:t>
            </a:r>
            <a:r>
              <a:rPr kumimoji="1" lang="ja-JP" altLang="en-US" sz="1200"/>
              <a:t>とは、プログラムから機能を呼び出すための仕組みです。</a:t>
            </a:r>
            <a:endParaRPr kumimoji="1" lang="en-US" altLang="ja-JP" sz="1200" dirty="0"/>
          </a:p>
          <a:p>
            <a:r>
              <a:rPr kumimoji="1" lang="en-US" altLang="ja-JP" sz="1200" dirty="0"/>
              <a:t>(*3)CKAN API</a:t>
            </a:r>
            <a:r>
              <a:rPr kumimoji="1" lang="ja-JP" altLang="en-US" sz="1200"/>
              <a:t>についてはガイドを参照してください、</a:t>
            </a:r>
            <a:r>
              <a:rPr kumimoji="1" lang="en" altLang="ja-JP" sz="1200" dirty="0">
                <a:hlinkClick r:id="rId3">
                  <a:extLst>
                    <a:ext uri="{A12FA001-AC4F-418D-AE19-62706E023703}">
                      <ahyp:hlinkClr xmlns:ahyp="http://schemas.microsoft.com/office/drawing/2018/hyperlinkcolor" val="tx"/>
                    </a:ext>
                  </a:extLst>
                </a:hlinkClick>
              </a:rPr>
              <a:t>https://docs.ckan.org/en/2.8/api/index.html#get-able-api-functions</a:t>
            </a:r>
            <a:r>
              <a:rPr kumimoji="1" lang="en" altLang="ja-JP" sz="1200" dirty="0"/>
              <a:t> </a:t>
            </a:r>
          </a:p>
        </p:txBody>
      </p:sp>
    </p:spTree>
    <p:extLst>
      <p:ext uri="{BB962C8B-B14F-4D97-AF65-F5344CB8AC3E}">
        <p14:creationId xmlns:p14="http://schemas.microsoft.com/office/powerpoint/2010/main" val="13202161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スライド番号プレースホルダー 6"/>
          <p:cNvSpPr>
            <a:spLocks noGrp="1"/>
          </p:cNvSpPr>
          <p:nvPr>
            <p:ph type="sldNum" sz="quarter" idx="12"/>
          </p:nvPr>
        </p:nvSpPr>
        <p:spPr/>
        <p:txBody>
          <a:bodyPr/>
          <a:lstStyle/>
          <a:p>
            <a:fld id="{EEDB8509-CC2C-4EC7-9C2E-996B98B58898}" type="slidenum">
              <a:rPr kumimoji="1" lang="ja-JP" altLang="en-US" smtClean="0"/>
              <a:pPr/>
              <a:t>5</a:t>
            </a:fld>
            <a:endParaRPr kumimoji="1" lang="ja-JP" altLang="en-US"/>
          </a:p>
        </p:txBody>
      </p:sp>
      <p:sp>
        <p:nvSpPr>
          <p:cNvPr id="31" name="正方形/長方形 30"/>
          <p:cNvSpPr/>
          <p:nvPr/>
        </p:nvSpPr>
        <p:spPr bwMode="auto">
          <a:xfrm>
            <a:off x="215900" y="1843972"/>
            <a:ext cx="8748588" cy="4681371"/>
          </a:xfrm>
          <a:prstGeom prst="rect">
            <a:avLst/>
          </a:prstGeom>
          <a:solidFill>
            <a:schemeClr val="bg2">
              <a:lumMod val="90000"/>
            </a:schemeClr>
          </a:solidFill>
          <a:ln w="6350">
            <a:noFill/>
            <a:miter lim="800000"/>
            <a:headEnd/>
            <a:tailEnd/>
          </a:ln>
        </p:spPr>
        <p:txBody>
          <a:bodyPr wrap="square" rtlCol="0" anchor="t"/>
          <a:lstStyle/>
          <a:p>
            <a:pPr>
              <a:lnSpc>
                <a:spcPct val="100000"/>
              </a:lnSpc>
            </a:pPr>
            <a:endParaRPr kumimoji="1" lang="ja-JP" altLang="en-US" sz="16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4" name="正方形/長方形 33"/>
          <p:cNvSpPr/>
          <p:nvPr/>
        </p:nvSpPr>
        <p:spPr bwMode="auto">
          <a:xfrm>
            <a:off x="215901" y="836712"/>
            <a:ext cx="8748588" cy="873911"/>
          </a:xfrm>
          <a:prstGeom prst="rect">
            <a:avLst/>
          </a:prstGeom>
          <a:solidFill>
            <a:schemeClr val="accent4">
              <a:lumMod val="40000"/>
              <a:lumOff val="60000"/>
              <a:alpha val="46000"/>
            </a:schemeClr>
          </a:solidFill>
          <a:ln w="6350">
            <a:noFill/>
            <a:miter lim="800000"/>
            <a:headEnd/>
            <a:tailEnd/>
          </a:ln>
        </p:spPr>
        <p:txBody>
          <a:bodyPr wrap="square" rtlCol="0" anchor="ctr" anchorCtr="0"/>
          <a:lstStyle/>
          <a:p>
            <a:pPr>
              <a:lnSpc>
                <a:spcPct val="100000"/>
              </a:lnSpc>
            </a:pPr>
            <a:r>
              <a:rPr kumimoji="1" lang="ja-JP" altLang="en-US" sz="2000">
                <a:solidFill>
                  <a:srgbClr val="000000"/>
                </a:solidFill>
                <a:latin typeface="Meiryo UI" panose="020B0604030504040204" pitchFamily="50" charset="-128"/>
                <a:ea typeface="Meiryo UI" panose="020B0604030504040204" pitchFamily="50" charset="-128"/>
                <a:cs typeface="Meiryo UI" panose="020B0604030504040204" pitchFamily="50" charset="-128"/>
              </a:rPr>
              <a:t>オープンデータを導入するに当たり、コンセプトを首長や幹部に説明し、理解を得ることやオープンデータの意義や目的を示した大まかな取組方針等を定めます</a:t>
            </a:r>
          </a:p>
        </p:txBody>
      </p:sp>
      <p:sp>
        <p:nvSpPr>
          <p:cNvPr id="10" name="タイトル 1"/>
          <p:cNvSpPr>
            <a:spLocks noGrp="1"/>
          </p:cNvSpPr>
          <p:nvPr>
            <p:ph type="title"/>
          </p:nvPr>
        </p:nvSpPr>
        <p:spPr>
          <a:xfrm>
            <a:off x="251520" y="313813"/>
            <a:ext cx="8712968" cy="424732"/>
          </a:xfrm>
        </p:spPr>
        <p:txBody>
          <a:bodyPr/>
          <a:lstStyle/>
          <a:p>
            <a:r>
              <a:rPr lang="en-US" altLang="ja-JP" dirty="0">
                <a:latin typeface="+mn-ea"/>
                <a:ea typeface="+mn-ea"/>
              </a:rPr>
              <a:t>1.1 </a:t>
            </a:r>
            <a:r>
              <a:rPr lang="ja-JP" altLang="en-US">
                <a:latin typeface="+mn-ea"/>
                <a:ea typeface="+mn-ea"/>
              </a:rPr>
              <a:t>企画立案の取組と課題</a:t>
            </a:r>
            <a:endParaRPr kumimoji="1" lang="ja-JP" altLang="en-US" dirty="0">
              <a:latin typeface="+mn-ea"/>
              <a:ea typeface="+mn-ea"/>
            </a:endParaRPr>
          </a:p>
        </p:txBody>
      </p:sp>
      <p:sp>
        <p:nvSpPr>
          <p:cNvPr id="11" name="タイトル 1"/>
          <p:cNvSpPr txBox="1">
            <a:spLocks/>
          </p:cNvSpPr>
          <p:nvPr/>
        </p:nvSpPr>
        <p:spPr>
          <a:xfrm>
            <a:off x="251520" y="116632"/>
            <a:ext cx="8712968" cy="234159"/>
          </a:xfrm>
          <a:prstGeom prst="rect">
            <a:avLst/>
          </a:prstGeom>
        </p:spPr>
        <p:txBody>
          <a:bodyPr vert="horz" wrap="none" lIns="91440" tIns="45720" rIns="91440" bIns="45720" rtlCol="0" anchor="ctr">
            <a:normAutofit fontScale="92500" lnSpcReduction="10000"/>
          </a:bodyPr>
          <a:lstStyle>
            <a:lvl1pPr algn="l" defTabSz="914400" rtl="0" eaLnBrk="1" latinLnBrk="0" hangingPunct="1">
              <a:lnSpc>
                <a:spcPct val="90000"/>
              </a:lnSpc>
              <a:spcBef>
                <a:spcPct val="0"/>
              </a:spcBef>
              <a:buNone/>
              <a:defRPr kumimoji="1" lang="en-US" sz="2400" kern="1200" dirty="0">
                <a:solidFill>
                  <a:schemeClr val="tx1"/>
                </a:solidFill>
                <a:latin typeface="HGP創英角ｺﾞｼｯｸUB" panose="020B0900000000000000" pitchFamily="50" charset="-128"/>
                <a:ea typeface="HGP創英角ｺﾞｼｯｸUB" panose="020B0900000000000000" pitchFamily="50" charset="-128"/>
                <a:cs typeface="+mj-cs"/>
              </a:defRPr>
            </a:lvl1pPr>
          </a:lstStyle>
          <a:p>
            <a:r>
              <a:rPr lang="en-US" altLang="ja-JP" sz="1200" dirty="0">
                <a:latin typeface="+mn-ea"/>
                <a:ea typeface="+mn-ea"/>
              </a:rPr>
              <a:t>1.</a:t>
            </a:r>
            <a:r>
              <a:rPr lang="ja-JP" altLang="en-US" sz="1200">
                <a:latin typeface="+mn-ea"/>
                <a:ea typeface="+mn-ea"/>
              </a:rPr>
              <a:t>企画立案</a:t>
            </a:r>
            <a:r>
              <a:rPr lang="en-US" altLang="ja-JP" sz="1200" dirty="0">
                <a:latin typeface="+mn-ea"/>
                <a:ea typeface="+mn-ea"/>
              </a:rPr>
              <a:t> – </a:t>
            </a:r>
            <a:r>
              <a:rPr lang="ja-JP" altLang="en-US" sz="1200">
                <a:latin typeface="+mn-ea"/>
                <a:ea typeface="+mn-ea"/>
              </a:rPr>
              <a:t>踏み出す</a:t>
            </a:r>
            <a:endParaRPr lang="ja-JP" altLang="en-US" sz="1200" dirty="0">
              <a:latin typeface="+mn-ea"/>
              <a:ea typeface="+mn-ea"/>
            </a:endParaRPr>
          </a:p>
        </p:txBody>
      </p:sp>
      <p:sp>
        <p:nvSpPr>
          <p:cNvPr id="2" name="角丸四角形 1">
            <a:extLst>
              <a:ext uri="{FF2B5EF4-FFF2-40B4-BE49-F238E27FC236}">
                <a16:creationId xmlns:a16="http://schemas.microsoft.com/office/drawing/2014/main" id="{9E536D74-77E7-474B-A2F8-A24B67C2FE6A}"/>
              </a:ext>
            </a:extLst>
          </p:cNvPr>
          <p:cNvSpPr/>
          <p:nvPr/>
        </p:nvSpPr>
        <p:spPr>
          <a:xfrm>
            <a:off x="683568" y="2521718"/>
            <a:ext cx="7776864" cy="1184281"/>
          </a:xfrm>
          <a:prstGeom prst="roundRect">
            <a:avLst/>
          </a:prstGeom>
          <a:solidFill>
            <a:schemeClr val="tx2"/>
          </a:solidFill>
          <a:ln/>
        </p:spPr>
        <p:style>
          <a:lnRef idx="0">
            <a:schemeClr val="accent1"/>
          </a:lnRef>
          <a:fillRef idx="3">
            <a:schemeClr val="accent1"/>
          </a:fillRef>
          <a:effectRef idx="3">
            <a:schemeClr val="accent1"/>
          </a:effectRef>
          <a:fontRef idx="minor">
            <a:schemeClr val="lt1"/>
          </a:fontRef>
        </p:style>
        <p:txBody>
          <a:bodyPr rtlCol="0" anchor="ctr"/>
          <a:lstStyle/>
          <a:p>
            <a:pPr marL="285750" indent="-285750">
              <a:lnSpc>
                <a:spcPct val="150000"/>
              </a:lnSpc>
              <a:buFont typeface="Wingdings" pitchFamily="2" charset="2"/>
              <a:buChar char="l"/>
            </a:pPr>
            <a:r>
              <a:rPr kumimoji="1" lang="ja-JP" altLang="en-US" sz="1600" b="1">
                <a:latin typeface="+mj-lt"/>
              </a:rPr>
              <a:t>オープンデータの全体コンセプトを策定し首長や幹部に説明します</a:t>
            </a:r>
            <a:endParaRPr kumimoji="1" lang="en-US" altLang="ja-JP" sz="1600" b="1" dirty="0">
              <a:latin typeface="+mj-lt"/>
            </a:endParaRPr>
          </a:p>
          <a:p>
            <a:pPr marL="285750" indent="-285750">
              <a:lnSpc>
                <a:spcPct val="150000"/>
              </a:lnSpc>
              <a:buFont typeface="Wingdings" pitchFamily="2" charset="2"/>
              <a:buChar char="l"/>
            </a:pPr>
            <a:r>
              <a:rPr kumimoji="1" lang="ja-JP" altLang="en-US" sz="1600" b="1">
                <a:latin typeface="+mj-lt"/>
              </a:rPr>
              <a:t>オープンデータの意義や目的など取組方針を策定します</a:t>
            </a:r>
            <a:endParaRPr kumimoji="1" lang="en-US" altLang="ja-JP" sz="1600" b="1" dirty="0">
              <a:latin typeface="+mj-lt"/>
            </a:endParaRPr>
          </a:p>
        </p:txBody>
      </p:sp>
      <p:sp>
        <p:nvSpPr>
          <p:cNvPr id="15" name="角丸四角形 14">
            <a:extLst>
              <a:ext uri="{FF2B5EF4-FFF2-40B4-BE49-F238E27FC236}">
                <a16:creationId xmlns:a16="http://schemas.microsoft.com/office/drawing/2014/main" id="{4D9E9257-2991-4D41-BA8C-34958DD78A00}"/>
              </a:ext>
            </a:extLst>
          </p:cNvPr>
          <p:cNvSpPr/>
          <p:nvPr/>
        </p:nvSpPr>
        <p:spPr>
          <a:xfrm>
            <a:off x="677104" y="4404725"/>
            <a:ext cx="7776864" cy="1483000"/>
          </a:xfrm>
          <a:prstGeom prst="roundRect">
            <a:avLst/>
          </a:prstGeom>
          <a:solidFill>
            <a:schemeClr val="tx2"/>
          </a:solidFill>
        </p:spPr>
        <p:style>
          <a:lnRef idx="0">
            <a:schemeClr val="accent1"/>
          </a:lnRef>
          <a:fillRef idx="3">
            <a:schemeClr val="accent1"/>
          </a:fillRef>
          <a:effectRef idx="3">
            <a:schemeClr val="accent1"/>
          </a:effectRef>
          <a:fontRef idx="minor">
            <a:schemeClr val="lt1"/>
          </a:fontRef>
        </p:style>
        <p:txBody>
          <a:bodyPr rtlCol="0" anchor="ctr"/>
          <a:lstStyle/>
          <a:p>
            <a:pPr marL="285750" indent="-285750">
              <a:lnSpc>
                <a:spcPct val="150000"/>
              </a:lnSpc>
              <a:buFont typeface="Wingdings" pitchFamily="2" charset="2"/>
              <a:buChar char="l"/>
            </a:pPr>
            <a:r>
              <a:rPr kumimoji="1" lang="ja-JP" altLang="en-US" sz="1600" b="1"/>
              <a:t>オープンデータに取り組むため、何をどのように検討し企画すればよいか</a:t>
            </a:r>
            <a:endParaRPr kumimoji="1" lang="en-US" altLang="ja-JP" sz="1600" b="1" dirty="0"/>
          </a:p>
          <a:p>
            <a:pPr marL="285750" indent="-285750">
              <a:lnSpc>
                <a:spcPct val="150000"/>
              </a:lnSpc>
              <a:buFont typeface="Wingdings" pitchFamily="2" charset="2"/>
              <a:buChar char="l"/>
            </a:pPr>
            <a:r>
              <a:rPr kumimoji="1" lang="ja-JP" altLang="en-US" sz="1600" b="1"/>
              <a:t>首長や幹部から理解を得るために、オープンデータの効果やメリットをどのように説明すればよいか</a:t>
            </a:r>
            <a:endParaRPr kumimoji="1" lang="en-US" altLang="ja-JP" sz="1600" b="1" dirty="0"/>
          </a:p>
        </p:txBody>
      </p:sp>
      <p:sp>
        <p:nvSpPr>
          <p:cNvPr id="3" name="テキスト ボックス 2">
            <a:extLst>
              <a:ext uri="{FF2B5EF4-FFF2-40B4-BE49-F238E27FC236}">
                <a16:creationId xmlns:a16="http://schemas.microsoft.com/office/drawing/2014/main" id="{A2B4047E-6DF1-F54F-AEA3-30353ED0AC7E}"/>
              </a:ext>
            </a:extLst>
          </p:cNvPr>
          <p:cNvSpPr txBox="1"/>
          <p:nvPr/>
        </p:nvSpPr>
        <p:spPr>
          <a:xfrm>
            <a:off x="677104" y="2143309"/>
            <a:ext cx="595035" cy="338554"/>
          </a:xfrm>
          <a:prstGeom prst="rect">
            <a:avLst/>
          </a:prstGeom>
          <a:noFill/>
        </p:spPr>
        <p:txBody>
          <a:bodyPr wrap="none" rtlCol="0">
            <a:spAutoFit/>
          </a:bodyPr>
          <a:lstStyle/>
          <a:p>
            <a:r>
              <a:rPr kumimoji="1" lang="ja-JP" altLang="en-US" sz="1600"/>
              <a:t>取組</a:t>
            </a:r>
          </a:p>
        </p:txBody>
      </p:sp>
      <p:sp>
        <p:nvSpPr>
          <p:cNvPr id="16" name="テキスト ボックス 15">
            <a:extLst>
              <a:ext uri="{FF2B5EF4-FFF2-40B4-BE49-F238E27FC236}">
                <a16:creationId xmlns:a16="http://schemas.microsoft.com/office/drawing/2014/main" id="{911C08FA-3B69-2241-BC0E-82751794AA1D}"/>
              </a:ext>
            </a:extLst>
          </p:cNvPr>
          <p:cNvSpPr txBox="1"/>
          <p:nvPr/>
        </p:nvSpPr>
        <p:spPr>
          <a:xfrm>
            <a:off x="677103" y="4015517"/>
            <a:ext cx="595035" cy="338554"/>
          </a:xfrm>
          <a:prstGeom prst="rect">
            <a:avLst/>
          </a:prstGeom>
          <a:noFill/>
        </p:spPr>
        <p:txBody>
          <a:bodyPr wrap="none" rtlCol="0">
            <a:spAutoFit/>
          </a:bodyPr>
          <a:lstStyle/>
          <a:p>
            <a:r>
              <a:rPr kumimoji="1" lang="ja-JP" altLang="en-US" sz="1600"/>
              <a:t>課題</a:t>
            </a:r>
          </a:p>
        </p:txBody>
      </p:sp>
      <p:sp>
        <p:nvSpPr>
          <p:cNvPr id="19" name="テキスト ボックス 18">
            <a:extLst>
              <a:ext uri="{FF2B5EF4-FFF2-40B4-BE49-F238E27FC236}">
                <a16:creationId xmlns:a16="http://schemas.microsoft.com/office/drawing/2014/main" id="{842FA92C-4F37-094E-8731-5DE81AEAC504}"/>
              </a:ext>
            </a:extLst>
          </p:cNvPr>
          <p:cNvSpPr txBox="1"/>
          <p:nvPr/>
        </p:nvSpPr>
        <p:spPr>
          <a:xfrm>
            <a:off x="251520" y="6165304"/>
            <a:ext cx="8712968" cy="276999"/>
          </a:xfrm>
          <a:prstGeom prst="rect">
            <a:avLst/>
          </a:prstGeom>
          <a:noFill/>
        </p:spPr>
        <p:txBody>
          <a:bodyPr wrap="square" rtlCol="0">
            <a:spAutoFit/>
          </a:bodyPr>
          <a:lstStyle/>
          <a:p>
            <a:r>
              <a:rPr kumimoji="1" lang="ja-JP" altLang="en-US" sz="1200"/>
              <a:t>出典：オープンデータ取組ガイド（地方公共団体情報システム機構）を編集</a:t>
            </a:r>
          </a:p>
        </p:txBody>
      </p:sp>
    </p:spTree>
    <p:extLst>
      <p:ext uri="{BB962C8B-B14F-4D97-AF65-F5344CB8AC3E}">
        <p14:creationId xmlns:p14="http://schemas.microsoft.com/office/powerpoint/2010/main" val="300653352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スライド番号プレースホルダー 6"/>
          <p:cNvSpPr>
            <a:spLocks noGrp="1"/>
          </p:cNvSpPr>
          <p:nvPr>
            <p:ph type="sldNum" sz="quarter" idx="12"/>
          </p:nvPr>
        </p:nvSpPr>
        <p:spPr/>
        <p:txBody>
          <a:bodyPr/>
          <a:lstStyle/>
          <a:p>
            <a:fld id="{EEDB8509-CC2C-4EC7-9C2E-996B98B58898}" type="slidenum">
              <a:rPr kumimoji="1" lang="ja-JP" altLang="en-US" smtClean="0"/>
              <a:pPr/>
              <a:t>50</a:t>
            </a:fld>
            <a:endParaRPr kumimoji="1" lang="ja-JP" altLang="en-US"/>
          </a:p>
        </p:txBody>
      </p:sp>
      <p:sp>
        <p:nvSpPr>
          <p:cNvPr id="31" name="正方形/長方形 30"/>
          <p:cNvSpPr/>
          <p:nvPr/>
        </p:nvSpPr>
        <p:spPr bwMode="auto">
          <a:xfrm>
            <a:off x="215900" y="1843972"/>
            <a:ext cx="8748588" cy="4681371"/>
          </a:xfrm>
          <a:prstGeom prst="rect">
            <a:avLst/>
          </a:prstGeom>
          <a:solidFill>
            <a:schemeClr val="bg2">
              <a:lumMod val="90000"/>
            </a:schemeClr>
          </a:solidFill>
          <a:ln w="6350">
            <a:noFill/>
            <a:miter lim="800000"/>
            <a:headEnd/>
            <a:tailEnd/>
          </a:ln>
        </p:spPr>
        <p:txBody>
          <a:bodyPr wrap="square" rtlCol="0" anchor="t"/>
          <a:lstStyle/>
          <a:p>
            <a:pPr>
              <a:lnSpc>
                <a:spcPct val="100000"/>
              </a:lnSpc>
            </a:pPr>
            <a:endParaRPr kumimoji="1" lang="ja-JP" altLang="en-US" sz="16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4" name="正方形/長方形 33"/>
          <p:cNvSpPr/>
          <p:nvPr/>
        </p:nvSpPr>
        <p:spPr bwMode="auto">
          <a:xfrm>
            <a:off x="215901" y="836712"/>
            <a:ext cx="8748588" cy="873911"/>
          </a:xfrm>
          <a:prstGeom prst="rect">
            <a:avLst/>
          </a:prstGeom>
          <a:solidFill>
            <a:schemeClr val="accent4">
              <a:lumMod val="40000"/>
              <a:lumOff val="60000"/>
              <a:alpha val="46000"/>
            </a:schemeClr>
          </a:solidFill>
          <a:ln w="6350">
            <a:noFill/>
            <a:miter lim="800000"/>
            <a:headEnd/>
            <a:tailEnd/>
          </a:ln>
        </p:spPr>
        <p:txBody>
          <a:bodyPr wrap="square" rtlCol="0" anchor="ctr" anchorCtr="0"/>
          <a:lstStyle/>
          <a:p>
            <a:pPr>
              <a:lnSpc>
                <a:spcPct val="100000"/>
              </a:lnSpc>
            </a:pPr>
            <a:r>
              <a:rPr kumimoji="1" lang="en-US" altLang="ja-JP" sz="20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(5)</a:t>
            </a:r>
            <a:r>
              <a:rPr kumimoji="1" lang="ja-JP" altLang="en-US" sz="2000">
                <a:solidFill>
                  <a:srgbClr val="000000"/>
                </a:solidFill>
                <a:latin typeface="Meiryo UI" panose="020B0604030504040204" pitchFamily="50" charset="-128"/>
                <a:ea typeface="Meiryo UI" panose="020B0604030504040204" pitchFamily="50" charset="-128"/>
                <a:cs typeface="Meiryo UI" panose="020B0604030504040204" pitchFamily="50" charset="-128"/>
              </a:rPr>
              <a:t>クリエイティブ・コモンズの表示ライセンスで提供されているデータを利用する際に、クレジット表示はどのようにすればよいですか？</a:t>
            </a:r>
          </a:p>
        </p:txBody>
      </p:sp>
      <p:sp>
        <p:nvSpPr>
          <p:cNvPr id="10" name="タイトル 1"/>
          <p:cNvSpPr>
            <a:spLocks noGrp="1"/>
          </p:cNvSpPr>
          <p:nvPr>
            <p:ph type="title"/>
          </p:nvPr>
        </p:nvSpPr>
        <p:spPr>
          <a:xfrm>
            <a:off x="251520" y="313813"/>
            <a:ext cx="8712968" cy="424732"/>
          </a:xfrm>
        </p:spPr>
        <p:txBody>
          <a:bodyPr/>
          <a:lstStyle/>
          <a:p>
            <a:r>
              <a:rPr lang="en-US" altLang="ja-JP" dirty="0">
                <a:latin typeface="+mn-ea"/>
                <a:ea typeface="+mn-ea"/>
              </a:rPr>
              <a:t>4.2 </a:t>
            </a:r>
            <a:r>
              <a:rPr lang="ja-JP" altLang="en-US">
                <a:latin typeface="+mn-ea"/>
                <a:ea typeface="+mn-ea"/>
              </a:rPr>
              <a:t>「活用する」ためのノウハウ</a:t>
            </a:r>
            <a:endParaRPr kumimoji="1" lang="ja-JP" altLang="en-US" dirty="0">
              <a:latin typeface="+mn-ea"/>
              <a:ea typeface="+mn-ea"/>
            </a:endParaRPr>
          </a:p>
        </p:txBody>
      </p:sp>
      <p:sp>
        <p:nvSpPr>
          <p:cNvPr id="11" name="タイトル 1"/>
          <p:cNvSpPr txBox="1">
            <a:spLocks/>
          </p:cNvSpPr>
          <p:nvPr/>
        </p:nvSpPr>
        <p:spPr>
          <a:xfrm>
            <a:off x="251520" y="116632"/>
            <a:ext cx="8712968" cy="234159"/>
          </a:xfrm>
          <a:prstGeom prst="rect">
            <a:avLst/>
          </a:prstGeom>
        </p:spPr>
        <p:txBody>
          <a:bodyPr vert="horz" wrap="none" lIns="91440" tIns="45720" rIns="91440" bIns="45720" rtlCol="0" anchor="ctr">
            <a:normAutofit fontScale="92500" lnSpcReduction="10000"/>
          </a:bodyPr>
          <a:lstStyle>
            <a:lvl1pPr algn="l" defTabSz="914400" rtl="0" eaLnBrk="1" latinLnBrk="0" hangingPunct="1">
              <a:lnSpc>
                <a:spcPct val="90000"/>
              </a:lnSpc>
              <a:spcBef>
                <a:spcPct val="0"/>
              </a:spcBef>
              <a:buNone/>
              <a:defRPr kumimoji="1" lang="en-US" sz="2400" kern="1200" dirty="0">
                <a:solidFill>
                  <a:schemeClr val="tx1"/>
                </a:solidFill>
                <a:latin typeface="HGP創英角ｺﾞｼｯｸUB" panose="020B0900000000000000" pitchFamily="50" charset="-128"/>
                <a:ea typeface="HGP創英角ｺﾞｼｯｸUB" panose="020B0900000000000000" pitchFamily="50" charset="-128"/>
                <a:cs typeface="+mj-cs"/>
              </a:defRPr>
            </a:lvl1pPr>
          </a:lstStyle>
          <a:p>
            <a:r>
              <a:rPr lang="en-US" altLang="ja-JP" sz="1200" dirty="0">
                <a:latin typeface="+mn-ea"/>
                <a:ea typeface="+mn-ea"/>
              </a:rPr>
              <a:t>4.</a:t>
            </a:r>
            <a:r>
              <a:rPr lang="ja-JP" altLang="en-US" sz="1200">
                <a:latin typeface="+mn-ea"/>
                <a:ea typeface="+mn-ea"/>
              </a:rPr>
              <a:t>データ活用 </a:t>
            </a:r>
            <a:r>
              <a:rPr lang="en-US" altLang="ja-JP" sz="1200" dirty="0">
                <a:latin typeface="+mn-ea"/>
                <a:ea typeface="+mn-ea"/>
              </a:rPr>
              <a:t>– </a:t>
            </a:r>
            <a:r>
              <a:rPr lang="ja-JP" altLang="en-US" sz="1200">
                <a:latin typeface="+mn-ea"/>
                <a:ea typeface="+mn-ea"/>
              </a:rPr>
              <a:t>活用する</a:t>
            </a:r>
          </a:p>
        </p:txBody>
      </p:sp>
      <p:sp>
        <p:nvSpPr>
          <p:cNvPr id="13" name="テキスト ボックス 12">
            <a:extLst>
              <a:ext uri="{FF2B5EF4-FFF2-40B4-BE49-F238E27FC236}">
                <a16:creationId xmlns:a16="http://schemas.microsoft.com/office/drawing/2014/main" id="{B789C9A9-3052-5A49-83CB-86C333CB97F0}"/>
              </a:ext>
            </a:extLst>
          </p:cNvPr>
          <p:cNvSpPr txBox="1"/>
          <p:nvPr/>
        </p:nvSpPr>
        <p:spPr>
          <a:xfrm>
            <a:off x="683568" y="2348880"/>
            <a:ext cx="4538422" cy="338554"/>
          </a:xfrm>
          <a:prstGeom prst="rect">
            <a:avLst/>
          </a:prstGeom>
          <a:noFill/>
        </p:spPr>
        <p:txBody>
          <a:bodyPr wrap="none" rtlCol="0">
            <a:spAutoFit/>
          </a:bodyPr>
          <a:lstStyle/>
          <a:p>
            <a:r>
              <a:rPr kumimoji="1" lang="ja-JP" altLang="en-US" sz="1600"/>
              <a:t>編集、加工等を行わずそのまま複製し、利用する場合</a:t>
            </a:r>
          </a:p>
        </p:txBody>
      </p:sp>
      <p:sp>
        <p:nvSpPr>
          <p:cNvPr id="14" name="正方形/長方形 13">
            <a:extLst>
              <a:ext uri="{FF2B5EF4-FFF2-40B4-BE49-F238E27FC236}">
                <a16:creationId xmlns:a16="http://schemas.microsoft.com/office/drawing/2014/main" id="{E5C6FB7D-6C32-AE49-9347-DCC51EDA0DB5}"/>
              </a:ext>
            </a:extLst>
          </p:cNvPr>
          <p:cNvSpPr/>
          <p:nvPr/>
        </p:nvSpPr>
        <p:spPr>
          <a:xfrm>
            <a:off x="742365" y="2679116"/>
            <a:ext cx="7776864" cy="1160322"/>
          </a:xfrm>
          <a:prstGeom prst="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2520"/>
              </a:lnSpc>
            </a:pPr>
            <a:r>
              <a:rPr kumimoji="1" lang="en-US" altLang="ja-JP" sz="1600" dirty="0">
                <a:solidFill>
                  <a:schemeClr val="tx1"/>
                </a:solidFill>
              </a:rPr>
              <a:t>【</a:t>
            </a:r>
            <a:r>
              <a:rPr kumimoji="1" lang="ja-JP" altLang="en-US" sz="1600">
                <a:solidFill>
                  <a:schemeClr val="tx1"/>
                </a:solidFill>
              </a:rPr>
              <a:t>データセットの公表組織名</a:t>
            </a:r>
            <a:r>
              <a:rPr kumimoji="1" lang="en-US" altLang="ja-JP" sz="1600" dirty="0">
                <a:solidFill>
                  <a:schemeClr val="tx1"/>
                </a:solidFill>
              </a:rPr>
              <a:t>】</a:t>
            </a:r>
            <a:r>
              <a:rPr kumimoji="1" lang="ja-JP" altLang="en-US" sz="1600">
                <a:solidFill>
                  <a:schemeClr val="tx1"/>
                </a:solidFill>
              </a:rPr>
              <a:t>、</a:t>
            </a:r>
            <a:r>
              <a:rPr kumimoji="1" lang="en-US" altLang="ja-JP" sz="1600" dirty="0">
                <a:solidFill>
                  <a:schemeClr val="tx1"/>
                </a:solidFill>
              </a:rPr>
              <a:t>【</a:t>
            </a:r>
            <a:r>
              <a:rPr kumimoji="1" lang="ja-JP" altLang="en-US" sz="1600">
                <a:solidFill>
                  <a:schemeClr val="tx1"/>
                </a:solidFill>
              </a:rPr>
              <a:t>リソースの名称</a:t>
            </a:r>
            <a:r>
              <a:rPr kumimoji="1" lang="en-US" altLang="ja-JP" sz="1600" dirty="0">
                <a:solidFill>
                  <a:schemeClr val="tx1"/>
                </a:solidFill>
              </a:rPr>
              <a:t>】</a:t>
            </a:r>
            <a:r>
              <a:rPr kumimoji="1" lang="ja-JP" altLang="en-US" sz="1600">
                <a:solidFill>
                  <a:schemeClr val="tx1"/>
                </a:solidFill>
              </a:rPr>
              <a:t>、</a:t>
            </a:r>
            <a:r>
              <a:rPr kumimoji="1" lang="en" altLang="ja-JP" sz="1600" dirty="0">
                <a:solidFill>
                  <a:schemeClr val="tx1"/>
                </a:solidFill>
              </a:rPr>
              <a:t>CC</a:t>
            </a:r>
            <a:r>
              <a:rPr kumimoji="1" lang="ja-JP" altLang="en-US" sz="1600">
                <a:solidFill>
                  <a:schemeClr val="tx1"/>
                </a:solidFill>
              </a:rPr>
              <a:t>ライセンス 表示 </a:t>
            </a:r>
            <a:r>
              <a:rPr kumimoji="1" lang="en-US" altLang="ja-JP" sz="1600" dirty="0">
                <a:solidFill>
                  <a:schemeClr val="tx1"/>
                </a:solidFill>
              </a:rPr>
              <a:t>4.0 </a:t>
            </a:r>
            <a:r>
              <a:rPr kumimoji="1" lang="ja-JP" altLang="en-US" sz="1600">
                <a:solidFill>
                  <a:schemeClr val="tx1"/>
                </a:solidFill>
              </a:rPr>
              <a:t>国際（</a:t>
            </a:r>
            <a:r>
              <a:rPr kumimoji="1" lang="en" altLang="ja-JP" sz="1600" dirty="0">
                <a:solidFill>
                  <a:schemeClr val="tx1"/>
                </a:solidFill>
              </a:rPr>
              <a:t>https://</a:t>
            </a:r>
            <a:r>
              <a:rPr kumimoji="1" lang="en" altLang="ja-JP" sz="1600" dirty="0" err="1">
                <a:solidFill>
                  <a:schemeClr val="tx1"/>
                </a:solidFill>
              </a:rPr>
              <a:t>creativecommons.org</a:t>
            </a:r>
            <a:r>
              <a:rPr kumimoji="1" lang="en" altLang="ja-JP" sz="1600" dirty="0">
                <a:solidFill>
                  <a:schemeClr val="tx1"/>
                </a:solidFill>
              </a:rPr>
              <a:t>/licenses/by/4.0/</a:t>
            </a:r>
            <a:r>
              <a:rPr kumimoji="1" lang="en" altLang="ja-JP" sz="1600" dirty="0" err="1">
                <a:solidFill>
                  <a:schemeClr val="tx1"/>
                </a:solidFill>
              </a:rPr>
              <a:t>deed.ja</a:t>
            </a:r>
            <a:r>
              <a:rPr kumimoji="1" lang="ja-JP" altLang="en" sz="1600">
                <a:solidFill>
                  <a:schemeClr val="tx1"/>
                </a:solidFill>
              </a:rPr>
              <a:t>）、</a:t>
            </a:r>
            <a:r>
              <a:rPr kumimoji="1" lang="ja-JP" altLang="en-US" sz="1600">
                <a:solidFill>
                  <a:schemeClr val="tx1"/>
                </a:solidFill>
              </a:rPr>
              <a:t>データカタログサイト利用規約（</a:t>
            </a:r>
            <a:r>
              <a:rPr kumimoji="1" lang="en" altLang="ja-JP" sz="1600" dirty="0">
                <a:solidFill>
                  <a:schemeClr val="tx1"/>
                </a:solidFill>
              </a:rPr>
              <a:t>http://</a:t>
            </a:r>
            <a:r>
              <a:rPr kumimoji="1" lang="en" altLang="ja-JP" sz="1600" dirty="0" err="1">
                <a:solidFill>
                  <a:schemeClr val="tx1"/>
                </a:solidFill>
              </a:rPr>
              <a:t>www.data.go.jp</a:t>
            </a:r>
            <a:r>
              <a:rPr kumimoji="1" lang="ja-JP" altLang="en" sz="1600">
                <a:solidFill>
                  <a:schemeClr val="tx1"/>
                </a:solidFill>
              </a:rPr>
              <a:t>）</a:t>
            </a:r>
            <a:endParaRPr kumimoji="1" lang="ja-JP" altLang="en-US" sz="1600">
              <a:solidFill>
                <a:schemeClr val="tx1"/>
              </a:solidFill>
            </a:endParaRPr>
          </a:p>
        </p:txBody>
      </p:sp>
      <p:sp>
        <p:nvSpPr>
          <p:cNvPr id="15" name="テキスト ボックス 14">
            <a:extLst>
              <a:ext uri="{FF2B5EF4-FFF2-40B4-BE49-F238E27FC236}">
                <a16:creationId xmlns:a16="http://schemas.microsoft.com/office/drawing/2014/main" id="{28CCA59B-9F28-8240-ACEC-A4E21527380C}"/>
              </a:ext>
            </a:extLst>
          </p:cNvPr>
          <p:cNvSpPr txBox="1"/>
          <p:nvPr/>
        </p:nvSpPr>
        <p:spPr>
          <a:xfrm>
            <a:off x="696779" y="4005064"/>
            <a:ext cx="3158237" cy="338554"/>
          </a:xfrm>
          <a:prstGeom prst="rect">
            <a:avLst/>
          </a:prstGeom>
          <a:noFill/>
        </p:spPr>
        <p:txBody>
          <a:bodyPr wrap="none" rtlCol="0">
            <a:spAutoFit/>
          </a:bodyPr>
          <a:lstStyle/>
          <a:p>
            <a:r>
              <a:rPr kumimoji="1" lang="ja-JP" altLang="en-US" sz="1600"/>
              <a:t>編集、加工等を行い、利用する場合</a:t>
            </a:r>
          </a:p>
        </p:txBody>
      </p:sp>
      <p:sp>
        <p:nvSpPr>
          <p:cNvPr id="16" name="正方形/長方形 15">
            <a:extLst>
              <a:ext uri="{FF2B5EF4-FFF2-40B4-BE49-F238E27FC236}">
                <a16:creationId xmlns:a16="http://schemas.microsoft.com/office/drawing/2014/main" id="{C8ABEC26-ED56-0548-A81E-DBA1480B2351}"/>
              </a:ext>
            </a:extLst>
          </p:cNvPr>
          <p:cNvSpPr/>
          <p:nvPr/>
        </p:nvSpPr>
        <p:spPr>
          <a:xfrm>
            <a:off x="755576" y="4335299"/>
            <a:ext cx="7776864" cy="1541973"/>
          </a:xfrm>
          <a:prstGeom prst="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2520"/>
              </a:lnSpc>
            </a:pPr>
            <a:r>
              <a:rPr kumimoji="1" lang="ja-JP" altLang="en-US" sz="1600">
                <a:solidFill>
                  <a:schemeClr val="tx1"/>
                </a:solidFill>
              </a:rPr>
              <a:t>この作品（</a:t>
            </a:r>
            <a:r>
              <a:rPr kumimoji="1" lang="en-US" altLang="ja-JP" sz="1600" dirty="0">
                <a:solidFill>
                  <a:schemeClr val="tx1"/>
                </a:solidFill>
              </a:rPr>
              <a:t>*</a:t>
            </a:r>
            <a:r>
              <a:rPr kumimoji="1" lang="ja-JP" altLang="en-US" sz="1600">
                <a:solidFill>
                  <a:schemeClr val="tx1"/>
                </a:solidFill>
              </a:rPr>
              <a:t>）は、以下の著作物を改変して利用しています。</a:t>
            </a:r>
            <a:endParaRPr kumimoji="1" lang="en-US" altLang="ja-JP" sz="1600" dirty="0">
              <a:solidFill>
                <a:schemeClr val="tx1"/>
              </a:solidFill>
            </a:endParaRPr>
          </a:p>
          <a:p>
            <a:pPr>
              <a:lnSpc>
                <a:spcPts val="2520"/>
              </a:lnSpc>
            </a:pPr>
            <a:r>
              <a:rPr kumimoji="1" lang="en-US" altLang="ja-JP" sz="1600" dirty="0">
                <a:solidFill>
                  <a:schemeClr val="tx1"/>
                </a:solidFill>
              </a:rPr>
              <a:t>【</a:t>
            </a:r>
            <a:r>
              <a:rPr kumimoji="1" lang="ja-JP" altLang="en-US" sz="1600">
                <a:solidFill>
                  <a:schemeClr val="tx1"/>
                </a:solidFill>
              </a:rPr>
              <a:t>データセットの公表組織名</a:t>
            </a:r>
            <a:r>
              <a:rPr kumimoji="1" lang="en-US" altLang="ja-JP" sz="1600" dirty="0">
                <a:solidFill>
                  <a:schemeClr val="tx1"/>
                </a:solidFill>
              </a:rPr>
              <a:t>】</a:t>
            </a:r>
            <a:r>
              <a:rPr kumimoji="1" lang="ja-JP" altLang="en-US" sz="1600">
                <a:solidFill>
                  <a:schemeClr val="tx1"/>
                </a:solidFill>
              </a:rPr>
              <a:t>、</a:t>
            </a:r>
            <a:r>
              <a:rPr kumimoji="1" lang="en-US" altLang="ja-JP" sz="1600" dirty="0">
                <a:solidFill>
                  <a:schemeClr val="tx1"/>
                </a:solidFill>
              </a:rPr>
              <a:t>【</a:t>
            </a:r>
            <a:r>
              <a:rPr kumimoji="1" lang="ja-JP" altLang="en-US" sz="1600">
                <a:solidFill>
                  <a:schemeClr val="tx1"/>
                </a:solidFill>
              </a:rPr>
              <a:t>リソースの名称</a:t>
            </a:r>
            <a:r>
              <a:rPr kumimoji="1" lang="en-US" altLang="ja-JP" sz="1600" dirty="0">
                <a:solidFill>
                  <a:schemeClr val="tx1"/>
                </a:solidFill>
              </a:rPr>
              <a:t>】</a:t>
            </a:r>
            <a:r>
              <a:rPr kumimoji="1" lang="ja-JP" altLang="en-US" sz="1600">
                <a:solidFill>
                  <a:schemeClr val="tx1"/>
                </a:solidFill>
              </a:rPr>
              <a:t>、</a:t>
            </a:r>
            <a:r>
              <a:rPr kumimoji="1" lang="en" altLang="ja-JP" sz="1600" dirty="0">
                <a:solidFill>
                  <a:schemeClr val="tx1"/>
                </a:solidFill>
              </a:rPr>
              <a:t>CC</a:t>
            </a:r>
            <a:r>
              <a:rPr kumimoji="1" lang="ja-JP" altLang="en-US" sz="1600">
                <a:solidFill>
                  <a:schemeClr val="tx1"/>
                </a:solidFill>
              </a:rPr>
              <a:t>ライセンス 表示 </a:t>
            </a:r>
            <a:r>
              <a:rPr kumimoji="1" lang="en-US" altLang="ja-JP" sz="1600" dirty="0">
                <a:solidFill>
                  <a:schemeClr val="tx1"/>
                </a:solidFill>
              </a:rPr>
              <a:t>4.0 </a:t>
            </a:r>
            <a:r>
              <a:rPr kumimoji="1" lang="ja-JP" altLang="en-US" sz="1600">
                <a:solidFill>
                  <a:schemeClr val="tx1"/>
                </a:solidFill>
              </a:rPr>
              <a:t>国際（</a:t>
            </a:r>
            <a:r>
              <a:rPr kumimoji="1" lang="en" altLang="ja-JP" sz="1600" dirty="0">
                <a:solidFill>
                  <a:schemeClr val="tx1"/>
                </a:solidFill>
              </a:rPr>
              <a:t>https://</a:t>
            </a:r>
            <a:r>
              <a:rPr kumimoji="1" lang="en" altLang="ja-JP" sz="1600" dirty="0" err="1">
                <a:solidFill>
                  <a:schemeClr val="tx1"/>
                </a:solidFill>
              </a:rPr>
              <a:t>creativecommons.org</a:t>
            </a:r>
            <a:r>
              <a:rPr kumimoji="1" lang="en" altLang="ja-JP" sz="1600" dirty="0">
                <a:solidFill>
                  <a:schemeClr val="tx1"/>
                </a:solidFill>
              </a:rPr>
              <a:t>/licenses/by/4.0/</a:t>
            </a:r>
            <a:r>
              <a:rPr kumimoji="1" lang="en" altLang="ja-JP" sz="1600" dirty="0" err="1">
                <a:solidFill>
                  <a:schemeClr val="tx1"/>
                </a:solidFill>
              </a:rPr>
              <a:t>deed.ja</a:t>
            </a:r>
            <a:r>
              <a:rPr kumimoji="1" lang="ja-JP" altLang="en" sz="1600">
                <a:solidFill>
                  <a:schemeClr val="tx1"/>
                </a:solidFill>
              </a:rPr>
              <a:t>）、</a:t>
            </a:r>
            <a:r>
              <a:rPr kumimoji="1" lang="ja-JP" altLang="en-US" sz="1600">
                <a:solidFill>
                  <a:schemeClr val="tx1"/>
                </a:solidFill>
              </a:rPr>
              <a:t>データカタログサイト利用規約（</a:t>
            </a:r>
            <a:r>
              <a:rPr kumimoji="1" lang="en" altLang="ja-JP" sz="1600" dirty="0">
                <a:solidFill>
                  <a:schemeClr val="tx1"/>
                </a:solidFill>
              </a:rPr>
              <a:t>http://</a:t>
            </a:r>
            <a:r>
              <a:rPr kumimoji="1" lang="en" altLang="ja-JP" sz="1600" dirty="0" err="1">
                <a:solidFill>
                  <a:schemeClr val="tx1"/>
                </a:solidFill>
              </a:rPr>
              <a:t>www.data.go.jp</a:t>
            </a:r>
            <a:r>
              <a:rPr kumimoji="1" lang="ja-JP" altLang="en" sz="1600">
                <a:solidFill>
                  <a:schemeClr val="tx1"/>
                </a:solidFill>
              </a:rPr>
              <a:t>）</a:t>
            </a:r>
            <a:endParaRPr kumimoji="1" lang="ja-JP" altLang="en-US" sz="1600">
              <a:solidFill>
                <a:schemeClr val="tx1"/>
              </a:solidFill>
            </a:endParaRPr>
          </a:p>
        </p:txBody>
      </p:sp>
      <p:sp>
        <p:nvSpPr>
          <p:cNvPr id="17" name="テキスト ボックス 16">
            <a:extLst>
              <a:ext uri="{FF2B5EF4-FFF2-40B4-BE49-F238E27FC236}">
                <a16:creationId xmlns:a16="http://schemas.microsoft.com/office/drawing/2014/main" id="{B9B13B6D-674B-334D-86E6-FD9BE5449831}"/>
              </a:ext>
            </a:extLst>
          </p:cNvPr>
          <p:cNvSpPr txBox="1"/>
          <p:nvPr/>
        </p:nvSpPr>
        <p:spPr>
          <a:xfrm>
            <a:off x="367656" y="1909628"/>
            <a:ext cx="8148064" cy="338554"/>
          </a:xfrm>
          <a:prstGeom prst="rect">
            <a:avLst/>
          </a:prstGeom>
          <a:noFill/>
        </p:spPr>
        <p:txBody>
          <a:bodyPr wrap="none" rtlCol="0">
            <a:spAutoFit/>
          </a:bodyPr>
          <a:lstStyle/>
          <a:p>
            <a:r>
              <a:rPr kumimoji="1" lang="ja-JP" altLang="en-US" sz="1600"/>
              <a:t>日本政府のオープンデータカタログサイト「</a:t>
            </a:r>
            <a:r>
              <a:rPr kumimoji="1" lang="en-US" altLang="ja-JP" sz="1600" dirty="0"/>
              <a:t>DATA.GO.JP</a:t>
            </a:r>
            <a:r>
              <a:rPr kumimoji="1" lang="ja-JP" altLang="en-US" sz="1600"/>
              <a:t>」のデータを利用する場合のクレジット表記</a:t>
            </a:r>
          </a:p>
        </p:txBody>
      </p:sp>
      <p:sp>
        <p:nvSpPr>
          <p:cNvPr id="18" name="テキスト ボックス 17">
            <a:extLst>
              <a:ext uri="{FF2B5EF4-FFF2-40B4-BE49-F238E27FC236}">
                <a16:creationId xmlns:a16="http://schemas.microsoft.com/office/drawing/2014/main" id="{EA414447-347F-0C47-B51D-D94202831E66}"/>
              </a:ext>
            </a:extLst>
          </p:cNvPr>
          <p:cNvSpPr txBox="1"/>
          <p:nvPr/>
        </p:nvSpPr>
        <p:spPr>
          <a:xfrm>
            <a:off x="323528" y="6021288"/>
            <a:ext cx="8640960" cy="461665"/>
          </a:xfrm>
          <a:prstGeom prst="rect">
            <a:avLst/>
          </a:prstGeom>
          <a:noFill/>
        </p:spPr>
        <p:txBody>
          <a:bodyPr wrap="square" rtlCol="0">
            <a:spAutoFit/>
          </a:bodyPr>
          <a:lstStyle/>
          <a:p>
            <a:r>
              <a:rPr kumimoji="1" lang="en-US" altLang="ja-JP" sz="1200" dirty="0"/>
              <a:t>(*)</a:t>
            </a:r>
            <a:r>
              <a:rPr kumimoji="1" lang="ja-JP" altLang="en-US" sz="1200"/>
              <a:t> 作成するコンテンツに応じ、適宜、「アプリ」、「データベース」等と修正します。</a:t>
            </a:r>
            <a:endParaRPr kumimoji="1" lang="en-US" altLang="ja-JP" sz="1200" dirty="0"/>
          </a:p>
          <a:p>
            <a:r>
              <a:rPr kumimoji="1" lang="ja-JP" altLang="en-US" sz="1200"/>
              <a:t>出典</a:t>
            </a:r>
            <a:r>
              <a:rPr kumimoji="1" lang="en-US" altLang="ja-JP" sz="1200" dirty="0"/>
              <a:t>: DATA.GO.JP</a:t>
            </a:r>
            <a:r>
              <a:rPr kumimoji="1" lang="ja-JP" altLang="en-US" sz="1200"/>
              <a:t>の「利用規約に関する</a:t>
            </a:r>
            <a:r>
              <a:rPr kumimoji="1" lang="en-US" altLang="ja-JP" sz="1200" dirty="0"/>
              <a:t>Q&amp;A</a:t>
            </a:r>
            <a:r>
              <a:rPr kumimoji="1" lang="ja-JP" altLang="en-US" sz="1200"/>
              <a:t>」を編集、</a:t>
            </a:r>
            <a:r>
              <a:rPr kumimoji="1" lang="en" altLang="ja-JP" sz="1200" dirty="0"/>
              <a:t>http://</a:t>
            </a:r>
            <a:r>
              <a:rPr kumimoji="1" lang="en" altLang="ja-JP" sz="1200" dirty="0" err="1"/>
              <a:t>www.data.go.jp</a:t>
            </a:r>
            <a:r>
              <a:rPr kumimoji="1" lang="en" altLang="ja-JP" sz="1200" dirty="0"/>
              <a:t>/terms-of-use/</a:t>
            </a:r>
            <a:r>
              <a:rPr kumimoji="1" lang="en" altLang="ja-JP" sz="1200" dirty="0" err="1"/>
              <a:t>faq</a:t>
            </a:r>
            <a:r>
              <a:rPr kumimoji="1" lang="en" altLang="ja-JP" sz="1200" dirty="0"/>
              <a:t>-s-terms-of-use/</a:t>
            </a:r>
            <a:endParaRPr kumimoji="1" lang="en-US" altLang="ja-JP" sz="1200" dirty="0"/>
          </a:p>
        </p:txBody>
      </p:sp>
    </p:spTree>
    <p:extLst>
      <p:ext uri="{BB962C8B-B14F-4D97-AF65-F5344CB8AC3E}">
        <p14:creationId xmlns:p14="http://schemas.microsoft.com/office/powerpoint/2010/main" val="111245639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スライド番号プレースホルダー 6"/>
          <p:cNvSpPr>
            <a:spLocks noGrp="1"/>
          </p:cNvSpPr>
          <p:nvPr>
            <p:ph type="sldNum" sz="quarter" idx="12"/>
          </p:nvPr>
        </p:nvSpPr>
        <p:spPr/>
        <p:txBody>
          <a:bodyPr/>
          <a:lstStyle/>
          <a:p>
            <a:fld id="{EEDB8509-CC2C-4EC7-9C2E-996B98B58898}" type="slidenum">
              <a:rPr kumimoji="1" lang="ja-JP" altLang="en-US" smtClean="0"/>
              <a:pPr/>
              <a:t>51</a:t>
            </a:fld>
            <a:endParaRPr kumimoji="1" lang="ja-JP" altLang="en-US"/>
          </a:p>
        </p:txBody>
      </p:sp>
      <p:sp>
        <p:nvSpPr>
          <p:cNvPr id="31" name="正方形/長方形 30"/>
          <p:cNvSpPr/>
          <p:nvPr/>
        </p:nvSpPr>
        <p:spPr bwMode="auto">
          <a:xfrm>
            <a:off x="215900" y="1843972"/>
            <a:ext cx="8748588" cy="4681371"/>
          </a:xfrm>
          <a:prstGeom prst="rect">
            <a:avLst/>
          </a:prstGeom>
          <a:solidFill>
            <a:schemeClr val="bg2">
              <a:lumMod val="90000"/>
            </a:schemeClr>
          </a:solidFill>
          <a:ln w="6350">
            <a:noFill/>
            <a:miter lim="800000"/>
            <a:headEnd/>
            <a:tailEnd/>
          </a:ln>
        </p:spPr>
        <p:txBody>
          <a:bodyPr wrap="square" rtlCol="0" anchor="t"/>
          <a:lstStyle/>
          <a:p>
            <a:pPr>
              <a:lnSpc>
                <a:spcPct val="100000"/>
              </a:lnSpc>
            </a:pPr>
            <a:endParaRPr kumimoji="1" lang="ja-JP" altLang="en-US" sz="16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4" name="正方形/長方形 33"/>
          <p:cNvSpPr/>
          <p:nvPr/>
        </p:nvSpPr>
        <p:spPr bwMode="auto">
          <a:xfrm>
            <a:off x="215901" y="836712"/>
            <a:ext cx="8748588" cy="873911"/>
          </a:xfrm>
          <a:prstGeom prst="rect">
            <a:avLst/>
          </a:prstGeom>
          <a:solidFill>
            <a:schemeClr val="accent4">
              <a:lumMod val="40000"/>
              <a:lumOff val="60000"/>
              <a:alpha val="46000"/>
            </a:schemeClr>
          </a:solidFill>
          <a:ln w="6350">
            <a:noFill/>
            <a:miter lim="800000"/>
            <a:headEnd/>
            <a:tailEnd/>
          </a:ln>
        </p:spPr>
        <p:txBody>
          <a:bodyPr wrap="square" rtlCol="0" anchor="ctr" anchorCtr="0"/>
          <a:lstStyle/>
          <a:p>
            <a:pPr>
              <a:lnSpc>
                <a:spcPct val="100000"/>
              </a:lnSpc>
            </a:pPr>
            <a:r>
              <a:rPr kumimoji="1" lang="en-US" altLang="ja-JP" sz="20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(6)</a:t>
            </a:r>
            <a:r>
              <a:rPr kumimoji="1" lang="ja-JP" altLang="en-US" sz="2000">
                <a:solidFill>
                  <a:srgbClr val="000000"/>
                </a:solidFill>
                <a:latin typeface="Meiryo UI" panose="020B0604030504040204" pitchFamily="50" charset="-128"/>
                <a:ea typeface="Meiryo UI" panose="020B0604030504040204" pitchFamily="50" charset="-128"/>
                <a:cs typeface="Meiryo UI" panose="020B0604030504040204" pitchFamily="50" charset="-128"/>
              </a:rPr>
              <a:t>オープンデータはどのように利用しても構わないのですか？</a:t>
            </a:r>
          </a:p>
        </p:txBody>
      </p:sp>
      <p:sp>
        <p:nvSpPr>
          <p:cNvPr id="10" name="タイトル 1"/>
          <p:cNvSpPr>
            <a:spLocks noGrp="1"/>
          </p:cNvSpPr>
          <p:nvPr>
            <p:ph type="title"/>
          </p:nvPr>
        </p:nvSpPr>
        <p:spPr>
          <a:xfrm>
            <a:off x="251520" y="313813"/>
            <a:ext cx="8712968" cy="424732"/>
          </a:xfrm>
        </p:spPr>
        <p:txBody>
          <a:bodyPr/>
          <a:lstStyle/>
          <a:p>
            <a:r>
              <a:rPr lang="en-US" altLang="ja-JP" dirty="0">
                <a:latin typeface="+mn-ea"/>
                <a:ea typeface="+mn-ea"/>
              </a:rPr>
              <a:t>4.2 </a:t>
            </a:r>
            <a:r>
              <a:rPr lang="ja-JP" altLang="en-US">
                <a:latin typeface="+mn-ea"/>
                <a:ea typeface="+mn-ea"/>
              </a:rPr>
              <a:t>「活用する」ためのノウハウ</a:t>
            </a:r>
            <a:endParaRPr kumimoji="1" lang="ja-JP" altLang="en-US" dirty="0">
              <a:latin typeface="+mn-ea"/>
              <a:ea typeface="+mn-ea"/>
            </a:endParaRPr>
          </a:p>
        </p:txBody>
      </p:sp>
      <p:sp>
        <p:nvSpPr>
          <p:cNvPr id="11" name="タイトル 1"/>
          <p:cNvSpPr txBox="1">
            <a:spLocks/>
          </p:cNvSpPr>
          <p:nvPr/>
        </p:nvSpPr>
        <p:spPr>
          <a:xfrm>
            <a:off x="251520" y="116632"/>
            <a:ext cx="8712968" cy="234159"/>
          </a:xfrm>
          <a:prstGeom prst="rect">
            <a:avLst/>
          </a:prstGeom>
        </p:spPr>
        <p:txBody>
          <a:bodyPr vert="horz" wrap="none" lIns="91440" tIns="45720" rIns="91440" bIns="45720" rtlCol="0" anchor="ctr">
            <a:normAutofit fontScale="92500" lnSpcReduction="10000"/>
          </a:bodyPr>
          <a:lstStyle>
            <a:lvl1pPr algn="l" defTabSz="914400" rtl="0" eaLnBrk="1" latinLnBrk="0" hangingPunct="1">
              <a:lnSpc>
                <a:spcPct val="90000"/>
              </a:lnSpc>
              <a:spcBef>
                <a:spcPct val="0"/>
              </a:spcBef>
              <a:buNone/>
              <a:defRPr kumimoji="1" lang="en-US" sz="2400" kern="1200" dirty="0">
                <a:solidFill>
                  <a:schemeClr val="tx1"/>
                </a:solidFill>
                <a:latin typeface="HGP創英角ｺﾞｼｯｸUB" panose="020B0900000000000000" pitchFamily="50" charset="-128"/>
                <a:ea typeface="HGP創英角ｺﾞｼｯｸUB" panose="020B0900000000000000" pitchFamily="50" charset="-128"/>
                <a:cs typeface="+mj-cs"/>
              </a:defRPr>
            </a:lvl1pPr>
          </a:lstStyle>
          <a:p>
            <a:r>
              <a:rPr lang="en-US" altLang="ja-JP" sz="1200" dirty="0">
                <a:latin typeface="+mn-ea"/>
                <a:ea typeface="+mn-ea"/>
              </a:rPr>
              <a:t>4.</a:t>
            </a:r>
            <a:r>
              <a:rPr lang="ja-JP" altLang="en-US" sz="1200">
                <a:latin typeface="+mn-ea"/>
                <a:ea typeface="+mn-ea"/>
              </a:rPr>
              <a:t>データ活用 </a:t>
            </a:r>
            <a:r>
              <a:rPr lang="en-US" altLang="ja-JP" sz="1200" dirty="0">
                <a:latin typeface="+mn-ea"/>
                <a:ea typeface="+mn-ea"/>
              </a:rPr>
              <a:t>– </a:t>
            </a:r>
            <a:r>
              <a:rPr lang="ja-JP" altLang="en-US" sz="1200">
                <a:latin typeface="+mn-ea"/>
                <a:ea typeface="+mn-ea"/>
              </a:rPr>
              <a:t>活用する</a:t>
            </a:r>
          </a:p>
        </p:txBody>
      </p:sp>
      <p:sp>
        <p:nvSpPr>
          <p:cNvPr id="9" name="テキスト ボックス 8">
            <a:extLst>
              <a:ext uri="{FF2B5EF4-FFF2-40B4-BE49-F238E27FC236}">
                <a16:creationId xmlns:a16="http://schemas.microsoft.com/office/drawing/2014/main" id="{8407A28C-0952-3E4D-9BE4-A6AE8BADD83A}"/>
              </a:ext>
            </a:extLst>
          </p:cNvPr>
          <p:cNvSpPr txBox="1"/>
          <p:nvPr/>
        </p:nvSpPr>
        <p:spPr>
          <a:xfrm>
            <a:off x="683568" y="2060846"/>
            <a:ext cx="3025187" cy="338554"/>
          </a:xfrm>
          <a:prstGeom prst="rect">
            <a:avLst/>
          </a:prstGeom>
          <a:noFill/>
        </p:spPr>
        <p:txBody>
          <a:bodyPr wrap="none" rtlCol="0">
            <a:spAutoFit/>
          </a:bodyPr>
          <a:lstStyle/>
          <a:p>
            <a:r>
              <a:rPr kumimoji="1" lang="ja-JP" altLang="en-US" sz="1600"/>
              <a:t>オープンデータの利用に関する制約</a:t>
            </a:r>
          </a:p>
        </p:txBody>
      </p:sp>
      <p:sp>
        <p:nvSpPr>
          <p:cNvPr id="12" name="角丸四角形 11">
            <a:extLst>
              <a:ext uri="{FF2B5EF4-FFF2-40B4-BE49-F238E27FC236}">
                <a16:creationId xmlns:a16="http://schemas.microsoft.com/office/drawing/2014/main" id="{7E39CBE7-ADE0-2B40-AB48-DC3970304394}"/>
              </a:ext>
            </a:extLst>
          </p:cNvPr>
          <p:cNvSpPr/>
          <p:nvPr/>
        </p:nvSpPr>
        <p:spPr>
          <a:xfrm>
            <a:off x="683568" y="2452422"/>
            <a:ext cx="7776864" cy="1192602"/>
          </a:xfrm>
          <a:prstGeom prst="roundRect">
            <a:avLst/>
          </a:prstGeom>
          <a:solidFill>
            <a:schemeClr val="tx2"/>
          </a:solidFill>
          <a:ln/>
        </p:spPr>
        <p:style>
          <a:lnRef idx="0">
            <a:schemeClr val="accent1"/>
          </a:lnRef>
          <a:fillRef idx="3">
            <a:schemeClr val="accent1"/>
          </a:fillRef>
          <a:effectRef idx="3">
            <a:schemeClr val="accent1"/>
          </a:effectRef>
          <a:fontRef idx="minor">
            <a:schemeClr val="lt1"/>
          </a:fontRef>
        </p:style>
        <p:txBody>
          <a:bodyPr rtlCol="0" anchor="ctr"/>
          <a:lstStyle/>
          <a:p>
            <a:pPr>
              <a:lnSpc>
                <a:spcPct val="150000"/>
              </a:lnSpc>
            </a:pPr>
            <a:r>
              <a:rPr kumimoji="1" lang="ja-JP" altLang="en-US" sz="1600" b="1"/>
              <a:t>ライセンスや利用規約を遵守していたとしても、使い方によっては他の法律に違反する可能性があります</a:t>
            </a:r>
            <a:endParaRPr kumimoji="1" lang="en-US" altLang="ja-JP" sz="1600" b="1" dirty="0"/>
          </a:p>
        </p:txBody>
      </p:sp>
      <p:sp>
        <p:nvSpPr>
          <p:cNvPr id="13" name="正方形/長方形 12">
            <a:extLst>
              <a:ext uri="{FF2B5EF4-FFF2-40B4-BE49-F238E27FC236}">
                <a16:creationId xmlns:a16="http://schemas.microsoft.com/office/drawing/2014/main" id="{CB26A0EC-9F04-7E41-8FB0-7263EBCA4868}"/>
              </a:ext>
            </a:extLst>
          </p:cNvPr>
          <p:cNvSpPr/>
          <p:nvPr/>
        </p:nvSpPr>
        <p:spPr>
          <a:xfrm>
            <a:off x="742365" y="4436129"/>
            <a:ext cx="7776864" cy="1153111"/>
          </a:xfrm>
          <a:prstGeom prst="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kumimoji="1" lang="ja-JP" altLang="en-US" sz="1600">
                <a:solidFill>
                  <a:schemeClr val="tx1"/>
                </a:solidFill>
              </a:rPr>
              <a:t>気象予報の提供に関しては気象業務法に定めがあるため、気温データを活用して勝手に気象予報を発表すると法律違反になります</a:t>
            </a:r>
          </a:p>
        </p:txBody>
      </p:sp>
      <p:sp>
        <p:nvSpPr>
          <p:cNvPr id="14" name="テキスト ボックス 13">
            <a:extLst>
              <a:ext uri="{FF2B5EF4-FFF2-40B4-BE49-F238E27FC236}">
                <a16:creationId xmlns:a16="http://schemas.microsoft.com/office/drawing/2014/main" id="{AA38E3B5-3227-6248-95BD-9D5E6FE68019}"/>
              </a:ext>
            </a:extLst>
          </p:cNvPr>
          <p:cNvSpPr txBox="1"/>
          <p:nvPr/>
        </p:nvSpPr>
        <p:spPr>
          <a:xfrm>
            <a:off x="683568" y="4077072"/>
            <a:ext cx="2289409" cy="338554"/>
          </a:xfrm>
          <a:prstGeom prst="rect">
            <a:avLst/>
          </a:prstGeom>
          <a:noFill/>
        </p:spPr>
        <p:txBody>
          <a:bodyPr wrap="none" rtlCol="0">
            <a:spAutoFit/>
          </a:bodyPr>
          <a:lstStyle/>
          <a:p>
            <a:r>
              <a:rPr kumimoji="1" lang="ja-JP" altLang="en-US" sz="1600"/>
              <a:t>気象業務法違反となる例</a:t>
            </a:r>
          </a:p>
        </p:txBody>
      </p:sp>
    </p:spTree>
    <p:extLst>
      <p:ext uri="{BB962C8B-B14F-4D97-AF65-F5344CB8AC3E}">
        <p14:creationId xmlns:p14="http://schemas.microsoft.com/office/powerpoint/2010/main" val="419572368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スライド番号プレースホルダー 6"/>
          <p:cNvSpPr>
            <a:spLocks noGrp="1"/>
          </p:cNvSpPr>
          <p:nvPr>
            <p:ph type="sldNum" sz="quarter" idx="12"/>
          </p:nvPr>
        </p:nvSpPr>
        <p:spPr/>
        <p:txBody>
          <a:bodyPr/>
          <a:lstStyle/>
          <a:p>
            <a:fld id="{EEDB8509-CC2C-4EC7-9C2E-996B98B58898}" type="slidenum">
              <a:rPr kumimoji="1" lang="ja-JP" altLang="en-US" smtClean="0"/>
              <a:pPr/>
              <a:t>52</a:t>
            </a:fld>
            <a:endParaRPr kumimoji="1" lang="ja-JP" altLang="en-US"/>
          </a:p>
        </p:txBody>
      </p:sp>
      <p:sp>
        <p:nvSpPr>
          <p:cNvPr id="31" name="正方形/長方形 30"/>
          <p:cNvSpPr/>
          <p:nvPr/>
        </p:nvSpPr>
        <p:spPr bwMode="auto">
          <a:xfrm>
            <a:off x="215900" y="935726"/>
            <a:ext cx="8748588" cy="5589617"/>
          </a:xfrm>
          <a:prstGeom prst="rect">
            <a:avLst/>
          </a:prstGeom>
          <a:solidFill>
            <a:schemeClr val="bg2">
              <a:lumMod val="90000"/>
            </a:schemeClr>
          </a:solidFill>
          <a:ln w="6350">
            <a:noFill/>
            <a:miter lim="800000"/>
            <a:headEnd/>
            <a:tailEnd/>
          </a:ln>
        </p:spPr>
        <p:txBody>
          <a:bodyPr wrap="square" rtlCol="0" anchor="t"/>
          <a:lstStyle/>
          <a:p>
            <a:pPr>
              <a:lnSpc>
                <a:spcPts val="2520"/>
              </a:lnSpc>
            </a:pPr>
            <a:r>
              <a:rPr lang="ja-JP" altLang="en-US" sz="1600"/>
              <a:t>オープンデータリーダ育成研修の資料は</a:t>
            </a:r>
            <a:r>
              <a:rPr lang="ja-JP" altLang="en-US" sz="1600">
                <a:hlinkClick r:id="rId3"/>
              </a:rPr>
              <a:t>オープンデータ研修ポータル</a:t>
            </a:r>
            <a:r>
              <a:rPr lang="ja-JP" altLang="en-US" sz="1600"/>
              <a:t>からダウンロードできます。</a:t>
            </a:r>
            <a:endParaRPr lang="en-US" altLang="ja-JP" sz="1600" dirty="0"/>
          </a:p>
          <a:p>
            <a:pPr>
              <a:lnSpc>
                <a:spcPts val="2520"/>
              </a:lnSpc>
            </a:pPr>
            <a:endParaRPr lang="ja-JP" altLang="en-US" sz="1600"/>
          </a:p>
        </p:txBody>
      </p:sp>
      <p:sp>
        <p:nvSpPr>
          <p:cNvPr id="10" name="タイトル 1"/>
          <p:cNvSpPr>
            <a:spLocks noGrp="1"/>
          </p:cNvSpPr>
          <p:nvPr>
            <p:ph type="title"/>
          </p:nvPr>
        </p:nvSpPr>
        <p:spPr>
          <a:xfrm>
            <a:off x="251520" y="313813"/>
            <a:ext cx="8712968" cy="424732"/>
          </a:xfrm>
        </p:spPr>
        <p:txBody>
          <a:bodyPr/>
          <a:lstStyle/>
          <a:p>
            <a:r>
              <a:rPr lang="ja-JP" altLang="en-US">
                <a:latin typeface="+mn-ea"/>
                <a:ea typeface="+mn-ea"/>
              </a:rPr>
              <a:t>オープンデータ研修ポータル</a:t>
            </a:r>
            <a:endParaRPr kumimoji="1" lang="ja-JP" altLang="en-US" dirty="0">
              <a:latin typeface="+mn-ea"/>
              <a:ea typeface="+mn-ea"/>
            </a:endParaRPr>
          </a:p>
        </p:txBody>
      </p:sp>
      <p:sp>
        <p:nvSpPr>
          <p:cNvPr id="11" name="タイトル 1"/>
          <p:cNvSpPr txBox="1">
            <a:spLocks/>
          </p:cNvSpPr>
          <p:nvPr/>
        </p:nvSpPr>
        <p:spPr>
          <a:xfrm>
            <a:off x="251520" y="116632"/>
            <a:ext cx="8712968" cy="234159"/>
          </a:xfrm>
          <a:prstGeom prst="rect">
            <a:avLst/>
          </a:prstGeom>
        </p:spPr>
        <p:txBody>
          <a:bodyPr vert="horz" wrap="none" lIns="91440" tIns="45720" rIns="91440" bIns="45720" rtlCol="0" anchor="ctr">
            <a:normAutofit fontScale="92500" lnSpcReduction="10000"/>
          </a:bodyPr>
          <a:lstStyle>
            <a:lvl1pPr algn="l" defTabSz="914400" rtl="0" eaLnBrk="1" latinLnBrk="0" hangingPunct="1">
              <a:lnSpc>
                <a:spcPct val="90000"/>
              </a:lnSpc>
              <a:spcBef>
                <a:spcPct val="0"/>
              </a:spcBef>
              <a:buNone/>
              <a:defRPr kumimoji="1" lang="en-US" sz="2400" kern="1200" dirty="0">
                <a:solidFill>
                  <a:schemeClr val="tx1"/>
                </a:solidFill>
                <a:latin typeface="HGP創英角ｺﾞｼｯｸUB" panose="020B0900000000000000" pitchFamily="50" charset="-128"/>
                <a:ea typeface="HGP創英角ｺﾞｼｯｸUB" panose="020B0900000000000000" pitchFamily="50" charset="-128"/>
                <a:cs typeface="+mj-cs"/>
              </a:defRPr>
            </a:lvl1pPr>
          </a:lstStyle>
          <a:p>
            <a:endParaRPr lang="ja-JP" altLang="en-US" sz="1200" dirty="0">
              <a:latin typeface="+mn-ea"/>
              <a:ea typeface="+mn-ea"/>
            </a:endParaRPr>
          </a:p>
        </p:txBody>
      </p:sp>
      <p:sp>
        <p:nvSpPr>
          <p:cNvPr id="4" name="テキスト ボックス 3">
            <a:extLst>
              <a:ext uri="{FF2B5EF4-FFF2-40B4-BE49-F238E27FC236}">
                <a16:creationId xmlns:a16="http://schemas.microsoft.com/office/drawing/2014/main" id="{CCED21D8-79AF-2D40-8343-464DC3FE8FDC}"/>
              </a:ext>
            </a:extLst>
          </p:cNvPr>
          <p:cNvSpPr txBox="1"/>
          <p:nvPr/>
        </p:nvSpPr>
        <p:spPr>
          <a:xfrm>
            <a:off x="1187276" y="6168785"/>
            <a:ext cx="4377352" cy="369332"/>
          </a:xfrm>
          <a:prstGeom prst="rect">
            <a:avLst/>
          </a:prstGeom>
          <a:noFill/>
        </p:spPr>
        <p:txBody>
          <a:bodyPr wrap="none" rtlCol="0">
            <a:spAutoFit/>
          </a:bodyPr>
          <a:lstStyle/>
          <a:p>
            <a:r>
              <a:rPr kumimoji="1" lang="en" altLang="ja-JP" dirty="0">
                <a:hlinkClick r:id="rId3"/>
              </a:rPr>
              <a:t>https://www.opendata-training.org/</a:t>
            </a:r>
            <a:r>
              <a:rPr kumimoji="1" lang="en" altLang="ja-JP" dirty="0"/>
              <a:t> </a:t>
            </a:r>
            <a:endParaRPr kumimoji="1" lang="ja-JP" altLang="en-US" dirty="0"/>
          </a:p>
        </p:txBody>
      </p:sp>
      <p:pic>
        <p:nvPicPr>
          <p:cNvPr id="2" name="図 1">
            <a:extLst>
              <a:ext uri="{FF2B5EF4-FFF2-40B4-BE49-F238E27FC236}">
                <a16:creationId xmlns:a16="http://schemas.microsoft.com/office/drawing/2014/main" id="{615ED938-C37A-4AC6-8D61-EE665D619258}"/>
              </a:ext>
            </a:extLst>
          </p:cNvPr>
          <p:cNvPicPr>
            <a:picLocks noChangeAspect="1"/>
          </p:cNvPicPr>
          <p:nvPr/>
        </p:nvPicPr>
        <p:blipFill rotWithShape="1">
          <a:blip r:embed="rId4"/>
          <a:srcRect l="19287" t="10335" r="19288" b="4457"/>
          <a:stretch/>
        </p:blipFill>
        <p:spPr>
          <a:xfrm>
            <a:off x="1187276" y="1303111"/>
            <a:ext cx="6596382" cy="4905002"/>
          </a:xfrm>
          <a:prstGeom prst="rect">
            <a:avLst/>
          </a:prstGeom>
        </p:spPr>
      </p:pic>
    </p:spTree>
    <p:extLst>
      <p:ext uri="{BB962C8B-B14F-4D97-AF65-F5344CB8AC3E}">
        <p14:creationId xmlns:p14="http://schemas.microsoft.com/office/powerpoint/2010/main" val="61337173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スライド番号プレースホルダー 6"/>
          <p:cNvSpPr>
            <a:spLocks noGrp="1"/>
          </p:cNvSpPr>
          <p:nvPr>
            <p:ph type="sldNum" sz="quarter" idx="12"/>
          </p:nvPr>
        </p:nvSpPr>
        <p:spPr/>
        <p:txBody>
          <a:bodyPr/>
          <a:lstStyle/>
          <a:p>
            <a:fld id="{EEDB8509-CC2C-4EC7-9C2E-996B98B58898}" type="slidenum">
              <a:rPr kumimoji="1" lang="ja-JP" altLang="en-US" smtClean="0"/>
              <a:pPr/>
              <a:t>53</a:t>
            </a:fld>
            <a:endParaRPr kumimoji="1" lang="ja-JP" altLang="en-US"/>
          </a:p>
        </p:txBody>
      </p:sp>
      <p:sp>
        <p:nvSpPr>
          <p:cNvPr id="31" name="正方形/長方形 30"/>
          <p:cNvSpPr/>
          <p:nvPr/>
        </p:nvSpPr>
        <p:spPr bwMode="auto">
          <a:xfrm>
            <a:off x="215900" y="935726"/>
            <a:ext cx="8748588" cy="5589617"/>
          </a:xfrm>
          <a:prstGeom prst="rect">
            <a:avLst/>
          </a:prstGeom>
          <a:solidFill>
            <a:schemeClr val="bg2">
              <a:lumMod val="90000"/>
            </a:schemeClr>
          </a:solidFill>
          <a:ln w="6350">
            <a:noFill/>
            <a:miter lim="800000"/>
            <a:headEnd/>
            <a:tailEnd/>
          </a:ln>
        </p:spPr>
        <p:txBody>
          <a:bodyPr wrap="square" rtlCol="0" anchor="t"/>
          <a:lstStyle/>
          <a:p>
            <a:pPr>
              <a:lnSpc>
                <a:spcPts val="2520"/>
              </a:lnSpc>
            </a:pPr>
            <a:r>
              <a:rPr lang="ja-JP" altLang="en-US" sz="1600"/>
              <a:t>実務講習のコンテンツは</a:t>
            </a:r>
            <a:r>
              <a:rPr lang="en-US" altLang="ja-JP" sz="1600" u="sng" dirty="0">
                <a:hlinkClick r:id="rId3">
                  <a:extLst>
                    <a:ext uri="{A12FA001-AC4F-418D-AE19-62706E023703}">
                      <ahyp:hlinkClr xmlns:ahyp="http://schemas.microsoft.com/office/drawing/2018/hyperlinkcolor" val="tx"/>
                    </a:ext>
                  </a:extLst>
                </a:hlinkClick>
              </a:rPr>
              <a:t>Web</a:t>
            </a:r>
            <a:r>
              <a:rPr lang="ja-JP" altLang="en-US" sz="1600" u="sng">
                <a:hlinkClick r:id="rId3">
                  <a:extLst>
                    <a:ext uri="{A12FA001-AC4F-418D-AE19-62706E023703}">
                      <ahyp:hlinkClr xmlns:ahyp="http://schemas.microsoft.com/office/drawing/2018/hyperlinkcolor" val="tx"/>
                    </a:ext>
                  </a:extLst>
                </a:hlinkClick>
              </a:rPr>
              <a:t>サイト</a:t>
            </a:r>
            <a:r>
              <a:rPr lang="ja-JP" altLang="en-US" sz="1600"/>
              <a:t>にも掲載されています。</a:t>
            </a:r>
            <a:endParaRPr lang="en-US" altLang="ja-JP" sz="1600" dirty="0"/>
          </a:p>
          <a:p>
            <a:pPr>
              <a:lnSpc>
                <a:spcPts val="2520"/>
              </a:lnSpc>
            </a:pPr>
            <a:endParaRPr lang="en-US" altLang="ja-JP" sz="1600" dirty="0"/>
          </a:p>
          <a:p>
            <a:pPr>
              <a:lnSpc>
                <a:spcPts val="2520"/>
              </a:lnSpc>
            </a:pPr>
            <a:endParaRPr lang="ja-JP" altLang="en-US" sz="1600"/>
          </a:p>
        </p:txBody>
      </p:sp>
      <p:sp>
        <p:nvSpPr>
          <p:cNvPr id="10" name="タイトル 1"/>
          <p:cNvSpPr>
            <a:spLocks noGrp="1"/>
          </p:cNvSpPr>
          <p:nvPr>
            <p:ph type="title"/>
          </p:nvPr>
        </p:nvSpPr>
        <p:spPr>
          <a:xfrm>
            <a:off x="251520" y="313813"/>
            <a:ext cx="8712968" cy="424732"/>
          </a:xfrm>
        </p:spPr>
        <p:txBody>
          <a:bodyPr/>
          <a:lstStyle/>
          <a:p>
            <a:r>
              <a:rPr kumimoji="1" lang="ja-JP" altLang="en-US">
                <a:latin typeface="+mn-ea"/>
                <a:ea typeface="+mn-ea"/>
              </a:rPr>
              <a:t>（参考）</a:t>
            </a:r>
            <a:r>
              <a:rPr kumimoji="1" lang="en-US" altLang="ja-JP" dirty="0">
                <a:latin typeface="+mn-ea"/>
                <a:ea typeface="+mn-ea"/>
              </a:rPr>
              <a:t>Web</a:t>
            </a:r>
            <a:r>
              <a:rPr kumimoji="1" lang="ja-JP" altLang="en-US">
                <a:latin typeface="+mn-ea"/>
                <a:ea typeface="+mn-ea"/>
              </a:rPr>
              <a:t>版の実務講習コンテンツ</a:t>
            </a:r>
            <a:endParaRPr kumimoji="1" lang="ja-JP" altLang="en-US" dirty="0">
              <a:latin typeface="+mn-ea"/>
              <a:ea typeface="+mn-ea"/>
            </a:endParaRPr>
          </a:p>
        </p:txBody>
      </p:sp>
      <p:sp>
        <p:nvSpPr>
          <p:cNvPr id="11" name="タイトル 1"/>
          <p:cNvSpPr txBox="1">
            <a:spLocks/>
          </p:cNvSpPr>
          <p:nvPr/>
        </p:nvSpPr>
        <p:spPr>
          <a:xfrm>
            <a:off x="251520" y="116632"/>
            <a:ext cx="8712968" cy="234159"/>
          </a:xfrm>
          <a:prstGeom prst="rect">
            <a:avLst/>
          </a:prstGeom>
        </p:spPr>
        <p:txBody>
          <a:bodyPr vert="horz" wrap="none" lIns="91440" tIns="45720" rIns="91440" bIns="45720" rtlCol="0" anchor="ctr">
            <a:normAutofit fontScale="92500" lnSpcReduction="10000"/>
          </a:bodyPr>
          <a:lstStyle>
            <a:lvl1pPr algn="l" defTabSz="914400" rtl="0" eaLnBrk="1" latinLnBrk="0" hangingPunct="1">
              <a:lnSpc>
                <a:spcPct val="90000"/>
              </a:lnSpc>
              <a:spcBef>
                <a:spcPct val="0"/>
              </a:spcBef>
              <a:buNone/>
              <a:defRPr kumimoji="1" lang="en-US" sz="2400" kern="1200" dirty="0">
                <a:solidFill>
                  <a:schemeClr val="tx1"/>
                </a:solidFill>
                <a:latin typeface="HGP創英角ｺﾞｼｯｸUB" panose="020B0900000000000000" pitchFamily="50" charset="-128"/>
                <a:ea typeface="HGP創英角ｺﾞｼｯｸUB" panose="020B0900000000000000" pitchFamily="50" charset="-128"/>
                <a:cs typeface="+mj-cs"/>
              </a:defRPr>
            </a:lvl1pPr>
          </a:lstStyle>
          <a:p>
            <a:endParaRPr lang="ja-JP" altLang="en-US" sz="1200" dirty="0">
              <a:latin typeface="+mn-ea"/>
              <a:ea typeface="+mn-ea"/>
            </a:endParaRPr>
          </a:p>
        </p:txBody>
      </p:sp>
      <p:sp>
        <p:nvSpPr>
          <p:cNvPr id="4" name="テキスト ボックス 3">
            <a:extLst>
              <a:ext uri="{FF2B5EF4-FFF2-40B4-BE49-F238E27FC236}">
                <a16:creationId xmlns:a16="http://schemas.microsoft.com/office/drawing/2014/main" id="{CCED21D8-79AF-2D40-8343-464DC3FE8FDC}"/>
              </a:ext>
            </a:extLst>
          </p:cNvPr>
          <p:cNvSpPr txBox="1"/>
          <p:nvPr/>
        </p:nvSpPr>
        <p:spPr>
          <a:xfrm>
            <a:off x="762080" y="5395861"/>
            <a:ext cx="2644891" cy="369332"/>
          </a:xfrm>
          <a:prstGeom prst="rect">
            <a:avLst/>
          </a:prstGeom>
          <a:noFill/>
        </p:spPr>
        <p:txBody>
          <a:bodyPr wrap="none" rtlCol="0">
            <a:spAutoFit/>
          </a:bodyPr>
          <a:lstStyle/>
          <a:p>
            <a:r>
              <a:rPr kumimoji="1" lang="en" altLang="ja-JP" dirty="0">
                <a:hlinkClick r:id="rId3"/>
              </a:rPr>
              <a:t>https://odc.bodik.jp/</a:t>
            </a:r>
            <a:r>
              <a:rPr kumimoji="1" lang="en" altLang="ja-JP" dirty="0"/>
              <a:t> </a:t>
            </a:r>
            <a:endParaRPr kumimoji="1" lang="ja-JP" altLang="en-US"/>
          </a:p>
        </p:txBody>
      </p:sp>
      <p:pic>
        <p:nvPicPr>
          <p:cNvPr id="12" name="図 11">
            <a:extLst>
              <a:ext uri="{FF2B5EF4-FFF2-40B4-BE49-F238E27FC236}">
                <a16:creationId xmlns:a16="http://schemas.microsoft.com/office/drawing/2014/main" id="{4602406C-0793-EC49-9E95-A06DDB9DC4C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6773" y="1457073"/>
            <a:ext cx="8488451" cy="3938787"/>
          </a:xfrm>
          <a:prstGeom prst="rect">
            <a:avLst/>
          </a:prstGeom>
        </p:spPr>
      </p:pic>
    </p:spTree>
    <p:extLst>
      <p:ext uri="{BB962C8B-B14F-4D97-AF65-F5344CB8AC3E}">
        <p14:creationId xmlns:p14="http://schemas.microsoft.com/office/powerpoint/2010/main" val="266079656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11"/>
          <p:cNvSpPr>
            <a:spLocks noChangeArrowheads="1"/>
          </p:cNvSpPr>
          <p:nvPr/>
        </p:nvSpPr>
        <p:spPr bwMode="gray">
          <a:xfrm>
            <a:off x="251520" y="2771636"/>
            <a:ext cx="8640000" cy="109537"/>
          </a:xfrm>
          <a:prstGeom prst="rect">
            <a:avLst/>
          </a:prstGeom>
          <a:gradFill flip="none" rotWithShape="1">
            <a:gsLst>
              <a:gs pos="0">
                <a:srgbClr val="B5C7E7">
                  <a:shade val="30000"/>
                  <a:satMod val="115000"/>
                </a:srgbClr>
              </a:gs>
              <a:gs pos="50000">
                <a:srgbClr val="B5C7E7">
                  <a:shade val="67500"/>
                  <a:satMod val="115000"/>
                </a:srgbClr>
              </a:gs>
              <a:gs pos="100000">
                <a:srgbClr val="B5C7E7">
                  <a:shade val="100000"/>
                  <a:satMod val="115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ja-JP" altLang="en-US">
              <a:latin typeface="+mj-ea"/>
              <a:ea typeface="+mj-ea"/>
            </a:endParaRPr>
          </a:p>
        </p:txBody>
      </p:sp>
      <p:sp>
        <p:nvSpPr>
          <p:cNvPr id="8" name="Text Box 35"/>
          <p:cNvSpPr txBox="1">
            <a:spLocks noChangeArrowheads="1"/>
          </p:cNvSpPr>
          <p:nvPr/>
        </p:nvSpPr>
        <p:spPr bwMode="gray">
          <a:xfrm>
            <a:off x="561975" y="2153703"/>
            <a:ext cx="995785" cy="553998"/>
          </a:xfrm>
          <a:prstGeom prst="rect">
            <a:avLst/>
          </a:prstGeom>
          <a:noFill/>
          <a:ln w="9525">
            <a:noFill/>
            <a:miter lim="800000"/>
            <a:headEnd/>
            <a:tailEnd/>
          </a:ln>
          <a:effectLst/>
        </p:spPr>
        <p:txBody>
          <a:bodyPr wrap="none">
            <a:spAutoFit/>
          </a:bodyPr>
          <a:lstStyle/>
          <a:p>
            <a:pPr>
              <a:lnSpc>
                <a:spcPct val="100000"/>
              </a:lnSpc>
            </a:pPr>
            <a:r>
              <a:rPr lang="en-US" altLang="ja-JP" sz="3000" dirty="0">
                <a:solidFill>
                  <a:schemeClr val="tx1"/>
                </a:solidFill>
                <a:latin typeface="+mj-ea"/>
                <a:ea typeface="+mj-ea"/>
                <a:cs typeface="Arial Unicode MS" pitchFamily="50" charset="-128"/>
              </a:rPr>
              <a:t>END</a:t>
            </a:r>
          </a:p>
        </p:txBody>
      </p:sp>
      <p:sp>
        <p:nvSpPr>
          <p:cNvPr id="11" name="タイトル 1">
            <a:extLst>
              <a:ext uri="{FF2B5EF4-FFF2-40B4-BE49-F238E27FC236}">
                <a16:creationId xmlns:a16="http://schemas.microsoft.com/office/drawing/2014/main" id="{696BAA8A-3517-F44F-B2D3-A4A454F51D96}"/>
              </a:ext>
            </a:extLst>
          </p:cNvPr>
          <p:cNvSpPr txBox="1">
            <a:spLocks/>
          </p:cNvSpPr>
          <p:nvPr/>
        </p:nvSpPr>
        <p:spPr>
          <a:xfrm>
            <a:off x="3498702" y="2932007"/>
            <a:ext cx="5328592" cy="538609"/>
          </a:xfrm>
          <a:prstGeom prst="rect">
            <a:avLst/>
          </a:prstGeom>
        </p:spPr>
        <p:txBody>
          <a:bodyP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r"/>
            <a:r>
              <a:rPr lang="ja-JP" altLang="en-US" sz="2800">
                <a:latin typeface="+mj-ea"/>
              </a:rPr>
              <a:t>オープンデータリーダ育成研修</a:t>
            </a:r>
            <a:endParaRPr lang="ja-JP" altLang="en-US" sz="2800" dirty="0">
              <a:latin typeface="+mj-ea"/>
            </a:endParaRPr>
          </a:p>
        </p:txBody>
      </p:sp>
      <p:sp>
        <p:nvSpPr>
          <p:cNvPr id="12" name="サブタイトル 3">
            <a:extLst>
              <a:ext uri="{FF2B5EF4-FFF2-40B4-BE49-F238E27FC236}">
                <a16:creationId xmlns:a16="http://schemas.microsoft.com/office/drawing/2014/main" id="{8652BA7F-5C09-4B4B-B092-549AE485DB91}"/>
              </a:ext>
            </a:extLst>
          </p:cNvPr>
          <p:cNvSpPr txBox="1">
            <a:spLocks/>
          </p:cNvSpPr>
          <p:nvPr/>
        </p:nvSpPr>
        <p:spPr>
          <a:xfrm>
            <a:off x="3498702" y="3669365"/>
            <a:ext cx="5328592" cy="205921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r">
              <a:buNone/>
            </a:pPr>
            <a:r>
              <a:rPr lang="ja-JP" altLang="en-US" sz="2400">
                <a:latin typeface="+mj-ea"/>
                <a:ea typeface="+mj-ea"/>
              </a:rPr>
              <a:t>実務講習</a:t>
            </a:r>
            <a:endParaRPr lang="ja-JP" altLang="en-US" sz="2400" dirty="0">
              <a:latin typeface="+mj-ea"/>
              <a:ea typeface="+mj-ea"/>
            </a:endParaRPr>
          </a:p>
        </p:txBody>
      </p:sp>
      <p:sp>
        <p:nvSpPr>
          <p:cNvPr id="4" name="スライド番号プレースホルダー 3">
            <a:extLst>
              <a:ext uri="{FF2B5EF4-FFF2-40B4-BE49-F238E27FC236}">
                <a16:creationId xmlns:a16="http://schemas.microsoft.com/office/drawing/2014/main" id="{C7C3D4F2-6200-C047-AB54-F41003597A7B}"/>
              </a:ext>
            </a:extLst>
          </p:cNvPr>
          <p:cNvSpPr>
            <a:spLocks noGrp="1"/>
          </p:cNvSpPr>
          <p:nvPr>
            <p:ph type="sldNum" sz="quarter" idx="12"/>
          </p:nvPr>
        </p:nvSpPr>
        <p:spPr/>
        <p:txBody>
          <a:bodyPr/>
          <a:lstStyle/>
          <a:p>
            <a:fld id="{EEDB8509-CC2C-4EC7-9C2E-996B98B58898}" type="slidenum">
              <a:rPr kumimoji="1" lang="ja-JP" altLang="en-US" smtClean="0"/>
              <a:t>54</a:t>
            </a:fld>
            <a:endParaRPr kumimoji="1" lang="ja-JP" altLang="en-US"/>
          </a:p>
        </p:txBody>
      </p:sp>
    </p:spTree>
    <p:extLst>
      <p:ext uri="{BB962C8B-B14F-4D97-AF65-F5344CB8AC3E}">
        <p14:creationId xmlns:p14="http://schemas.microsoft.com/office/powerpoint/2010/main" val="14585791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スライド番号プレースホルダー 6"/>
          <p:cNvSpPr>
            <a:spLocks noGrp="1"/>
          </p:cNvSpPr>
          <p:nvPr>
            <p:ph type="sldNum" sz="quarter" idx="12"/>
          </p:nvPr>
        </p:nvSpPr>
        <p:spPr/>
        <p:txBody>
          <a:bodyPr/>
          <a:lstStyle/>
          <a:p>
            <a:fld id="{EEDB8509-CC2C-4EC7-9C2E-996B98B58898}" type="slidenum">
              <a:rPr kumimoji="1" lang="ja-JP" altLang="en-US" smtClean="0"/>
              <a:pPr/>
              <a:t>6</a:t>
            </a:fld>
            <a:endParaRPr kumimoji="1" lang="ja-JP" altLang="en-US"/>
          </a:p>
        </p:txBody>
      </p:sp>
      <p:sp>
        <p:nvSpPr>
          <p:cNvPr id="31" name="正方形/長方形 30"/>
          <p:cNvSpPr/>
          <p:nvPr/>
        </p:nvSpPr>
        <p:spPr bwMode="auto">
          <a:xfrm>
            <a:off x="215900" y="1843972"/>
            <a:ext cx="8748588" cy="4681371"/>
          </a:xfrm>
          <a:prstGeom prst="rect">
            <a:avLst/>
          </a:prstGeom>
          <a:solidFill>
            <a:schemeClr val="bg2">
              <a:lumMod val="90000"/>
            </a:schemeClr>
          </a:solidFill>
          <a:ln w="6350">
            <a:noFill/>
            <a:miter lim="800000"/>
            <a:headEnd/>
            <a:tailEnd/>
          </a:ln>
        </p:spPr>
        <p:txBody>
          <a:bodyPr wrap="square" rtlCol="0" anchor="t"/>
          <a:lstStyle/>
          <a:p>
            <a:pPr>
              <a:lnSpc>
                <a:spcPct val="100000"/>
              </a:lnSpc>
            </a:pPr>
            <a:endParaRPr kumimoji="1" lang="ja-JP" altLang="en-US" sz="16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4" name="正方形/長方形 33"/>
          <p:cNvSpPr/>
          <p:nvPr/>
        </p:nvSpPr>
        <p:spPr bwMode="auto">
          <a:xfrm>
            <a:off x="215901" y="836712"/>
            <a:ext cx="8748588" cy="873911"/>
          </a:xfrm>
          <a:prstGeom prst="rect">
            <a:avLst/>
          </a:prstGeom>
          <a:solidFill>
            <a:schemeClr val="accent4">
              <a:lumMod val="40000"/>
              <a:lumOff val="60000"/>
              <a:alpha val="46000"/>
            </a:schemeClr>
          </a:solidFill>
          <a:ln w="6350">
            <a:noFill/>
            <a:miter lim="800000"/>
            <a:headEnd/>
            <a:tailEnd/>
          </a:ln>
        </p:spPr>
        <p:txBody>
          <a:bodyPr wrap="square" rtlCol="0" anchor="ctr" anchorCtr="0"/>
          <a:lstStyle/>
          <a:p>
            <a:pPr>
              <a:lnSpc>
                <a:spcPct val="100000"/>
              </a:lnSpc>
            </a:pPr>
            <a:r>
              <a:rPr kumimoji="1" lang="en-US" altLang="ja-JP" sz="20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(1)</a:t>
            </a:r>
            <a:r>
              <a:rPr kumimoji="1" lang="ja-JP" altLang="en-US" sz="2000">
                <a:solidFill>
                  <a:srgbClr val="000000"/>
                </a:solidFill>
                <a:latin typeface="Meiryo UI" panose="020B0604030504040204" pitchFamily="50" charset="-128"/>
                <a:ea typeface="Meiryo UI" panose="020B0604030504040204" pitchFamily="50" charset="-128"/>
                <a:cs typeface="Meiryo UI" panose="020B0604030504040204" pitchFamily="50" charset="-128"/>
              </a:rPr>
              <a:t>オープンデータとは何ですか？</a:t>
            </a:r>
          </a:p>
        </p:txBody>
      </p:sp>
      <p:sp>
        <p:nvSpPr>
          <p:cNvPr id="10" name="タイトル 1"/>
          <p:cNvSpPr>
            <a:spLocks noGrp="1"/>
          </p:cNvSpPr>
          <p:nvPr>
            <p:ph type="title"/>
          </p:nvPr>
        </p:nvSpPr>
        <p:spPr>
          <a:xfrm>
            <a:off x="251520" y="313813"/>
            <a:ext cx="8712968" cy="424732"/>
          </a:xfrm>
        </p:spPr>
        <p:txBody>
          <a:bodyPr/>
          <a:lstStyle/>
          <a:p>
            <a:r>
              <a:rPr lang="en-US" altLang="ja-JP" dirty="0">
                <a:latin typeface="+mn-ea"/>
                <a:ea typeface="+mn-ea"/>
              </a:rPr>
              <a:t>1.2 </a:t>
            </a:r>
            <a:r>
              <a:rPr lang="ja-JP" altLang="en-US">
                <a:latin typeface="+mn-ea"/>
                <a:ea typeface="+mn-ea"/>
              </a:rPr>
              <a:t>「踏み出す」ためのノウハウ</a:t>
            </a:r>
            <a:endParaRPr kumimoji="1" lang="ja-JP" altLang="en-US" dirty="0">
              <a:latin typeface="+mn-ea"/>
              <a:ea typeface="+mn-ea"/>
            </a:endParaRPr>
          </a:p>
        </p:txBody>
      </p:sp>
      <p:sp>
        <p:nvSpPr>
          <p:cNvPr id="11" name="タイトル 1"/>
          <p:cNvSpPr txBox="1">
            <a:spLocks/>
          </p:cNvSpPr>
          <p:nvPr/>
        </p:nvSpPr>
        <p:spPr>
          <a:xfrm>
            <a:off x="251520" y="116632"/>
            <a:ext cx="8712968" cy="234159"/>
          </a:xfrm>
          <a:prstGeom prst="rect">
            <a:avLst/>
          </a:prstGeom>
        </p:spPr>
        <p:txBody>
          <a:bodyPr vert="horz" wrap="none" lIns="91440" tIns="45720" rIns="91440" bIns="45720" rtlCol="0" anchor="ctr">
            <a:normAutofit fontScale="92500" lnSpcReduction="10000"/>
          </a:bodyPr>
          <a:lstStyle>
            <a:lvl1pPr algn="l" defTabSz="914400" rtl="0" eaLnBrk="1" latinLnBrk="0" hangingPunct="1">
              <a:lnSpc>
                <a:spcPct val="90000"/>
              </a:lnSpc>
              <a:spcBef>
                <a:spcPct val="0"/>
              </a:spcBef>
              <a:buNone/>
              <a:defRPr kumimoji="1" lang="en-US" sz="2400" kern="1200" dirty="0">
                <a:solidFill>
                  <a:schemeClr val="tx1"/>
                </a:solidFill>
                <a:latin typeface="HGP創英角ｺﾞｼｯｸUB" panose="020B0900000000000000" pitchFamily="50" charset="-128"/>
                <a:ea typeface="HGP創英角ｺﾞｼｯｸUB" panose="020B0900000000000000" pitchFamily="50" charset="-128"/>
                <a:cs typeface="+mj-cs"/>
              </a:defRPr>
            </a:lvl1pPr>
          </a:lstStyle>
          <a:p>
            <a:r>
              <a:rPr lang="en-US" altLang="ja-JP" sz="1200" dirty="0">
                <a:latin typeface="+mn-ea"/>
                <a:ea typeface="+mn-ea"/>
              </a:rPr>
              <a:t>1.</a:t>
            </a:r>
            <a:r>
              <a:rPr lang="ja-JP" altLang="en-US" sz="1200">
                <a:latin typeface="+mn-ea"/>
                <a:ea typeface="+mn-ea"/>
              </a:rPr>
              <a:t>企画立案</a:t>
            </a:r>
            <a:r>
              <a:rPr lang="en-US" altLang="ja-JP" sz="1200" dirty="0">
                <a:latin typeface="+mn-ea"/>
                <a:ea typeface="+mn-ea"/>
              </a:rPr>
              <a:t> – </a:t>
            </a:r>
            <a:r>
              <a:rPr lang="ja-JP" altLang="en-US" sz="1200">
                <a:latin typeface="+mn-ea"/>
                <a:ea typeface="+mn-ea"/>
              </a:rPr>
              <a:t>踏み出す</a:t>
            </a:r>
            <a:endParaRPr lang="ja-JP" altLang="en-US" sz="1200" dirty="0">
              <a:latin typeface="+mn-ea"/>
              <a:ea typeface="+mn-ea"/>
            </a:endParaRPr>
          </a:p>
        </p:txBody>
      </p:sp>
      <p:pic>
        <p:nvPicPr>
          <p:cNvPr id="12" name="図 11">
            <a:hlinkClick r:id="rId3"/>
            <a:extLst>
              <a:ext uri="{FF2B5EF4-FFF2-40B4-BE49-F238E27FC236}">
                <a16:creationId xmlns:a16="http://schemas.microsoft.com/office/drawing/2014/main" id="{B9B995FF-73B7-3346-B9A4-1EA38E774922}"/>
              </a:ext>
            </a:extLst>
          </p:cNvPr>
          <p:cNvPicPr>
            <a:picLocks noChangeAspect="1"/>
          </p:cNvPicPr>
          <p:nvPr/>
        </p:nvPicPr>
        <p:blipFill>
          <a:blip r:embed="rId4"/>
          <a:stretch>
            <a:fillRect/>
          </a:stretch>
        </p:blipFill>
        <p:spPr>
          <a:xfrm>
            <a:off x="1547664" y="1994041"/>
            <a:ext cx="6154463" cy="4120955"/>
          </a:xfrm>
          <a:prstGeom prst="rect">
            <a:avLst/>
          </a:prstGeom>
        </p:spPr>
      </p:pic>
      <p:sp>
        <p:nvSpPr>
          <p:cNvPr id="13" name="テキスト ボックス 12">
            <a:extLst>
              <a:ext uri="{FF2B5EF4-FFF2-40B4-BE49-F238E27FC236}">
                <a16:creationId xmlns:a16="http://schemas.microsoft.com/office/drawing/2014/main" id="{9FA70F31-9369-4D4E-A4A3-53344D463EA3}"/>
              </a:ext>
            </a:extLst>
          </p:cNvPr>
          <p:cNvSpPr txBox="1"/>
          <p:nvPr/>
        </p:nvSpPr>
        <p:spPr>
          <a:xfrm>
            <a:off x="658146" y="6248345"/>
            <a:ext cx="7438718" cy="276999"/>
          </a:xfrm>
          <a:prstGeom prst="rect">
            <a:avLst/>
          </a:prstGeom>
          <a:noFill/>
        </p:spPr>
        <p:txBody>
          <a:bodyPr wrap="square" rtlCol="0">
            <a:spAutoFit/>
          </a:bodyPr>
          <a:lstStyle/>
          <a:p>
            <a:r>
              <a:rPr kumimoji="1" lang="ja-JP" altLang="en-US" sz="1200">
                <a:latin typeface="Meiryo UI" panose="020B0604030504040204" pitchFamily="34" charset="-128"/>
                <a:ea typeface="Meiryo UI" panose="020B0604030504040204" pitchFamily="34" charset="-128"/>
              </a:rPr>
              <a:t>出典</a:t>
            </a:r>
            <a:r>
              <a:rPr lang="ja-JP" altLang="en-US" sz="1200">
                <a:latin typeface="Meiryo UI" panose="020B0604030504040204" pitchFamily="34" charset="-128"/>
                <a:ea typeface="Meiryo UI" panose="020B0604030504040204" pitchFamily="34" charset="-128"/>
              </a:rPr>
              <a:t>：オープンデータってなんだろう？（総務省動画チャンネル）、</a:t>
            </a:r>
            <a:r>
              <a:rPr lang="en" altLang="ja-JP" sz="1200" dirty="0">
                <a:latin typeface="Meiryo UI" panose="020B0604030504040204" pitchFamily="34" charset="-128"/>
                <a:ea typeface="Meiryo UI" panose="020B0604030504040204" pitchFamily="34" charset="-128"/>
                <a:hlinkClick r:id="rId3"/>
              </a:rPr>
              <a:t>https://youtu.be/5tVVYrcaT24</a:t>
            </a:r>
            <a:r>
              <a:rPr lang="en" altLang="ja-JP" sz="1200" dirty="0">
                <a:latin typeface="Meiryo UI" panose="020B0604030504040204" pitchFamily="34" charset="-128"/>
                <a:ea typeface="Meiryo UI" panose="020B0604030504040204" pitchFamily="34" charset="-128"/>
              </a:rPr>
              <a:t> </a:t>
            </a:r>
            <a:endParaRPr kumimoji="1" lang="ja-JP" altLang="en-US" sz="1200">
              <a:latin typeface="Meiryo UI" panose="020B0604030504040204" pitchFamily="34" charset="-128"/>
              <a:ea typeface="Meiryo UI" panose="020B0604030504040204" pitchFamily="34" charset="-128"/>
            </a:endParaRPr>
          </a:p>
        </p:txBody>
      </p:sp>
    </p:spTree>
    <p:extLst>
      <p:ext uri="{BB962C8B-B14F-4D97-AF65-F5344CB8AC3E}">
        <p14:creationId xmlns:p14="http://schemas.microsoft.com/office/powerpoint/2010/main" val="22973324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スライド番号プレースホルダー 6"/>
          <p:cNvSpPr>
            <a:spLocks noGrp="1"/>
          </p:cNvSpPr>
          <p:nvPr>
            <p:ph type="sldNum" sz="quarter" idx="12"/>
          </p:nvPr>
        </p:nvSpPr>
        <p:spPr/>
        <p:txBody>
          <a:bodyPr/>
          <a:lstStyle/>
          <a:p>
            <a:fld id="{EEDB8509-CC2C-4EC7-9C2E-996B98B58898}" type="slidenum">
              <a:rPr kumimoji="1" lang="ja-JP" altLang="en-US" smtClean="0"/>
              <a:pPr/>
              <a:t>7</a:t>
            </a:fld>
            <a:endParaRPr kumimoji="1" lang="ja-JP" altLang="en-US"/>
          </a:p>
        </p:txBody>
      </p:sp>
      <p:sp>
        <p:nvSpPr>
          <p:cNvPr id="31" name="正方形/長方形 30"/>
          <p:cNvSpPr/>
          <p:nvPr/>
        </p:nvSpPr>
        <p:spPr bwMode="auto">
          <a:xfrm>
            <a:off x="215900" y="1843972"/>
            <a:ext cx="8748588" cy="4681371"/>
          </a:xfrm>
          <a:prstGeom prst="rect">
            <a:avLst/>
          </a:prstGeom>
          <a:solidFill>
            <a:schemeClr val="bg2">
              <a:lumMod val="90000"/>
            </a:schemeClr>
          </a:solidFill>
          <a:ln w="6350">
            <a:noFill/>
            <a:miter lim="800000"/>
            <a:headEnd/>
            <a:tailEnd/>
          </a:ln>
        </p:spPr>
        <p:txBody>
          <a:bodyPr wrap="square" rtlCol="0" anchor="t"/>
          <a:lstStyle/>
          <a:p>
            <a:pPr>
              <a:lnSpc>
                <a:spcPct val="100000"/>
              </a:lnSpc>
            </a:pPr>
            <a:endParaRPr kumimoji="1" lang="ja-JP" altLang="en-US" sz="16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4" name="正方形/長方形 33"/>
          <p:cNvSpPr/>
          <p:nvPr/>
        </p:nvSpPr>
        <p:spPr bwMode="auto">
          <a:xfrm>
            <a:off x="215901" y="836712"/>
            <a:ext cx="8748588" cy="873911"/>
          </a:xfrm>
          <a:prstGeom prst="rect">
            <a:avLst/>
          </a:prstGeom>
          <a:solidFill>
            <a:schemeClr val="accent4">
              <a:lumMod val="40000"/>
              <a:lumOff val="60000"/>
              <a:alpha val="46000"/>
            </a:schemeClr>
          </a:solidFill>
          <a:ln w="6350">
            <a:noFill/>
            <a:miter lim="800000"/>
            <a:headEnd/>
            <a:tailEnd/>
          </a:ln>
        </p:spPr>
        <p:txBody>
          <a:bodyPr wrap="square" rtlCol="0" anchor="ctr" anchorCtr="0"/>
          <a:lstStyle/>
          <a:p>
            <a:pPr>
              <a:lnSpc>
                <a:spcPct val="100000"/>
              </a:lnSpc>
            </a:pPr>
            <a:r>
              <a:rPr kumimoji="1" lang="en-US" altLang="ja-JP" sz="20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(1)</a:t>
            </a:r>
            <a:r>
              <a:rPr kumimoji="1" lang="ja-JP" altLang="en-US" sz="2000">
                <a:solidFill>
                  <a:srgbClr val="000000"/>
                </a:solidFill>
                <a:latin typeface="Meiryo UI" panose="020B0604030504040204" pitchFamily="50" charset="-128"/>
                <a:ea typeface="Meiryo UI" panose="020B0604030504040204" pitchFamily="50" charset="-128"/>
                <a:cs typeface="Meiryo UI" panose="020B0604030504040204" pitchFamily="50" charset="-128"/>
              </a:rPr>
              <a:t>オープンデータとは何ですか？（続）</a:t>
            </a:r>
          </a:p>
        </p:txBody>
      </p:sp>
      <p:sp>
        <p:nvSpPr>
          <p:cNvPr id="10" name="タイトル 1"/>
          <p:cNvSpPr>
            <a:spLocks noGrp="1"/>
          </p:cNvSpPr>
          <p:nvPr>
            <p:ph type="title"/>
          </p:nvPr>
        </p:nvSpPr>
        <p:spPr>
          <a:xfrm>
            <a:off x="251520" y="313813"/>
            <a:ext cx="8712968" cy="424732"/>
          </a:xfrm>
        </p:spPr>
        <p:txBody>
          <a:bodyPr/>
          <a:lstStyle/>
          <a:p>
            <a:r>
              <a:rPr lang="en-US" altLang="ja-JP" dirty="0">
                <a:latin typeface="+mn-ea"/>
                <a:ea typeface="+mn-ea"/>
              </a:rPr>
              <a:t>1.2 </a:t>
            </a:r>
            <a:r>
              <a:rPr lang="ja-JP" altLang="en-US">
                <a:latin typeface="+mn-ea"/>
                <a:ea typeface="+mn-ea"/>
              </a:rPr>
              <a:t>「踏み出す」ためのノウハウ</a:t>
            </a:r>
            <a:endParaRPr kumimoji="1" lang="ja-JP" altLang="en-US" dirty="0">
              <a:latin typeface="+mn-ea"/>
              <a:ea typeface="+mn-ea"/>
            </a:endParaRPr>
          </a:p>
        </p:txBody>
      </p:sp>
      <p:sp>
        <p:nvSpPr>
          <p:cNvPr id="11" name="タイトル 1"/>
          <p:cNvSpPr txBox="1">
            <a:spLocks/>
          </p:cNvSpPr>
          <p:nvPr/>
        </p:nvSpPr>
        <p:spPr>
          <a:xfrm>
            <a:off x="251520" y="116632"/>
            <a:ext cx="8712968" cy="234159"/>
          </a:xfrm>
          <a:prstGeom prst="rect">
            <a:avLst/>
          </a:prstGeom>
        </p:spPr>
        <p:txBody>
          <a:bodyPr vert="horz" wrap="none" lIns="91440" tIns="45720" rIns="91440" bIns="45720" rtlCol="0" anchor="ctr">
            <a:normAutofit fontScale="92500" lnSpcReduction="10000"/>
          </a:bodyPr>
          <a:lstStyle>
            <a:lvl1pPr algn="l" defTabSz="914400" rtl="0" eaLnBrk="1" latinLnBrk="0" hangingPunct="1">
              <a:lnSpc>
                <a:spcPct val="90000"/>
              </a:lnSpc>
              <a:spcBef>
                <a:spcPct val="0"/>
              </a:spcBef>
              <a:buNone/>
              <a:defRPr kumimoji="1" lang="en-US" sz="2400" kern="1200" dirty="0">
                <a:solidFill>
                  <a:schemeClr val="tx1"/>
                </a:solidFill>
                <a:latin typeface="HGP創英角ｺﾞｼｯｸUB" panose="020B0900000000000000" pitchFamily="50" charset="-128"/>
                <a:ea typeface="HGP創英角ｺﾞｼｯｸUB" panose="020B0900000000000000" pitchFamily="50" charset="-128"/>
                <a:cs typeface="+mj-cs"/>
              </a:defRPr>
            </a:lvl1pPr>
          </a:lstStyle>
          <a:p>
            <a:r>
              <a:rPr lang="en-US" altLang="ja-JP" sz="1200" dirty="0">
                <a:latin typeface="+mn-ea"/>
                <a:ea typeface="+mn-ea"/>
              </a:rPr>
              <a:t>1.</a:t>
            </a:r>
            <a:r>
              <a:rPr lang="ja-JP" altLang="en-US" sz="1200">
                <a:latin typeface="+mn-ea"/>
                <a:ea typeface="+mn-ea"/>
              </a:rPr>
              <a:t>企画立案</a:t>
            </a:r>
            <a:r>
              <a:rPr lang="en-US" altLang="ja-JP" sz="1200" dirty="0">
                <a:latin typeface="+mn-ea"/>
                <a:ea typeface="+mn-ea"/>
              </a:rPr>
              <a:t> – </a:t>
            </a:r>
            <a:r>
              <a:rPr lang="ja-JP" altLang="en-US" sz="1200">
                <a:latin typeface="+mn-ea"/>
                <a:ea typeface="+mn-ea"/>
              </a:rPr>
              <a:t>踏み出す</a:t>
            </a:r>
            <a:endParaRPr lang="ja-JP" altLang="en-US" sz="1200" dirty="0">
              <a:latin typeface="+mn-ea"/>
              <a:ea typeface="+mn-ea"/>
            </a:endParaRPr>
          </a:p>
        </p:txBody>
      </p:sp>
      <p:sp>
        <p:nvSpPr>
          <p:cNvPr id="2" name="角丸四角形 1">
            <a:extLst>
              <a:ext uri="{FF2B5EF4-FFF2-40B4-BE49-F238E27FC236}">
                <a16:creationId xmlns:a16="http://schemas.microsoft.com/office/drawing/2014/main" id="{9E536D74-77E7-474B-A2F8-A24B67C2FE6A}"/>
              </a:ext>
            </a:extLst>
          </p:cNvPr>
          <p:cNvSpPr/>
          <p:nvPr/>
        </p:nvSpPr>
        <p:spPr>
          <a:xfrm>
            <a:off x="683568" y="2276872"/>
            <a:ext cx="7776864" cy="3200506"/>
          </a:xfrm>
          <a:prstGeom prst="roundRect">
            <a:avLst/>
          </a:prstGeom>
          <a:solidFill>
            <a:schemeClr val="tx2"/>
          </a:solidFill>
          <a:ln/>
        </p:spPr>
        <p:style>
          <a:lnRef idx="0">
            <a:schemeClr val="accent1"/>
          </a:lnRef>
          <a:fillRef idx="3">
            <a:schemeClr val="accent1"/>
          </a:fillRef>
          <a:effectRef idx="3">
            <a:schemeClr val="accent1"/>
          </a:effectRef>
          <a:fontRef idx="minor">
            <a:schemeClr val="lt1"/>
          </a:fontRef>
        </p:style>
        <p:txBody>
          <a:bodyPr rtlCol="0" anchor="ctr"/>
          <a:lstStyle/>
          <a:p>
            <a:pPr>
              <a:lnSpc>
                <a:spcPct val="150000"/>
              </a:lnSpc>
            </a:pPr>
            <a:r>
              <a:rPr kumimoji="1" lang="ja-JP" altLang="en-US" sz="1600" b="1">
                <a:latin typeface="+mj-lt"/>
              </a:rPr>
              <a:t>オープンデータとは、国、地方公共団体及び事業者が保有する官民データのうち、国民誰もがインターネット等を通じて容易に利用（加工、編集、再配布等）できるよう、以下のいずれにも該当する形で公開されたデータを指します。</a:t>
            </a:r>
          </a:p>
          <a:p>
            <a:pPr marL="285750" indent="-285750">
              <a:lnSpc>
                <a:spcPct val="150000"/>
              </a:lnSpc>
              <a:buFont typeface="Wingdings" pitchFamily="2" charset="2"/>
              <a:buChar char="l"/>
            </a:pPr>
            <a:endParaRPr kumimoji="1" lang="ja-JP" altLang="en-US" sz="1600" b="1">
              <a:latin typeface="+mj-lt"/>
            </a:endParaRPr>
          </a:p>
          <a:p>
            <a:pPr marL="800100" lvl="1" indent="-342900">
              <a:lnSpc>
                <a:spcPct val="150000"/>
              </a:lnSpc>
              <a:buFont typeface="+mj-lt"/>
              <a:buAutoNum type="arabicPeriod"/>
            </a:pPr>
            <a:r>
              <a:rPr kumimoji="1" lang="ja-JP" altLang="en-US" sz="1600" b="1">
                <a:latin typeface="+mj-lt"/>
              </a:rPr>
              <a:t>営利目的、非営利目的を問わず二次利用可能なルールが適用されたもの</a:t>
            </a:r>
          </a:p>
          <a:p>
            <a:pPr marL="800100" lvl="1" indent="-342900">
              <a:lnSpc>
                <a:spcPct val="150000"/>
              </a:lnSpc>
              <a:buFont typeface="+mj-lt"/>
              <a:buAutoNum type="arabicPeriod"/>
            </a:pPr>
            <a:r>
              <a:rPr kumimoji="1" lang="ja-JP" altLang="en-US" sz="1600" b="1">
                <a:latin typeface="+mj-lt"/>
              </a:rPr>
              <a:t>機械判読に適したもの</a:t>
            </a:r>
          </a:p>
          <a:p>
            <a:pPr marL="800100" lvl="1" indent="-342900">
              <a:lnSpc>
                <a:spcPct val="150000"/>
              </a:lnSpc>
              <a:buFont typeface="+mj-lt"/>
              <a:buAutoNum type="arabicPeriod"/>
            </a:pPr>
            <a:r>
              <a:rPr kumimoji="1" lang="ja-JP" altLang="en-US" sz="1600" b="1">
                <a:latin typeface="+mj-lt"/>
              </a:rPr>
              <a:t>無償で利用できるもの</a:t>
            </a:r>
          </a:p>
        </p:txBody>
      </p:sp>
      <p:pic>
        <p:nvPicPr>
          <p:cNvPr id="8" name="図 7">
            <a:extLst>
              <a:ext uri="{FF2B5EF4-FFF2-40B4-BE49-F238E27FC236}">
                <a16:creationId xmlns:a16="http://schemas.microsoft.com/office/drawing/2014/main" id="{45D87776-44AD-5949-AC15-D82DCDB1F8FB}"/>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660232" y="4639179"/>
            <a:ext cx="1422400" cy="1676400"/>
          </a:xfrm>
          <a:prstGeom prst="rect">
            <a:avLst/>
          </a:prstGeom>
        </p:spPr>
      </p:pic>
      <p:sp>
        <p:nvSpPr>
          <p:cNvPr id="9" name="テキスト ボックス 8">
            <a:extLst>
              <a:ext uri="{FF2B5EF4-FFF2-40B4-BE49-F238E27FC236}">
                <a16:creationId xmlns:a16="http://schemas.microsoft.com/office/drawing/2014/main" id="{C412D281-C087-0C4E-8CEB-35CA28F09AEF}"/>
              </a:ext>
            </a:extLst>
          </p:cNvPr>
          <p:cNvSpPr txBox="1"/>
          <p:nvPr/>
        </p:nvSpPr>
        <p:spPr>
          <a:xfrm>
            <a:off x="611560" y="5631631"/>
            <a:ext cx="5976664" cy="461665"/>
          </a:xfrm>
          <a:prstGeom prst="rect">
            <a:avLst/>
          </a:prstGeom>
          <a:noFill/>
        </p:spPr>
        <p:txBody>
          <a:bodyPr wrap="square" rtlCol="0">
            <a:spAutoFit/>
          </a:bodyPr>
          <a:lstStyle/>
          <a:p>
            <a:r>
              <a:rPr kumimoji="1" lang="ja-JP" altLang="en-US" sz="1200"/>
              <a:t>出典：オープンデータ基本方針、</a:t>
            </a:r>
            <a:r>
              <a:rPr kumimoji="1" lang="en" altLang="ja-JP" sz="1200" dirty="0">
                <a:hlinkClick r:id="rId4"/>
              </a:rPr>
              <a:t>https://www.kantei.go.jp/jp/singi/it2/kettei/pdf/20170530/kihonsisin.pdf</a:t>
            </a:r>
            <a:r>
              <a:rPr kumimoji="1" lang="en" altLang="ja-JP" sz="1200" dirty="0"/>
              <a:t> </a:t>
            </a:r>
            <a:endParaRPr kumimoji="1" lang="ja-JP" altLang="en-US" sz="1200"/>
          </a:p>
        </p:txBody>
      </p:sp>
    </p:spTree>
    <p:extLst>
      <p:ext uri="{BB962C8B-B14F-4D97-AF65-F5344CB8AC3E}">
        <p14:creationId xmlns:p14="http://schemas.microsoft.com/office/powerpoint/2010/main" val="33108943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スライド番号プレースホルダー 6"/>
          <p:cNvSpPr>
            <a:spLocks noGrp="1"/>
          </p:cNvSpPr>
          <p:nvPr>
            <p:ph type="sldNum" sz="quarter" idx="12"/>
          </p:nvPr>
        </p:nvSpPr>
        <p:spPr/>
        <p:txBody>
          <a:bodyPr/>
          <a:lstStyle/>
          <a:p>
            <a:fld id="{EEDB8509-CC2C-4EC7-9C2E-996B98B58898}" type="slidenum">
              <a:rPr kumimoji="1" lang="ja-JP" altLang="en-US" smtClean="0"/>
              <a:pPr/>
              <a:t>8</a:t>
            </a:fld>
            <a:endParaRPr kumimoji="1" lang="ja-JP" altLang="en-US"/>
          </a:p>
        </p:txBody>
      </p:sp>
      <p:sp>
        <p:nvSpPr>
          <p:cNvPr id="31" name="正方形/長方形 30"/>
          <p:cNvSpPr/>
          <p:nvPr/>
        </p:nvSpPr>
        <p:spPr bwMode="auto">
          <a:xfrm>
            <a:off x="215900" y="1843972"/>
            <a:ext cx="8748588" cy="4681371"/>
          </a:xfrm>
          <a:prstGeom prst="rect">
            <a:avLst/>
          </a:prstGeom>
          <a:solidFill>
            <a:schemeClr val="bg2">
              <a:lumMod val="90000"/>
            </a:schemeClr>
          </a:solidFill>
          <a:ln w="6350">
            <a:noFill/>
            <a:miter lim="800000"/>
            <a:headEnd/>
            <a:tailEnd/>
          </a:ln>
        </p:spPr>
        <p:txBody>
          <a:bodyPr wrap="square" rtlCol="0" anchor="t"/>
          <a:lstStyle/>
          <a:p>
            <a:pPr>
              <a:lnSpc>
                <a:spcPct val="100000"/>
              </a:lnSpc>
            </a:pPr>
            <a:endParaRPr kumimoji="1" lang="ja-JP" altLang="en-US" sz="16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4" name="正方形/長方形 33"/>
          <p:cNvSpPr/>
          <p:nvPr/>
        </p:nvSpPr>
        <p:spPr bwMode="auto">
          <a:xfrm>
            <a:off x="215901" y="836712"/>
            <a:ext cx="8748588" cy="873911"/>
          </a:xfrm>
          <a:prstGeom prst="rect">
            <a:avLst/>
          </a:prstGeom>
          <a:solidFill>
            <a:schemeClr val="accent4">
              <a:lumMod val="40000"/>
              <a:lumOff val="60000"/>
              <a:alpha val="46000"/>
            </a:schemeClr>
          </a:solidFill>
          <a:ln w="6350">
            <a:noFill/>
            <a:miter lim="800000"/>
            <a:headEnd/>
            <a:tailEnd/>
          </a:ln>
        </p:spPr>
        <p:txBody>
          <a:bodyPr wrap="square" rtlCol="0" anchor="ctr" anchorCtr="0"/>
          <a:lstStyle/>
          <a:p>
            <a:pPr>
              <a:lnSpc>
                <a:spcPct val="100000"/>
              </a:lnSpc>
            </a:pPr>
            <a:r>
              <a:rPr kumimoji="1" lang="en-US" altLang="ja-JP" sz="20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(2)</a:t>
            </a:r>
            <a:r>
              <a:rPr kumimoji="1" lang="ja-JP" altLang="en-US" sz="2000">
                <a:solidFill>
                  <a:srgbClr val="000000"/>
                </a:solidFill>
                <a:latin typeface="Meiryo UI" panose="020B0604030504040204" pitchFamily="50" charset="-128"/>
                <a:ea typeface="Meiryo UI" panose="020B0604030504040204" pitchFamily="50" charset="-128"/>
                <a:cs typeface="Meiryo UI" panose="020B0604030504040204" pitchFamily="50" charset="-128"/>
              </a:rPr>
              <a:t>なぜ自治体がオープンデータに取り組む必要があるのでしょうか？</a:t>
            </a:r>
          </a:p>
        </p:txBody>
      </p:sp>
      <p:sp>
        <p:nvSpPr>
          <p:cNvPr id="10" name="タイトル 1"/>
          <p:cNvSpPr>
            <a:spLocks noGrp="1"/>
          </p:cNvSpPr>
          <p:nvPr>
            <p:ph type="title"/>
          </p:nvPr>
        </p:nvSpPr>
        <p:spPr>
          <a:xfrm>
            <a:off x="251520" y="313813"/>
            <a:ext cx="8712968" cy="424732"/>
          </a:xfrm>
        </p:spPr>
        <p:txBody>
          <a:bodyPr/>
          <a:lstStyle/>
          <a:p>
            <a:r>
              <a:rPr lang="en-US" altLang="ja-JP" dirty="0">
                <a:latin typeface="+mn-ea"/>
                <a:ea typeface="+mn-ea"/>
              </a:rPr>
              <a:t>1.2 </a:t>
            </a:r>
            <a:r>
              <a:rPr lang="ja-JP" altLang="en-US">
                <a:latin typeface="+mn-ea"/>
                <a:ea typeface="+mn-ea"/>
              </a:rPr>
              <a:t>「踏み出す」ためのノウハウ</a:t>
            </a:r>
            <a:endParaRPr kumimoji="1" lang="ja-JP" altLang="en-US" dirty="0">
              <a:latin typeface="+mn-ea"/>
              <a:ea typeface="+mn-ea"/>
            </a:endParaRPr>
          </a:p>
        </p:txBody>
      </p:sp>
      <p:sp>
        <p:nvSpPr>
          <p:cNvPr id="11" name="タイトル 1"/>
          <p:cNvSpPr txBox="1">
            <a:spLocks/>
          </p:cNvSpPr>
          <p:nvPr/>
        </p:nvSpPr>
        <p:spPr>
          <a:xfrm>
            <a:off x="251520" y="116632"/>
            <a:ext cx="8712968" cy="234159"/>
          </a:xfrm>
          <a:prstGeom prst="rect">
            <a:avLst/>
          </a:prstGeom>
        </p:spPr>
        <p:txBody>
          <a:bodyPr vert="horz" wrap="none" lIns="91440" tIns="45720" rIns="91440" bIns="45720" rtlCol="0" anchor="ctr">
            <a:normAutofit fontScale="92500" lnSpcReduction="10000"/>
          </a:bodyPr>
          <a:lstStyle>
            <a:lvl1pPr algn="l" defTabSz="914400" rtl="0" eaLnBrk="1" latinLnBrk="0" hangingPunct="1">
              <a:lnSpc>
                <a:spcPct val="90000"/>
              </a:lnSpc>
              <a:spcBef>
                <a:spcPct val="0"/>
              </a:spcBef>
              <a:buNone/>
              <a:defRPr kumimoji="1" lang="en-US" sz="2400" kern="1200" dirty="0">
                <a:solidFill>
                  <a:schemeClr val="tx1"/>
                </a:solidFill>
                <a:latin typeface="HGP創英角ｺﾞｼｯｸUB" panose="020B0900000000000000" pitchFamily="50" charset="-128"/>
                <a:ea typeface="HGP創英角ｺﾞｼｯｸUB" panose="020B0900000000000000" pitchFamily="50" charset="-128"/>
                <a:cs typeface="+mj-cs"/>
              </a:defRPr>
            </a:lvl1pPr>
          </a:lstStyle>
          <a:p>
            <a:r>
              <a:rPr lang="en-US" altLang="ja-JP" sz="1200" dirty="0">
                <a:latin typeface="+mn-ea"/>
                <a:ea typeface="+mn-ea"/>
              </a:rPr>
              <a:t>1.</a:t>
            </a:r>
            <a:r>
              <a:rPr lang="ja-JP" altLang="en-US" sz="1200">
                <a:latin typeface="+mn-ea"/>
                <a:ea typeface="+mn-ea"/>
              </a:rPr>
              <a:t>企画立案</a:t>
            </a:r>
            <a:r>
              <a:rPr lang="en-US" altLang="ja-JP" sz="1200" dirty="0">
                <a:latin typeface="+mn-ea"/>
                <a:ea typeface="+mn-ea"/>
              </a:rPr>
              <a:t> – </a:t>
            </a:r>
            <a:r>
              <a:rPr lang="ja-JP" altLang="en-US" sz="1200">
                <a:latin typeface="+mn-ea"/>
                <a:ea typeface="+mn-ea"/>
              </a:rPr>
              <a:t>踏み出す</a:t>
            </a:r>
            <a:endParaRPr lang="ja-JP" altLang="en-US" sz="1200" dirty="0">
              <a:latin typeface="+mn-ea"/>
              <a:ea typeface="+mn-ea"/>
            </a:endParaRPr>
          </a:p>
        </p:txBody>
      </p:sp>
      <p:sp>
        <p:nvSpPr>
          <p:cNvPr id="13" name="角丸四角形 12">
            <a:extLst>
              <a:ext uri="{FF2B5EF4-FFF2-40B4-BE49-F238E27FC236}">
                <a16:creationId xmlns:a16="http://schemas.microsoft.com/office/drawing/2014/main" id="{D91416A1-4DF9-0F47-86AA-2A164920C3D9}"/>
              </a:ext>
            </a:extLst>
          </p:cNvPr>
          <p:cNvSpPr/>
          <p:nvPr/>
        </p:nvSpPr>
        <p:spPr>
          <a:xfrm>
            <a:off x="683568" y="2354225"/>
            <a:ext cx="7776864" cy="2257703"/>
          </a:xfrm>
          <a:prstGeom prst="roundRect">
            <a:avLst/>
          </a:prstGeom>
          <a:solidFill>
            <a:schemeClr val="tx2"/>
          </a:solidFill>
          <a:ln/>
        </p:spPr>
        <p:style>
          <a:lnRef idx="0">
            <a:schemeClr val="accent1"/>
          </a:lnRef>
          <a:fillRef idx="3">
            <a:schemeClr val="accent1"/>
          </a:fillRef>
          <a:effectRef idx="3">
            <a:schemeClr val="accent1"/>
          </a:effectRef>
          <a:fontRef idx="minor">
            <a:schemeClr val="lt1"/>
          </a:fontRef>
        </p:style>
        <p:txBody>
          <a:bodyPr rtlCol="0" anchor="ctr"/>
          <a:lstStyle/>
          <a:p>
            <a:r>
              <a:rPr lang="ja-JP" altLang="en-US" sz="1600" b="1"/>
              <a:t>政府は、公共データは国民共有の財産であるとの認識を示した「電子行政オープンデータ戦略」（平成</a:t>
            </a:r>
            <a:r>
              <a:rPr lang="en-US" altLang="ja-JP" sz="1600" b="1" dirty="0"/>
              <a:t>24</a:t>
            </a:r>
            <a:r>
              <a:rPr lang="ja-JP" altLang="en-US" sz="1600" b="1"/>
              <a:t>年７月４日 高度情報通信ネットワーク社会推進本部決定）等に基づき、オープンデータの取組を推進しています。</a:t>
            </a:r>
          </a:p>
          <a:p>
            <a:endParaRPr lang="ja-JP" altLang="en-US" sz="1600" b="1"/>
          </a:p>
          <a:p>
            <a:r>
              <a:rPr lang="ja-JP" altLang="en-US" sz="1600" b="1"/>
              <a:t>オープンデータに取り組む意義としては、次の</a:t>
            </a:r>
            <a:r>
              <a:rPr lang="en-US" altLang="ja-JP" sz="1600" b="1" dirty="0"/>
              <a:t>3</a:t>
            </a:r>
            <a:r>
              <a:rPr lang="ja-JP" altLang="en-US" sz="1600" b="1"/>
              <a:t>点が挙げられます。</a:t>
            </a:r>
          </a:p>
          <a:p>
            <a:pPr marL="342900" indent="-342900">
              <a:buFont typeface="+mj-lt"/>
              <a:buAutoNum type="arabicPeriod"/>
            </a:pPr>
            <a:r>
              <a:rPr lang="ja-JP" altLang="en-US" sz="1600" b="1"/>
              <a:t>国民参加・官民協働の推進を通じた諸課題の解決、経済活性化</a:t>
            </a:r>
          </a:p>
          <a:p>
            <a:pPr marL="342900" indent="-342900">
              <a:buFont typeface="+mj-lt"/>
              <a:buAutoNum type="arabicPeriod"/>
            </a:pPr>
            <a:r>
              <a:rPr lang="ja-JP" altLang="en-US" sz="1600" b="1"/>
              <a:t>行政の高度化・効率化</a:t>
            </a:r>
          </a:p>
          <a:p>
            <a:pPr marL="342900" indent="-342900">
              <a:buFont typeface="+mj-lt"/>
              <a:buAutoNum type="arabicPeriod"/>
            </a:pPr>
            <a:r>
              <a:rPr lang="ja-JP" altLang="en-US" sz="1600" b="1"/>
              <a:t>透明性・信頼の向上</a:t>
            </a:r>
          </a:p>
        </p:txBody>
      </p:sp>
      <p:sp>
        <p:nvSpPr>
          <p:cNvPr id="14" name="テキスト ボックス 13">
            <a:extLst>
              <a:ext uri="{FF2B5EF4-FFF2-40B4-BE49-F238E27FC236}">
                <a16:creationId xmlns:a16="http://schemas.microsoft.com/office/drawing/2014/main" id="{2EA40592-CC41-9B41-B94F-DF284028ED0A}"/>
              </a:ext>
            </a:extLst>
          </p:cNvPr>
          <p:cNvSpPr txBox="1"/>
          <p:nvPr/>
        </p:nvSpPr>
        <p:spPr>
          <a:xfrm>
            <a:off x="677104" y="4818638"/>
            <a:ext cx="3706464" cy="338554"/>
          </a:xfrm>
          <a:prstGeom prst="rect">
            <a:avLst/>
          </a:prstGeom>
          <a:noFill/>
        </p:spPr>
        <p:txBody>
          <a:bodyPr wrap="none" rtlCol="0">
            <a:spAutoFit/>
          </a:bodyPr>
          <a:lstStyle/>
          <a:p>
            <a:r>
              <a:rPr kumimoji="1" lang="ja-JP" altLang="en-US" sz="1600"/>
              <a:t>官民データ活用推進基本法第</a:t>
            </a:r>
            <a:r>
              <a:rPr kumimoji="1" lang="en-US" altLang="ja-JP" sz="1600" dirty="0"/>
              <a:t>11</a:t>
            </a:r>
            <a:r>
              <a:rPr kumimoji="1" lang="ja-JP" altLang="en-US" sz="1600"/>
              <a:t>条第</a:t>
            </a:r>
            <a:r>
              <a:rPr kumimoji="1" lang="en-US" altLang="ja-JP" sz="1600" dirty="0"/>
              <a:t>1</a:t>
            </a:r>
            <a:r>
              <a:rPr kumimoji="1" lang="ja-JP" altLang="en-US" sz="1600"/>
              <a:t>項</a:t>
            </a:r>
          </a:p>
        </p:txBody>
      </p:sp>
      <p:sp>
        <p:nvSpPr>
          <p:cNvPr id="15" name="正方形/長方形 14">
            <a:extLst>
              <a:ext uri="{FF2B5EF4-FFF2-40B4-BE49-F238E27FC236}">
                <a16:creationId xmlns:a16="http://schemas.microsoft.com/office/drawing/2014/main" id="{753D098E-4605-8F43-BD8A-9D9557A7EA5C}"/>
              </a:ext>
            </a:extLst>
          </p:cNvPr>
          <p:cNvSpPr/>
          <p:nvPr/>
        </p:nvSpPr>
        <p:spPr>
          <a:xfrm>
            <a:off x="719572" y="5157192"/>
            <a:ext cx="7776864" cy="100811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600">
                <a:solidFill>
                  <a:schemeClr val="tx1"/>
                </a:solidFill>
              </a:rPr>
              <a:t>国及び地方公共団体は、自らが保有する官民データについて、個人及び法人の権利利益、国の安全等が害されることのないようにしつつ、国民がインターネットその他の高度情報通信ネットワークを通じて容易に利用できるよう、必要な措置を講ずるものとする。</a:t>
            </a:r>
            <a:endParaRPr kumimoji="1" lang="ja-JP" altLang="en-US" sz="1600">
              <a:solidFill>
                <a:schemeClr val="tx1"/>
              </a:solidFill>
            </a:endParaRPr>
          </a:p>
        </p:txBody>
      </p:sp>
      <p:sp>
        <p:nvSpPr>
          <p:cNvPr id="16" name="テキスト ボックス 15">
            <a:extLst>
              <a:ext uri="{FF2B5EF4-FFF2-40B4-BE49-F238E27FC236}">
                <a16:creationId xmlns:a16="http://schemas.microsoft.com/office/drawing/2014/main" id="{B6051871-7577-9E4F-801C-0489F5B25B1C}"/>
              </a:ext>
            </a:extLst>
          </p:cNvPr>
          <p:cNvSpPr txBox="1"/>
          <p:nvPr/>
        </p:nvSpPr>
        <p:spPr>
          <a:xfrm>
            <a:off x="683568" y="1988840"/>
            <a:ext cx="2579552" cy="338554"/>
          </a:xfrm>
          <a:prstGeom prst="rect">
            <a:avLst/>
          </a:prstGeom>
          <a:noFill/>
        </p:spPr>
        <p:txBody>
          <a:bodyPr wrap="none" rtlCol="0">
            <a:spAutoFit/>
          </a:bodyPr>
          <a:lstStyle/>
          <a:p>
            <a:r>
              <a:rPr kumimoji="1" lang="ja-JP" altLang="en-US" sz="1600"/>
              <a:t>オープンデータに取り組む意義</a:t>
            </a:r>
          </a:p>
        </p:txBody>
      </p:sp>
    </p:spTree>
    <p:extLst>
      <p:ext uri="{BB962C8B-B14F-4D97-AF65-F5344CB8AC3E}">
        <p14:creationId xmlns:p14="http://schemas.microsoft.com/office/powerpoint/2010/main" val="41889551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スライド番号プレースホルダー 6"/>
          <p:cNvSpPr>
            <a:spLocks noGrp="1"/>
          </p:cNvSpPr>
          <p:nvPr>
            <p:ph type="sldNum" sz="quarter" idx="12"/>
          </p:nvPr>
        </p:nvSpPr>
        <p:spPr/>
        <p:txBody>
          <a:bodyPr/>
          <a:lstStyle/>
          <a:p>
            <a:fld id="{EEDB8509-CC2C-4EC7-9C2E-996B98B58898}" type="slidenum">
              <a:rPr kumimoji="1" lang="ja-JP" altLang="en-US" smtClean="0"/>
              <a:pPr/>
              <a:t>9</a:t>
            </a:fld>
            <a:endParaRPr kumimoji="1" lang="ja-JP" altLang="en-US"/>
          </a:p>
        </p:txBody>
      </p:sp>
      <p:sp>
        <p:nvSpPr>
          <p:cNvPr id="31" name="正方形/長方形 30"/>
          <p:cNvSpPr/>
          <p:nvPr/>
        </p:nvSpPr>
        <p:spPr bwMode="auto">
          <a:xfrm>
            <a:off x="215900" y="1753014"/>
            <a:ext cx="8748588" cy="4791173"/>
          </a:xfrm>
          <a:prstGeom prst="rect">
            <a:avLst/>
          </a:prstGeom>
          <a:solidFill>
            <a:schemeClr val="bg2">
              <a:lumMod val="90000"/>
            </a:schemeClr>
          </a:solidFill>
          <a:ln w="6350">
            <a:noFill/>
            <a:miter lim="800000"/>
            <a:headEnd/>
            <a:tailEnd/>
          </a:ln>
        </p:spPr>
        <p:txBody>
          <a:bodyPr wrap="square" rtlCol="0" anchor="t"/>
          <a:lstStyle/>
          <a:p>
            <a:pPr>
              <a:lnSpc>
                <a:spcPct val="100000"/>
              </a:lnSpc>
            </a:pPr>
            <a:endParaRPr kumimoji="1" lang="ja-JP" altLang="en-US" sz="16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4" name="正方形/長方形 33"/>
          <p:cNvSpPr/>
          <p:nvPr/>
        </p:nvSpPr>
        <p:spPr bwMode="auto">
          <a:xfrm>
            <a:off x="215901" y="836712"/>
            <a:ext cx="8748588" cy="873911"/>
          </a:xfrm>
          <a:prstGeom prst="rect">
            <a:avLst/>
          </a:prstGeom>
          <a:solidFill>
            <a:schemeClr val="accent4">
              <a:lumMod val="40000"/>
              <a:lumOff val="60000"/>
              <a:alpha val="46000"/>
            </a:schemeClr>
          </a:solidFill>
          <a:ln w="6350">
            <a:noFill/>
            <a:miter lim="800000"/>
            <a:headEnd/>
            <a:tailEnd/>
          </a:ln>
        </p:spPr>
        <p:txBody>
          <a:bodyPr wrap="square" rtlCol="0" anchor="ctr" anchorCtr="0"/>
          <a:lstStyle/>
          <a:p>
            <a:pPr>
              <a:lnSpc>
                <a:spcPct val="100000"/>
              </a:lnSpc>
            </a:pPr>
            <a:r>
              <a:rPr kumimoji="1" lang="en-US" altLang="ja-JP" sz="20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(3)</a:t>
            </a:r>
            <a:r>
              <a:rPr kumimoji="1" lang="ja-JP" altLang="en-US" sz="2000">
                <a:solidFill>
                  <a:srgbClr val="000000"/>
                </a:solidFill>
                <a:latin typeface="Meiryo UI" panose="020B0604030504040204" pitchFamily="50" charset="-128"/>
                <a:ea typeface="Meiryo UI" panose="020B0604030504040204" pitchFamily="50" charset="-128"/>
                <a:cs typeface="Meiryo UI" panose="020B0604030504040204" pitchFamily="50" charset="-128"/>
              </a:rPr>
              <a:t>自治体がオープンデータに取り組む際の課題は何ですか？</a:t>
            </a:r>
          </a:p>
        </p:txBody>
      </p:sp>
      <p:sp>
        <p:nvSpPr>
          <p:cNvPr id="10" name="タイトル 1"/>
          <p:cNvSpPr>
            <a:spLocks noGrp="1"/>
          </p:cNvSpPr>
          <p:nvPr>
            <p:ph type="title"/>
          </p:nvPr>
        </p:nvSpPr>
        <p:spPr>
          <a:xfrm>
            <a:off x="251520" y="313813"/>
            <a:ext cx="8712968" cy="424732"/>
          </a:xfrm>
        </p:spPr>
        <p:txBody>
          <a:bodyPr/>
          <a:lstStyle/>
          <a:p>
            <a:r>
              <a:rPr lang="en-US" altLang="ja-JP" dirty="0">
                <a:latin typeface="+mn-ea"/>
                <a:ea typeface="+mn-ea"/>
              </a:rPr>
              <a:t>1.2 </a:t>
            </a:r>
            <a:r>
              <a:rPr lang="ja-JP" altLang="en-US">
                <a:latin typeface="+mn-ea"/>
                <a:ea typeface="+mn-ea"/>
              </a:rPr>
              <a:t>「踏み出す」ためのノウハウ</a:t>
            </a:r>
            <a:endParaRPr kumimoji="1" lang="ja-JP" altLang="en-US" dirty="0">
              <a:latin typeface="+mn-ea"/>
              <a:ea typeface="+mn-ea"/>
            </a:endParaRPr>
          </a:p>
        </p:txBody>
      </p:sp>
      <p:sp>
        <p:nvSpPr>
          <p:cNvPr id="11" name="タイトル 1"/>
          <p:cNvSpPr txBox="1">
            <a:spLocks/>
          </p:cNvSpPr>
          <p:nvPr/>
        </p:nvSpPr>
        <p:spPr>
          <a:xfrm>
            <a:off x="251520" y="116632"/>
            <a:ext cx="8712968" cy="234159"/>
          </a:xfrm>
          <a:prstGeom prst="rect">
            <a:avLst/>
          </a:prstGeom>
        </p:spPr>
        <p:txBody>
          <a:bodyPr vert="horz" wrap="none" lIns="91440" tIns="45720" rIns="91440" bIns="45720" rtlCol="0" anchor="ctr">
            <a:normAutofit fontScale="92500" lnSpcReduction="10000"/>
          </a:bodyPr>
          <a:lstStyle>
            <a:lvl1pPr algn="l" defTabSz="914400" rtl="0" eaLnBrk="1" latinLnBrk="0" hangingPunct="1">
              <a:lnSpc>
                <a:spcPct val="90000"/>
              </a:lnSpc>
              <a:spcBef>
                <a:spcPct val="0"/>
              </a:spcBef>
              <a:buNone/>
              <a:defRPr kumimoji="1" lang="en-US" sz="2400" kern="1200" dirty="0">
                <a:solidFill>
                  <a:schemeClr val="tx1"/>
                </a:solidFill>
                <a:latin typeface="HGP創英角ｺﾞｼｯｸUB" panose="020B0900000000000000" pitchFamily="50" charset="-128"/>
                <a:ea typeface="HGP創英角ｺﾞｼｯｸUB" panose="020B0900000000000000" pitchFamily="50" charset="-128"/>
                <a:cs typeface="+mj-cs"/>
              </a:defRPr>
            </a:lvl1pPr>
          </a:lstStyle>
          <a:p>
            <a:r>
              <a:rPr lang="en-US" altLang="ja-JP" sz="1200" dirty="0">
                <a:latin typeface="+mn-ea"/>
                <a:ea typeface="+mn-ea"/>
              </a:rPr>
              <a:t>1.</a:t>
            </a:r>
            <a:r>
              <a:rPr lang="ja-JP" altLang="en-US" sz="1200">
                <a:latin typeface="+mn-ea"/>
                <a:ea typeface="+mn-ea"/>
              </a:rPr>
              <a:t>企画立案 </a:t>
            </a:r>
            <a:r>
              <a:rPr lang="en-US" altLang="ja-JP" sz="1200" dirty="0">
                <a:latin typeface="+mn-ea"/>
                <a:ea typeface="+mn-ea"/>
              </a:rPr>
              <a:t>– </a:t>
            </a:r>
            <a:r>
              <a:rPr lang="ja-JP" altLang="en-US" sz="1200">
                <a:latin typeface="+mn-ea"/>
                <a:ea typeface="+mn-ea"/>
              </a:rPr>
              <a:t>踏み出す</a:t>
            </a:r>
          </a:p>
        </p:txBody>
      </p:sp>
      <p:sp>
        <p:nvSpPr>
          <p:cNvPr id="17" name="テキスト ボックス 16">
            <a:extLst>
              <a:ext uri="{FF2B5EF4-FFF2-40B4-BE49-F238E27FC236}">
                <a16:creationId xmlns:a16="http://schemas.microsoft.com/office/drawing/2014/main" id="{4AC64518-FE22-2B44-A5F0-B88F271B39A6}"/>
              </a:ext>
            </a:extLst>
          </p:cNvPr>
          <p:cNvSpPr txBox="1"/>
          <p:nvPr/>
        </p:nvSpPr>
        <p:spPr>
          <a:xfrm>
            <a:off x="251520" y="6063679"/>
            <a:ext cx="8676580" cy="461665"/>
          </a:xfrm>
          <a:prstGeom prst="rect">
            <a:avLst/>
          </a:prstGeom>
          <a:noFill/>
        </p:spPr>
        <p:txBody>
          <a:bodyPr wrap="square" rtlCol="0">
            <a:spAutoFit/>
          </a:bodyPr>
          <a:lstStyle/>
          <a:p>
            <a:r>
              <a:rPr kumimoji="1" lang="ja-JP" altLang="en-US" sz="1200" dirty="0"/>
              <a:t>出典：地方公共団体へのオープンデータの取組に関するアンケート結果・回答一覧（内閣官房</a:t>
            </a:r>
            <a:r>
              <a:rPr kumimoji="1" lang="en" altLang="ja-JP" sz="1200" dirty="0"/>
              <a:t>IT</a:t>
            </a:r>
            <a:r>
              <a:rPr kumimoji="1" lang="ja-JP" altLang="en-US" sz="1200" dirty="0"/>
              <a:t>総合戦略室、平成</a:t>
            </a:r>
            <a:r>
              <a:rPr kumimoji="1" lang="en-US" altLang="ja-JP" sz="1200" dirty="0"/>
              <a:t>31</a:t>
            </a:r>
            <a:r>
              <a:rPr kumimoji="1" lang="ja-JP" altLang="en-US" sz="1200" dirty="0"/>
              <a:t>年</a:t>
            </a:r>
            <a:r>
              <a:rPr kumimoji="1" lang="en-US" altLang="ja-JP" sz="1200" dirty="0"/>
              <a:t>3</a:t>
            </a:r>
            <a:r>
              <a:rPr kumimoji="1" lang="ja-JP" altLang="en-US" sz="1200" dirty="0"/>
              <a:t>月</a:t>
            </a:r>
            <a:r>
              <a:rPr kumimoji="1" lang="en-US" altLang="ja-JP" sz="1200" dirty="0"/>
              <a:t>26</a:t>
            </a:r>
            <a:r>
              <a:rPr kumimoji="1" lang="ja-JP" altLang="en-US" sz="1200" dirty="0"/>
              <a:t>日公開）（内閣官房</a:t>
            </a:r>
            <a:r>
              <a:rPr kumimoji="1" lang="en" altLang="ja-JP" sz="1200" dirty="0"/>
              <a:t>IT</a:t>
            </a:r>
            <a:r>
              <a:rPr kumimoji="1" lang="ja-JP" altLang="en-US" sz="1200" dirty="0"/>
              <a:t>総合戦略室、クリエイティブ・コモンズ 表示 </a:t>
            </a:r>
            <a:r>
              <a:rPr kumimoji="1" lang="en-US" altLang="ja-JP" sz="1200" dirty="0"/>
              <a:t>4.0 </a:t>
            </a:r>
            <a:r>
              <a:rPr kumimoji="1" lang="ja-JP" altLang="en-US" sz="1200" dirty="0"/>
              <a:t>国際）をもとに公益財団法人九州先端科学技術研究所が作成</a:t>
            </a:r>
          </a:p>
        </p:txBody>
      </p:sp>
      <p:graphicFrame>
        <p:nvGraphicFramePr>
          <p:cNvPr id="9" name="グラフ 8">
            <a:extLst>
              <a:ext uri="{FF2B5EF4-FFF2-40B4-BE49-F238E27FC236}">
                <a16:creationId xmlns:a16="http://schemas.microsoft.com/office/drawing/2014/main" id="{74BC8699-AD95-7842-A884-50AF388D0927}"/>
              </a:ext>
            </a:extLst>
          </p:cNvPr>
          <p:cNvGraphicFramePr>
            <a:graphicFrameLocks/>
          </p:cNvGraphicFramePr>
          <p:nvPr>
            <p:extLst>
              <p:ext uri="{D42A27DB-BD31-4B8C-83A1-F6EECF244321}">
                <p14:modId xmlns:p14="http://schemas.microsoft.com/office/powerpoint/2010/main" val="69387927"/>
              </p:ext>
            </p:extLst>
          </p:nvPr>
        </p:nvGraphicFramePr>
        <p:xfrm>
          <a:off x="215810" y="1750879"/>
          <a:ext cx="8748000" cy="43128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985490366"/>
      </p:ext>
    </p:extLst>
  </p:cSld>
  <p:clrMapOvr>
    <a:masterClrMapping/>
  </p:clrMapOvr>
</p:sld>
</file>

<file path=ppt/theme/theme1.xml><?xml version="1.0" encoding="utf-8"?>
<a:theme xmlns:a="http://schemas.openxmlformats.org/drawingml/2006/main" name="Office テーマ">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ユーザー定義 1">
      <a:majorFont>
        <a:latin typeface="Meiryo UI"/>
        <a:ea typeface="Meiryo UI"/>
        <a:cs typeface=""/>
      </a:majorFont>
      <a:minorFont>
        <a:latin typeface="Meiryo UI"/>
        <a:ea typeface="Meiryo UI"/>
        <a:cs typeface=""/>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Office Theme</Template>
  <TotalTime>0</TotalTime>
  <Words>6061</Words>
  <Application>Microsoft Office PowerPoint</Application>
  <PresentationFormat>画面に合わせる (4:3)</PresentationFormat>
  <Paragraphs>639</Paragraphs>
  <Slides>54</Slides>
  <Notes>54</Notes>
  <HiddenSlides>0</HiddenSlides>
  <MMClips>0</MMClips>
  <ScaleCrop>false</ScaleCrop>
  <HeadingPairs>
    <vt:vector size="6" baseType="variant">
      <vt:variant>
        <vt:lpstr>使用されているフォント</vt:lpstr>
      </vt:variant>
      <vt:variant>
        <vt:i4>6</vt:i4>
      </vt:variant>
      <vt:variant>
        <vt:lpstr>テーマ</vt:lpstr>
      </vt:variant>
      <vt:variant>
        <vt:i4>1</vt:i4>
      </vt:variant>
      <vt:variant>
        <vt:lpstr>スライド タイトル</vt:lpstr>
      </vt:variant>
      <vt:variant>
        <vt:i4>54</vt:i4>
      </vt:variant>
    </vt:vector>
  </HeadingPairs>
  <TitlesOfParts>
    <vt:vector size="61" baseType="lpstr">
      <vt:lpstr>Hiragino Kaku Gothic Pro W3</vt:lpstr>
      <vt:lpstr>HiraKakuPro-W3</vt:lpstr>
      <vt:lpstr>Meiryo UI</vt:lpstr>
      <vt:lpstr>游ゴシック</vt:lpstr>
      <vt:lpstr>Arial</vt:lpstr>
      <vt:lpstr>Wingdings</vt:lpstr>
      <vt:lpstr>Office テーマ</vt:lpstr>
      <vt:lpstr>オープンデータリーダ育成研修</vt:lpstr>
      <vt:lpstr>実務講習の狙い</vt:lpstr>
      <vt:lpstr>PowerPoint プレゼンテーション</vt:lpstr>
      <vt:lpstr>PowerPoint プレゼンテーション</vt:lpstr>
      <vt:lpstr>1.1 企画立案の取組と課題</vt:lpstr>
      <vt:lpstr>1.2 「踏み出す」ためのノウハウ</vt:lpstr>
      <vt:lpstr>1.2 「踏み出す」ためのノウハウ</vt:lpstr>
      <vt:lpstr>1.2 「踏み出す」ためのノウハウ</vt:lpstr>
      <vt:lpstr>1.2 「踏み出す」ためのノウハウ</vt:lpstr>
      <vt:lpstr>1.2 「踏み出す」ためのノウハウ</vt:lpstr>
      <vt:lpstr>1.2 「踏み出す」ためのノウハウ</vt:lpstr>
      <vt:lpstr>事例：福岡都市圏、都市圏全体で連携したオープンデータ化推進</vt:lpstr>
      <vt:lpstr>1.2 「踏み出す」ためのノウハウ</vt:lpstr>
      <vt:lpstr>PowerPoint プレゼンテーション</vt:lpstr>
      <vt:lpstr>2.1 環境整備の取組と課題</vt:lpstr>
      <vt:lpstr>2.2 「整備する」ためのノウハウ</vt:lpstr>
      <vt:lpstr>（参考）オープンデータ研修ポータル</vt:lpstr>
      <vt:lpstr>（参考）オープンデータセンター</vt:lpstr>
      <vt:lpstr>2.2 「整備する」ためのノウハウ</vt:lpstr>
      <vt:lpstr>2.2 「整備する」ためのノウハウ</vt:lpstr>
      <vt:lpstr>2.2 「整備する」ためのノウハウ</vt:lpstr>
      <vt:lpstr>事例：福岡市、飲食店営業等営業許可施設一覧の公開</vt:lpstr>
      <vt:lpstr>2.2 「整備する」ためのノウハウ</vt:lpstr>
      <vt:lpstr>2.2 「整備する」ためのノウハウ</vt:lpstr>
      <vt:lpstr>参考：推奨データセットに対する「データ項目定義書」</vt:lpstr>
      <vt:lpstr>PowerPoint プレゼンテーション</vt:lpstr>
      <vt:lpstr>3.1 データ公開の取組と課題</vt:lpstr>
      <vt:lpstr>3.2 「公開する」ためのノウハウ</vt:lpstr>
      <vt:lpstr>3.2 「公開する」ためのノウハウ</vt:lpstr>
      <vt:lpstr>3.2 「公開する」ためのノウハウ</vt:lpstr>
      <vt:lpstr>事例：名古屋市、ホームページの一部をオープンデータとして公開</vt:lpstr>
      <vt:lpstr>事例：鹿児島市、ホームページにファイル一覧を掲載</vt:lpstr>
      <vt:lpstr>事例：福岡市、オープンデータカタログサイトで公開</vt:lpstr>
      <vt:lpstr>3.2 「公開する」ためのノウハウ</vt:lpstr>
      <vt:lpstr>3.2 「公開する」ためのノウハウ</vt:lpstr>
      <vt:lpstr>3.2 「公開する」ためのノウハウ</vt:lpstr>
      <vt:lpstr>事例：CC-BYライセンスの使用例</vt:lpstr>
      <vt:lpstr>3.2 「公開する」ためのノウハウ</vt:lpstr>
      <vt:lpstr>3.2 「公開する」ためのノウハウ</vt:lpstr>
      <vt:lpstr>オープンデータ相談サイト</vt:lpstr>
      <vt:lpstr>PowerPoint プレゼンテーション</vt:lpstr>
      <vt:lpstr>4.1 データ活用の取組と課題</vt:lpstr>
      <vt:lpstr>4.2 「活用する」ためのノウハウ</vt:lpstr>
      <vt:lpstr>事例：オープンデータ利活用事例（福岡都市圏）</vt:lpstr>
      <vt:lpstr>4.2 「活用する」ためのノウハウ</vt:lpstr>
      <vt:lpstr>4.2 「活用する」ためのノウハウ</vt:lpstr>
      <vt:lpstr>事例：民間企業と連携したオープンデータのビジネス活用事例開発</vt:lpstr>
      <vt:lpstr>（参考）不動産仲介サービスの物件詳細画面</vt:lpstr>
      <vt:lpstr>4.2 「活用する」ためのノウハウ</vt:lpstr>
      <vt:lpstr>4.2 「活用する」ためのノウハウ</vt:lpstr>
      <vt:lpstr>4.2 「活用する」ためのノウハウ</vt:lpstr>
      <vt:lpstr>オープンデータ研修ポータル</vt:lpstr>
      <vt:lpstr>（参考）Web版の実務講習コンテンツ</vt:lpstr>
      <vt:lpstr>PowerPoint プレゼンテーション</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keywords/>
  <dc:description/>
  <cp:lastModifiedBy/>
  <cp:revision>1</cp:revision>
  <dcterms:created xsi:type="dcterms:W3CDTF">2019-10-23T01:13:59Z</dcterms:created>
  <dcterms:modified xsi:type="dcterms:W3CDTF">2019-12-26T01:39:12Z</dcterms:modified>
  <cp:category/>
</cp:coreProperties>
</file>