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2"/>
  </p:notesMasterIdLst>
  <p:handoutMasterIdLst>
    <p:handoutMasterId r:id="rId53"/>
  </p:handoutMasterIdLst>
  <p:sldIdLst>
    <p:sldId id="260" r:id="rId2"/>
    <p:sldId id="297" r:id="rId3"/>
    <p:sldId id="268" r:id="rId4"/>
    <p:sldId id="299" r:id="rId5"/>
    <p:sldId id="275" r:id="rId6"/>
    <p:sldId id="276" r:id="rId7"/>
    <p:sldId id="280" r:id="rId8"/>
    <p:sldId id="281" r:id="rId9"/>
    <p:sldId id="403" r:id="rId10"/>
    <p:sldId id="376" r:id="rId11"/>
    <p:sldId id="383" r:id="rId12"/>
    <p:sldId id="301" r:id="rId13"/>
    <p:sldId id="296" r:id="rId14"/>
    <p:sldId id="377" r:id="rId15"/>
    <p:sldId id="298" r:id="rId16"/>
    <p:sldId id="391" r:id="rId17"/>
    <p:sldId id="278" r:id="rId18"/>
    <p:sldId id="279" r:id="rId19"/>
    <p:sldId id="302" r:id="rId20"/>
    <p:sldId id="384" r:id="rId21"/>
    <p:sldId id="378" r:id="rId22"/>
    <p:sldId id="325" r:id="rId23"/>
    <p:sldId id="274" r:id="rId24"/>
    <p:sldId id="319" r:id="rId25"/>
    <p:sldId id="373" r:id="rId26"/>
    <p:sldId id="323" r:id="rId27"/>
    <p:sldId id="326" r:id="rId28"/>
    <p:sldId id="386" r:id="rId29"/>
    <p:sldId id="387" r:id="rId30"/>
    <p:sldId id="388" r:id="rId31"/>
    <p:sldId id="327" r:id="rId32"/>
    <p:sldId id="379" r:id="rId33"/>
    <p:sldId id="333" r:id="rId34"/>
    <p:sldId id="393" r:id="rId35"/>
    <p:sldId id="337" r:id="rId36"/>
    <p:sldId id="338" r:id="rId37"/>
    <p:sldId id="273" r:id="rId38"/>
    <p:sldId id="342" r:id="rId39"/>
    <p:sldId id="355" r:id="rId40"/>
    <p:sldId id="357" r:id="rId41"/>
    <p:sldId id="359" r:id="rId42"/>
    <p:sldId id="348" r:id="rId43"/>
    <p:sldId id="375" r:id="rId44"/>
    <p:sldId id="360" r:id="rId45"/>
    <p:sldId id="405" r:id="rId46"/>
    <p:sldId id="374" r:id="rId47"/>
    <p:sldId id="404" r:id="rId48"/>
    <p:sldId id="938" r:id="rId49"/>
    <p:sldId id="349" r:id="rId50"/>
    <p:sldId id="366"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2018/12/17</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2018/12/17</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52137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885105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市町が広域で連携してオープンデータ推進に取り組むことで、小規模な自治体においても首長および幹部から理解を得やすくなりました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pic>
        <p:nvPicPr>
          <p:cNvPr id="4" name="図 3">
            <a:extLst>
              <a:ext uri="{FF2B5EF4-FFF2-40B4-BE49-F238E27FC236}">
                <a16:creationId xmlns:a16="http://schemas.microsoft.com/office/drawing/2014/main" id="{EFBF1594-2DD4-AF41-9FB0-0B504A2C857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7584" y="1772817"/>
            <a:ext cx="7560840" cy="1301272"/>
          </a:xfrm>
          <a:prstGeom prst="rect">
            <a:avLst/>
          </a:prstGeom>
        </p:spPr>
      </p:pic>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9280" y="2996952"/>
            <a:ext cx="7741152" cy="3334536"/>
          </a:xfrm>
          <a:prstGeom prst="rect">
            <a:avLst/>
          </a:prstGeom>
        </p:spPr>
      </p:pic>
      <p:sp>
        <p:nvSpPr>
          <p:cNvPr id="12" name="テキスト ボックス 11">
            <a:extLst>
              <a:ext uri="{FF2B5EF4-FFF2-40B4-BE49-F238E27FC236}">
                <a16:creationId xmlns:a16="http://schemas.microsoft.com/office/drawing/2014/main" id="{84F0A9C7-C302-AE43-8DB2-A85D95FC3D5D}"/>
              </a:ext>
            </a:extLst>
          </p:cNvPr>
          <p:cNvSpPr txBox="1"/>
          <p:nvPr/>
        </p:nvSpPr>
        <p:spPr>
          <a:xfrm>
            <a:off x="1776401" y="6361583"/>
            <a:ext cx="5315879" cy="307777"/>
          </a:xfrm>
          <a:prstGeom prst="rect">
            <a:avLst/>
          </a:prstGeom>
          <a:noFill/>
        </p:spPr>
        <p:txBody>
          <a:bodyPr wrap="none" rtlCol="0">
            <a:spAutoFit/>
          </a:bodyPr>
          <a:lstStyle/>
          <a:p>
            <a:r>
              <a:rPr kumimoji="1" lang="ja-JP" altLang="en-US" sz="1400"/>
              <a:t>出典：「福岡市におけるデータ活用について」（福岡市、</a:t>
            </a:r>
            <a:r>
              <a:rPr kumimoji="1" lang="en-US" altLang="ja-JP" sz="1400" dirty="0"/>
              <a:t>2018/9/28</a:t>
            </a:r>
            <a:r>
              <a:rPr kumimoji="1" lang="ja-JP" altLang="en-US" sz="1400"/>
              <a:t>）</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2405218529"/>
              </p:ext>
            </p:extLst>
          </p:nvPr>
        </p:nvGraphicFramePr>
        <p:xfrm>
          <a:off x="7359751" y="4533468"/>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4078271"/>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Tree>
    <p:extLst>
      <p:ext uri="{BB962C8B-B14F-4D97-AF65-F5344CB8AC3E}">
        <p14:creationId xmlns:p14="http://schemas.microsoft.com/office/powerpoint/2010/main" val="3950789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「防災」「観光」など、市民にわかりやすいテーマを設定（弘前市）</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総合計画等の重点プロジェクトと位置付けられている分野から開始（水戸市）</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ホームページにオープンデータライセンスを付与して公開（名古屋市）</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情報公開請求の多い「新規飲食店営業等営業許可施設一覧」を公開（福岡市）</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883552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en-US" altLang="ja-JP" sz="1600" dirty="0"/>
              <a:t>LAN</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Tree>
    <p:extLst>
      <p:ext uri="{BB962C8B-B14F-4D97-AF65-F5344CB8AC3E}">
        <p14:creationId xmlns:p14="http://schemas.microsoft.com/office/powerpoint/2010/main" val="395553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事例：名古屋市、ホームページをそのままオープンデータとして公開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ts val="332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ts val="332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ts val="332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Tree>
    <p:extLst>
      <p:ext uri="{BB962C8B-B14F-4D97-AF65-F5344CB8AC3E}">
        <p14:creationId xmlns:p14="http://schemas.microsoft.com/office/powerpoint/2010/main" val="105257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44</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r>
              <a:rPr kumimoji="1" lang="en-US" altLang="ja-JP" sz="1600" dirty="0"/>
              <a:t>(*1)</a:t>
            </a:r>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オープンデータカタログサイトの</a:t>
            </a:r>
            <a:r>
              <a:rPr kumimoji="1" lang="en-US" altLang="ja-JP" sz="1600" dirty="0"/>
              <a:t>API(*2)</a:t>
            </a:r>
            <a:r>
              <a:rPr kumimoji="1" lang="ja-JP" altLang="en-US" sz="1600"/>
              <a:t>を通じて使用</a:t>
            </a:r>
            <a:endParaRPr kumimoji="1" lang="en-US" altLang="ja-JP" sz="1600"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t>ライセンスや利用規約を遵守していたとしても、使い方によっては他の法律に違反する可能性があります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首長や幹部から理解を得るために、オープンデータの効果やメリットをどのように説明すればよいか</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50</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17" name="図 16">
            <a:extLst>
              <a:ext uri="{FF2B5EF4-FFF2-40B4-BE49-F238E27FC236}">
                <a16:creationId xmlns:a16="http://schemas.microsoft.com/office/drawing/2014/main" id="{94091874-0CCC-F64C-81CF-E24416B34CF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96796" y="1916832"/>
            <a:ext cx="6031388" cy="3862205"/>
          </a:xfrm>
          <a:prstGeom prst="rect">
            <a:avLst/>
          </a:prstGeom>
        </p:spPr>
      </p:pic>
    </p:spTree>
    <p:extLst>
      <p:ext uri="{BB962C8B-B14F-4D97-AF65-F5344CB8AC3E}">
        <p14:creationId xmlns:p14="http://schemas.microsoft.com/office/powerpoint/2010/main" val="1477851668"/>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4872</Words>
  <Application>Microsoft Macintosh PowerPoint</Application>
  <PresentationFormat>画面に合わせる (4:3)</PresentationFormat>
  <Paragraphs>541</Paragraphs>
  <Slides>50</Slides>
  <Notes>50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50</vt:i4>
      </vt:variant>
    </vt:vector>
  </HeadingPairs>
  <TitlesOfParts>
    <vt:vector size="59"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事例：名古屋市、ホームページをそのままオープンデータとして公開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2018-12-17T07:51:00Z</dcterms:modified>
  <cp:category/>
</cp:coreProperties>
</file>