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7" r:id="rId1"/>
  </p:sldMasterIdLst>
  <p:notesMasterIdLst>
    <p:notesMasterId r:id="rId13"/>
  </p:notesMasterIdLst>
  <p:sldIdLst>
    <p:sldId id="256" r:id="rId2"/>
    <p:sldId id="257" r:id="rId3"/>
    <p:sldId id="280" r:id="rId4"/>
    <p:sldId id="289" r:id="rId5"/>
    <p:sldId id="279" r:id="rId6"/>
    <p:sldId id="282" r:id="rId7"/>
    <p:sldId id="284" r:id="rId8"/>
    <p:sldId id="285" r:id="rId9"/>
    <p:sldId id="286" r:id="rId10"/>
    <p:sldId id="287" r:id="rId11"/>
    <p:sldId id="288" r:id="rId12"/>
  </p:sldIdLst>
  <p:sldSz cx="12192000" cy="6858000"/>
  <p:notesSz cx="6797675" cy="99266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06" autoAdjust="0"/>
    <p:restoredTop sz="95455" autoAdjust="0"/>
  </p:normalViewPr>
  <p:slideViewPr>
    <p:cSldViewPr snapToGrid="0">
      <p:cViewPr varScale="1">
        <p:scale>
          <a:sx n="68" d="100"/>
          <a:sy n="68" d="100"/>
        </p:scale>
        <p:origin x="78" y="492"/>
      </p:cViewPr>
      <p:guideLst/>
    </p:cSldViewPr>
  </p:slideViewPr>
  <p:outlineViewPr>
    <p:cViewPr>
      <p:scale>
        <a:sx n="33" d="100"/>
        <a:sy n="33" d="100"/>
      </p:scale>
      <p:origin x="0" y="-5568"/>
    </p:cViewPr>
  </p:outlineViewPr>
  <p:notesTextViewPr>
    <p:cViewPr>
      <p:scale>
        <a:sx n="1" d="1"/>
        <a:sy n="1" d="1"/>
      </p:scale>
      <p:origin x="0" y="0"/>
    </p:cViewPr>
  </p:notesTextViewPr>
  <p:notesViewPr>
    <p:cSldViewPr snapToGrid="0">
      <p:cViewPr varScale="1">
        <p:scale>
          <a:sx n="64" d="100"/>
          <a:sy n="64" d="100"/>
        </p:scale>
        <p:origin x="2694" y="78"/>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6400" cy="4968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49688" y="0"/>
            <a:ext cx="2946400" cy="496888"/>
          </a:xfrm>
          <a:prstGeom prst="rect">
            <a:avLst/>
          </a:prstGeom>
        </p:spPr>
        <p:txBody>
          <a:bodyPr vert="horz" lIns="91440" tIns="45720" rIns="91440" bIns="45720" rtlCol="0"/>
          <a:lstStyle>
            <a:lvl1pPr algn="r">
              <a:defRPr sz="1200"/>
            </a:lvl1pPr>
          </a:lstStyle>
          <a:p>
            <a:fld id="{38FB88CD-9F73-4B6B-B570-55083EA2A76B}" type="datetimeFigureOut">
              <a:rPr kumimoji="1" lang="ja-JP" altLang="en-US" smtClean="0"/>
              <a:t>2019/3/28</a:t>
            </a:fld>
            <a:endParaRPr kumimoji="1" lang="ja-JP" altLang="en-US"/>
          </a:p>
        </p:txBody>
      </p:sp>
      <p:sp>
        <p:nvSpPr>
          <p:cNvPr id="4" name="スライド イメージ プレースホルダー 3"/>
          <p:cNvSpPr>
            <a:spLocks noGrp="1" noRot="1" noChangeAspect="1"/>
          </p:cNvSpPr>
          <p:nvPr>
            <p:ph type="sldImg" idx="2"/>
          </p:nvPr>
        </p:nvSpPr>
        <p:spPr>
          <a:xfrm>
            <a:off x="422275" y="1241425"/>
            <a:ext cx="5953125" cy="3349625"/>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9450" y="4776788"/>
            <a:ext cx="5438775" cy="3908425"/>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29750"/>
            <a:ext cx="2946400" cy="496888"/>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49688" y="9429750"/>
            <a:ext cx="2946400" cy="496888"/>
          </a:xfrm>
          <a:prstGeom prst="rect">
            <a:avLst/>
          </a:prstGeom>
        </p:spPr>
        <p:txBody>
          <a:bodyPr vert="horz" lIns="91440" tIns="45720" rIns="91440" bIns="45720" rtlCol="0" anchor="b"/>
          <a:lstStyle>
            <a:lvl1pPr algn="r">
              <a:defRPr sz="1200"/>
            </a:lvl1pPr>
          </a:lstStyle>
          <a:p>
            <a:fld id="{1DE6A53A-BEE9-41FF-8397-3BC2652277F0}" type="slidenum">
              <a:rPr kumimoji="1" lang="ja-JP" altLang="en-US" smtClean="0"/>
              <a:t>‹#›</a:t>
            </a:fld>
            <a:endParaRPr kumimoji="1" lang="ja-JP" altLang="en-US"/>
          </a:p>
        </p:txBody>
      </p:sp>
    </p:spTree>
    <p:extLst>
      <p:ext uri="{BB962C8B-B14F-4D97-AF65-F5344CB8AC3E}">
        <p14:creationId xmlns:p14="http://schemas.microsoft.com/office/powerpoint/2010/main" val="716135570"/>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fld id="{1DE6A53A-BEE9-41FF-8397-3BC2652277F0}" type="slidenum">
              <a:rPr kumimoji="1" lang="ja-JP" altLang="en-US" smtClean="0"/>
              <a:t>1</a:t>
            </a:fld>
            <a:endParaRPr kumimoji="1" lang="ja-JP" altLang="en-US"/>
          </a:p>
        </p:txBody>
      </p:sp>
    </p:spTree>
    <p:extLst>
      <p:ext uri="{BB962C8B-B14F-4D97-AF65-F5344CB8AC3E}">
        <p14:creationId xmlns:p14="http://schemas.microsoft.com/office/powerpoint/2010/main" val="316710058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ja-JP" dirty="0" smtClean="0"/>
              <a:t>「福岡県総合計画」の計画期間（</a:t>
            </a:r>
            <a:r>
              <a:rPr lang="en-US" altLang="ja-JP" dirty="0" smtClean="0"/>
              <a:t>2017</a:t>
            </a:r>
            <a:r>
              <a:rPr lang="ja-JP" altLang="ja-JP" dirty="0" smtClean="0"/>
              <a:t>（平成</a:t>
            </a:r>
            <a:r>
              <a:rPr lang="en-US" altLang="ja-JP" dirty="0" smtClean="0"/>
              <a:t>29</a:t>
            </a:r>
            <a:r>
              <a:rPr lang="ja-JP" altLang="ja-JP" dirty="0" smtClean="0"/>
              <a:t>）年度から</a:t>
            </a:r>
            <a:r>
              <a:rPr lang="en-US" altLang="ja-JP" dirty="0" smtClean="0"/>
              <a:t>2021</a:t>
            </a:r>
            <a:r>
              <a:rPr lang="ja-JP" altLang="ja-JP" dirty="0" smtClean="0"/>
              <a:t>（平成</a:t>
            </a:r>
            <a:r>
              <a:rPr lang="en-US" altLang="ja-JP" dirty="0" smtClean="0"/>
              <a:t>33</a:t>
            </a:r>
            <a:r>
              <a:rPr lang="ja-JP" altLang="ja-JP" dirty="0" smtClean="0"/>
              <a:t>）年度）との整合を図り、国の官民データ活用推進基本計画の計画期間（概ね３年間）を踏まえて設定する。</a:t>
            </a:r>
          </a:p>
        </p:txBody>
      </p:sp>
      <p:sp>
        <p:nvSpPr>
          <p:cNvPr id="4" name="スライド番号プレースホルダー 3"/>
          <p:cNvSpPr>
            <a:spLocks noGrp="1"/>
          </p:cNvSpPr>
          <p:nvPr>
            <p:ph type="sldNum" sz="quarter" idx="10"/>
          </p:nvPr>
        </p:nvSpPr>
        <p:spPr/>
        <p:txBody>
          <a:bodyPr/>
          <a:lstStyle/>
          <a:p>
            <a:fld id="{1DE6A53A-BEE9-41FF-8397-3BC2652277F0}" type="slidenum">
              <a:rPr kumimoji="1" lang="ja-JP" altLang="en-US" smtClean="0"/>
              <a:t>5</a:t>
            </a:fld>
            <a:endParaRPr kumimoji="1" lang="ja-JP" altLang="en-US"/>
          </a:p>
        </p:txBody>
      </p:sp>
    </p:spTree>
    <p:extLst>
      <p:ext uri="{BB962C8B-B14F-4D97-AF65-F5344CB8AC3E}">
        <p14:creationId xmlns:p14="http://schemas.microsoft.com/office/powerpoint/2010/main" val="412172731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有識者：</a:t>
            </a:r>
            <a:r>
              <a:rPr lang="ja-JP" altLang="ja-JP" dirty="0" smtClean="0">
                <a:latin typeface="+mn-ea"/>
              </a:rPr>
              <a:t>内閣府</a:t>
            </a:r>
            <a:r>
              <a:rPr lang="ja-JP" altLang="en-US" dirty="0" smtClean="0">
                <a:latin typeface="+mn-ea"/>
              </a:rPr>
              <a:t>が指名する</a:t>
            </a:r>
            <a:r>
              <a:rPr lang="ja-JP" altLang="ja-JP" dirty="0" smtClean="0">
                <a:latin typeface="+mn-ea"/>
              </a:rPr>
              <a:t>オープンデータ</a:t>
            </a:r>
            <a:r>
              <a:rPr lang="ja-JP" altLang="en-US" dirty="0" smtClean="0">
                <a:latin typeface="+mn-ea"/>
              </a:rPr>
              <a:t>伝道師</a:t>
            </a:r>
            <a:r>
              <a:rPr lang="ja-JP" altLang="ja-JP" dirty="0" smtClean="0">
                <a:latin typeface="+mn-ea"/>
              </a:rPr>
              <a:t>、総務省の地域情報化アドバイザー、マイナンバー制度を推進するために設立された地方公共団体情報システム機構の役員、大学教授などからなる</a:t>
            </a:r>
            <a:endParaRPr kumimoji="1" lang="ja-JP" altLang="en-US" dirty="0"/>
          </a:p>
        </p:txBody>
      </p:sp>
      <p:sp>
        <p:nvSpPr>
          <p:cNvPr id="4" name="スライド番号プレースホルダー 3"/>
          <p:cNvSpPr>
            <a:spLocks noGrp="1"/>
          </p:cNvSpPr>
          <p:nvPr>
            <p:ph type="sldNum" sz="quarter" idx="10"/>
          </p:nvPr>
        </p:nvSpPr>
        <p:spPr/>
        <p:txBody>
          <a:bodyPr/>
          <a:lstStyle/>
          <a:p>
            <a:fld id="{1DE6A53A-BEE9-41FF-8397-3BC2652277F0}" type="slidenum">
              <a:rPr kumimoji="1" lang="ja-JP" altLang="en-US" smtClean="0"/>
              <a:t>6</a:t>
            </a:fld>
            <a:endParaRPr kumimoji="1" lang="ja-JP" altLang="en-US"/>
          </a:p>
        </p:txBody>
      </p:sp>
    </p:spTree>
    <p:extLst>
      <p:ext uri="{BB962C8B-B14F-4D97-AF65-F5344CB8AC3E}">
        <p14:creationId xmlns:p14="http://schemas.microsoft.com/office/powerpoint/2010/main" val="16623426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2503487"/>
            <a:ext cx="10668000" cy="1006475"/>
          </a:xfrm>
          <a:gradFill>
            <a:gsLst>
              <a:gs pos="0">
                <a:schemeClr val="tx1"/>
              </a:gs>
              <a:gs pos="100000">
                <a:schemeClr val="accent1">
                  <a:lumMod val="45000"/>
                  <a:lumOff val="55000"/>
                </a:schemeClr>
              </a:gs>
              <a:gs pos="100000">
                <a:schemeClr val="accent1">
                  <a:lumMod val="45000"/>
                  <a:lumOff val="55000"/>
                </a:schemeClr>
              </a:gs>
              <a:gs pos="100000">
                <a:schemeClr val="accent1">
                  <a:lumMod val="30000"/>
                  <a:lumOff val="70000"/>
                </a:schemeClr>
              </a:gs>
            </a:gsLst>
            <a:lin ang="4200000" scaled="0"/>
          </a:gradFill>
          <a:ln>
            <a:noFill/>
          </a:ln>
        </p:spPr>
        <p:txBody>
          <a:bodyPr anchor="b">
            <a:normAutofit/>
          </a:bodyPr>
          <a:lstStyle>
            <a:lvl1pPr marL="720000" algn="l">
              <a:defRPr sz="5400">
                <a:solidFill>
                  <a:schemeClr val="bg1"/>
                </a:solidFill>
              </a:defRPr>
            </a:lvl1pPr>
          </a:lstStyle>
          <a:p>
            <a:r>
              <a:rPr kumimoji="1" lang="ja-JP" altLang="en-US" dirty="0" smtClean="0"/>
              <a:t>マスター タイトルの書式設定</a:t>
            </a:r>
            <a:endParaRPr kumimoji="1" lang="ja-JP" altLang="en-US" dirty="0"/>
          </a:p>
        </p:txBody>
      </p:sp>
      <p:sp>
        <p:nvSpPr>
          <p:cNvPr id="3" name="サブタイトル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58D33A8D-F4F4-45F7-96A0-F9F68CB253FD}" type="datetime1">
              <a:rPr kumimoji="1" lang="ja-JP" altLang="en-US" smtClean="0"/>
              <a:t>2019/3/28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2625303119"/>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74035465-3334-4B18-ADF6-AD15349B631F}" type="datetime1">
              <a:rPr kumimoji="1" lang="ja-JP" altLang="en-US" smtClean="0"/>
              <a:t>2019/3/28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42507743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8724900" y="365125"/>
            <a:ext cx="2628900" cy="5811838"/>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838200" y="365125"/>
            <a:ext cx="7734300" cy="5811838"/>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3A9523CD-D930-48AB-950F-06A370751AC7}" type="datetime1">
              <a:rPr kumimoji="1" lang="ja-JP" altLang="en-US" smtClean="0"/>
              <a:t>2019/3/28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5855444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0" y="365125"/>
            <a:ext cx="11353800" cy="746223"/>
          </a:xfrm>
          <a:gradFill>
            <a:gsLst>
              <a:gs pos="0">
                <a:schemeClr val="tx1"/>
              </a:gs>
              <a:gs pos="100000">
                <a:schemeClr val="accent1">
                  <a:lumMod val="45000"/>
                  <a:lumOff val="55000"/>
                </a:schemeClr>
              </a:gs>
              <a:gs pos="100000">
                <a:schemeClr val="accent1">
                  <a:lumMod val="45000"/>
                  <a:lumOff val="55000"/>
                </a:schemeClr>
              </a:gs>
              <a:gs pos="100000">
                <a:schemeClr val="accent1">
                  <a:lumMod val="30000"/>
                  <a:lumOff val="70000"/>
                </a:schemeClr>
              </a:gs>
            </a:gsLst>
            <a:lin ang="4200000" scaled="0"/>
          </a:gradFill>
        </p:spPr>
        <p:txBody>
          <a:bodyPr>
            <a:normAutofit/>
          </a:bodyPr>
          <a:lstStyle>
            <a:lvl1pPr marL="720000">
              <a:defRPr sz="3200">
                <a:solidFill>
                  <a:schemeClr val="bg1"/>
                </a:solidFill>
              </a:defRPr>
            </a:lvl1pPr>
          </a:lstStyle>
          <a:p>
            <a:r>
              <a:rPr kumimoji="1" lang="ja-JP" altLang="en-US" dirty="0" smtClean="0"/>
              <a:t>マスター タイトルの書式設定</a:t>
            </a:r>
            <a:endParaRPr kumimoji="1" lang="ja-JP" altLang="en-US" dirty="0"/>
          </a:p>
        </p:txBody>
      </p:sp>
      <p:sp>
        <p:nvSpPr>
          <p:cNvPr id="3" name="コンテンツ プレースホルダー 2"/>
          <p:cNvSpPr>
            <a:spLocks noGrp="1"/>
          </p:cNvSpPr>
          <p:nvPr>
            <p:ph idx="1"/>
          </p:nvPr>
        </p:nvSpPr>
        <p:spPr/>
        <p:txBody>
          <a:body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a:p>
            <a:pPr lvl="3"/>
            <a:r>
              <a:rPr kumimoji="1" lang="ja-JP" altLang="en-US" dirty="0" smtClean="0"/>
              <a:t>第 </a:t>
            </a:r>
            <a:r>
              <a:rPr kumimoji="1" lang="en-US" altLang="ja-JP" dirty="0" smtClean="0"/>
              <a:t>4 </a:t>
            </a:r>
            <a:r>
              <a:rPr kumimoji="1" lang="ja-JP" altLang="en-US" dirty="0" smtClean="0"/>
              <a:t>レベル</a:t>
            </a:r>
          </a:p>
          <a:p>
            <a:pPr lvl="4"/>
            <a:r>
              <a:rPr kumimoji="1" lang="ja-JP" altLang="en-US" dirty="0" smtClean="0"/>
              <a:t>第 </a:t>
            </a:r>
            <a:r>
              <a:rPr kumimoji="1" lang="en-US" altLang="ja-JP" dirty="0" smtClean="0"/>
              <a:t>5 </a:t>
            </a:r>
            <a:r>
              <a:rPr kumimoji="1" lang="ja-JP" altLang="en-US" dirty="0" smtClean="0"/>
              <a:t>レベル</a:t>
            </a:r>
            <a:endParaRPr kumimoji="1" lang="ja-JP" altLang="en-US" dirty="0"/>
          </a:p>
        </p:txBody>
      </p:sp>
      <p:sp>
        <p:nvSpPr>
          <p:cNvPr id="4" name="日付プレースホルダー 3"/>
          <p:cNvSpPr>
            <a:spLocks noGrp="1"/>
          </p:cNvSpPr>
          <p:nvPr>
            <p:ph type="dt" sz="half" idx="10"/>
          </p:nvPr>
        </p:nvSpPr>
        <p:spPr/>
        <p:txBody>
          <a:bodyPr/>
          <a:lstStyle/>
          <a:p>
            <a:fld id="{D0287245-8BE5-4A08-8BBC-9F11E4BC6930}" type="datetime1">
              <a:rPr kumimoji="1" lang="ja-JP" altLang="en-US" smtClean="0"/>
              <a:t>2019/3/28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901327504"/>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831850" y="1709738"/>
            <a:ext cx="10515600" cy="2852737"/>
          </a:xfrm>
        </p:spPr>
        <p:txBody>
          <a:bodyPr anchor="b"/>
          <a:lstStyle>
            <a:lvl1pPr>
              <a:defRPr sz="6000"/>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F51530C6-793A-47F4-90B8-7EAB80E9484F}" type="datetime1">
              <a:rPr kumimoji="1" lang="ja-JP" altLang="en-US" smtClean="0"/>
              <a:t>2019/3/28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40820415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838200" y="1825625"/>
            <a:ext cx="518160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6172200" y="1825625"/>
            <a:ext cx="518160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6A180561-079F-45A2-BFAE-6007C5E2829C}" type="datetime1">
              <a:rPr kumimoji="1" lang="ja-JP" altLang="en-US" smtClean="0"/>
              <a:t>2019/3/28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278197477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365125"/>
            <a:ext cx="10515600" cy="1325563"/>
          </a:xfrm>
        </p:spPr>
        <p:txBody>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839788" y="2505075"/>
            <a:ext cx="5157787"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6172200" y="2505075"/>
            <a:ext cx="5183188"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6A0C646B-F41B-4A6A-A5B4-75A269194129}" type="datetime1">
              <a:rPr kumimoji="1" lang="ja-JP" altLang="en-US" smtClean="0"/>
              <a:t>2019/3/28</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34900118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9A01D06F-AC4C-4B86-B5DB-64D47BB5A1A7}" type="datetime1">
              <a:rPr kumimoji="1" lang="ja-JP" altLang="en-US" smtClean="0"/>
              <a:t>2019/3/28</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28380180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E18A526C-B129-41FD-9B83-23F0D25C903B}" type="datetime1">
              <a:rPr kumimoji="1" lang="ja-JP" altLang="en-US" smtClean="0"/>
              <a:t>2019/3/28</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235281336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7158F1E1-4747-4795-8BA8-818C862003B5}" type="datetime1">
              <a:rPr kumimoji="1" lang="ja-JP" altLang="en-US" smtClean="0"/>
              <a:t>2019/3/28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227336815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7E41247-9585-4702-92F5-1E5B23B7A628}" type="datetime1">
              <a:rPr kumimoji="1" lang="ja-JP" altLang="en-US" smtClean="0"/>
              <a:t>2019/3/28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39412501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9305A43-4221-44D3-AD7C-22BDB5BDD733}" type="datetime1">
              <a:rPr kumimoji="1" lang="ja-JP" altLang="en-US" smtClean="0"/>
              <a:t>2019/3/28</a:t>
            </a:fld>
            <a:endParaRPr kumimoji="1" lang="ja-JP" altLang="en-US"/>
          </a:p>
        </p:txBody>
      </p:sp>
      <p:sp>
        <p:nvSpPr>
          <p:cNvPr id="5" name="フッター プレースホルダー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C43DAF9-1F43-4099-B9F2-390291C56737}" type="slidenum">
              <a:rPr kumimoji="1" lang="ja-JP" altLang="en-US" smtClean="0"/>
              <a:t>‹#›</a:t>
            </a:fld>
            <a:endParaRPr kumimoji="1" lang="ja-JP" altLang="en-US"/>
          </a:p>
        </p:txBody>
      </p:sp>
    </p:spTree>
    <p:extLst>
      <p:ext uri="{BB962C8B-B14F-4D97-AF65-F5344CB8AC3E}">
        <p14:creationId xmlns:p14="http://schemas.microsoft.com/office/powerpoint/2010/main" val="3471431769"/>
      </p:ext>
    </p:extLst>
  </p:cSld>
  <p:clrMap bg1="lt1" tx1="dk1" bg2="lt2" tx2="dk2" accent1="accent1" accent2="accent2" accent3="accent3" accent4="accent4" accent5="accent5" accent6="accent6" hlink="hlink" folHlink="folHlink"/>
  <p:sldLayoutIdLst>
    <p:sldLayoutId id="2147483678" r:id="rId1"/>
    <p:sldLayoutId id="2147483679" r:id="rId2"/>
    <p:sldLayoutId id="2147483680" r:id="rId3"/>
    <p:sldLayoutId id="2147483681" r:id="rId4"/>
    <p:sldLayoutId id="2147483682" r:id="rId5"/>
    <p:sldLayoutId id="2147483683" r:id="rId6"/>
    <p:sldLayoutId id="2147483684" r:id="rId7"/>
    <p:sldLayoutId id="2147483685" r:id="rId8"/>
    <p:sldLayoutId id="2147483686" r:id="rId9"/>
    <p:sldLayoutId id="2147483687" r:id="rId10"/>
    <p:sldLayoutId id="2147483688"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2039815"/>
            <a:ext cx="10668000" cy="1470147"/>
          </a:xfrm>
        </p:spPr>
        <p:txBody>
          <a:bodyPr>
            <a:noAutofit/>
          </a:bodyPr>
          <a:lstStyle/>
          <a:p>
            <a:r>
              <a:rPr lang="ja-JP" altLang="en-US" sz="4400" dirty="0" smtClean="0"/>
              <a:t>福岡県</a:t>
            </a:r>
            <a:r>
              <a:rPr lang="en-US" altLang="ja-JP" sz="4400" dirty="0" smtClean="0"/>
              <a:t/>
            </a:r>
            <a:br>
              <a:rPr lang="en-US" altLang="ja-JP" sz="4400" dirty="0" smtClean="0"/>
            </a:br>
            <a:r>
              <a:rPr lang="ja-JP" altLang="en-US" sz="4400" dirty="0" smtClean="0"/>
              <a:t>官民データ活用推進計画について</a:t>
            </a:r>
            <a:endParaRPr kumimoji="1" lang="ja-JP" altLang="en-US" sz="4400" dirty="0"/>
          </a:p>
        </p:txBody>
      </p:sp>
      <p:sp>
        <p:nvSpPr>
          <p:cNvPr id="4" name="サブタイトル 3"/>
          <p:cNvSpPr>
            <a:spLocks noGrp="1"/>
          </p:cNvSpPr>
          <p:nvPr>
            <p:ph type="subTitle" idx="1"/>
          </p:nvPr>
        </p:nvSpPr>
        <p:spPr/>
        <p:txBody>
          <a:bodyPr/>
          <a:lstStyle/>
          <a:p>
            <a:endParaRPr kumimoji="1" lang="ja-JP" altLang="en-US"/>
          </a:p>
        </p:txBody>
      </p:sp>
    </p:spTree>
    <p:extLst>
      <p:ext uri="{BB962C8B-B14F-4D97-AF65-F5344CB8AC3E}">
        <p14:creationId xmlns:p14="http://schemas.microsoft.com/office/powerpoint/2010/main" val="95967745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福岡県官民データ活用推進計画</a:t>
            </a:r>
            <a:endParaRPr lang="en-US" altLang="ja-JP" dirty="0"/>
          </a:p>
        </p:txBody>
      </p:sp>
      <p:sp>
        <p:nvSpPr>
          <p:cNvPr id="3" name="コンテンツ プレースホルダー 2"/>
          <p:cNvSpPr>
            <a:spLocks noGrp="1"/>
          </p:cNvSpPr>
          <p:nvPr>
            <p:ph idx="1"/>
          </p:nvPr>
        </p:nvSpPr>
        <p:spPr/>
        <p:txBody>
          <a:bodyPr>
            <a:normAutofit/>
          </a:bodyPr>
          <a:lstStyle/>
          <a:p>
            <a:r>
              <a:rPr lang="ja-JP" altLang="en-US" dirty="0">
                <a:latin typeface="+mn-ea"/>
              </a:rPr>
              <a:t>行政情報のオープンデータ化の</a:t>
            </a:r>
            <a:r>
              <a:rPr lang="ja-JP" altLang="en-US" dirty="0" smtClean="0">
                <a:latin typeface="+mn-ea"/>
              </a:rPr>
              <a:t>推進</a:t>
            </a:r>
            <a:r>
              <a:rPr lang="ja-JP" altLang="en-US" dirty="0">
                <a:latin typeface="+mn-ea"/>
              </a:rPr>
              <a:t>（</a:t>
            </a:r>
            <a:r>
              <a:rPr lang="ja-JP" altLang="en-US" dirty="0" smtClean="0">
                <a:latin typeface="+mn-ea"/>
              </a:rPr>
              <a:t>主な取組み）</a:t>
            </a:r>
            <a:endParaRPr lang="en-US" altLang="ja-JP" dirty="0" smtClean="0">
              <a:latin typeface="+mn-ea"/>
            </a:endParaRPr>
          </a:p>
          <a:p>
            <a:pPr lvl="1"/>
            <a:r>
              <a:rPr lang="ja-JP" altLang="ja-JP" dirty="0">
                <a:latin typeface="+mn-ea"/>
              </a:rPr>
              <a:t>オープンデータサイトの開設・運用を行う市町村の</a:t>
            </a:r>
            <a:r>
              <a:rPr lang="ja-JP" altLang="ja-JP" dirty="0" smtClean="0">
                <a:latin typeface="+mn-ea"/>
              </a:rPr>
              <a:t>拡大</a:t>
            </a:r>
            <a:endParaRPr lang="en-US" altLang="ja-JP" dirty="0" smtClean="0">
              <a:latin typeface="+mn-ea"/>
            </a:endParaRPr>
          </a:p>
          <a:p>
            <a:pPr lvl="2"/>
            <a:r>
              <a:rPr lang="ja-JP" altLang="ja-JP" b="1" dirty="0">
                <a:latin typeface="+mn-ea"/>
              </a:rPr>
              <a:t>オープンデータサイトの開設・運用の取組手順、アプリケーションやサービスの開発事例に関する市町村説明会を</a:t>
            </a:r>
            <a:r>
              <a:rPr lang="ja-JP" altLang="ja-JP" b="1" dirty="0" smtClean="0">
                <a:latin typeface="+mn-ea"/>
              </a:rPr>
              <a:t>開催</a:t>
            </a:r>
            <a:endParaRPr lang="en-US" altLang="ja-JP" b="1" dirty="0" smtClean="0">
              <a:latin typeface="+mn-ea"/>
            </a:endParaRPr>
          </a:p>
          <a:p>
            <a:pPr lvl="2"/>
            <a:r>
              <a:rPr lang="ja-JP" altLang="ja-JP" b="1" dirty="0" smtClean="0">
                <a:latin typeface="+mn-ea"/>
              </a:rPr>
              <a:t>県内</a:t>
            </a:r>
            <a:r>
              <a:rPr lang="en-US" altLang="ja-JP" b="1" dirty="0">
                <a:latin typeface="+mn-ea"/>
              </a:rPr>
              <a:t>15</a:t>
            </a:r>
            <a:r>
              <a:rPr lang="ja-JP" altLang="ja-JP" b="1" dirty="0">
                <a:latin typeface="+mn-ea"/>
              </a:rPr>
              <a:t>の広域地域振興圏域単位でオープンデータの導入に関する意見交換会を</a:t>
            </a:r>
            <a:r>
              <a:rPr lang="ja-JP" altLang="ja-JP" b="1" dirty="0" smtClean="0">
                <a:latin typeface="+mn-ea"/>
              </a:rPr>
              <a:t>開催</a:t>
            </a:r>
            <a:endParaRPr lang="en-US" altLang="ja-JP" dirty="0">
              <a:latin typeface="+mn-ea"/>
            </a:endParaRPr>
          </a:p>
          <a:p>
            <a:pPr lvl="2"/>
            <a:r>
              <a:rPr lang="ja-JP" altLang="ja-JP" b="1" dirty="0">
                <a:latin typeface="+mn-ea"/>
              </a:rPr>
              <a:t>九州オープンデータ推進会議と連携し、カタログサイトの共同利用や、共通フォーマットの提供など、市町村が取り組みやすい環境を</a:t>
            </a:r>
            <a:r>
              <a:rPr lang="ja-JP" altLang="ja-JP" b="1" dirty="0" smtClean="0">
                <a:latin typeface="+mn-ea"/>
              </a:rPr>
              <a:t>整備</a:t>
            </a:r>
            <a:endParaRPr lang="en-US" altLang="ja-JP" b="1" dirty="0" smtClean="0">
              <a:latin typeface="+mn-ea"/>
            </a:endParaRPr>
          </a:p>
          <a:p>
            <a:pPr lvl="2"/>
            <a:r>
              <a:rPr lang="ja-JP" altLang="en-US" b="1" dirty="0">
                <a:latin typeface="+mn-ea"/>
              </a:rPr>
              <a:t>市町村を個別に訪問し、取組方法の説明や技術的な相談に応じるなど、きめ細かな支援を行います</a:t>
            </a:r>
            <a:r>
              <a:rPr lang="ja-JP" altLang="en-US" b="1" dirty="0" smtClean="0">
                <a:latin typeface="+mn-ea"/>
              </a:rPr>
              <a:t>。</a:t>
            </a:r>
            <a:endParaRPr lang="ja-JP" altLang="en-US" b="1" dirty="0">
              <a:latin typeface="+mn-ea"/>
            </a:endParaRPr>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10</a:t>
            </a:fld>
            <a:endParaRPr kumimoji="1" lang="ja-JP" altLang="en-US"/>
          </a:p>
        </p:txBody>
      </p:sp>
    </p:spTree>
    <p:extLst>
      <p:ext uri="{BB962C8B-B14F-4D97-AF65-F5344CB8AC3E}">
        <p14:creationId xmlns:p14="http://schemas.microsoft.com/office/powerpoint/2010/main" val="111396764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福岡県官民データ活用推進計画</a:t>
            </a:r>
            <a:endParaRPr lang="en-US" altLang="ja-JP" dirty="0"/>
          </a:p>
        </p:txBody>
      </p:sp>
      <p:sp>
        <p:nvSpPr>
          <p:cNvPr id="3" name="コンテンツ プレースホルダー 2"/>
          <p:cNvSpPr>
            <a:spLocks noGrp="1"/>
          </p:cNvSpPr>
          <p:nvPr>
            <p:ph idx="1"/>
          </p:nvPr>
        </p:nvSpPr>
        <p:spPr/>
        <p:txBody>
          <a:bodyPr>
            <a:normAutofit/>
          </a:bodyPr>
          <a:lstStyle/>
          <a:p>
            <a:r>
              <a:rPr lang="ja-JP" altLang="en-US" dirty="0">
                <a:latin typeface="+mn-ea"/>
              </a:rPr>
              <a:t>行政情報のオープンデータ化の</a:t>
            </a:r>
            <a:r>
              <a:rPr lang="ja-JP" altLang="en-US" dirty="0" smtClean="0">
                <a:latin typeface="+mn-ea"/>
              </a:rPr>
              <a:t>推進</a:t>
            </a:r>
            <a:r>
              <a:rPr lang="ja-JP" altLang="en-US" dirty="0">
                <a:latin typeface="+mn-ea"/>
              </a:rPr>
              <a:t>（</a:t>
            </a:r>
            <a:r>
              <a:rPr lang="ja-JP" altLang="en-US" dirty="0" smtClean="0">
                <a:latin typeface="+mn-ea"/>
              </a:rPr>
              <a:t>主な取組み）</a:t>
            </a:r>
            <a:endParaRPr lang="en-US" altLang="ja-JP" dirty="0" smtClean="0">
              <a:latin typeface="+mn-ea"/>
            </a:endParaRPr>
          </a:p>
          <a:p>
            <a:pPr lvl="1"/>
            <a:r>
              <a:rPr lang="ja-JP" altLang="en-US" dirty="0">
                <a:latin typeface="+mn-ea"/>
              </a:rPr>
              <a:t>オープンデータの利活用の</a:t>
            </a:r>
            <a:r>
              <a:rPr lang="ja-JP" altLang="en-US" dirty="0" smtClean="0">
                <a:latin typeface="+mn-ea"/>
              </a:rPr>
              <a:t>拡大</a:t>
            </a:r>
            <a:endParaRPr lang="en-US" altLang="ja-JP" dirty="0" smtClean="0">
              <a:latin typeface="+mn-ea"/>
            </a:endParaRPr>
          </a:p>
          <a:p>
            <a:pPr lvl="2"/>
            <a:r>
              <a:rPr lang="ja-JP" altLang="ja-JP" dirty="0">
                <a:latin typeface="+mn-ea"/>
              </a:rPr>
              <a:t>二次利用しやすい形式でオープンデータ化が行われるよう職員向けのデータ作成マニュアルを作成するとともに、職員説明会を開催します</a:t>
            </a:r>
            <a:r>
              <a:rPr lang="ja-JP" altLang="ja-JP" dirty="0" smtClean="0">
                <a:latin typeface="+mn-ea"/>
              </a:rPr>
              <a:t>。</a:t>
            </a:r>
            <a:endParaRPr lang="en-US" altLang="ja-JP" dirty="0" smtClean="0">
              <a:latin typeface="+mn-ea"/>
            </a:endParaRPr>
          </a:p>
          <a:p>
            <a:pPr lvl="2"/>
            <a:r>
              <a:rPr lang="ja-JP" altLang="ja-JP" dirty="0">
                <a:latin typeface="+mn-ea"/>
              </a:rPr>
              <a:t>産学官民で構成する「福岡県オープンデータ利活用推進会議」において、新たなアプリケーションやサービスの開発を促進していきます</a:t>
            </a:r>
            <a:r>
              <a:rPr lang="ja-JP" altLang="ja-JP" dirty="0" smtClean="0">
                <a:latin typeface="+mn-ea"/>
              </a:rPr>
              <a:t>。</a:t>
            </a:r>
            <a:endParaRPr lang="en-US" altLang="ja-JP" dirty="0" smtClean="0">
              <a:latin typeface="+mn-ea"/>
            </a:endParaRPr>
          </a:p>
          <a:p>
            <a:pPr lvl="2"/>
            <a:r>
              <a:rPr lang="ja-JP" altLang="ja-JP" dirty="0">
                <a:latin typeface="+mn-ea"/>
              </a:rPr>
              <a:t>オープンデータサイトに、オープンデータを利用したアプリケーションをいつでも、誰でもダウンロードできる「利活用ライブラリ」を新たに設置し、更なるアプリケーションやサービスの開発につなげていきます</a:t>
            </a:r>
            <a:r>
              <a:rPr lang="ja-JP" altLang="ja-JP" dirty="0" smtClean="0">
                <a:latin typeface="+mn-ea"/>
              </a:rPr>
              <a:t>。</a:t>
            </a:r>
            <a:endParaRPr lang="en-US" altLang="ja-JP" dirty="0" smtClean="0">
              <a:latin typeface="+mn-ea"/>
            </a:endParaRPr>
          </a:p>
          <a:p>
            <a:pPr lvl="2"/>
            <a:r>
              <a:rPr lang="ja-JP" altLang="ja-JP" dirty="0">
                <a:latin typeface="+mn-ea"/>
              </a:rPr>
              <a:t>オープンデータサイトに寄せられた要望を基に、検索機能や操作性の見直しを行い、利用者の利便性を向上していきます</a:t>
            </a:r>
            <a:r>
              <a:rPr lang="ja-JP" altLang="ja-JP" dirty="0" smtClean="0">
                <a:latin typeface="+mn-ea"/>
              </a:rPr>
              <a:t>。</a:t>
            </a:r>
            <a:endParaRPr lang="ja-JP" altLang="ja-JP" dirty="0">
              <a:latin typeface="+mn-ea"/>
            </a:endParaRPr>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11</a:t>
            </a:fld>
            <a:endParaRPr kumimoji="1" lang="ja-JP" altLang="en-US"/>
          </a:p>
        </p:txBody>
      </p:sp>
    </p:spTree>
    <p:extLst>
      <p:ext uri="{BB962C8B-B14F-4D97-AF65-F5344CB8AC3E}">
        <p14:creationId xmlns:p14="http://schemas.microsoft.com/office/powerpoint/2010/main" val="67665621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kumimoji="1" lang="ja-JP" altLang="en-US" dirty="0" smtClean="0"/>
              <a:t>１　国の動向</a:t>
            </a:r>
            <a:endParaRPr kumimoji="1" lang="ja-JP" altLang="en-US" dirty="0"/>
          </a:p>
        </p:txBody>
      </p:sp>
      <p:sp>
        <p:nvSpPr>
          <p:cNvPr id="3" name="コンテンツ プレースホルダー 2"/>
          <p:cNvSpPr>
            <a:spLocks noGrp="1"/>
          </p:cNvSpPr>
          <p:nvPr>
            <p:ph idx="1"/>
          </p:nvPr>
        </p:nvSpPr>
        <p:spPr/>
        <p:txBody>
          <a:bodyPr>
            <a:normAutofit lnSpcReduction="10000"/>
          </a:bodyPr>
          <a:lstStyle/>
          <a:p>
            <a:r>
              <a:rPr kumimoji="1" lang="ja-JP" altLang="en-US" dirty="0" smtClean="0">
                <a:latin typeface="+mn-ea"/>
              </a:rPr>
              <a:t>官民データ活用推進基本法が成立</a:t>
            </a:r>
            <a:r>
              <a:rPr kumimoji="1" lang="en-US" altLang="ja-JP" dirty="0" smtClean="0">
                <a:latin typeface="+mn-ea"/>
              </a:rPr>
              <a:t>(H28.12)</a:t>
            </a:r>
          </a:p>
          <a:p>
            <a:pPr lvl="1"/>
            <a:r>
              <a:rPr lang="ja-JP" altLang="en-US" dirty="0" smtClean="0">
                <a:latin typeface="+mn-ea"/>
              </a:rPr>
              <a:t>第</a:t>
            </a:r>
            <a:r>
              <a:rPr lang="en-US" altLang="ja-JP" dirty="0" smtClean="0">
                <a:latin typeface="+mn-ea"/>
              </a:rPr>
              <a:t>9</a:t>
            </a:r>
            <a:r>
              <a:rPr lang="ja-JP" altLang="en-US" dirty="0" smtClean="0">
                <a:latin typeface="+mn-ea"/>
              </a:rPr>
              <a:t>条</a:t>
            </a:r>
            <a:endParaRPr lang="en-US" altLang="ja-JP" dirty="0" smtClean="0">
              <a:latin typeface="+mn-ea"/>
            </a:endParaRPr>
          </a:p>
          <a:p>
            <a:pPr marL="457200" lvl="1" indent="0">
              <a:buNone/>
            </a:pPr>
            <a:r>
              <a:rPr lang="ja-JP" altLang="en-US" sz="4400" b="1" dirty="0" smtClean="0">
                <a:solidFill>
                  <a:srgbClr val="FF0000"/>
                </a:solidFill>
                <a:latin typeface="+mn-ea"/>
              </a:rPr>
              <a:t>　都道府県は策定が義務</a:t>
            </a:r>
            <a:endParaRPr lang="en-US" altLang="ja-JP" sz="4400" b="1" dirty="0">
              <a:solidFill>
                <a:srgbClr val="FF0000"/>
              </a:solidFill>
              <a:latin typeface="+mn-ea"/>
            </a:endParaRPr>
          </a:p>
          <a:p>
            <a:pPr lvl="1"/>
            <a:endParaRPr lang="en-US" altLang="ja-JP" dirty="0" smtClean="0">
              <a:latin typeface="+mn-ea"/>
            </a:endParaRPr>
          </a:p>
          <a:p>
            <a:pPr lvl="1"/>
            <a:r>
              <a:rPr lang="ja-JP" altLang="en-US" dirty="0" smtClean="0">
                <a:latin typeface="+mn-ea"/>
              </a:rPr>
              <a:t>第</a:t>
            </a:r>
            <a:r>
              <a:rPr lang="en-US" altLang="ja-JP" dirty="0" smtClean="0">
                <a:latin typeface="+mn-ea"/>
              </a:rPr>
              <a:t>9</a:t>
            </a:r>
            <a:r>
              <a:rPr lang="ja-JP" altLang="en-US" dirty="0" smtClean="0">
                <a:latin typeface="+mn-ea"/>
              </a:rPr>
              <a:t>条第３項</a:t>
            </a:r>
            <a:endParaRPr lang="en-US" altLang="ja-JP" dirty="0" smtClean="0">
              <a:latin typeface="+mn-ea"/>
            </a:endParaRPr>
          </a:p>
          <a:p>
            <a:pPr marL="457200" lvl="1" indent="0">
              <a:buNone/>
            </a:pPr>
            <a:r>
              <a:rPr lang="ja-JP" altLang="en-US" sz="4400" b="1" dirty="0" smtClean="0">
                <a:solidFill>
                  <a:srgbClr val="FF0000"/>
                </a:solidFill>
                <a:latin typeface="+mn-ea"/>
              </a:rPr>
              <a:t>　市町村は</a:t>
            </a:r>
            <a:r>
              <a:rPr lang="ja-JP" altLang="en-US" sz="4400" b="1" dirty="0">
                <a:solidFill>
                  <a:srgbClr val="FF0000"/>
                </a:solidFill>
                <a:latin typeface="+mn-ea"/>
              </a:rPr>
              <a:t>策定</a:t>
            </a:r>
            <a:r>
              <a:rPr lang="ja-JP" altLang="en-US" sz="4400" b="1" dirty="0" smtClean="0">
                <a:solidFill>
                  <a:srgbClr val="FF0000"/>
                </a:solidFill>
                <a:latin typeface="+mn-ea"/>
              </a:rPr>
              <a:t>が努力義務</a:t>
            </a:r>
            <a:endParaRPr lang="en-US" altLang="ja-JP" sz="4400" b="1" dirty="0">
              <a:solidFill>
                <a:srgbClr val="FF0000"/>
              </a:solidFill>
              <a:latin typeface="+mn-ea"/>
            </a:endParaRPr>
          </a:p>
          <a:p>
            <a:pPr marL="457200" lvl="1" indent="0">
              <a:buNone/>
            </a:pPr>
            <a:endParaRPr lang="en-US" altLang="ja-JP" b="1" dirty="0" smtClean="0">
              <a:latin typeface="+mn-ea"/>
            </a:endParaRPr>
          </a:p>
          <a:p>
            <a:pPr lvl="1"/>
            <a:r>
              <a:rPr lang="ja-JP" altLang="en-US" dirty="0" smtClean="0">
                <a:latin typeface="+mn-ea"/>
              </a:rPr>
              <a:t>第１１条　</a:t>
            </a:r>
            <a:endParaRPr lang="en-US" altLang="ja-JP" dirty="0" smtClean="0">
              <a:latin typeface="+mn-ea"/>
            </a:endParaRPr>
          </a:p>
          <a:p>
            <a:pPr marL="457200" lvl="1" indent="0">
              <a:buNone/>
            </a:pPr>
            <a:r>
              <a:rPr lang="ja-JP" altLang="en-US" sz="4400" b="1" dirty="0" smtClean="0">
                <a:solidFill>
                  <a:srgbClr val="FF0000"/>
                </a:solidFill>
                <a:latin typeface="+mn-ea"/>
              </a:rPr>
              <a:t>　オープンデータの公開に係る条項</a:t>
            </a:r>
            <a:endParaRPr lang="en-US" altLang="ja-JP" sz="4400" b="1" dirty="0" smtClean="0">
              <a:solidFill>
                <a:srgbClr val="FF0000"/>
              </a:solidFill>
              <a:latin typeface="+mn-ea"/>
            </a:endParaRPr>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2</a:t>
            </a:fld>
            <a:endParaRPr kumimoji="1" lang="ja-JP" altLang="en-US"/>
          </a:p>
        </p:txBody>
      </p:sp>
    </p:spTree>
    <p:extLst>
      <p:ext uri="{BB962C8B-B14F-4D97-AF65-F5344CB8AC3E}">
        <p14:creationId xmlns:p14="http://schemas.microsoft.com/office/powerpoint/2010/main" val="234255745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smtClean="0"/>
              <a:t>１　</a:t>
            </a:r>
            <a:r>
              <a:rPr kumimoji="1" lang="ja-JP" altLang="en-US" dirty="0" smtClean="0"/>
              <a:t>国の動向</a:t>
            </a:r>
            <a:endParaRPr kumimoji="1" lang="ja-JP" altLang="en-US" dirty="0"/>
          </a:p>
        </p:txBody>
      </p:sp>
      <p:sp>
        <p:nvSpPr>
          <p:cNvPr id="3" name="コンテンツ プレースホルダー 2"/>
          <p:cNvSpPr>
            <a:spLocks noGrp="1"/>
          </p:cNvSpPr>
          <p:nvPr>
            <p:ph idx="1"/>
          </p:nvPr>
        </p:nvSpPr>
        <p:spPr/>
        <p:txBody>
          <a:bodyPr>
            <a:normAutofit/>
          </a:bodyPr>
          <a:lstStyle/>
          <a:p>
            <a:r>
              <a:rPr lang="ja-JP" altLang="en-US" dirty="0" smtClean="0">
                <a:latin typeface="+mn-ea"/>
              </a:rPr>
              <a:t>世界最先端</a:t>
            </a:r>
            <a:r>
              <a:rPr lang="en-US" altLang="ja-JP" dirty="0" smtClean="0">
                <a:latin typeface="+mn-ea"/>
              </a:rPr>
              <a:t>IT</a:t>
            </a:r>
            <a:r>
              <a:rPr lang="ja-JP" altLang="en-US" dirty="0" smtClean="0">
                <a:latin typeface="+mn-ea"/>
              </a:rPr>
              <a:t>国家創造宣言・官民データ活用推進基本計画</a:t>
            </a:r>
            <a:r>
              <a:rPr lang="en-US" altLang="ja-JP" dirty="0" smtClean="0">
                <a:latin typeface="+mn-ea"/>
              </a:rPr>
              <a:t>(H29.5)(</a:t>
            </a:r>
            <a:r>
              <a:rPr lang="en-US" altLang="ja-JP" dirty="0" smtClean="0">
                <a:solidFill>
                  <a:schemeClr val="tx1"/>
                </a:solidFill>
                <a:latin typeface="+mn-ea"/>
              </a:rPr>
              <a:t>H30.6</a:t>
            </a:r>
            <a:r>
              <a:rPr lang="ja-JP" altLang="en-US" dirty="0" smtClean="0">
                <a:solidFill>
                  <a:schemeClr val="tx1"/>
                </a:solidFill>
                <a:latin typeface="+mn-ea"/>
              </a:rPr>
              <a:t>変更</a:t>
            </a:r>
            <a:r>
              <a:rPr lang="en-US" altLang="ja-JP" dirty="0" smtClean="0">
                <a:latin typeface="+mn-ea"/>
              </a:rPr>
              <a:t>)</a:t>
            </a:r>
          </a:p>
          <a:p>
            <a:pPr lvl="1"/>
            <a:r>
              <a:rPr lang="ja-JP" altLang="en-US" dirty="0" smtClean="0">
                <a:latin typeface="+mn-ea"/>
              </a:rPr>
              <a:t>オープンデータに関する目標</a:t>
            </a:r>
            <a:endParaRPr lang="en-US" altLang="ja-JP" dirty="0" smtClean="0">
              <a:latin typeface="+mn-ea"/>
            </a:endParaRPr>
          </a:p>
          <a:p>
            <a:pPr lvl="2"/>
            <a:r>
              <a:rPr lang="ja-JP" altLang="en-US" dirty="0" smtClean="0">
                <a:latin typeface="+mn-ea"/>
              </a:rPr>
              <a:t>平成</a:t>
            </a:r>
            <a:r>
              <a:rPr lang="en-US" altLang="ja-JP" dirty="0">
                <a:latin typeface="+mn-ea"/>
              </a:rPr>
              <a:t>32</a:t>
            </a:r>
            <a:r>
              <a:rPr lang="ja-JP" altLang="en-US" dirty="0">
                <a:latin typeface="+mn-ea"/>
              </a:rPr>
              <a:t>年度まで</a:t>
            </a:r>
            <a:r>
              <a:rPr lang="ja-JP" altLang="en-US" dirty="0" smtClean="0">
                <a:latin typeface="+mn-ea"/>
              </a:rPr>
              <a:t>に</a:t>
            </a:r>
            <a:endParaRPr lang="en-US" altLang="ja-JP" dirty="0" smtClean="0">
              <a:latin typeface="+mn-ea"/>
            </a:endParaRPr>
          </a:p>
          <a:p>
            <a:pPr marL="914400" lvl="2" indent="0">
              <a:buNone/>
            </a:pPr>
            <a:r>
              <a:rPr lang="ja-JP" altLang="en-US" b="1" dirty="0">
                <a:solidFill>
                  <a:srgbClr val="FF0000"/>
                </a:solidFill>
                <a:latin typeface="+mn-ea"/>
              </a:rPr>
              <a:t>　</a:t>
            </a:r>
            <a:r>
              <a:rPr lang="ja-JP" altLang="en-US" sz="2400" b="1" dirty="0" smtClean="0">
                <a:solidFill>
                  <a:srgbClr val="FF0000"/>
                </a:solidFill>
                <a:latin typeface="+mn-ea"/>
              </a:rPr>
              <a:t>地方</a:t>
            </a:r>
            <a:r>
              <a:rPr lang="ja-JP" altLang="en-US" sz="2400" b="1" dirty="0">
                <a:solidFill>
                  <a:srgbClr val="FF0000"/>
                </a:solidFill>
                <a:latin typeface="+mn-ea"/>
              </a:rPr>
              <a:t>公共団体のオープンデータ取組率</a:t>
            </a:r>
            <a:r>
              <a:rPr lang="en-US" altLang="ja-JP" sz="2400" b="1" dirty="0">
                <a:solidFill>
                  <a:srgbClr val="FF0000"/>
                </a:solidFill>
                <a:latin typeface="+mn-ea"/>
              </a:rPr>
              <a:t>100</a:t>
            </a:r>
            <a:r>
              <a:rPr lang="ja-JP" altLang="en-US" sz="2400" b="1" dirty="0" smtClean="0">
                <a:solidFill>
                  <a:srgbClr val="FF0000"/>
                </a:solidFill>
                <a:latin typeface="+mn-ea"/>
              </a:rPr>
              <a:t>％</a:t>
            </a:r>
            <a:endParaRPr kumimoji="1" lang="ja-JP" altLang="en-US" b="1" dirty="0">
              <a:solidFill>
                <a:srgbClr val="FF0000"/>
              </a:solidFill>
              <a:latin typeface="+mn-ea"/>
            </a:endParaRPr>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3</a:t>
            </a:fld>
            <a:endParaRPr kumimoji="1" lang="ja-JP" altLang="en-US"/>
          </a:p>
        </p:txBody>
      </p:sp>
    </p:spTree>
    <p:extLst>
      <p:ext uri="{BB962C8B-B14F-4D97-AF65-F5344CB8AC3E}">
        <p14:creationId xmlns:p14="http://schemas.microsoft.com/office/powerpoint/2010/main" val="424103557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smtClean="0"/>
              <a:t>２　福岡県</a:t>
            </a:r>
            <a:r>
              <a:rPr lang="ja-JP" altLang="en-US" dirty="0"/>
              <a:t>官民データ活用推進計画</a:t>
            </a:r>
            <a:endParaRPr lang="en-US" altLang="ja-JP" dirty="0"/>
          </a:p>
        </p:txBody>
      </p:sp>
      <p:sp>
        <p:nvSpPr>
          <p:cNvPr id="3" name="コンテンツ プレースホルダー 2"/>
          <p:cNvSpPr>
            <a:spLocks noGrp="1"/>
          </p:cNvSpPr>
          <p:nvPr>
            <p:ph idx="1"/>
          </p:nvPr>
        </p:nvSpPr>
        <p:spPr/>
        <p:txBody>
          <a:bodyPr>
            <a:normAutofit/>
          </a:bodyPr>
          <a:lstStyle/>
          <a:p>
            <a:r>
              <a:rPr lang="ja-JP" altLang="en-US" dirty="0">
                <a:latin typeface="+mn-ea"/>
              </a:rPr>
              <a:t>計画策定の</a:t>
            </a:r>
            <a:r>
              <a:rPr lang="ja-JP" altLang="en-US" dirty="0" smtClean="0">
                <a:latin typeface="+mn-ea"/>
              </a:rPr>
              <a:t>趣旨</a:t>
            </a:r>
            <a:endParaRPr lang="en-US" altLang="ja-JP" dirty="0" smtClean="0">
              <a:latin typeface="+mn-ea"/>
            </a:endParaRPr>
          </a:p>
          <a:p>
            <a:pPr lvl="1"/>
            <a:r>
              <a:rPr lang="ja-JP" altLang="ja-JP" b="1" dirty="0" smtClean="0">
                <a:latin typeface="+mn-ea"/>
              </a:rPr>
              <a:t>ＩＣＴ</a:t>
            </a:r>
            <a:r>
              <a:rPr lang="ja-JP" altLang="ja-JP" b="1" dirty="0">
                <a:latin typeface="+mn-ea"/>
              </a:rPr>
              <a:t>の更なる活用と官民データの利用環境の整備を</a:t>
            </a:r>
            <a:r>
              <a:rPr lang="ja-JP" altLang="ja-JP" b="1" dirty="0" smtClean="0">
                <a:latin typeface="+mn-ea"/>
              </a:rPr>
              <a:t>促進</a:t>
            </a:r>
            <a:endParaRPr lang="en-US" altLang="ja-JP" b="1" dirty="0" smtClean="0">
              <a:latin typeface="+mn-ea"/>
            </a:endParaRPr>
          </a:p>
          <a:p>
            <a:pPr lvl="1"/>
            <a:endParaRPr lang="en-US" altLang="ja-JP" b="1" dirty="0" smtClean="0">
              <a:latin typeface="+mn-ea"/>
            </a:endParaRPr>
          </a:p>
          <a:p>
            <a:pPr lvl="1"/>
            <a:endParaRPr lang="en-US" altLang="ja-JP" b="1" dirty="0">
              <a:latin typeface="+mn-ea"/>
            </a:endParaRPr>
          </a:p>
          <a:p>
            <a:pPr lvl="1"/>
            <a:endParaRPr lang="en-US" altLang="ja-JP" b="1" dirty="0" smtClean="0">
              <a:latin typeface="+mn-ea"/>
            </a:endParaRPr>
          </a:p>
          <a:p>
            <a:pPr lvl="1"/>
            <a:r>
              <a:rPr lang="ja-JP" altLang="ja-JP" b="1" dirty="0" smtClean="0">
                <a:latin typeface="+mn-ea"/>
              </a:rPr>
              <a:t>住民</a:t>
            </a:r>
            <a:r>
              <a:rPr lang="ja-JP" altLang="ja-JP" b="1" dirty="0">
                <a:latin typeface="+mn-ea"/>
              </a:rPr>
              <a:t>及び事業者の利便性向上、地域課題の解決、行政事務の効率化を推進</a:t>
            </a:r>
            <a:r>
              <a:rPr lang="ja-JP" altLang="ja-JP" b="1" dirty="0" smtClean="0">
                <a:latin typeface="+mn-ea"/>
              </a:rPr>
              <a:t>する</a:t>
            </a:r>
            <a:endParaRPr lang="ja-JP" altLang="ja-JP" dirty="0">
              <a:latin typeface="+mn-ea"/>
            </a:endParaRPr>
          </a:p>
        </p:txBody>
      </p:sp>
      <p:sp>
        <p:nvSpPr>
          <p:cNvPr id="4" name="スライド番号プレースホルダー 3"/>
          <p:cNvSpPr>
            <a:spLocks noGrp="1"/>
          </p:cNvSpPr>
          <p:nvPr>
            <p:ph type="sldNum" sz="quarter" idx="12"/>
          </p:nvPr>
        </p:nvSpPr>
        <p:spPr>
          <a:xfrm>
            <a:off x="8610600" y="6230352"/>
            <a:ext cx="2743200" cy="365125"/>
          </a:xfrm>
        </p:spPr>
        <p:txBody>
          <a:bodyPr/>
          <a:lstStyle/>
          <a:p>
            <a:fld id="{8C43DAF9-1F43-4099-B9F2-390291C56737}" type="slidenum">
              <a:rPr kumimoji="1" lang="ja-JP" altLang="en-US" smtClean="0"/>
              <a:t>4</a:t>
            </a:fld>
            <a:endParaRPr kumimoji="1" lang="ja-JP" altLang="en-US"/>
          </a:p>
        </p:txBody>
      </p:sp>
      <p:sp>
        <p:nvSpPr>
          <p:cNvPr id="5" name="下矢印 4"/>
          <p:cNvSpPr/>
          <p:nvPr/>
        </p:nvSpPr>
        <p:spPr>
          <a:xfrm>
            <a:off x="4905719" y="2936588"/>
            <a:ext cx="1542361" cy="705080"/>
          </a:xfrm>
          <a:prstGeom prst="downArrow">
            <a:avLst/>
          </a:prstGeom>
          <a:solidFill>
            <a:schemeClr val="tx2">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57815983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福岡県官民データ活用推進計画</a:t>
            </a:r>
            <a:endParaRPr lang="en-US" altLang="ja-JP" dirty="0"/>
          </a:p>
        </p:txBody>
      </p:sp>
      <p:sp>
        <p:nvSpPr>
          <p:cNvPr id="3" name="コンテンツ プレースホルダー 2"/>
          <p:cNvSpPr>
            <a:spLocks noGrp="1"/>
          </p:cNvSpPr>
          <p:nvPr>
            <p:ph idx="1"/>
          </p:nvPr>
        </p:nvSpPr>
        <p:spPr/>
        <p:txBody>
          <a:bodyPr>
            <a:normAutofit/>
          </a:bodyPr>
          <a:lstStyle/>
          <a:p>
            <a:r>
              <a:rPr lang="ja-JP" altLang="en-US" dirty="0" smtClean="0">
                <a:latin typeface="+mn-ea"/>
              </a:rPr>
              <a:t>スケジュール</a:t>
            </a:r>
            <a:endParaRPr lang="en-US" altLang="ja-JP" dirty="0" smtClean="0">
              <a:latin typeface="+mn-ea"/>
            </a:endParaRPr>
          </a:p>
          <a:p>
            <a:pPr lvl="1"/>
            <a:r>
              <a:rPr lang="ja-JP" altLang="en-US" dirty="0" smtClean="0">
                <a:latin typeface="+mn-ea"/>
              </a:rPr>
              <a:t>平成</a:t>
            </a:r>
            <a:r>
              <a:rPr lang="en-US" altLang="ja-JP" dirty="0" smtClean="0">
                <a:latin typeface="+mn-ea"/>
              </a:rPr>
              <a:t>30</a:t>
            </a:r>
            <a:r>
              <a:rPr lang="ja-JP" altLang="en-US" dirty="0" smtClean="0">
                <a:latin typeface="+mn-ea"/>
              </a:rPr>
              <a:t>年度中に公開予定</a:t>
            </a:r>
            <a:endParaRPr lang="en-US" altLang="ja-JP" dirty="0" smtClean="0">
              <a:latin typeface="+mn-ea"/>
            </a:endParaRPr>
          </a:p>
          <a:p>
            <a:pPr lvl="1"/>
            <a:endParaRPr lang="en-US" altLang="ja-JP" dirty="0" smtClean="0">
              <a:latin typeface="+mn-ea"/>
            </a:endParaRPr>
          </a:p>
          <a:p>
            <a:r>
              <a:rPr lang="ja-JP" altLang="ja-JP" dirty="0">
                <a:latin typeface="+mn-ea"/>
              </a:rPr>
              <a:t>計画期間</a:t>
            </a:r>
            <a:endParaRPr lang="en-US" altLang="ja-JP" dirty="0">
              <a:latin typeface="+mn-ea"/>
            </a:endParaRPr>
          </a:p>
          <a:p>
            <a:pPr lvl="1"/>
            <a:r>
              <a:rPr lang="en-US" altLang="ja-JP" dirty="0" smtClean="0">
                <a:latin typeface="+mn-ea"/>
              </a:rPr>
              <a:t>2019(</a:t>
            </a:r>
            <a:r>
              <a:rPr lang="ja-JP" altLang="ja-JP" dirty="0" smtClean="0">
                <a:latin typeface="+mn-ea"/>
              </a:rPr>
              <a:t>平成</a:t>
            </a:r>
            <a:r>
              <a:rPr lang="en-US" altLang="ja-JP" dirty="0" smtClean="0">
                <a:latin typeface="+mn-ea"/>
              </a:rPr>
              <a:t>31)</a:t>
            </a:r>
            <a:r>
              <a:rPr lang="ja-JP" altLang="ja-JP" dirty="0" smtClean="0">
                <a:latin typeface="+mn-ea"/>
              </a:rPr>
              <a:t>年度</a:t>
            </a:r>
            <a:r>
              <a:rPr lang="ja-JP" altLang="ja-JP" dirty="0">
                <a:latin typeface="+mn-ea"/>
              </a:rPr>
              <a:t>から</a:t>
            </a:r>
            <a:r>
              <a:rPr lang="en-US" altLang="ja-JP" dirty="0" smtClean="0">
                <a:latin typeface="+mn-ea"/>
              </a:rPr>
              <a:t>2021</a:t>
            </a:r>
            <a:r>
              <a:rPr lang="en-US" altLang="ja-JP" dirty="0">
                <a:latin typeface="+mn-ea"/>
              </a:rPr>
              <a:t>(</a:t>
            </a:r>
            <a:r>
              <a:rPr lang="ja-JP" altLang="ja-JP" dirty="0" smtClean="0">
                <a:latin typeface="+mn-ea"/>
              </a:rPr>
              <a:t>平成</a:t>
            </a:r>
            <a:r>
              <a:rPr lang="en-US" altLang="ja-JP" dirty="0" smtClean="0">
                <a:latin typeface="+mn-ea"/>
              </a:rPr>
              <a:t>33)</a:t>
            </a:r>
            <a:r>
              <a:rPr lang="ja-JP" altLang="ja-JP" dirty="0" smtClean="0">
                <a:latin typeface="+mn-ea"/>
              </a:rPr>
              <a:t>年度</a:t>
            </a:r>
            <a:r>
              <a:rPr lang="ja-JP" altLang="ja-JP" dirty="0">
                <a:latin typeface="+mn-ea"/>
              </a:rPr>
              <a:t>までの</a:t>
            </a:r>
            <a:r>
              <a:rPr lang="ja-JP" altLang="ja-JP" dirty="0" smtClean="0">
                <a:latin typeface="+mn-ea"/>
              </a:rPr>
              <a:t>３年間</a:t>
            </a:r>
            <a:endParaRPr lang="ja-JP" altLang="ja-JP" dirty="0">
              <a:latin typeface="+mn-ea"/>
            </a:endParaRPr>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5</a:t>
            </a:fld>
            <a:endParaRPr kumimoji="1" lang="ja-JP" altLang="en-US"/>
          </a:p>
        </p:txBody>
      </p:sp>
    </p:spTree>
    <p:extLst>
      <p:ext uri="{BB962C8B-B14F-4D97-AF65-F5344CB8AC3E}">
        <p14:creationId xmlns:p14="http://schemas.microsoft.com/office/powerpoint/2010/main" val="180842239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福岡県官民データ活用推進計画</a:t>
            </a:r>
            <a:endParaRPr lang="en-US" altLang="ja-JP" dirty="0"/>
          </a:p>
        </p:txBody>
      </p:sp>
      <p:sp>
        <p:nvSpPr>
          <p:cNvPr id="3" name="コンテンツ プレースホルダー 2"/>
          <p:cNvSpPr>
            <a:spLocks noGrp="1"/>
          </p:cNvSpPr>
          <p:nvPr>
            <p:ph idx="1"/>
          </p:nvPr>
        </p:nvSpPr>
        <p:spPr/>
        <p:txBody>
          <a:bodyPr>
            <a:normAutofit/>
          </a:bodyPr>
          <a:lstStyle/>
          <a:p>
            <a:r>
              <a:rPr lang="ja-JP" altLang="ja-JP" dirty="0">
                <a:latin typeface="+mn-ea"/>
              </a:rPr>
              <a:t>策定の</a:t>
            </a:r>
            <a:r>
              <a:rPr lang="ja-JP" altLang="ja-JP" dirty="0" smtClean="0">
                <a:latin typeface="+mn-ea"/>
              </a:rPr>
              <a:t>経緯</a:t>
            </a:r>
            <a:endParaRPr lang="en-US" altLang="ja-JP" dirty="0" smtClean="0">
              <a:latin typeface="+mn-ea"/>
            </a:endParaRPr>
          </a:p>
          <a:p>
            <a:pPr lvl="1"/>
            <a:r>
              <a:rPr lang="ja-JP" altLang="ja-JP" b="1" dirty="0" smtClean="0">
                <a:latin typeface="+mn-ea"/>
              </a:rPr>
              <a:t>各部</a:t>
            </a:r>
            <a:r>
              <a:rPr lang="ja-JP" altLang="ja-JP" b="1" dirty="0">
                <a:latin typeface="+mn-ea"/>
              </a:rPr>
              <a:t>主管課長等で構成する「福岡県官民データ活用推進計画策定会議」において、協議を重ね、計画素案を</a:t>
            </a:r>
            <a:r>
              <a:rPr lang="ja-JP" altLang="ja-JP" b="1" dirty="0" smtClean="0">
                <a:latin typeface="+mn-ea"/>
              </a:rPr>
              <a:t>作成</a:t>
            </a:r>
            <a:endParaRPr lang="ja-JP" altLang="ja-JP" dirty="0">
              <a:latin typeface="+mn-ea"/>
            </a:endParaRPr>
          </a:p>
          <a:p>
            <a:pPr lvl="1"/>
            <a:r>
              <a:rPr lang="ja-JP" altLang="en-US" b="1" dirty="0" smtClean="0">
                <a:latin typeface="+mn-ea"/>
              </a:rPr>
              <a:t>オープンデータやマイナンバー等の有識者で構成する</a:t>
            </a:r>
            <a:r>
              <a:rPr lang="ja-JP" altLang="ja-JP" b="1" dirty="0" smtClean="0">
                <a:latin typeface="+mn-ea"/>
              </a:rPr>
              <a:t>「</a:t>
            </a:r>
            <a:r>
              <a:rPr lang="ja-JP" altLang="ja-JP" b="1" dirty="0">
                <a:latin typeface="+mn-ea"/>
              </a:rPr>
              <a:t>福岡県官民データ活用推進アドバイザー会議」において、意見を聴取し、計画素案に</a:t>
            </a:r>
            <a:r>
              <a:rPr lang="ja-JP" altLang="ja-JP" b="1" dirty="0" smtClean="0">
                <a:latin typeface="+mn-ea"/>
              </a:rPr>
              <a:t>反映</a:t>
            </a:r>
            <a:endParaRPr lang="ja-JP" altLang="ja-JP" b="1" dirty="0">
              <a:latin typeface="+mn-ea"/>
            </a:endParaRPr>
          </a:p>
          <a:p>
            <a:pPr lvl="1"/>
            <a:r>
              <a:rPr lang="ja-JP" altLang="ja-JP" dirty="0" smtClean="0">
                <a:latin typeface="+mn-ea"/>
              </a:rPr>
              <a:t>平成</a:t>
            </a:r>
            <a:r>
              <a:rPr lang="en-US" altLang="ja-JP" dirty="0">
                <a:latin typeface="+mn-ea"/>
              </a:rPr>
              <a:t>30</a:t>
            </a:r>
            <a:r>
              <a:rPr lang="ja-JP" altLang="ja-JP" dirty="0">
                <a:latin typeface="+mn-ea"/>
              </a:rPr>
              <a:t>年</a:t>
            </a:r>
            <a:r>
              <a:rPr lang="en-US" altLang="ja-JP" dirty="0">
                <a:latin typeface="+mn-ea"/>
              </a:rPr>
              <a:t>12</a:t>
            </a:r>
            <a:r>
              <a:rPr lang="ja-JP" altLang="ja-JP" dirty="0">
                <a:latin typeface="+mn-ea"/>
              </a:rPr>
              <a:t>月に</a:t>
            </a:r>
            <a:r>
              <a:rPr lang="ja-JP" altLang="ja-JP" b="1" dirty="0">
                <a:latin typeface="+mn-ea"/>
              </a:rPr>
              <a:t>県内市町村から意見を聴取し、計画素案に</a:t>
            </a:r>
            <a:r>
              <a:rPr lang="ja-JP" altLang="ja-JP" b="1" dirty="0" smtClean="0">
                <a:latin typeface="+mn-ea"/>
              </a:rPr>
              <a:t>反映</a:t>
            </a:r>
            <a:endParaRPr lang="ja-JP" altLang="ja-JP" b="1" dirty="0">
              <a:latin typeface="+mn-ea"/>
            </a:endParaRPr>
          </a:p>
          <a:p>
            <a:pPr lvl="1"/>
            <a:r>
              <a:rPr lang="ja-JP" altLang="ja-JP" dirty="0" smtClean="0">
                <a:latin typeface="+mn-ea"/>
              </a:rPr>
              <a:t>平成</a:t>
            </a:r>
            <a:r>
              <a:rPr lang="en-US" altLang="ja-JP" dirty="0">
                <a:latin typeface="+mn-ea"/>
              </a:rPr>
              <a:t>31</a:t>
            </a:r>
            <a:r>
              <a:rPr lang="ja-JP" altLang="ja-JP" dirty="0">
                <a:latin typeface="+mn-ea"/>
              </a:rPr>
              <a:t>年１月に、広く県民から意見を聞くため、</a:t>
            </a:r>
            <a:r>
              <a:rPr lang="ja-JP" altLang="ja-JP" b="1" dirty="0">
                <a:latin typeface="+mn-ea"/>
              </a:rPr>
              <a:t>パブリックコメントを</a:t>
            </a:r>
            <a:r>
              <a:rPr lang="ja-JP" altLang="ja-JP" b="1" dirty="0" smtClean="0">
                <a:latin typeface="+mn-ea"/>
              </a:rPr>
              <a:t>実施</a:t>
            </a:r>
            <a:endParaRPr lang="ja-JP" altLang="ja-JP" dirty="0">
              <a:latin typeface="+mn-ea"/>
            </a:endParaRPr>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6</a:t>
            </a:fld>
            <a:endParaRPr kumimoji="1" lang="ja-JP" altLang="en-US"/>
          </a:p>
        </p:txBody>
      </p:sp>
    </p:spTree>
    <p:extLst>
      <p:ext uri="{BB962C8B-B14F-4D97-AF65-F5344CB8AC3E}">
        <p14:creationId xmlns:p14="http://schemas.microsoft.com/office/powerpoint/2010/main" val="408297197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福岡県官民データ活用推進計画</a:t>
            </a:r>
            <a:endParaRPr lang="en-US" altLang="ja-JP" dirty="0"/>
          </a:p>
        </p:txBody>
      </p:sp>
      <p:sp>
        <p:nvSpPr>
          <p:cNvPr id="3" name="コンテンツ プレースホルダー 2"/>
          <p:cNvSpPr>
            <a:spLocks noGrp="1"/>
          </p:cNvSpPr>
          <p:nvPr>
            <p:ph idx="1"/>
          </p:nvPr>
        </p:nvSpPr>
        <p:spPr/>
        <p:txBody>
          <a:bodyPr>
            <a:normAutofit/>
          </a:bodyPr>
          <a:lstStyle/>
          <a:p>
            <a:r>
              <a:rPr lang="ja-JP" altLang="en-US" dirty="0">
                <a:latin typeface="+mn-ea"/>
              </a:rPr>
              <a:t>官民データ活用推進計画の施策</a:t>
            </a:r>
            <a:r>
              <a:rPr lang="ja-JP" altLang="en-US" dirty="0" smtClean="0">
                <a:latin typeface="+mn-ea"/>
              </a:rPr>
              <a:t>体系</a:t>
            </a:r>
            <a:endParaRPr lang="en-US" altLang="ja-JP" dirty="0" smtClean="0">
              <a:latin typeface="+mn-ea"/>
            </a:endParaRPr>
          </a:p>
          <a:p>
            <a:pPr lvl="1"/>
            <a:r>
              <a:rPr lang="ja-JP" altLang="ja-JP" dirty="0" smtClean="0">
                <a:latin typeface="+mn-ea"/>
              </a:rPr>
              <a:t>住民</a:t>
            </a:r>
            <a:r>
              <a:rPr lang="ja-JP" altLang="ja-JP" dirty="0">
                <a:latin typeface="+mn-ea"/>
              </a:rPr>
              <a:t>及び事業者の利便性向上、地域課題の解決、行政事務の効率化を施策の柱として、総合的、体系的に官民データの利活用を</a:t>
            </a:r>
            <a:r>
              <a:rPr lang="ja-JP" altLang="ja-JP" dirty="0" smtClean="0">
                <a:latin typeface="+mn-ea"/>
              </a:rPr>
              <a:t>促進</a:t>
            </a:r>
            <a:r>
              <a:rPr lang="ja-JP" altLang="en-US" dirty="0" smtClean="0">
                <a:latin typeface="+mn-ea"/>
              </a:rPr>
              <a:t>する</a:t>
            </a:r>
            <a:endParaRPr lang="ja-JP" altLang="ja-JP" dirty="0">
              <a:latin typeface="+mn-ea"/>
            </a:endParaRPr>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7</a:t>
            </a:fld>
            <a:endParaRPr kumimoji="1" lang="ja-JP" altLang="en-US"/>
          </a:p>
        </p:txBody>
      </p:sp>
      <p:grpSp>
        <p:nvGrpSpPr>
          <p:cNvPr id="5" name="グループ化 4"/>
          <p:cNvGrpSpPr/>
          <p:nvPr/>
        </p:nvGrpSpPr>
        <p:grpSpPr>
          <a:xfrm>
            <a:off x="3703377" y="3652296"/>
            <a:ext cx="7170271" cy="2805896"/>
            <a:chOff x="469726" y="16391"/>
            <a:chExt cx="6046023" cy="4160904"/>
          </a:xfrm>
          <a:solidFill>
            <a:schemeClr val="accent4">
              <a:lumMod val="40000"/>
              <a:lumOff val="60000"/>
            </a:schemeClr>
          </a:solidFill>
        </p:grpSpPr>
        <p:cxnSp>
          <p:nvCxnSpPr>
            <p:cNvPr id="6" name="直線コネクタ 5"/>
            <p:cNvCxnSpPr>
              <a:stCxn id="23" idx="3"/>
              <a:endCxn id="16" idx="1"/>
            </p:cNvCxnSpPr>
            <p:nvPr/>
          </p:nvCxnSpPr>
          <p:spPr>
            <a:xfrm>
              <a:off x="2698572" y="306903"/>
              <a:ext cx="596545" cy="4201"/>
            </a:xfrm>
            <a:prstGeom prst="line">
              <a:avLst/>
            </a:prstGeom>
            <a:grpFill/>
            <a:ln w="19050"/>
          </p:spPr>
          <p:style>
            <a:lnRef idx="1">
              <a:schemeClr val="accent2"/>
            </a:lnRef>
            <a:fillRef idx="0">
              <a:schemeClr val="accent2"/>
            </a:fillRef>
            <a:effectRef idx="0">
              <a:schemeClr val="accent2"/>
            </a:effectRef>
            <a:fontRef idx="minor">
              <a:schemeClr val="tx1"/>
            </a:fontRef>
          </p:style>
        </p:cxnSp>
        <p:cxnSp>
          <p:nvCxnSpPr>
            <p:cNvPr id="7" name="直線コネクタ 6"/>
            <p:cNvCxnSpPr/>
            <p:nvPr/>
          </p:nvCxnSpPr>
          <p:spPr>
            <a:xfrm>
              <a:off x="2647950" y="2028825"/>
              <a:ext cx="771525" cy="0"/>
            </a:xfrm>
            <a:prstGeom prst="line">
              <a:avLst/>
            </a:prstGeom>
            <a:grpFill/>
            <a:ln w="19050"/>
          </p:spPr>
          <p:style>
            <a:lnRef idx="1">
              <a:schemeClr val="accent2"/>
            </a:lnRef>
            <a:fillRef idx="0">
              <a:schemeClr val="accent2"/>
            </a:fillRef>
            <a:effectRef idx="0">
              <a:schemeClr val="accent2"/>
            </a:effectRef>
            <a:fontRef idx="minor">
              <a:schemeClr val="tx1"/>
            </a:fontRef>
          </p:style>
        </p:cxnSp>
        <p:cxnSp>
          <p:nvCxnSpPr>
            <p:cNvPr id="8" name="直線コネクタ 7"/>
            <p:cNvCxnSpPr/>
            <p:nvPr/>
          </p:nvCxnSpPr>
          <p:spPr>
            <a:xfrm>
              <a:off x="2667000" y="3295650"/>
              <a:ext cx="771525" cy="0"/>
            </a:xfrm>
            <a:prstGeom prst="line">
              <a:avLst/>
            </a:prstGeom>
            <a:grpFill/>
            <a:ln w="19050"/>
          </p:spPr>
          <p:style>
            <a:lnRef idx="1">
              <a:schemeClr val="accent2"/>
            </a:lnRef>
            <a:fillRef idx="0">
              <a:schemeClr val="accent2"/>
            </a:fillRef>
            <a:effectRef idx="0">
              <a:schemeClr val="accent2"/>
            </a:effectRef>
            <a:fontRef idx="minor">
              <a:schemeClr val="tx1"/>
            </a:fontRef>
          </p:style>
        </p:cxnSp>
        <p:cxnSp>
          <p:nvCxnSpPr>
            <p:cNvPr id="9" name="直線コネクタ 8"/>
            <p:cNvCxnSpPr/>
            <p:nvPr/>
          </p:nvCxnSpPr>
          <p:spPr>
            <a:xfrm>
              <a:off x="3019425" y="746709"/>
              <a:ext cx="409575" cy="0"/>
            </a:xfrm>
            <a:prstGeom prst="line">
              <a:avLst/>
            </a:prstGeom>
            <a:grpFill/>
            <a:ln w="19050"/>
          </p:spPr>
          <p:style>
            <a:lnRef idx="1">
              <a:schemeClr val="accent2"/>
            </a:lnRef>
            <a:fillRef idx="0">
              <a:schemeClr val="accent2"/>
            </a:fillRef>
            <a:effectRef idx="0">
              <a:schemeClr val="accent2"/>
            </a:effectRef>
            <a:fontRef idx="minor">
              <a:schemeClr val="tx1"/>
            </a:fontRef>
          </p:style>
        </p:cxnSp>
        <p:cxnSp>
          <p:nvCxnSpPr>
            <p:cNvPr id="10" name="直線コネクタ 9"/>
            <p:cNvCxnSpPr/>
            <p:nvPr/>
          </p:nvCxnSpPr>
          <p:spPr>
            <a:xfrm>
              <a:off x="3009899" y="1299158"/>
              <a:ext cx="409575" cy="0"/>
            </a:xfrm>
            <a:prstGeom prst="line">
              <a:avLst/>
            </a:prstGeom>
            <a:grpFill/>
            <a:ln w="19050"/>
          </p:spPr>
          <p:style>
            <a:lnRef idx="1">
              <a:schemeClr val="accent2"/>
            </a:lnRef>
            <a:fillRef idx="0">
              <a:schemeClr val="accent2"/>
            </a:fillRef>
            <a:effectRef idx="0">
              <a:schemeClr val="accent2"/>
            </a:effectRef>
            <a:fontRef idx="minor">
              <a:schemeClr val="tx1"/>
            </a:fontRef>
          </p:style>
        </p:cxnSp>
        <p:cxnSp>
          <p:nvCxnSpPr>
            <p:cNvPr id="11" name="直線コネクタ 10"/>
            <p:cNvCxnSpPr/>
            <p:nvPr/>
          </p:nvCxnSpPr>
          <p:spPr>
            <a:xfrm>
              <a:off x="3009900" y="2657475"/>
              <a:ext cx="409575" cy="0"/>
            </a:xfrm>
            <a:prstGeom prst="line">
              <a:avLst/>
            </a:prstGeom>
            <a:grpFill/>
            <a:ln w="19050"/>
          </p:spPr>
          <p:style>
            <a:lnRef idx="1">
              <a:schemeClr val="accent2"/>
            </a:lnRef>
            <a:fillRef idx="0">
              <a:schemeClr val="accent2"/>
            </a:fillRef>
            <a:effectRef idx="0">
              <a:schemeClr val="accent2"/>
            </a:effectRef>
            <a:fontRef idx="minor">
              <a:schemeClr val="tx1"/>
            </a:fontRef>
          </p:style>
        </p:cxnSp>
        <p:cxnSp>
          <p:nvCxnSpPr>
            <p:cNvPr id="12" name="直線コネクタ 11"/>
            <p:cNvCxnSpPr/>
            <p:nvPr/>
          </p:nvCxnSpPr>
          <p:spPr>
            <a:xfrm>
              <a:off x="3009900" y="3905250"/>
              <a:ext cx="409575" cy="0"/>
            </a:xfrm>
            <a:prstGeom prst="line">
              <a:avLst/>
            </a:prstGeom>
            <a:grpFill/>
            <a:ln w="19050"/>
          </p:spPr>
          <p:style>
            <a:lnRef idx="1">
              <a:schemeClr val="accent2"/>
            </a:lnRef>
            <a:fillRef idx="0">
              <a:schemeClr val="accent2"/>
            </a:fillRef>
            <a:effectRef idx="0">
              <a:schemeClr val="accent2"/>
            </a:effectRef>
            <a:fontRef idx="minor">
              <a:schemeClr val="tx1"/>
            </a:fontRef>
          </p:style>
        </p:cxnSp>
        <p:cxnSp>
          <p:nvCxnSpPr>
            <p:cNvPr id="13" name="直線コネクタ 12"/>
            <p:cNvCxnSpPr/>
            <p:nvPr/>
          </p:nvCxnSpPr>
          <p:spPr>
            <a:xfrm>
              <a:off x="3009762" y="313701"/>
              <a:ext cx="0" cy="994896"/>
            </a:xfrm>
            <a:prstGeom prst="line">
              <a:avLst/>
            </a:prstGeom>
            <a:grpFill/>
            <a:ln w="19050"/>
          </p:spPr>
          <p:style>
            <a:lnRef idx="1">
              <a:schemeClr val="accent2"/>
            </a:lnRef>
            <a:fillRef idx="0">
              <a:schemeClr val="accent2"/>
            </a:fillRef>
            <a:effectRef idx="0">
              <a:schemeClr val="accent2"/>
            </a:effectRef>
            <a:fontRef idx="minor">
              <a:schemeClr val="tx1"/>
            </a:fontRef>
          </p:style>
        </p:cxnSp>
        <p:cxnSp>
          <p:nvCxnSpPr>
            <p:cNvPr id="14" name="直線コネクタ 13"/>
            <p:cNvCxnSpPr/>
            <p:nvPr/>
          </p:nvCxnSpPr>
          <p:spPr>
            <a:xfrm flipH="1">
              <a:off x="3009901" y="2028825"/>
              <a:ext cx="9524" cy="628650"/>
            </a:xfrm>
            <a:prstGeom prst="line">
              <a:avLst/>
            </a:prstGeom>
            <a:grpFill/>
            <a:ln w="19050"/>
          </p:spPr>
          <p:style>
            <a:lnRef idx="1">
              <a:schemeClr val="accent2"/>
            </a:lnRef>
            <a:fillRef idx="0">
              <a:schemeClr val="accent2"/>
            </a:fillRef>
            <a:effectRef idx="0">
              <a:schemeClr val="accent2"/>
            </a:effectRef>
            <a:fontRef idx="minor">
              <a:schemeClr val="tx1"/>
            </a:fontRef>
          </p:style>
        </p:cxnSp>
        <p:cxnSp>
          <p:nvCxnSpPr>
            <p:cNvPr id="15" name="直線コネクタ 14"/>
            <p:cNvCxnSpPr/>
            <p:nvPr/>
          </p:nvCxnSpPr>
          <p:spPr>
            <a:xfrm flipH="1">
              <a:off x="3000375" y="3295650"/>
              <a:ext cx="9524" cy="628650"/>
            </a:xfrm>
            <a:prstGeom prst="line">
              <a:avLst/>
            </a:prstGeom>
            <a:grpFill/>
            <a:ln w="19050"/>
          </p:spPr>
          <p:style>
            <a:lnRef idx="1">
              <a:schemeClr val="accent2"/>
            </a:lnRef>
            <a:fillRef idx="0">
              <a:schemeClr val="accent2"/>
            </a:fillRef>
            <a:effectRef idx="0">
              <a:schemeClr val="accent2"/>
            </a:effectRef>
            <a:fontRef idx="minor">
              <a:schemeClr val="tx1"/>
            </a:fontRef>
          </p:style>
        </p:cxnSp>
        <p:sp>
          <p:nvSpPr>
            <p:cNvPr id="16" name="角丸四角形 15"/>
            <p:cNvSpPr/>
            <p:nvPr/>
          </p:nvSpPr>
          <p:spPr>
            <a:xfrm>
              <a:off x="3295116" y="83911"/>
              <a:ext cx="3220633" cy="454384"/>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ja-JP" sz="1200" dirty="0">
                  <a:solidFill>
                    <a:srgbClr val="000000"/>
                  </a:solidFill>
                  <a:effectLst/>
                  <a:latin typeface="+mn-ea"/>
                  <a:cs typeface="Times New Roman" panose="02020603050405020304" pitchFamily="18" charset="0"/>
                </a:rPr>
                <a:t>行政手続のオンライン化の推進</a:t>
              </a:r>
              <a:endParaRPr lang="ja-JP" sz="1200" dirty="0">
                <a:effectLst/>
                <a:latin typeface="+mn-ea"/>
                <a:cs typeface="ＭＳ Ｐゴシック" panose="020B0600070205080204" pitchFamily="50" charset="-128"/>
              </a:endParaRPr>
            </a:p>
          </p:txBody>
        </p:sp>
        <p:sp>
          <p:nvSpPr>
            <p:cNvPr id="17" name="角丸四角形 16"/>
            <p:cNvSpPr/>
            <p:nvPr/>
          </p:nvSpPr>
          <p:spPr>
            <a:xfrm>
              <a:off x="3295116" y="592398"/>
              <a:ext cx="3220633" cy="437237"/>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ja-JP" sz="1200">
                  <a:solidFill>
                    <a:srgbClr val="000000"/>
                  </a:solidFill>
                  <a:effectLst/>
                  <a:latin typeface="+mn-ea"/>
                  <a:cs typeface="Times New Roman" panose="02020603050405020304" pitchFamily="18" charset="0"/>
                </a:rPr>
                <a:t>マイナンバー制度の普及・活用</a:t>
              </a:r>
              <a:endParaRPr lang="ja-JP" sz="1200">
                <a:effectLst/>
                <a:latin typeface="+mn-ea"/>
                <a:cs typeface="ＭＳ Ｐゴシック" panose="020B0600070205080204" pitchFamily="50" charset="-128"/>
              </a:endParaRPr>
            </a:p>
          </p:txBody>
        </p:sp>
        <p:sp>
          <p:nvSpPr>
            <p:cNvPr id="18" name="角丸四角形 17"/>
            <p:cNvSpPr/>
            <p:nvPr/>
          </p:nvSpPr>
          <p:spPr>
            <a:xfrm>
              <a:off x="3285593" y="1083410"/>
              <a:ext cx="3220634" cy="454384"/>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ja-JP" sz="1200">
                  <a:solidFill>
                    <a:srgbClr val="000000"/>
                  </a:solidFill>
                  <a:effectLst/>
                  <a:latin typeface="+mn-ea"/>
                  <a:cs typeface="Times New Roman" panose="02020603050405020304" pitchFamily="18" charset="0"/>
                </a:rPr>
                <a:t>デジタルデバイドの解消</a:t>
              </a:r>
              <a:endParaRPr lang="ja-JP" sz="1200">
                <a:effectLst/>
                <a:latin typeface="+mn-ea"/>
                <a:cs typeface="ＭＳ Ｐゴシック" panose="020B0600070205080204" pitchFamily="50" charset="-128"/>
              </a:endParaRPr>
            </a:p>
          </p:txBody>
        </p:sp>
        <p:sp>
          <p:nvSpPr>
            <p:cNvPr id="19" name="角丸四角形 18"/>
            <p:cNvSpPr/>
            <p:nvPr/>
          </p:nvSpPr>
          <p:spPr>
            <a:xfrm>
              <a:off x="3285594" y="1828387"/>
              <a:ext cx="3220634" cy="462959"/>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ja-JP" sz="1200" b="1" dirty="0">
                  <a:solidFill>
                    <a:srgbClr val="000000"/>
                  </a:solidFill>
                  <a:effectLst/>
                  <a:latin typeface="+mn-ea"/>
                  <a:cs typeface="Times New Roman" panose="02020603050405020304" pitchFamily="18" charset="0"/>
                </a:rPr>
                <a:t>行政情報のオープンデータ化の推進</a:t>
              </a:r>
              <a:endParaRPr lang="ja-JP" sz="1200" b="1" dirty="0">
                <a:effectLst/>
                <a:latin typeface="+mn-ea"/>
                <a:cs typeface="ＭＳ Ｐゴシック" panose="020B0600070205080204" pitchFamily="50" charset="-128"/>
              </a:endParaRPr>
            </a:p>
          </p:txBody>
        </p:sp>
        <p:sp>
          <p:nvSpPr>
            <p:cNvPr id="20" name="角丸四角形 19"/>
            <p:cNvSpPr/>
            <p:nvPr/>
          </p:nvSpPr>
          <p:spPr>
            <a:xfrm>
              <a:off x="3285593" y="2423037"/>
              <a:ext cx="3220634" cy="462959"/>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en-US" sz="1200">
                  <a:solidFill>
                    <a:srgbClr val="000000"/>
                  </a:solidFill>
                  <a:effectLst/>
                  <a:latin typeface="+mn-ea"/>
                  <a:cs typeface="Times New Roman" panose="02020603050405020304" pitchFamily="18" charset="0"/>
                </a:rPr>
                <a:t>IoT</a:t>
              </a:r>
              <a:r>
                <a:rPr lang="ja-JP" sz="1200">
                  <a:solidFill>
                    <a:srgbClr val="000000"/>
                  </a:solidFill>
                  <a:effectLst/>
                  <a:latin typeface="+mn-ea"/>
                  <a:cs typeface="Times New Roman" panose="02020603050405020304" pitchFamily="18" charset="0"/>
                </a:rPr>
                <a:t>の活用</a:t>
              </a:r>
              <a:endParaRPr lang="ja-JP" sz="1200">
                <a:effectLst/>
                <a:latin typeface="+mn-ea"/>
                <a:cs typeface="ＭＳ Ｐゴシック" panose="020B0600070205080204" pitchFamily="50" charset="-128"/>
              </a:endParaRPr>
            </a:p>
          </p:txBody>
        </p:sp>
        <p:sp>
          <p:nvSpPr>
            <p:cNvPr id="21" name="角丸四角形 20"/>
            <p:cNvSpPr/>
            <p:nvPr/>
          </p:nvSpPr>
          <p:spPr>
            <a:xfrm>
              <a:off x="3285594" y="3095211"/>
              <a:ext cx="3220634" cy="462959"/>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ja-JP" sz="1200">
                  <a:solidFill>
                    <a:srgbClr val="000000"/>
                  </a:solidFill>
                  <a:effectLst/>
                  <a:latin typeface="+mn-ea"/>
                  <a:cs typeface="ＭＳ Ｐゴシック" panose="020B0600070205080204" pitchFamily="50" charset="-128"/>
                </a:rPr>
                <a:t>情報システムの効率的な利用</a:t>
              </a:r>
              <a:endParaRPr lang="ja-JP" sz="1200">
                <a:effectLst/>
                <a:latin typeface="+mn-ea"/>
                <a:cs typeface="ＭＳ Ｐゴシック" panose="020B0600070205080204" pitchFamily="50" charset="-128"/>
              </a:endParaRPr>
            </a:p>
          </p:txBody>
        </p:sp>
        <p:sp>
          <p:nvSpPr>
            <p:cNvPr id="22" name="角丸四角形 21"/>
            <p:cNvSpPr/>
            <p:nvPr/>
          </p:nvSpPr>
          <p:spPr>
            <a:xfrm>
              <a:off x="3276070" y="3714336"/>
              <a:ext cx="3220634" cy="462959"/>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ja-JP" sz="1200">
                  <a:solidFill>
                    <a:srgbClr val="000000"/>
                  </a:solidFill>
                  <a:effectLst/>
                  <a:latin typeface="+mn-ea"/>
                  <a:cs typeface="Times New Roman" panose="02020603050405020304" pitchFamily="18" charset="0"/>
                </a:rPr>
                <a:t>情報セキュリティ対策</a:t>
              </a:r>
              <a:endParaRPr lang="ja-JP" sz="1200">
                <a:effectLst/>
                <a:latin typeface="+mn-ea"/>
                <a:cs typeface="ＭＳ Ｐゴシック" panose="020B0600070205080204" pitchFamily="50" charset="-128"/>
              </a:endParaRPr>
            </a:p>
          </p:txBody>
        </p:sp>
        <p:sp>
          <p:nvSpPr>
            <p:cNvPr id="23" name="角丸四角形 22"/>
            <p:cNvSpPr/>
            <p:nvPr/>
          </p:nvSpPr>
          <p:spPr>
            <a:xfrm>
              <a:off x="477575" y="16391"/>
              <a:ext cx="2220996" cy="581024"/>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ja-JP" sz="1200" dirty="0">
                  <a:solidFill>
                    <a:srgbClr val="000000"/>
                  </a:solidFill>
                  <a:effectLst/>
                  <a:latin typeface="+mn-ea"/>
                  <a:cs typeface="Times New Roman" panose="02020603050405020304" pitchFamily="18" charset="0"/>
                </a:rPr>
                <a:t>住民及び事業者の利便性向上</a:t>
              </a:r>
              <a:endParaRPr lang="ja-JP" sz="1200" dirty="0">
                <a:effectLst/>
                <a:latin typeface="+mn-ea"/>
                <a:cs typeface="ＭＳ Ｐゴシック" panose="020B0600070205080204" pitchFamily="50" charset="-128"/>
              </a:endParaRPr>
            </a:p>
          </p:txBody>
        </p:sp>
        <p:sp>
          <p:nvSpPr>
            <p:cNvPr id="24" name="角丸四角形 23"/>
            <p:cNvSpPr/>
            <p:nvPr/>
          </p:nvSpPr>
          <p:spPr>
            <a:xfrm>
              <a:off x="469726" y="3019426"/>
              <a:ext cx="2228958" cy="570459"/>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ja-JP" sz="1200">
                  <a:solidFill>
                    <a:srgbClr val="000000"/>
                  </a:solidFill>
                  <a:effectLst/>
                  <a:latin typeface="+mn-ea"/>
                  <a:cs typeface="Times New Roman" panose="02020603050405020304" pitchFamily="18" charset="0"/>
                </a:rPr>
                <a:t>行政事務の効率化</a:t>
              </a:r>
              <a:endParaRPr lang="ja-JP" sz="1200">
                <a:effectLst/>
                <a:latin typeface="+mn-ea"/>
                <a:cs typeface="ＭＳ Ｐゴシック" panose="020B0600070205080204" pitchFamily="50" charset="-128"/>
              </a:endParaRPr>
            </a:p>
          </p:txBody>
        </p:sp>
        <p:sp>
          <p:nvSpPr>
            <p:cNvPr id="25" name="角丸四角形 24"/>
            <p:cNvSpPr/>
            <p:nvPr/>
          </p:nvSpPr>
          <p:spPr>
            <a:xfrm>
              <a:off x="477575" y="1752601"/>
              <a:ext cx="2220996" cy="570459"/>
            </a:xfrm>
            <a:prstGeom prst="roundRect">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indent="133350" algn="ctr">
                <a:spcAft>
                  <a:spcPts val="0"/>
                </a:spcAft>
              </a:pPr>
              <a:r>
                <a:rPr lang="ja-JP" sz="1200">
                  <a:solidFill>
                    <a:srgbClr val="000000"/>
                  </a:solidFill>
                  <a:effectLst/>
                  <a:latin typeface="+mn-ea"/>
                  <a:cs typeface="Times New Roman" panose="02020603050405020304" pitchFamily="18" charset="0"/>
                </a:rPr>
                <a:t>地域課題の解決</a:t>
              </a:r>
              <a:endParaRPr lang="ja-JP" sz="1200">
                <a:effectLst/>
                <a:latin typeface="+mn-ea"/>
                <a:cs typeface="ＭＳ Ｐゴシック" panose="020B0600070205080204" pitchFamily="50" charset="-128"/>
              </a:endParaRPr>
            </a:p>
          </p:txBody>
        </p:sp>
      </p:grpSp>
    </p:spTree>
    <p:extLst>
      <p:ext uri="{BB962C8B-B14F-4D97-AF65-F5344CB8AC3E}">
        <p14:creationId xmlns:p14="http://schemas.microsoft.com/office/powerpoint/2010/main" val="407664355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福岡県官民データ活用推進計画</a:t>
            </a:r>
            <a:endParaRPr lang="en-US" altLang="ja-JP" dirty="0"/>
          </a:p>
        </p:txBody>
      </p:sp>
      <p:sp>
        <p:nvSpPr>
          <p:cNvPr id="3" name="コンテンツ プレースホルダー 2"/>
          <p:cNvSpPr>
            <a:spLocks noGrp="1"/>
          </p:cNvSpPr>
          <p:nvPr>
            <p:ph idx="1"/>
          </p:nvPr>
        </p:nvSpPr>
        <p:spPr>
          <a:xfrm>
            <a:off x="1060956" y="1768642"/>
            <a:ext cx="9231887" cy="4142580"/>
          </a:xfrm>
        </p:spPr>
        <p:txBody>
          <a:bodyPr>
            <a:normAutofit/>
          </a:bodyPr>
          <a:lstStyle/>
          <a:p>
            <a:r>
              <a:rPr lang="ja-JP" altLang="en-US" dirty="0">
                <a:latin typeface="+mn-ea"/>
              </a:rPr>
              <a:t>行政情報のオープンデータ化の</a:t>
            </a:r>
            <a:r>
              <a:rPr lang="ja-JP" altLang="en-US" dirty="0" smtClean="0">
                <a:latin typeface="+mn-ea"/>
              </a:rPr>
              <a:t>推進</a:t>
            </a:r>
            <a:r>
              <a:rPr lang="ja-JP" altLang="en-US" dirty="0">
                <a:latin typeface="+mn-ea"/>
              </a:rPr>
              <a:t>（</a:t>
            </a:r>
            <a:r>
              <a:rPr lang="ja-JP" altLang="en-US" dirty="0" smtClean="0">
                <a:latin typeface="+mn-ea"/>
              </a:rPr>
              <a:t>指標）</a:t>
            </a:r>
            <a:endParaRPr lang="en-US" altLang="ja-JP" dirty="0" smtClean="0">
              <a:latin typeface="+mn-ea"/>
            </a:endParaRPr>
          </a:p>
          <a:p>
            <a:pPr lvl="1"/>
            <a:r>
              <a:rPr lang="ja-JP" altLang="en-US" dirty="0" smtClean="0">
                <a:latin typeface="+mn-ea"/>
              </a:rPr>
              <a:t>福岡県</a:t>
            </a:r>
            <a:r>
              <a:rPr lang="ja-JP" altLang="en-US" dirty="0">
                <a:latin typeface="+mn-ea"/>
              </a:rPr>
              <a:t>オープンデータサイトで公開された</a:t>
            </a:r>
            <a:r>
              <a:rPr lang="ja-JP" altLang="en-US" dirty="0" smtClean="0">
                <a:latin typeface="+mn-ea"/>
              </a:rPr>
              <a:t>データ数</a:t>
            </a:r>
            <a:endParaRPr lang="ja-JP" altLang="en-US" dirty="0">
              <a:latin typeface="+mn-ea"/>
            </a:endParaRPr>
          </a:p>
          <a:p>
            <a:pPr lvl="2"/>
            <a:r>
              <a:rPr lang="en-US" altLang="ja-JP" dirty="0" smtClean="0">
                <a:latin typeface="+mn-ea"/>
              </a:rPr>
              <a:t>8,000</a:t>
            </a:r>
            <a:r>
              <a:rPr lang="ja-JP" altLang="en-US" dirty="0">
                <a:latin typeface="+mn-ea"/>
              </a:rPr>
              <a:t>（</a:t>
            </a:r>
            <a:r>
              <a:rPr lang="en-US" altLang="ja-JP" dirty="0">
                <a:latin typeface="+mn-ea"/>
              </a:rPr>
              <a:t>2018</a:t>
            </a:r>
            <a:r>
              <a:rPr lang="ja-JP" altLang="en-US" dirty="0">
                <a:latin typeface="+mn-ea"/>
              </a:rPr>
              <a:t>年度）　→　</a:t>
            </a:r>
            <a:r>
              <a:rPr lang="en-US" altLang="ja-JP" dirty="0">
                <a:latin typeface="+mn-ea"/>
              </a:rPr>
              <a:t>11,000</a:t>
            </a:r>
            <a:r>
              <a:rPr lang="ja-JP" altLang="en-US" dirty="0">
                <a:latin typeface="+mn-ea"/>
              </a:rPr>
              <a:t>（</a:t>
            </a:r>
            <a:r>
              <a:rPr lang="en-US" altLang="ja-JP" dirty="0">
                <a:latin typeface="+mn-ea"/>
              </a:rPr>
              <a:t>2021</a:t>
            </a:r>
            <a:r>
              <a:rPr lang="ja-JP" altLang="en-US" dirty="0">
                <a:latin typeface="+mn-ea"/>
              </a:rPr>
              <a:t>年度</a:t>
            </a:r>
            <a:r>
              <a:rPr lang="ja-JP" altLang="en-US" dirty="0" smtClean="0">
                <a:latin typeface="+mn-ea"/>
              </a:rPr>
              <a:t>）</a:t>
            </a:r>
            <a:endParaRPr lang="en-US" altLang="ja-JP" dirty="0" smtClean="0">
              <a:latin typeface="+mn-ea"/>
            </a:endParaRPr>
          </a:p>
          <a:p>
            <a:pPr lvl="1"/>
            <a:r>
              <a:rPr lang="ja-JP" altLang="en-US" b="1" dirty="0">
                <a:latin typeface="+mn-ea"/>
              </a:rPr>
              <a:t>オープンデータサイトの開設・運用を行う県内市町村の</a:t>
            </a:r>
            <a:r>
              <a:rPr lang="ja-JP" altLang="en-US" b="1" dirty="0" smtClean="0">
                <a:latin typeface="+mn-ea"/>
              </a:rPr>
              <a:t>割合</a:t>
            </a:r>
            <a:endParaRPr lang="en-US" altLang="ja-JP" b="1" dirty="0" smtClean="0">
              <a:latin typeface="+mn-ea"/>
            </a:endParaRPr>
          </a:p>
          <a:p>
            <a:pPr lvl="2"/>
            <a:r>
              <a:rPr lang="en-US" altLang="ja-JP" dirty="0">
                <a:latin typeface="+mn-ea"/>
              </a:rPr>
              <a:t>40</a:t>
            </a:r>
            <a:r>
              <a:rPr lang="ja-JP" altLang="en-US" dirty="0">
                <a:latin typeface="+mn-ea"/>
              </a:rPr>
              <a:t>％（</a:t>
            </a:r>
            <a:r>
              <a:rPr lang="en-US" altLang="ja-JP" dirty="0">
                <a:latin typeface="+mn-ea"/>
              </a:rPr>
              <a:t>2018</a:t>
            </a:r>
            <a:r>
              <a:rPr lang="ja-JP" altLang="en-US" dirty="0">
                <a:latin typeface="+mn-ea"/>
              </a:rPr>
              <a:t>年度）　→　</a:t>
            </a:r>
            <a:r>
              <a:rPr lang="en-US" altLang="ja-JP" b="1" dirty="0">
                <a:solidFill>
                  <a:srgbClr val="FF0000"/>
                </a:solidFill>
                <a:latin typeface="+mn-ea"/>
              </a:rPr>
              <a:t>100</a:t>
            </a:r>
            <a:r>
              <a:rPr lang="ja-JP" altLang="en-US" b="1" dirty="0">
                <a:solidFill>
                  <a:srgbClr val="FF0000"/>
                </a:solidFill>
                <a:latin typeface="+mn-ea"/>
              </a:rPr>
              <a:t>％（</a:t>
            </a:r>
            <a:r>
              <a:rPr lang="en-US" altLang="ja-JP" b="1" dirty="0">
                <a:solidFill>
                  <a:srgbClr val="FF0000"/>
                </a:solidFill>
                <a:latin typeface="+mn-ea"/>
              </a:rPr>
              <a:t>2021</a:t>
            </a:r>
            <a:r>
              <a:rPr lang="ja-JP" altLang="en-US" b="1" dirty="0">
                <a:solidFill>
                  <a:srgbClr val="FF0000"/>
                </a:solidFill>
                <a:latin typeface="+mn-ea"/>
              </a:rPr>
              <a:t>年度</a:t>
            </a:r>
            <a:r>
              <a:rPr lang="ja-JP" altLang="en-US" b="1" dirty="0" smtClean="0">
                <a:solidFill>
                  <a:srgbClr val="FF0000"/>
                </a:solidFill>
                <a:latin typeface="+mn-ea"/>
              </a:rPr>
              <a:t>）</a:t>
            </a:r>
            <a:endParaRPr lang="en-US" altLang="ja-JP" b="1" dirty="0" smtClean="0">
              <a:solidFill>
                <a:srgbClr val="FF0000"/>
              </a:solidFill>
              <a:latin typeface="+mn-ea"/>
            </a:endParaRPr>
          </a:p>
          <a:p>
            <a:pPr lvl="1"/>
            <a:r>
              <a:rPr lang="ja-JP" altLang="ja-JP" dirty="0">
                <a:latin typeface="+mn-ea"/>
              </a:rPr>
              <a:t>県のオープンデータを用いた新たなアプリケーションやサービスの</a:t>
            </a:r>
            <a:r>
              <a:rPr lang="ja-JP" altLang="ja-JP" dirty="0" smtClean="0">
                <a:latin typeface="+mn-ea"/>
              </a:rPr>
              <a:t>開発数</a:t>
            </a:r>
            <a:endParaRPr lang="en-US" altLang="ja-JP" dirty="0" smtClean="0">
              <a:latin typeface="+mn-ea"/>
            </a:endParaRPr>
          </a:p>
          <a:p>
            <a:pPr lvl="2"/>
            <a:r>
              <a:rPr lang="en-US" altLang="ja-JP" dirty="0">
                <a:latin typeface="+mn-ea"/>
              </a:rPr>
              <a:t>1</a:t>
            </a:r>
            <a:r>
              <a:rPr lang="ja-JP" altLang="en-US" dirty="0">
                <a:latin typeface="+mn-ea"/>
              </a:rPr>
              <a:t>（</a:t>
            </a:r>
            <a:r>
              <a:rPr lang="en-US" altLang="ja-JP" dirty="0">
                <a:latin typeface="+mn-ea"/>
              </a:rPr>
              <a:t>2018</a:t>
            </a:r>
            <a:r>
              <a:rPr lang="ja-JP" altLang="en-US" dirty="0">
                <a:latin typeface="+mn-ea"/>
              </a:rPr>
              <a:t>年度）　→　</a:t>
            </a:r>
            <a:r>
              <a:rPr lang="en-US" altLang="ja-JP" dirty="0">
                <a:latin typeface="+mn-ea"/>
              </a:rPr>
              <a:t>10</a:t>
            </a:r>
            <a:r>
              <a:rPr lang="ja-JP" altLang="en-US" dirty="0">
                <a:latin typeface="+mn-ea"/>
              </a:rPr>
              <a:t>（</a:t>
            </a:r>
            <a:r>
              <a:rPr lang="en-US" altLang="ja-JP" dirty="0">
                <a:latin typeface="+mn-ea"/>
              </a:rPr>
              <a:t>2021</a:t>
            </a:r>
            <a:r>
              <a:rPr lang="ja-JP" altLang="en-US" dirty="0">
                <a:latin typeface="+mn-ea"/>
              </a:rPr>
              <a:t>年度）</a:t>
            </a:r>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8</a:t>
            </a:fld>
            <a:endParaRPr kumimoji="1" lang="ja-JP" altLang="en-US"/>
          </a:p>
        </p:txBody>
      </p:sp>
    </p:spTree>
    <p:extLst>
      <p:ext uri="{BB962C8B-B14F-4D97-AF65-F5344CB8AC3E}">
        <p14:creationId xmlns:p14="http://schemas.microsoft.com/office/powerpoint/2010/main" val="64933348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福岡県官民データ活用推進計画</a:t>
            </a:r>
            <a:endParaRPr lang="en-US" altLang="ja-JP" dirty="0"/>
          </a:p>
        </p:txBody>
      </p:sp>
      <p:sp>
        <p:nvSpPr>
          <p:cNvPr id="3" name="コンテンツ プレースホルダー 2"/>
          <p:cNvSpPr>
            <a:spLocks noGrp="1"/>
          </p:cNvSpPr>
          <p:nvPr>
            <p:ph idx="1"/>
          </p:nvPr>
        </p:nvSpPr>
        <p:spPr/>
        <p:txBody>
          <a:bodyPr>
            <a:normAutofit/>
          </a:bodyPr>
          <a:lstStyle/>
          <a:p>
            <a:r>
              <a:rPr lang="ja-JP" altLang="en-US" dirty="0">
                <a:latin typeface="+mn-ea"/>
              </a:rPr>
              <a:t>行政情報のオープンデータ化の</a:t>
            </a:r>
            <a:r>
              <a:rPr lang="ja-JP" altLang="en-US" dirty="0" smtClean="0">
                <a:latin typeface="+mn-ea"/>
              </a:rPr>
              <a:t>推進</a:t>
            </a:r>
            <a:r>
              <a:rPr lang="ja-JP" altLang="en-US" dirty="0">
                <a:latin typeface="+mn-ea"/>
              </a:rPr>
              <a:t>（</a:t>
            </a:r>
            <a:r>
              <a:rPr lang="ja-JP" altLang="en-US" dirty="0" smtClean="0">
                <a:latin typeface="+mn-ea"/>
              </a:rPr>
              <a:t>主な取組み）</a:t>
            </a:r>
            <a:endParaRPr lang="en-US" altLang="ja-JP" dirty="0" smtClean="0">
              <a:latin typeface="+mn-ea"/>
            </a:endParaRPr>
          </a:p>
          <a:p>
            <a:pPr lvl="1"/>
            <a:r>
              <a:rPr lang="ja-JP" altLang="ja-JP" dirty="0">
                <a:latin typeface="+mn-ea"/>
              </a:rPr>
              <a:t>オープンデータサイトのデータ数の拡大</a:t>
            </a:r>
          </a:p>
          <a:p>
            <a:pPr lvl="2"/>
            <a:r>
              <a:rPr lang="ja-JP" altLang="ja-JP" dirty="0" smtClean="0">
                <a:latin typeface="+mn-ea"/>
              </a:rPr>
              <a:t>県</a:t>
            </a:r>
            <a:r>
              <a:rPr lang="ja-JP" altLang="ja-JP" dirty="0">
                <a:latin typeface="+mn-ea"/>
              </a:rPr>
              <a:t>が保有する行政情報のオープンデータ化が進むよう職員研修会やオープンデータサイトの操作説明会を</a:t>
            </a:r>
            <a:r>
              <a:rPr lang="ja-JP" altLang="ja-JP" dirty="0" smtClean="0">
                <a:latin typeface="+mn-ea"/>
              </a:rPr>
              <a:t>実施</a:t>
            </a:r>
            <a:endParaRPr lang="ja-JP" altLang="ja-JP" dirty="0">
              <a:latin typeface="+mn-ea"/>
            </a:endParaRPr>
          </a:p>
          <a:p>
            <a:pPr lvl="2"/>
            <a:r>
              <a:rPr lang="ja-JP" altLang="ja-JP" dirty="0" smtClean="0">
                <a:latin typeface="+mn-ea"/>
              </a:rPr>
              <a:t>県</a:t>
            </a:r>
            <a:r>
              <a:rPr lang="ja-JP" altLang="ja-JP" dirty="0">
                <a:latin typeface="+mn-ea"/>
              </a:rPr>
              <a:t>が保有するデータについては、防災、観光、子育て、医療、介護、福祉など県民生活にかかわりの深い分野を中心に、オープンデータ化が可能なものについて点検し、サイトへの登録を</a:t>
            </a:r>
            <a:r>
              <a:rPr lang="ja-JP" altLang="ja-JP" dirty="0" smtClean="0">
                <a:latin typeface="+mn-ea"/>
              </a:rPr>
              <a:t>進め</a:t>
            </a:r>
            <a:r>
              <a:rPr lang="ja-JP" altLang="en-US" dirty="0">
                <a:latin typeface="+mn-ea"/>
              </a:rPr>
              <a:t>る</a:t>
            </a:r>
            <a:endParaRPr lang="ja-JP" altLang="ja-JP" dirty="0">
              <a:latin typeface="+mn-ea"/>
            </a:endParaRPr>
          </a:p>
          <a:p>
            <a:pPr lvl="2"/>
            <a:r>
              <a:rPr lang="ja-JP" altLang="ja-JP" dirty="0" smtClean="0">
                <a:latin typeface="+mn-ea"/>
              </a:rPr>
              <a:t>オープンデータサイト</a:t>
            </a:r>
            <a:r>
              <a:rPr lang="ja-JP" altLang="ja-JP" dirty="0">
                <a:latin typeface="+mn-ea"/>
              </a:rPr>
              <a:t>に寄せられた利用者からの要望を基に、ニーズが多いデータについてはオープンデータ化を</a:t>
            </a:r>
            <a:r>
              <a:rPr lang="ja-JP" altLang="ja-JP" dirty="0" smtClean="0">
                <a:latin typeface="+mn-ea"/>
              </a:rPr>
              <a:t>進め</a:t>
            </a:r>
            <a:r>
              <a:rPr lang="ja-JP" altLang="en-US" dirty="0">
                <a:latin typeface="+mn-ea"/>
              </a:rPr>
              <a:t>る</a:t>
            </a:r>
            <a:endParaRPr lang="ja-JP" altLang="ja-JP" dirty="0">
              <a:latin typeface="+mn-ea"/>
            </a:endParaRPr>
          </a:p>
        </p:txBody>
      </p:sp>
      <p:sp>
        <p:nvSpPr>
          <p:cNvPr id="4" name="スライド番号プレースホルダー 3"/>
          <p:cNvSpPr>
            <a:spLocks noGrp="1"/>
          </p:cNvSpPr>
          <p:nvPr>
            <p:ph type="sldNum" sz="quarter" idx="12"/>
          </p:nvPr>
        </p:nvSpPr>
        <p:spPr/>
        <p:txBody>
          <a:bodyPr/>
          <a:lstStyle/>
          <a:p>
            <a:fld id="{8C43DAF9-1F43-4099-B9F2-390291C56737}" type="slidenum">
              <a:rPr kumimoji="1" lang="ja-JP" altLang="en-US" smtClean="0"/>
              <a:t>9</a:t>
            </a:fld>
            <a:endParaRPr kumimoji="1" lang="ja-JP" altLang="en-US"/>
          </a:p>
        </p:txBody>
      </p:sp>
    </p:spTree>
    <p:extLst>
      <p:ext uri="{BB962C8B-B14F-4D97-AF65-F5344CB8AC3E}">
        <p14:creationId xmlns:p14="http://schemas.microsoft.com/office/powerpoint/2010/main" val="135936752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1543</TotalTime>
  <Words>810</Words>
  <Application>Microsoft Office PowerPoint</Application>
  <PresentationFormat>ワイド画面</PresentationFormat>
  <Paragraphs>91</Paragraphs>
  <Slides>11</Slides>
  <Notes>3</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ＭＳ Ｐゴシック</vt:lpstr>
      <vt:lpstr>Arial</vt:lpstr>
      <vt:lpstr>Calibri</vt:lpstr>
      <vt:lpstr>Calibri Light</vt:lpstr>
      <vt:lpstr>Times New Roman</vt:lpstr>
      <vt:lpstr>Office テーマ</vt:lpstr>
      <vt:lpstr>福岡県 官民データ活用推進計画について</vt:lpstr>
      <vt:lpstr>１　国の動向</vt:lpstr>
      <vt:lpstr>１　国の動向</vt:lpstr>
      <vt:lpstr>２　福岡県官民データ活用推進計画</vt:lpstr>
      <vt:lpstr>福岡県官民データ活用推進計画</vt:lpstr>
      <vt:lpstr>福岡県官民データ活用推進計画</vt:lpstr>
      <vt:lpstr>福岡県官民データ活用推進計画</vt:lpstr>
      <vt:lpstr>福岡県官民データ活用推進計画</vt:lpstr>
      <vt:lpstr>福岡県官民データ活用推進計画</vt:lpstr>
      <vt:lpstr>福岡県官民データ活用推進計画</vt:lpstr>
      <vt:lpstr>福岡県官民データ活用推進計画</vt:lpstr>
    </vt:vector>
  </TitlesOfParts>
  <Company>福岡県</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オープンデータの取組みについて</dc:title>
  <dc:creator>井内　大輔</dc:creator>
  <cp:lastModifiedBy>井内　大輔</cp:lastModifiedBy>
  <cp:revision>54</cp:revision>
  <cp:lastPrinted>2018-07-31T06:37:08Z</cp:lastPrinted>
  <dcterms:created xsi:type="dcterms:W3CDTF">2018-07-23T13:38:25Z</dcterms:created>
  <dcterms:modified xsi:type="dcterms:W3CDTF">2019-03-28T06:39:44Z</dcterms:modified>
</cp:coreProperties>
</file>

<file path=docProps/thumbnail.jpeg>
</file>