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7"/>
  </p:notesMasterIdLst>
  <p:handoutMasterIdLst>
    <p:handoutMasterId r:id="rId18"/>
  </p:handoutMasterIdLst>
  <p:sldIdLst>
    <p:sldId id="285" r:id="rId2"/>
    <p:sldId id="329" r:id="rId3"/>
    <p:sldId id="330" r:id="rId4"/>
    <p:sldId id="331" r:id="rId5"/>
    <p:sldId id="366" r:id="rId6"/>
    <p:sldId id="367" r:id="rId7"/>
    <p:sldId id="334" r:id="rId8"/>
    <p:sldId id="335" r:id="rId9"/>
    <p:sldId id="336" r:id="rId10"/>
    <p:sldId id="337" r:id="rId11"/>
    <p:sldId id="371" r:id="rId12"/>
    <p:sldId id="368" r:id="rId13"/>
    <p:sldId id="369" r:id="rId14"/>
    <p:sldId id="370" r:id="rId15"/>
    <p:sldId id="365" r:id="rId16"/>
  </p:sldIdLst>
  <p:sldSz cx="10261600" cy="7200900"/>
  <p:notesSz cx="9866313" cy="6735763"/>
  <p:defaultTextStyle>
    <a:defPPr>
      <a:defRPr lang="ja-JP"/>
    </a:defPPr>
    <a:lvl1pPr marL="0" algn="l" defTabSz="997793" rtl="0" eaLnBrk="1" latinLnBrk="0" hangingPunct="1">
      <a:defRPr kumimoji="1" sz="2000" kern="1200">
        <a:solidFill>
          <a:schemeClr val="tx1"/>
        </a:solidFill>
        <a:latin typeface="+mn-lt"/>
        <a:ea typeface="+mn-ea"/>
        <a:cs typeface="+mn-cs"/>
      </a:defRPr>
    </a:lvl1pPr>
    <a:lvl2pPr marL="498897" algn="l" defTabSz="997793" rtl="0" eaLnBrk="1" latinLnBrk="0" hangingPunct="1">
      <a:defRPr kumimoji="1" sz="2000" kern="1200">
        <a:solidFill>
          <a:schemeClr val="tx1"/>
        </a:solidFill>
        <a:latin typeface="+mn-lt"/>
        <a:ea typeface="+mn-ea"/>
        <a:cs typeface="+mn-cs"/>
      </a:defRPr>
    </a:lvl2pPr>
    <a:lvl3pPr marL="997793" algn="l" defTabSz="997793" rtl="0" eaLnBrk="1" latinLnBrk="0" hangingPunct="1">
      <a:defRPr kumimoji="1" sz="2000" kern="1200">
        <a:solidFill>
          <a:schemeClr val="tx1"/>
        </a:solidFill>
        <a:latin typeface="+mn-lt"/>
        <a:ea typeface="+mn-ea"/>
        <a:cs typeface="+mn-cs"/>
      </a:defRPr>
    </a:lvl3pPr>
    <a:lvl4pPr marL="1496690" algn="l" defTabSz="997793" rtl="0" eaLnBrk="1" latinLnBrk="0" hangingPunct="1">
      <a:defRPr kumimoji="1" sz="2000" kern="1200">
        <a:solidFill>
          <a:schemeClr val="tx1"/>
        </a:solidFill>
        <a:latin typeface="+mn-lt"/>
        <a:ea typeface="+mn-ea"/>
        <a:cs typeface="+mn-cs"/>
      </a:defRPr>
    </a:lvl4pPr>
    <a:lvl5pPr marL="1995587" algn="l" defTabSz="997793" rtl="0" eaLnBrk="1" latinLnBrk="0" hangingPunct="1">
      <a:defRPr kumimoji="1" sz="2000" kern="1200">
        <a:solidFill>
          <a:schemeClr val="tx1"/>
        </a:solidFill>
        <a:latin typeface="+mn-lt"/>
        <a:ea typeface="+mn-ea"/>
        <a:cs typeface="+mn-cs"/>
      </a:defRPr>
    </a:lvl5pPr>
    <a:lvl6pPr marL="2494483" algn="l" defTabSz="997793" rtl="0" eaLnBrk="1" latinLnBrk="0" hangingPunct="1">
      <a:defRPr kumimoji="1" sz="2000" kern="1200">
        <a:solidFill>
          <a:schemeClr val="tx1"/>
        </a:solidFill>
        <a:latin typeface="+mn-lt"/>
        <a:ea typeface="+mn-ea"/>
        <a:cs typeface="+mn-cs"/>
      </a:defRPr>
    </a:lvl6pPr>
    <a:lvl7pPr marL="2993380" algn="l" defTabSz="997793" rtl="0" eaLnBrk="1" latinLnBrk="0" hangingPunct="1">
      <a:defRPr kumimoji="1" sz="2000" kern="1200">
        <a:solidFill>
          <a:schemeClr val="tx1"/>
        </a:solidFill>
        <a:latin typeface="+mn-lt"/>
        <a:ea typeface="+mn-ea"/>
        <a:cs typeface="+mn-cs"/>
      </a:defRPr>
    </a:lvl7pPr>
    <a:lvl8pPr marL="3492276" algn="l" defTabSz="997793" rtl="0" eaLnBrk="1" latinLnBrk="0" hangingPunct="1">
      <a:defRPr kumimoji="1" sz="2000" kern="1200">
        <a:solidFill>
          <a:schemeClr val="tx1"/>
        </a:solidFill>
        <a:latin typeface="+mn-lt"/>
        <a:ea typeface="+mn-ea"/>
        <a:cs typeface="+mn-cs"/>
      </a:defRPr>
    </a:lvl8pPr>
    <a:lvl9pPr marL="3991173" algn="l" defTabSz="997793" rtl="0" eaLnBrk="1" latinLnBrk="0" hangingPunct="1">
      <a:defRPr kumimoji="1"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44" autoAdjust="0"/>
    <p:restoredTop sz="85341" autoAdjust="0"/>
  </p:normalViewPr>
  <p:slideViewPr>
    <p:cSldViewPr>
      <p:cViewPr>
        <p:scale>
          <a:sx n="75" d="100"/>
          <a:sy n="75" d="100"/>
        </p:scale>
        <p:origin x="-2740" y="-524"/>
      </p:cViewPr>
      <p:guideLst>
        <p:guide orient="horz" pos="2268"/>
        <p:guide pos="3232"/>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52" d="100"/>
          <a:sy n="52" d="100"/>
        </p:scale>
        <p:origin x="-2994" y="-108"/>
      </p:cViewPr>
      <p:guideLst>
        <p:guide orient="horz" pos="2121"/>
        <p:guide pos="310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4276255" cy="33705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733" y="1"/>
            <a:ext cx="4276254" cy="337059"/>
          </a:xfrm>
          <a:prstGeom prst="rect">
            <a:avLst/>
          </a:prstGeom>
        </p:spPr>
        <p:txBody>
          <a:bodyPr vert="horz" lIns="91440" tIns="45720" rIns="91440" bIns="45720" rtlCol="0"/>
          <a:lstStyle>
            <a:lvl1pPr algn="r">
              <a:defRPr sz="1200"/>
            </a:lvl1pPr>
          </a:lstStyle>
          <a:p>
            <a:r>
              <a:rPr kumimoji="1" lang="en-US" altLang="ja-JP" smtClean="0"/>
              <a:t>2019/5/24</a:t>
            </a:r>
            <a:endParaRPr kumimoji="1" lang="ja-JP" altLang="en-US"/>
          </a:p>
        </p:txBody>
      </p:sp>
      <p:sp>
        <p:nvSpPr>
          <p:cNvPr id="4" name="フッター プレースホルダー 3"/>
          <p:cNvSpPr>
            <a:spLocks noGrp="1"/>
          </p:cNvSpPr>
          <p:nvPr>
            <p:ph type="ftr" sz="quarter" idx="2"/>
          </p:nvPr>
        </p:nvSpPr>
        <p:spPr>
          <a:xfrm>
            <a:off x="1" y="6397620"/>
            <a:ext cx="4276255" cy="337059"/>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733" y="6397620"/>
            <a:ext cx="4276254" cy="337059"/>
          </a:xfrm>
          <a:prstGeom prst="rect">
            <a:avLst/>
          </a:prstGeom>
        </p:spPr>
        <p:txBody>
          <a:bodyPr vert="horz" lIns="91440" tIns="45720" rIns="91440" bIns="45720" rtlCol="0" anchor="b"/>
          <a:lstStyle>
            <a:lvl1pPr algn="r">
              <a:defRPr sz="1200"/>
            </a:lvl1pPr>
          </a:lstStyle>
          <a:p>
            <a:fld id="{C8BC00A9-39C4-4DAF-86FF-8495BCCA2C6A}" type="slidenum">
              <a:rPr kumimoji="1" lang="ja-JP" altLang="en-US" smtClean="0"/>
              <a:pPr/>
              <a:t>‹#›</a:t>
            </a:fld>
            <a:endParaRPr kumimoji="1" lang="ja-JP" altLang="en-US"/>
          </a:p>
        </p:txBody>
      </p:sp>
    </p:spTree>
    <p:extLst>
      <p:ext uri="{BB962C8B-B14F-4D97-AF65-F5344CB8AC3E}">
        <p14:creationId xmlns:p14="http://schemas.microsoft.com/office/powerpoint/2010/main" val="329283248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275403" cy="336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7" y="0"/>
            <a:ext cx="4275403" cy="336788"/>
          </a:xfrm>
          <a:prstGeom prst="rect">
            <a:avLst/>
          </a:prstGeom>
        </p:spPr>
        <p:txBody>
          <a:bodyPr vert="horz" lIns="91440" tIns="45720" rIns="91440" bIns="45720" rtlCol="0"/>
          <a:lstStyle>
            <a:lvl1pPr algn="r">
              <a:defRPr sz="1200"/>
            </a:lvl1pPr>
          </a:lstStyle>
          <a:p>
            <a:r>
              <a:rPr kumimoji="1" lang="en-US" altLang="ja-JP" smtClean="0"/>
              <a:t>2019/5/24</a:t>
            </a:r>
            <a:endParaRPr kumimoji="1" lang="ja-JP" altLang="en-US"/>
          </a:p>
        </p:txBody>
      </p:sp>
      <p:sp>
        <p:nvSpPr>
          <p:cNvPr id="4" name="スライド イメージ プレースホルダー 3"/>
          <p:cNvSpPr>
            <a:spLocks noGrp="1" noRot="1" noChangeAspect="1"/>
          </p:cNvSpPr>
          <p:nvPr>
            <p:ph type="sldImg" idx="2"/>
          </p:nvPr>
        </p:nvSpPr>
        <p:spPr>
          <a:xfrm>
            <a:off x="3132138" y="504825"/>
            <a:ext cx="3602037" cy="25273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86632" y="3199488"/>
            <a:ext cx="7893050" cy="3031093"/>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6397806"/>
            <a:ext cx="4275403" cy="33678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7" y="6397806"/>
            <a:ext cx="4275403" cy="336788"/>
          </a:xfrm>
          <a:prstGeom prst="rect">
            <a:avLst/>
          </a:prstGeom>
        </p:spPr>
        <p:txBody>
          <a:bodyPr vert="horz" lIns="91440" tIns="45720" rIns="91440" bIns="45720" rtlCol="0" anchor="b"/>
          <a:lstStyle>
            <a:lvl1pPr algn="r">
              <a:defRPr sz="1200"/>
            </a:lvl1pPr>
          </a:lstStyle>
          <a:p>
            <a:fld id="{7BDF4F7B-DED6-4E47-967A-2924128A350B}" type="slidenum">
              <a:rPr kumimoji="1" lang="ja-JP" altLang="en-US" smtClean="0"/>
              <a:pPr/>
              <a:t>‹#›</a:t>
            </a:fld>
            <a:endParaRPr kumimoji="1" lang="ja-JP" altLang="en-US"/>
          </a:p>
        </p:txBody>
      </p:sp>
    </p:spTree>
    <p:extLst>
      <p:ext uri="{BB962C8B-B14F-4D97-AF65-F5344CB8AC3E}">
        <p14:creationId xmlns:p14="http://schemas.microsoft.com/office/powerpoint/2010/main" val="1520260493"/>
      </p:ext>
    </p:extLst>
  </p:cSld>
  <p:clrMap bg1="lt1" tx1="dk1" bg2="lt2" tx2="dk2" accent1="accent1" accent2="accent2" accent3="accent3" accent4="accent4" accent5="accent5" accent6="accent6" hlink="hlink" folHlink="folHlink"/>
  <p:hf hdr="0" ftr="0"/>
  <p:notesStyle>
    <a:lvl1pPr marL="0" algn="l" defTabSz="997793" rtl="0" eaLnBrk="1" latinLnBrk="0" hangingPunct="1">
      <a:defRPr kumimoji="1" sz="1300" kern="1200">
        <a:solidFill>
          <a:schemeClr val="tx1"/>
        </a:solidFill>
        <a:latin typeface="+mn-lt"/>
        <a:ea typeface="+mn-ea"/>
        <a:cs typeface="+mn-cs"/>
      </a:defRPr>
    </a:lvl1pPr>
    <a:lvl2pPr marL="498897" algn="l" defTabSz="997793" rtl="0" eaLnBrk="1" latinLnBrk="0" hangingPunct="1">
      <a:defRPr kumimoji="1" sz="1300" kern="1200">
        <a:solidFill>
          <a:schemeClr val="tx1"/>
        </a:solidFill>
        <a:latin typeface="+mn-lt"/>
        <a:ea typeface="+mn-ea"/>
        <a:cs typeface="+mn-cs"/>
      </a:defRPr>
    </a:lvl2pPr>
    <a:lvl3pPr marL="997793" algn="l" defTabSz="997793" rtl="0" eaLnBrk="1" latinLnBrk="0" hangingPunct="1">
      <a:defRPr kumimoji="1" sz="1300" kern="1200">
        <a:solidFill>
          <a:schemeClr val="tx1"/>
        </a:solidFill>
        <a:latin typeface="+mn-lt"/>
        <a:ea typeface="+mn-ea"/>
        <a:cs typeface="+mn-cs"/>
      </a:defRPr>
    </a:lvl3pPr>
    <a:lvl4pPr marL="1496690" algn="l" defTabSz="997793" rtl="0" eaLnBrk="1" latinLnBrk="0" hangingPunct="1">
      <a:defRPr kumimoji="1" sz="1300" kern="1200">
        <a:solidFill>
          <a:schemeClr val="tx1"/>
        </a:solidFill>
        <a:latin typeface="+mn-lt"/>
        <a:ea typeface="+mn-ea"/>
        <a:cs typeface="+mn-cs"/>
      </a:defRPr>
    </a:lvl4pPr>
    <a:lvl5pPr marL="1995587" algn="l" defTabSz="997793" rtl="0" eaLnBrk="1" latinLnBrk="0" hangingPunct="1">
      <a:defRPr kumimoji="1" sz="1300" kern="1200">
        <a:solidFill>
          <a:schemeClr val="tx1"/>
        </a:solidFill>
        <a:latin typeface="+mn-lt"/>
        <a:ea typeface="+mn-ea"/>
        <a:cs typeface="+mn-cs"/>
      </a:defRPr>
    </a:lvl5pPr>
    <a:lvl6pPr marL="2494483" algn="l" defTabSz="997793" rtl="0" eaLnBrk="1" latinLnBrk="0" hangingPunct="1">
      <a:defRPr kumimoji="1" sz="1300" kern="1200">
        <a:solidFill>
          <a:schemeClr val="tx1"/>
        </a:solidFill>
        <a:latin typeface="+mn-lt"/>
        <a:ea typeface="+mn-ea"/>
        <a:cs typeface="+mn-cs"/>
      </a:defRPr>
    </a:lvl6pPr>
    <a:lvl7pPr marL="2993380" algn="l" defTabSz="997793" rtl="0" eaLnBrk="1" latinLnBrk="0" hangingPunct="1">
      <a:defRPr kumimoji="1" sz="1300" kern="1200">
        <a:solidFill>
          <a:schemeClr val="tx1"/>
        </a:solidFill>
        <a:latin typeface="+mn-lt"/>
        <a:ea typeface="+mn-ea"/>
        <a:cs typeface="+mn-cs"/>
      </a:defRPr>
    </a:lvl7pPr>
    <a:lvl8pPr marL="3492276" algn="l" defTabSz="997793" rtl="0" eaLnBrk="1" latinLnBrk="0" hangingPunct="1">
      <a:defRPr kumimoji="1" sz="1300" kern="1200">
        <a:solidFill>
          <a:schemeClr val="tx1"/>
        </a:solidFill>
        <a:latin typeface="+mn-lt"/>
        <a:ea typeface="+mn-ea"/>
        <a:cs typeface="+mn-cs"/>
      </a:defRPr>
    </a:lvl8pPr>
    <a:lvl9pPr marL="3991173" algn="l" defTabSz="997793"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7BDF4F7B-DED6-4E47-967A-2924128A350B}" type="slidenum">
              <a:rPr kumimoji="1" lang="ja-JP" altLang="en-US" smtClean="0"/>
              <a:pPr/>
              <a:t>0</a:t>
            </a:fld>
            <a:endParaRPr kumimoji="1" lang="ja-JP" altLang="en-US"/>
          </a:p>
        </p:txBody>
      </p:sp>
      <p:sp>
        <p:nvSpPr>
          <p:cNvPr id="5" name="日付プレースホルダー 4"/>
          <p:cNvSpPr>
            <a:spLocks noGrp="1"/>
          </p:cNvSpPr>
          <p:nvPr>
            <p:ph type="dt" idx="11"/>
          </p:nvPr>
        </p:nvSpPr>
        <p:spPr/>
        <p:txBody>
          <a:bodyPr/>
          <a:lstStyle/>
          <a:p>
            <a:r>
              <a:rPr kumimoji="1" lang="en-US" altLang="ja-JP" smtClean="0"/>
              <a:t>2019/5/24</a:t>
            </a:r>
            <a:endParaRPr kumimoji="1" lang="ja-JP" altLang="en-US"/>
          </a:p>
        </p:txBody>
      </p:sp>
    </p:spTree>
    <p:extLst>
      <p:ext uri="{BB962C8B-B14F-4D97-AF65-F5344CB8AC3E}">
        <p14:creationId xmlns:p14="http://schemas.microsoft.com/office/powerpoint/2010/main" val="4146693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D11B83B-4B1C-4F42-BFD9-0FBE3DDE6FF6}" type="slidenum">
              <a:rPr kumimoji="1" lang="ja-JP" altLang="en-US" smtClean="0"/>
              <a:t>1</a:t>
            </a:fld>
            <a:endParaRPr kumimoji="1" lang="ja-JP" altLang="en-US"/>
          </a:p>
        </p:txBody>
      </p:sp>
      <p:sp>
        <p:nvSpPr>
          <p:cNvPr id="5" name="日付プレースホルダー 4"/>
          <p:cNvSpPr>
            <a:spLocks noGrp="1"/>
          </p:cNvSpPr>
          <p:nvPr>
            <p:ph type="dt" idx="11"/>
          </p:nvPr>
        </p:nvSpPr>
        <p:spPr/>
        <p:txBody>
          <a:bodyPr/>
          <a:lstStyle/>
          <a:p>
            <a:r>
              <a:rPr kumimoji="1" lang="en-US" altLang="ja-JP" smtClean="0"/>
              <a:t>2019/5/24</a:t>
            </a:r>
            <a:endParaRPr kumimoji="1" lang="ja-JP" altLang="en-US"/>
          </a:p>
        </p:txBody>
      </p:sp>
    </p:spTree>
    <p:extLst>
      <p:ext uri="{BB962C8B-B14F-4D97-AF65-F5344CB8AC3E}">
        <p14:creationId xmlns:p14="http://schemas.microsoft.com/office/powerpoint/2010/main" val="3973847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744CA21-5C53-48AF-9706-2BF683D413F8}" type="slidenum">
              <a:rPr kumimoji="1" lang="ja-JP" altLang="en-US" smtClean="0"/>
              <a:t>10</a:t>
            </a:fld>
            <a:endParaRPr kumimoji="1" lang="ja-JP" altLang="en-US"/>
          </a:p>
        </p:txBody>
      </p:sp>
      <p:sp>
        <p:nvSpPr>
          <p:cNvPr id="5" name="日付プレースホルダー 4"/>
          <p:cNvSpPr>
            <a:spLocks noGrp="1"/>
          </p:cNvSpPr>
          <p:nvPr>
            <p:ph type="dt" idx="11"/>
          </p:nvPr>
        </p:nvSpPr>
        <p:spPr/>
        <p:txBody>
          <a:bodyPr/>
          <a:lstStyle/>
          <a:p>
            <a:r>
              <a:rPr kumimoji="1" lang="en-US" altLang="ja-JP" smtClean="0"/>
              <a:t>2019/5/24</a:t>
            </a:r>
            <a:endParaRPr kumimoji="1" lang="ja-JP" altLang="en-US"/>
          </a:p>
        </p:txBody>
      </p:sp>
    </p:spTree>
    <p:extLst>
      <p:ext uri="{BB962C8B-B14F-4D97-AF65-F5344CB8AC3E}">
        <p14:creationId xmlns:p14="http://schemas.microsoft.com/office/powerpoint/2010/main" val="4083857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69620" y="2236947"/>
            <a:ext cx="8722360" cy="1543526"/>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39240" y="4080510"/>
            <a:ext cx="7183120" cy="1840230"/>
          </a:xfrm>
        </p:spPr>
        <p:txBody>
          <a:bodyPr/>
          <a:lstStyle>
            <a:lvl1pPr marL="0" indent="0" algn="ctr">
              <a:buNone/>
              <a:defRPr>
                <a:solidFill>
                  <a:schemeClr val="tx1">
                    <a:tint val="75000"/>
                  </a:schemeClr>
                </a:solidFill>
              </a:defRPr>
            </a:lvl1pPr>
            <a:lvl2pPr marL="498897" indent="0" algn="ctr">
              <a:buNone/>
              <a:defRPr>
                <a:solidFill>
                  <a:schemeClr val="tx1">
                    <a:tint val="75000"/>
                  </a:schemeClr>
                </a:solidFill>
              </a:defRPr>
            </a:lvl2pPr>
            <a:lvl3pPr marL="997793" indent="0" algn="ctr">
              <a:buNone/>
              <a:defRPr>
                <a:solidFill>
                  <a:schemeClr val="tx1">
                    <a:tint val="75000"/>
                  </a:schemeClr>
                </a:solidFill>
              </a:defRPr>
            </a:lvl3pPr>
            <a:lvl4pPr marL="1496690" indent="0" algn="ctr">
              <a:buNone/>
              <a:defRPr>
                <a:solidFill>
                  <a:schemeClr val="tx1">
                    <a:tint val="75000"/>
                  </a:schemeClr>
                </a:solidFill>
              </a:defRPr>
            </a:lvl4pPr>
            <a:lvl5pPr marL="1995587" indent="0" algn="ctr">
              <a:buNone/>
              <a:defRPr>
                <a:solidFill>
                  <a:schemeClr val="tx1">
                    <a:tint val="75000"/>
                  </a:schemeClr>
                </a:solidFill>
              </a:defRPr>
            </a:lvl5pPr>
            <a:lvl6pPr marL="2494483" indent="0" algn="ctr">
              <a:buNone/>
              <a:defRPr>
                <a:solidFill>
                  <a:schemeClr val="tx1">
                    <a:tint val="75000"/>
                  </a:schemeClr>
                </a:solidFill>
              </a:defRPr>
            </a:lvl6pPr>
            <a:lvl7pPr marL="2993380" indent="0" algn="ctr">
              <a:buNone/>
              <a:defRPr>
                <a:solidFill>
                  <a:schemeClr val="tx1">
                    <a:tint val="75000"/>
                  </a:schemeClr>
                </a:solidFill>
              </a:defRPr>
            </a:lvl7pPr>
            <a:lvl8pPr marL="3492276" indent="0" algn="ctr">
              <a:buNone/>
              <a:defRPr>
                <a:solidFill>
                  <a:schemeClr val="tx1">
                    <a:tint val="75000"/>
                  </a:schemeClr>
                </a:solidFill>
              </a:defRPr>
            </a:lvl8pPr>
            <a:lvl9pPr marL="3991173"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E204FC84-3FC3-4B48-BE7B-E4F92D23F19E}" type="datetime1">
              <a:rPr kumimoji="1" lang="ja-JP" altLang="en-US" smtClean="0"/>
              <a:pPr/>
              <a:t>2019/5/21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66530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1E9E8C2-AD9E-4365-9544-621EE4A4D9A0}" type="datetime1">
              <a:rPr kumimoji="1" lang="ja-JP" altLang="en-US" smtClean="0"/>
              <a:pPr/>
              <a:t>2019/5/21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217341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350022" y="303372"/>
            <a:ext cx="2590341" cy="6450806"/>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575434" y="303372"/>
            <a:ext cx="7603561" cy="6450806"/>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85240DB-ABE2-4BF1-BDD9-82E08217E3D1}" type="datetime1">
              <a:rPr kumimoji="1" lang="ja-JP" altLang="en-US" smtClean="0"/>
              <a:pPr/>
              <a:t>2019/5/21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1743341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F6F514D-7FC1-4880-A06C-1E4DF12CB4B2}" type="datetime1">
              <a:rPr kumimoji="1" lang="ja-JP" altLang="en-US" smtClean="0"/>
              <a:pPr/>
              <a:t>2019/5/21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2979835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10596" y="4627245"/>
            <a:ext cx="8722360" cy="1430179"/>
          </a:xfrm>
        </p:spPr>
        <p:txBody>
          <a:bodyPr anchor="t"/>
          <a:lstStyle>
            <a:lvl1pPr algn="l">
              <a:defRPr sz="44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10596" y="3052049"/>
            <a:ext cx="8722360" cy="1575196"/>
          </a:xfrm>
        </p:spPr>
        <p:txBody>
          <a:bodyPr anchor="b"/>
          <a:lstStyle>
            <a:lvl1pPr marL="0" indent="0">
              <a:buNone/>
              <a:defRPr sz="2200">
                <a:solidFill>
                  <a:schemeClr val="tx1">
                    <a:tint val="75000"/>
                  </a:schemeClr>
                </a:solidFill>
              </a:defRPr>
            </a:lvl1pPr>
            <a:lvl2pPr marL="498897" indent="0">
              <a:buNone/>
              <a:defRPr sz="2000">
                <a:solidFill>
                  <a:schemeClr val="tx1">
                    <a:tint val="75000"/>
                  </a:schemeClr>
                </a:solidFill>
              </a:defRPr>
            </a:lvl2pPr>
            <a:lvl3pPr marL="997793" indent="0">
              <a:buNone/>
              <a:defRPr sz="1700">
                <a:solidFill>
                  <a:schemeClr val="tx1">
                    <a:tint val="75000"/>
                  </a:schemeClr>
                </a:solidFill>
              </a:defRPr>
            </a:lvl3pPr>
            <a:lvl4pPr marL="1496690" indent="0">
              <a:buNone/>
              <a:defRPr sz="1500">
                <a:solidFill>
                  <a:schemeClr val="tx1">
                    <a:tint val="75000"/>
                  </a:schemeClr>
                </a:solidFill>
              </a:defRPr>
            </a:lvl4pPr>
            <a:lvl5pPr marL="1995587" indent="0">
              <a:buNone/>
              <a:defRPr sz="1500">
                <a:solidFill>
                  <a:schemeClr val="tx1">
                    <a:tint val="75000"/>
                  </a:schemeClr>
                </a:solidFill>
              </a:defRPr>
            </a:lvl5pPr>
            <a:lvl6pPr marL="2494483" indent="0">
              <a:buNone/>
              <a:defRPr sz="1500">
                <a:solidFill>
                  <a:schemeClr val="tx1">
                    <a:tint val="75000"/>
                  </a:schemeClr>
                </a:solidFill>
              </a:defRPr>
            </a:lvl6pPr>
            <a:lvl7pPr marL="2993380" indent="0">
              <a:buNone/>
              <a:defRPr sz="1500">
                <a:solidFill>
                  <a:schemeClr val="tx1">
                    <a:tint val="75000"/>
                  </a:schemeClr>
                </a:solidFill>
              </a:defRPr>
            </a:lvl7pPr>
            <a:lvl8pPr marL="3492276" indent="0">
              <a:buNone/>
              <a:defRPr sz="1500">
                <a:solidFill>
                  <a:schemeClr val="tx1">
                    <a:tint val="75000"/>
                  </a:schemeClr>
                </a:solidFill>
              </a:defRPr>
            </a:lvl8pPr>
            <a:lvl9pPr marL="3991173" indent="0">
              <a:buNone/>
              <a:defRPr sz="15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32C91C4-AB23-4216-BD36-71820777BBE6}" type="datetime1">
              <a:rPr kumimoji="1" lang="ja-JP" altLang="en-US" smtClean="0"/>
              <a:pPr/>
              <a:t>2019/5/21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3133805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575435" y="1763554"/>
            <a:ext cx="5096950" cy="4990624"/>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5843411" y="1763554"/>
            <a:ext cx="5096952" cy="4990624"/>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89607F3-44CA-454F-B69F-FE1EA84523B2}" type="datetime1">
              <a:rPr kumimoji="1" lang="ja-JP" altLang="en-US" smtClean="0"/>
              <a:pPr/>
              <a:t>2019/5/21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4156141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513080" y="288370"/>
            <a:ext cx="9235440" cy="1200150"/>
          </a:xfrm>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513080" y="1611869"/>
            <a:ext cx="4533989" cy="671750"/>
          </a:xfrm>
        </p:spPr>
        <p:txBody>
          <a:bodyPr anchor="b"/>
          <a:lstStyle>
            <a:lvl1pPr marL="0" indent="0">
              <a:buNone/>
              <a:defRPr sz="2600" b="1"/>
            </a:lvl1pPr>
            <a:lvl2pPr marL="498897" indent="0">
              <a:buNone/>
              <a:defRPr sz="2200" b="1"/>
            </a:lvl2pPr>
            <a:lvl3pPr marL="997793" indent="0">
              <a:buNone/>
              <a:defRPr sz="2000" b="1"/>
            </a:lvl3pPr>
            <a:lvl4pPr marL="1496690" indent="0">
              <a:buNone/>
              <a:defRPr sz="1700" b="1"/>
            </a:lvl4pPr>
            <a:lvl5pPr marL="1995587" indent="0">
              <a:buNone/>
              <a:defRPr sz="1700" b="1"/>
            </a:lvl5pPr>
            <a:lvl6pPr marL="2494483" indent="0">
              <a:buNone/>
              <a:defRPr sz="1700" b="1"/>
            </a:lvl6pPr>
            <a:lvl7pPr marL="2993380" indent="0">
              <a:buNone/>
              <a:defRPr sz="1700" b="1"/>
            </a:lvl7pPr>
            <a:lvl8pPr marL="3492276" indent="0">
              <a:buNone/>
              <a:defRPr sz="1700" b="1"/>
            </a:lvl8pPr>
            <a:lvl9pPr marL="3991173" indent="0">
              <a:buNone/>
              <a:defRPr sz="17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513080" y="2283619"/>
            <a:ext cx="4533989" cy="4148852"/>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5212751" y="1611869"/>
            <a:ext cx="4535770" cy="671750"/>
          </a:xfrm>
        </p:spPr>
        <p:txBody>
          <a:bodyPr anchor="b"/>
          <a:lstStyle>
            <a:lvl1pPr marL="0" indent="0">
              <a:buNone/>
              <a:defRPr sz="2600" b="1"/>
            </a:lvl1pPr>
            <a:lvl2pPr marL="498897" indent="0">
              <a:buNone/>
              <a:defRPr sz="2200" b="1"/>
            </a:lvl2pPr>
            <a:lvl3pPr marL="997793" indent="0">
              <a:buNone/>
              <a:defRPr sz="2000" b="1"/>
            </a:lvl3pPr>
            <a:lvl4pPr marL="1496690" indent="0">
              <a:buNone/>
              <a:defRPr sz="1700" b="1"/>
            </a:lvl4pPr>
            <a:lvl5pPr marL="1995587" indent="0">
              <a:buNone/>
              <a:defRPr sz="1700" b="1"/>
            </a:lvl5pPr>
            <a:lvl6pPr marL="2494483" indent="0">
              <a:buNone/>
              <a:defRPr sz="1700" b="1"/>
            </a:lvl6pPr>
            <a:lvl7pPr marL="2993380" indent="0">
              <a:buNone/>
              <a:defRPr sz="1700" b="1"/>
            </a:lvl7pPr>
            <a:lvl8pPr marL="3492276" indent="0">
              <a:buNone/>
              <a:defRPr sz="1700" b="1"/>
            </a:lvl8pPr>
            <a:lvl9pPr marL="3991173" indent="0">
              <a:buNone/>
              <a:defRPr sz="17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5212751" y="2283619"/>
            <a:ext cx="4535770" cy="4148852"/>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6876B6EC-0E2C-41F2-96EB-A7BEB6EABF9E}" type="datetime1">
              <a:rPr kumimoji="1" lang="ja-JP" altLang="en-US" smtClean="0"/>
              <a:pPr/>
              <a:t>2019/5/21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3624269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D235976-6194-4ACC-93CA-D4148CE537A8}" type="datetime1">
              <a:rPr kumimoji="1" lang="ja-JP" altLang="en-US" smtClean="0"/>
              <a:pPr/>
              <a:t>2019/5/21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2833119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0896108-F7A9-472D-9FFF-1B30EEBECA0C}" type="datetime1">
              <a:rPr kumimoji="1" lang="ja-JP" altLang="en-US" smtClean="0"/>
              <a:pPr/>
              <a:t>2019/5/21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914946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13080" y="286702"/>
            <a:ext cx="3375996" cy="1220153"/>
          </a:xfrm>
        </p:spPr>
        <p:txBody>
          <a:bodyPr anchor="b"/>
          <a:lstStyle>
            <a:lvl1pPr algn="l">
              <a:defRPr sz="22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4012001" y="286703"/>
            <a:ext cx="5736519" cy="6145769"/>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513080" y="1506856"/>
            <a:ext cx="3375996" cy="4925616"/>
          </a:xfrm>
        </p:spPr>
        <p:txBody>
          <a:bodyPr/>
          <a:lstStyle>
            <a:lvl1pPr marL="0" indent="0">
              <a:buNone/>
              <a:defRPr sz="1500"/>
            </a:lvl1pPr>
            <a:lvl2pPr marL="498897" indent="0">
              <a:buNone/>
              <a:defRPr sz="1300"/>
            </a:lvl2pPr>
            <a:lvl3pPr marL="997793" indent="0">
              <a:buNone/>
              <a:defRPr sz="1100"/>
            </a:lvl3pPr>
            <a:lvl4pPr marL="1496690" indent="0">
              <a:buNone/>
              <a:defRPr sz="1000"/>
            </a:lvl4pPr>
            <a:lvl5pPr marL="1995587" indent="0">
              <a:buNone/>
              <a:defRPr sz="1000"/>
            </a:lvl5pPr>
            <a:lvl6pPr marL="2494483" indent="0">
              <a:buNone/>
              <a:defRPr sz="1000"/>
            </a:lvl6pPr>
            <a:lvl7pPr marL="2993380" indent="0">
              <a:buNone/>
              <a:defRPr sz="1000"/>
            </a:lvl7pPr>
            <a:lvl8pPr marL="3492276" indent="0">
              <a:buNone/>
              <a:defRPr sz="1000"/>
            </a:lvl8pPr>
            <a:lvl9pPr marL="3991173"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5989791-738F-480A-98DF-07B95F364240}" type="datetime1">
              <a:rPr kumimoji="1" lang="ja-JP" altLang="en-US" smtClean="0"/>
              <a:pPr/>
              <a:t>2019/5/21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3594581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11345" y="5040630"/>
            <a:ext cx="6156960" cy="595075"/>
          </a:xfrm>
        </p:spPr>
        <p:txBody>
          <a:bodyPr anchor="b"/>
          <a:lstStyle>
            <a:lvl1pPr algn="l">
              <a:defRPr sz="22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2011345" y="643414"/>
            <a:ext cx="6156960" cy="4320540"/>
          </a:xfrm>
        </p:spPr>
        <p:txBody>
          <a:bodyPr/>
          <a:lstStyle>
            <a:lvl1pPr marL="0" indent="0">
              <a:buNone/>
              <a:defRPr sz="3500"/>
            </a:lvl1pPr>
            <a:lvl2pPr marL="498897" indent="0">
              <a:buNone/>
              <a:defRPr sz="3100"/>
            </a:lvl2pPr>
            <a:lvl3pPr marL="997793" indent="0">
              <a:buNone/>
              <a:defRPr sz="2600"/>
            </a:lvl3pPr>
            <a:lvl4pPr marL="1496690" indent="0">
              <a:buNone/>
              <a:defRPr sz="2200"/>
            </a:lvl4pPr>
            <a:lvl5pPr marL="1995587" indent="0">
              <a:buNone/>
              <a:defRPr sz="2200"/>
            </a:lvl5pPr>
            <a:lvl6pPr marL="2494483" indent="0">
              <a:buNone/>
              <a:defRPr sz="2200"/>
            </a:lvl6pPr>
            <a:lvl7pPr marL="2993380" indent="0">
              <a:buNone/>
              <a:defRPr sz="2200"/>
            </a:lvl7pPr>
            <a:lvl8pPr marL="3492276" indent="0">
              <a:buNone/>
              <a:defRPr sz="2200"/>
            </a:lvl8pPr>
            <a:lvl9pPr marL="3991173" indent="0">
              <a:buNone/>
              <a:defRPr sz="2200"/>
            </a:lvl9pPr>
          </a:lstStyle>
          <a:p>
            <a:endParaRPr kumimoji="1" lang="ja-JP" altLang="en-US"/>
          </a:p>
        </p:txBody>
      </p:sp>
      <p:sp>
        <p:nvSpPr>
          <p:cNvPr id="4" name="テキスト プレースホルダー 3"/>
          <p:cNvSpPr>
            <a:spLocks noGrp="1"/>
          </p:cNvSpPr>
          <p:nvPr>
            <p:ph type="body" sz="half" idx="2"/>
          </p:nvPr>
        </p:nvSpPr>
        <p:spPr>
          <a:xfrm>
            <a:off x="2011345" y="5635705"/>
            <a:ext cx="6156960" cy="845105"/>
          </a:xfrm>
        </p:spPr>
        <p:txBody>
          <a:bodyPr/>
          <a:lstStyle>
            <a:lvl1pPr marL="0" indent="0">
              <a:buNone/>
              <a:defRPr sz="1500"/>
            </a:lvl1pPr>
            <a:lvl2pPr marL="498897" indent="0">
              <a:buNone/>
              <a:defRPr sz="1300"/>
            </a:lvl2pPr>
            <a:lvl3pPr marL="997793" indent="0">
              <a:buNone/>
              <a:defRPr sz="1100"/>
            </a:lvl3pPr>
            <a:lvl4pPr marL="1496690" indent="0">
              <a:buNone/>
              <a:defRPr sz="1000"/>
            </a:lvl4pPr>
            <a:lvl5pPr marL="1995587" indent="0">
              <a:buNone/>
              <a:defRPr sz="1000"/>
            </a:lvl5pPr>
            <a:lvl6pPr marL="2494483" indent="0">
              <a:buNone/>
              <a:defRPr sz="1000"/>
            </a:lvl6pPr>
            <a:lvl7pPr marL="2993380" indent="0">
              <a:buNone/>
              <a:defRPr sz="1000"/>
            </a:lvl7pPr>
            <a:lvl8pPr marL="3492276" indent="0">
              <a:buNone/>
              <a:defRPr sz="1000"/>
            </a:lvl8pPr>
            <a:lvl9pPr marL="3991173"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62D12E6-FE5E-44D0-988D-47307D457B9B}" type="datetime1">
              <a:rPr kumimoji="1" lang="ja-JP" altLang="en-US" smtClean="0"/>
              <a:pPr/>
              <a:t>2019/5/21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3597631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513080" y="288370"/>
            <a:ext cx="9235440" cy="1200150"/>
          </a:xfrm>
          <a:prstGeom prst="rect">
            <a:avLst/>
          </a:prstGeom>
        </p:spPr>
        <p:txBody>
          <a:bodyPr vert="horz" lIns="99779" tIns="49890" rIns="99779" bIns="4989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513080" y="1680211"/>
            <a:ext cx="9235440" cy="4752261"/>
          </a:xfrm>
          <a:prstGeom prst="rect">
            <a:avLst/>
          </a:prstGeom>
        </p:spPr>
        <p:txBody>
          <a:bodyPr vert="horz" lIns="99779" tIns="49890" rIns="99779" bIns="4989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513080" y="6674168"/>
            <a:ext cx="2394373" cy="383381"/>
          </a:xfrm>
          <a:prstGeom prst="rect">
            <a:avLst/>
          </a:prstGeom>
        </p:spPr>
        <p:txBody>
          <a:bodyPr vert="horz" lIns="99779" tIns="49890" rIns="99779" bIns="49890" rtlCol="0" anchor="ctr"/>
          <a:lstStyle>
            <a:lvl1pPr algn="l">
              <a:defRPr sz="1300">
                <a:solidFill>
                  <a:schemeClr val="tx1">
                    <a:tint val="75000"/>
                  </a:schemeClr>
                </a:solidFill>
              </a:defRPr>
            </a:lvl1pPr>
          </a:lstStyle>
          <a:p>
            <a:fld id="{CD950CB0-ED9C-4BF6-AB45-16779ECC8A60}" type="datetime1">
              <a:rPr kumimoji="1" lang="ja-JP" altLang="en-US" smtClean="0"/>
              <a:pPr/>
              <a:t>2019/5/21</a:t>
            </a:fld>
            <a:endParaRPr kumimoji="1" lang="ja-JP" altLang="en-US"/>
          </a:p>
        </p:txBody>
      </p:sp>
      <p:sp>
        <p:nvSpPr>
          <p:cNvPr id="5" name="フッター プレースホルダー 4"/>
          <p:cNvSpPr>
            <a:spLocks noGrp="1"/>
          </p:cNvSpPr>
          <p:nvPr>
            <p:ph type="ftr" sz="quarter" idx="3"/>
          </p:nvPr>
        </p:nvSpPr>
        <p:spPr>
          <a:xfrm>
            <a:off x="3506047" y="6674168"/>
            <a:ext cx="3249507" cy="383381"/>
          </a:xfrm>
          <a:prstGeom prst="rect">
            <a:avLst/>
          </a:prstGeom>
        </p:spPr>
        <p:txBody>
          <a:bodyPr vert="horz" lIns="99779" tIns="49890" rIns="99779" bIns="49890" rtlCol="0" anchor="ctr"/>
          <a:lstStyle>
            <a:lvl1pPr algn="ctr">
              <a:defRPr sz="13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7354147" y="6674168"/>
            <a:ext cx="2394373" cy="383381"/>
          </a:xfrm>
          <a:prstGeom prst="rect">
            <a:avLst/>
          </a:prstGeom>
        </p:spPr>
        <p:txBody>
          <a:bodyPr vert="horz" lIns="99779" tIns="49890" rIns="99779" bIns="49890" rtlCol="0" anchor="ctr"/>
          <a:lstStyle>
            <a:lvl1pPr algn="r">
              <a:defRPr sz="1300">
                <a:solidFill>
                  <a:schemeClr val="tx1">
                    <a:tint val="75000"/>
                  </a:schemeClr>
                </a:solidFill>
              </a:defRPr>
            </a:lvl1pPr>
          </a:lstStyle>
          <a:p>
            <a:fld id="{7BD1A004-9123-4BD5-A006-171E68CA6F97}" type="slidenum">
              <a:rPr kumimoji="1" lang="ja-JP" altLang="en-US" smtClean="0"/>
              <a:pPr/>
              <a:t>‹#›</a:t>
            </a:fld>
            <a:endParaRPr kumimoji="1" lang="ja-JP" altLang="en-US"/>
          </a:p>
        </p:txBody>
      </p:sp>
    </p:spTree>
    <p:extLst>
      <p:ext uri="{BB962C8B-B14F-4D97-AF65-F5344CB8AC3E}">
        <p14:creationId xmlns:p14="http://schemas.microsoft.com/office/powerpoint/2010/main" val="4137506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97793" rtl="0" eaLnBrk="1" latinLnBrk="0" hangingPunct="1">
        <a:spcBef>
          <a:spcPct val="0"/>
        </a:spcBef>
        <a:buNone/>
        <a:defRPr kumimoji="1" sz="4800" kern="1200">
          <a:solidFill>
            <a:schemeClr val="tx1"/>
          </a:solidFill>
          <a:latin typeface="+mj-lt"/>
          <a:ea typeface="+mj-ea"/>
          <a:cs typeface="+mj-cs"/>
        </a:defRPr>
      </a:lvl1pPr>
    </p:titleStyle>
    <p:bodyStyle>
      <a:lvl1pPr marL="374172" indent="-374172" algn="l" defTabSz="997793" rtl="0" eaLnBrk="1" latinLnBrk="0" hangingPunct="1">
        <a:spcBef>
          <a:spcPct val="20000"/>
        </a:spcBef>
        <a:buFont typeface="Arial" panose="020B0604020202020204" pitchFamily="34" charset="0"/>
        <a:buChar char="•"/>
        <a:defRPr kumimoji="1" sz="3500" kern="1200">
          <a:solidFill>
            <a:schemeClr val="tx1"/>
          </a:solidFill>
          <a:latin typeface="+mn-lt"/>
          <a:ea typeface="+mn-ea"/>
          <a:cs typeface="+mn-cs"/>
        </a:defRPr>
      </a:lvl1pPr>
      <a:lvl2pPr marL="810707" indent="-311810" algn="l" defTabSz="997793" rtl="0" eaLnBrk="1" latinLnBrk="0" hangingPunct="1">
        <a:spcBef>
          <a:spcPct val="20000"/>
        </a:spcBef>
        <a:buFont typeface="Arial" panose="020B0604020202020204" pitchFamily="34" charset="0"/>
        <a:buChar char="–"/>
        <a:defRPr kumimoji="1" sz="3100" kern="1200">
          <a:solidFill>
            <a:schemeClr val="tx1"/>
          </a:solidFill>
          <a:latin typeface="+mn-lt"/>
          <a:ea typeface="+mn-ea"/>
          <a:cs typeface="+mn-cs"/>
        </a:defRPr>
      </a:lvl2pPr>
      <a:lvl3pPr marL="1247242" indent="-249448" algn="l" defTabSz="997793" rtl="0" eaLnBrk="1" latinLnBrk="0" hangingPunct="1">
        <a:spcBef>
          <a:spcPct val="20000"/>
        </a:spcBef>
        <a:buFont typeface="Arial" panose="020B0604020202020204" pitchFamily="34" charset="0"/>
        <a:buChar char="•"/>
        <a:defRPr kumimoji="1" sz="2600" kern="1200">
          <a:solidFill>
            <a:schemeClr val="tx1"/>
          </a:solidFill>
          <a:latin typeface="+mn-lt"/>
          <a:ea typeface="+mn-ea"/>
          <a:cs typeface="+mn-cs"/>
        </a:defRPr>
      </a:lvl3pPr>
      <a:lvl4pPr marL="1746138" indent="-249448" algn="l" defTabSz="997793"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4pPr>
      <a:lvl5pPr marL="2245035" indent="-249448" algn="l" defTabSz="997793"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5pPr>
      <a:lvl6pPr marL="2743932" indent="-249448" algn="l" defTabSz="997793"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6pPr>
      <a:lvl7pPr marL="3242828" indent="-249448" algn="l" defTabSz="997793"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7pPr>
      <a:lvl8pPr marL="3741725" indent="-249448" algn="l" defTabSz="997793"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8pPr>
      <a:lvl9pPr marL="4240621" indent="-249448" algn="l" defTabSz="997793" rtl="0" eaLnBrk="1" latinLnBrk="0" hangingPunct="1">
        <a:spcBef>
          <a:spcPct val="20000"/>
        </a:spcBef>
        <a:buFont typeface="Arial" panose="020B0604020202020204" pitchFamily="34" charset="0"/>
        <a:buChar char="•"/>
        <a:defRPr kumimoji="1" sz="2200" kern="1200">
          <a:solidFill>
            <a:schemeClr val="tx1"/>
          </a:solidFill>
          <a:latin typeface="+mn-lt"/>
          <a:ea typeface="+mn-ea"/>
          <a:cs typeface="+mn-cs"/>
        </a:defRPr>
      </a:lvl9pPr>
    </p:bodyStyle>
    <p:otherStyle>
      <a:defPPr>
        <a:defRPr lang="ja-JP"/>
      </a:defPPr>
      <a:lvl1pPr marL="0" algn="l" defTabSz="997793" rtl="0" eaLnBrk="1" latinLnBrk="0" hangingPunct="1">
        <a:defRPr kumimoji="1" sz="2000" kern="1200">
          <a:solidFill>
            <a:schemeClr val="tx1"/>
          </a:solidFill>
          <a:latin typeface="+mn-lt"/>
          <a:ea typeface="+mn-ea"/>
          <a:cs typeface="+mn-cs"/>
        </a:defRPr>
      </a:lvl1pPr>
      <a:lvl2pPr marL="498897" algn="l" defTabSz="997793" rtl="0" eaLnBrk="1" latinLnBrk="0" hangingPunct="1">
        <a:defRPr kumimoji="1" sz="2000" kern="1200">
          <a:solidFill>
            <a:schemeClr val="tx1"/>
          </a:solidFill>
          <a:latin typeface="+mn-lt"/>
          <a:ea typeface="+mn-ea"/>
          <a:cs typeface="+mn-cs"/>
        </a:defRPr>
      </a:lvl2pPr>
      <a:lvl3pPr marL="997793" algn="l" defTabSz="997793" rtl="0" eaLnBrk="1" latinLnBrk="0" hangingPunct="1">
        <a:defRPr kumimoji="1" sz="2000" kern="1200">
          <a:solidFill>
            <a:schemeClr val="tx1"/>
          </a:solidFill>
          <a:latin typeface="+mn-lt"/>
          <a:ea typeface="+mn-ea"/>
          <a:cs typeface="+mn-cs"/>
        </a:defRPr>
      </a:lvl3pPr>
      <a:lvl4pPr marL="1496690" algn="l" defTabSz="997793" rtl="0" eaLnBrk="1" latinLnBrk="0" hangingPunct="1">
        <a:defRPr kumimoji="1" sz="2000" kern="1200">
          <a:solidFill>
            <a:schemeClr val="tx1"/>
          </a:solidFill>
          <a:latin typeface="+mn-lt"/>
          <a:ea typeface="+mn-ea"/>
          <a:cs typeface="+mn-cs"/>
        </a:defRPr>
      </a:lvl4pPr>
      <a:lvl5pPr marL="1995587" algn="l" defTabSz="997793" rtl="0" eaLnBrk="1" latinLnBrk="0" hangingPunct="1">
        <a:defRPr kumimoji="1" sz="2000" kern="1200">
          <a:solidFill>
            <a:schemeClr val="tx1"/>
          </a:solidFill>
          <a:latin typeface="+mn-lt"/>
          <a:ea typeface="+mn-ea"/>
          <a:cs typeface="+mn-cs"/>
        </a:defRPr>
      </a:lvl5pPr>
      <a:lvl6pPr marL="2494483" algn="l" defTabSz="997793" rtl="0" eaLnBrk="1" latinLnBrk="0" hangingPunct="1">
        <a:defRPr kumimoji="1" sz="2000" kern="1200">
          <a:solidFill>
            <a:schemeClr val="tx1"/>
          </a:solidFill>
          <a:latin typeface="+mn-lt"/>
          <a:ea typeface="+mn-ea"/>
          <a:cs typeface="+mn-cs"/>
        </a:defRPr>
      </a:lvl6pPr>
      <a:lvl7pPr marL="2993380" algn="l" defTabSz="997793" rtl="0" eaLnBrk="1" latinLnBrk="0" hangingPunct="1">
        <a:defRPr kumimoji="1" sz="2000" kern="1200">
          <a:solidFill>
            <a:schemeClr val="tx1"/>
          </a:solidFill>
          <a:latin typeface="+mn-lt"/>
          <a:ea typeface="+mn-ea"/>
          <a:cs typeface="+mn-cs"/>
        </a:defRPr>
      </a:lvl7pPr>
      <a:lvl8pPr marL="3492276" algn="l" defTabSz="997793" rtl="0" eaLnBrk="1" latinLnBrk="0" hangingPunct="1">
        <a:defRPr kumimoji="1" sz="2000" kern="1200">
          <a:solidFill>
            <a:schemeClr val="tx1"/>
          </a:solidFill>
          <a:latin typeface="+mn-lt"/>
          <a:ea typeface="+mn-ea"/>
          <a:cs typeface="+mn-cs"/>
        </a:defRPr>
      </a:lvl8pPr>
      <a:lvl9pPr marL="3991173" algn="l" defTabSz="997793"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1.gi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0.png"/><Relationship Id="rId3" Type="http://schemas.openxmlformats.org/officeDocument/2006/relationships/image" Target="../media/image3.png"/><Relationship Id="rId21" Type="http://schemas.openxmlformats.org/officeDocument/2006/relationships/image" Target="../media/image15.png"/><Relationship Id="rId34" Type="http://schemas.openxmlformats.org/officeDocument/2006/relationships/image" Target="../media/image28.png"/><Relationship Id="rId7" Type="http://schemas.openxmlformats.org/officeDocument/2006/relationships/image" Target="../media/image7.png"/><Relationship Id="rId12" Type="http://schemas.openxmlformats.org/officeDocument/2006/relationships/hyperlink" Target="http://4.bp.blogspot.com/-iQ7CUthzPg8/UdYhKuwNgrI/AAAAAAAAV5k/o0tEGbK-PwI/s594/tatemono_koujou.png" TargetMode="External"/><Relationship Id="rId17" Type="http://schemas.openxmlformats.org/officeDocument/2006/relationships/hyperlink" Target="http://4.bp.blogspot.com/-hFPW0mBZmmc/VahRnOxORiI/AAAAAAAAvts/4jSkQW2t5k0/s800/medical_bed_koshikake.png" TargetMode="External"/><Relationship Id="rId25" Type="http://schemas.openxmlformats.org/officeDocument/2006/relationships/image" Target="../media/image19.png"/><Relationship Id="rId33" Type="http://schemas.openxmlformats.org/officeDocument/2006/relationships/image" Target="../media/image27.png"/><Relationship Id="rId2" Type="http://schemas.openxmlformats.org/officeDocument/2006/relationships/image" Target="../media/image2.png"/><Relationship Id="rId16" Type="http://schemas.openxmlformats.org/officeDocument/2006/relationships/image" Target="../media/image12.png"/><Relationship Id="rId20" Type="http://schemas.openxmlformats.org/officeDocument/2006/relationships/image" Target="../media/image1.gif"/><Relationship Id="rId29"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18.png"/><Relationship Id="rId32" Type="http://schemas.openxmlformats.org/officeDocument/2006/relationships/image" Target="../media/image26.png"/><Relationship Id="rId5" Type="http://schemas.openxmlformats.org/officeDocument/2006/relationships/image" Target="../media/image5.png"/><Relationship Id="rId15" Type="http://schemas.openxmlformats.org/officeDocument/2006/relationships/hyperlink" Target="http://1.bp.blogspot.com/-LSCklp2fqOI/Vkcaeten8KI/AAAAAAAA0cM/r_CPwIofBVQ/s800/dai_byouin2.png" TargetMode="External"/><Relationship Id="rId23" Type="http://schemas.openxmlformats.org/officeDocument/2006/relationships/image" Target="../media/image17.png"/><Relationship Id="rId28" Type="http://schemas.openxmlformats.org/officeDocument/2006/relationships/image" Target="../media/image22.jpeg"/><Relationship Id="rId10" Type="http://schemas.openxmlformats.org/officeDocument/2006/relationships/hyperlink" Target="http://1.bp.blogspot.com/-pwYQZYc6tWs/VwoG49A4AHI/AAAAAAAA5ns/_mZdwhTeBvI9MhbPPAf_j7iJVlNSB0w3w/s800/kankou_asia_family.png" TargetMode="External"/><Relationship Id="rId19" Type="http://schemas.openxmlformats.org/officeDocument/2006/relationships/image" Target="../media/image14.png"/><Relationship Id="rId31" Type="http://schemas.openxmlformats.org/officeDocument/2006/relationships/image" Target="../media/image25.png"/><Relationship Id="rId4" Type="http://schemas.openxmlformats.org/officeDocument/2006/relationships/image" Target="../media/image4.png"/><Relationship Id="rId9" Type="http://schemas.openxmlformats.org/officeDocument/2006/relationships/image" Target="../media/image8.png"/><Relationship Id="rId14" Type="http://schemas.openxmlformats.org/officeDocument/2006/relationships/image" Target="../media/image11.png"/><Relationship Id="rId22" Type="http://schemas.openxmlformats.org/officeDocument/2006/relationships/image" Target="../media/image16.png"/><Relationship Id="rId27" Type="http://schemas.openxmlformats.org/officeDocument/2006/relationships/image" Target="../media/image21.jpeg"/><Relationship Id="rId30" Type="http://schemas.openxmlformats.org/officeDocument/2006/relationships/image" Target="../media/image24.jpeg"/><Relationship Id="rId35" Type="http://schemas.openxmlformats.org/officeDocument/2006/relationships/image" Target="../media/image29.emf"/><Relationship Id="rId8" Type="http://schemas.openxmlformats.org/officeDocument/2006/relationships/hyperlink" Target="http://1.bp.blogspot.com/-Vqx_GBZEyIE/VIhPDsx6eQI/AAAAAAAAplo/3rbNVK3TVAI/s800/landmark_itsukushima_torii.png"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34.GIF"/><Relationship Id="rId13" Type="http://schemas.openxmlformats.org/officeDocument/2006/relationships/image" Target="../media/image39.gif"/><Relationship Id="rId18" Type="http://schemas.openxmlformats.org/officeDocument/2006/relationships/image" Target="../media/image43.png"/><Relationship Id="rId3" Type="http://schemas.microsoft.com/office/2007/relationships/hdphoto" Target="../media/hdphoto1.wdp"/><Relationship Id="rId21" Type="http://schemas.openxmlformats.org/officeDocument/2006/relationships/image" Target="../media/image45.jpeg"/><Relationship Id="rId7" Type="http://schemas.openxmlformats.org/officeDocument/2006/relationships/image" Target="../media/image33.jpeg"/><Relationship Id="rId12" Type="http://schemas.openxmlformats.org/officeDocument/2006/relationships/image" Target="../media/image38.jpeg"/><Relationship Id="rId17" Type="http://schemas.openxmlformats.org/officeDocument/2006/relationships/image" Target="../media/image42.png"/><Relationship Id="rId25" Type="http://schemas.microsoft.com/office/2007/relationships/hdphoto" Target="../media/hdphoto3.wdp"/><Relationship Id="rId2" Type="http://schemas.openxmlformats.org/officeDocument/2006/relationships/image" Target="../media/image30.png"/><Relationship Id="rId16" Type="http://schemas.openxmlformats.org/officeDocument/2006/relationships/image" Target="../media/image41.jpeg"/><Relationship Id="rId20"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32.jpeg"/><Relationship Id="rId11" Type="http://schemas.openxmlformats.org/officeDocument/2006/relationships/image" Target="../media/image37.jpeg"/><Relationship Id="rId24" Type="http://schemas.openxmlformats.org/officeDocument/2006/relationships/image" Target="../media/image48.jpeg"/><Relationship Id="rId5" Type="http://schemas.openxmlformats.org/officeDocument/2006/relationships/image" Target="../media/image31.GIF"/><Relationship Id="rId15" Type="http://schemas.openxmlformats.org/officeDocument/2006/relationships/image" Target="../media/image40.png"/><Relationship Id="rId23" Type="http://schemas.openxmlformats.org/officeDocument/2006/relationships/image" Target="../media/image47.jpeg"/><Relationship Id="rId10" Type="http://schemas.openxmlformats.org/officeDocument/2006/relationships/image" Target="../media/image36.GIF"/><Relationship Id="rId19" Type="http://schemas.microsoft.com/office/2007/relationships/hdphoto" Target="../media/hdphoto2.wdp"/><Relationship Id="rId4" Type="http://schemas.openxmlformats.org/officeDocument/2006/relationships/image" Target="../media/image1.gif"/><Relationship Id="rId9" Type="http://schemas.openxmlformats.org/officeDocument/2006/relationships/image" Target="../media/image35.gif"/><Relationship Id="rId14" Type="http://schemas.openxmlformats.org/officeDocument/2006/relationships/hyperlink" Target="http://www.pref.shiga-info.jp/" TargetMode="External"/><Relationship Id="rId22" Type="http://schemas.openxmlformats.org/officeDocument/2006/relationships/image" Target="../media/image46.jpeg"/></Relationships>
</file>

<file path=ppt/slides/_rels/slide7.xml.rels><?xml version="1.0" encoding="UTF-8" standalone="yes"?>
<Relationships xmlns="http://schemas.openxmlformats.org/package/2006/relationships"><Relationship Id="rId8" Type="http://schemas.openxmlformats.org/officeDocument/2006/relationships/hyperlink" Target="http://www.pref.shiga.lg.jp/c/it/opendata.html" TargetMode="External"/><Relationship Id="rId13" Type="http://schemas.openxmlformats.org/officeDocument/2006/relationships/image" Target="../media/image57.png"/><Relationship Id="rId18" Type="http://schemas.openxmlformats.org/officeDocument/2006/relationships/image" Target="../media/image62.png"/><Relationship Id="rId3" Type="http://schemas.openxmlformats.org/officeDocument/2006/relationships/hyperlink" Target="http://www.pref.shiga.lg.jp/c/toukei/toukeisoudan.html" TargetMode="External"/><Relationship Id="rId21" Type="http://schemas.openxmlformats.org/officeDocument/2006/relationships/image" Target="../media/image65.png"/><Relationship Id="rId7" Type="http://schemas.openxmlformats.org/officeDocument/2006/relationships/image" Target="../media/image52.png"/><Relationship Id="rId12" Type="http://schemas.openxmlformats.org/officeDocument/2006/relationships/image" Target="../media/image56.png"/><Relationship Id="rId17" Type="http://schemas.openxmlformats.org/officeDocument/2006/relationships/image" Target="../media/image61.png"/><Relationship Id="rId2" Type="http://schemas.openxmlformats.org/officeDocument/2006/relationships/image" Target="../media/image1.gif"/><Relationship Id="rId16" Type="http://schemas.openxmlformats.org/officeDocument/2006/relationships/image" Target="../media/image60.png"/><Relationship Id="rId20" Type="http://schemas.openxmlformats.org/officeDocument/2006/relationships/image" Target="../media/image64.jpg"/><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5.png"/><Relationship Id="rId5" Type="http://schemas.openxmlformats.org/officeDocument/2006/relationships/image" Target="../media/image50.png"/><Relationship Id="rId15" Type="http://schemas.openxmlformats.org/officeDocument/2006/relationships/image" Target="../media/image59.png"/><Relationship Id="rId10" Type="http://schemas.openxmlformats.org/officeDocument/2006/relationships/image" Target="../media/image54.png"/><Relationship Id="rId19" Type="http://schemas.openxmlformats.org/officeDocument/2006/relationships/image" Target="../media/image63.png"/><Relationship Id="rId4" Type="http://schemas.openxmlformats.org/officeDocument/2006/relationships/image" Target="../media/image49.jpeg"/><Relationship Id="rId9" Type="http://schemas.openxmlformats.org/officeDocument/2006/relationships/image" Target="../media/image53.png"/><Relationship Id="rId14" Type="http://schemas.openxmlformats.org/officeDocument/2006/relationships/image" Target="../media/image58.png"/></Relationships>
</file>

<file path=ppt/slides/_rels/slide8.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jpeg"/><Relationship Id="rId3" Type="http://schemas.openxmlformats.org/officeDocument/2006/relationships/image" Target="../media/image1.gif"/><Relationship Id="rId7" Type="http://schemas.openxmlformats.org/officeDocument/2006/relationships/image" Target="../media/image70.jpeg"/><Relationship Id="rId12" Type="http://schemas.openxmlformats.org/officeDocument/2006/relationships/image" Target="../media/image75.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gif"/><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 Id="rId14" Type="http://schemas.openxmlformats.org/officeDocument/2006/relationships/image" Target="../media/image77.jpeg"/></Relationships>
</file>

<file path=ppt/slides/_rels/slide9.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78.png"/><Relationship Id="rId7" Type="http://schemas.openxmlformats.org/officeDocument/2006/relationships/image" Target="../media/image81.jpeg"/><Relationship Id="rId12" Type="http://schemas.openxmlformats.org/officeDocument/2006/relationships/image" Target="../media/image86.png"/><Relationship Id="rId2" Type="http://schemas.openxmlformats.org/officeDocument/2006/relationships/image" Target="../media/image1.gif"/><Relationship Id="rId1" Type="http://schemas.openxmlformats.org/officeDocument/2006/relationships/slideLayout" Target="../slideLayouts/slideLayout2.xml"/><Relationship Id="rId6" Type="http://schemas.openxmlformats.org/officeDocument/2006/relationships/hyperlink" Target="http://biwako-wifi-info.jp/" TargetMode="External"/><Relationship Id="rId11" Type="http://schemas.openxmlformats.org/officeDocument/2006/relationships/image" Target="../media/image85.jpeg"/><Relationship Id="rId5" Type="http://schemas.openxmlformats.org/officeDocument/2006/relationships/image" Target="../media/image80.gif"/><Relationship Id="rId10" Type="http://schemas.openxmlformats.org/officeDocument/2006/relationships/image" Target="../media/image84.jpeg"/><Relationship Id="rId4" Type="http://schemas.openxmlformats.org/officeDocument/2006/relationships/image" Target="../media/image79.png"/><Relationship Id="rId9" Type="http://schemas.openxmlformats.org/officeDocument/2006/relationships/image" Target="../media/image83.jpeg"/><Relationship Id="rId14" Type="http://schemas.openxmlformats.org/officeDocument/2006/relationships/image" Target="../media/image8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32590" y="2396634"/>
            <a:ext cx="9937104" cy="3293209"/>
          </a:xfrm>
          <a:prstGeom prst="rect">
            <a:avLst/>
          </a:prstGeom>
          <a:noFill/>
        </p:spPr>
        <p:txBody>
          <a:bodyPr wrap="square" rtlCol="0">
            <a:spAutoFit/>
          </a:bodyPr>
          <a:lstStyle/>
          <a:p>
            <a:pPr algn="ctr"/>
            <a:r>
              <a:rPr lang="ja-JP" altLang="en-US" sz="3600" dirty="0">
                <a:latin typeface="Meiryo UI" panose="020B0604030504040204" pitchFamily="50" charset="-128"/>
                <a:ea typeface="Meiryo UI" panose="020B0604030504040204" pitchFamily="50" charset="-128"/>
                <a:cs typeface="Meiryo UI" panose="020B0604030504040204" pitchFamily="50" charset="-128"/>
              </a:rPr>
              <a:t>滋賀県ＩＣＴ推進戦略</a:t>
            </a:r>
            <a:r>
              <a:rPr lang="ja-JP" altLang="en-US" sz="3600" dirty="0" smtClean="0">
                <a:latin typeface="Meiryo UI" panose="020B0604030504040204" pitchFamily="50" charset="-128"/>
                <a:ea typeface="Meiryo UI" panose="020B0604030504040204" pitchFamily="50" charset="-128"/>
                <a:cs typeface="Meiryo UI" panose="020B0604030504040204" pitchFamily="50" charset="-128"/>
              </a:rPr>
              <a:t>について</a:t>
            </a:r>
            <a:endParaRPr lang="en-US" altLang="ja-JP"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endParaRPr lang="en-US" altLang="ja-JP" sz="28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endParaRPr lang="en-US" altLang="ja-JP" sz="28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endParaRPr lang="en-US" altLang="ja-JP" sz="28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r>
              <a:rPr lang="ja-JP" altLang="en-US"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令和元年</a:t>
            </a:r>
            <a:r>
              <a:rPr lang="en-US" altLang="ja-JP"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24</a:t>
            </a:r>
            <a:r>
              <a:rPr lang="ja-JP" altLang="en-US"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日</a:t>
            </a:r>
            <a:endParaRPr lang="en-US" altLang="ja-JP"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endParaRPr lang="en-US" altLang="ja-JP" sz="8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endParaRPr lang="en-US" altLang="ja-JP" sz="800" spc="-1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r>
              <a:rPr lang="ja-JP" altLang="en-US"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rPr>
              <a:t>滋賀県総合企画部情報政策課</a:t>
            </a:r>
            <a:endParaRPr lang="en-US" altLang="ja-JP" sz="2400" spc="-100" dirty="0" smtClean="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tabLst>
                <a:tab pos="3683000" algn="l"/>
              </a:tabLst>
            </a:pPr>
            <a:endParaRPr lang="ja-JP" altLang="en-US" sz="2400" spc="-1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6384594" y="504106"/>
            <a:ext cx="3282710" cy="253916"/>
          </a:xfrm>
          <a:prstGeom prst="rect">
            <a:avLst/>
          </a:prstGeom>
          <a:noFill/>
          <a:ln w="3175">
            <a:solidFill>
              <a:schemeClr val="tx1"/>
            </a:solidFill>
          </a:ln>
        </p:spPr>
        <p:txBody>
          <a:bodyPr wrap="square" rtlCol="0">
            <a:spAutoFit/>
          </a:bodyPr>
          <a:lstStyle/>
          <a:p>
            <a:pPr algn="dist"/>
            <a:r>
              <a:rPr lang="ja-JP" altLang="en-US" sz="1050" dirty="0" smtClean="0">
                <a:latin typeface="+mn-ea"/>
              </a:rPr>
              <a:t>オープンデータリーダ研修資料</a:t>
            </a:r>
            <a:endParaRPr kumimoji="1" lang="ja-JP" altLang="en-US" sz="1050" dirty="0">
              <a:latin typeface="+mn-ea"/>
            </a:endParaRPr>
          </a:p>
        </p:txBody>
      </p:sp>
    </p:spTree>
    <p:extLst>
      <p:ext uri="{BB962C8B-B14F-4D97-AF65-F5344CB8AC3E}">
        <p14:creationId xmlns:p14="http://schemas.microsoft.com/office/powerpoint/2010/main" val="27584688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w230278.NBSHIGA-JP\AppData\Local\Temp\Temp1_琵琶湖・県域デザイン.zip\琵琶湖・県域デザイン\琵琶湖デザイン\xsmall\1.gif"/>
          <p:cNvPicPr>
            <a:picLocks noChangeAspect="1" noChangeArrowheads="1"/>
          </p:cNvPicPr>
          <p:nvPr/>
        </p:nvPicPr>
        <p:blipFill>
          <a:blip r:embed="rId2">
            <a:clrChange>
              <a:clrFrom>
                <a:srgbClr val="33CCCC"/>
              </a:clrFrom>
              <a:clrTo>
                <a:srgbClr val="33CCCC">
                  <a:alpha val="0"/>
                </a:srgbClr>
              </a:clrTo>
            </a:clrChang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767961" y="3326066"/>
            <a:ext cx="1136083" cy="1635336"/>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p:cNvSpPr txBox="1"/>
          <p:nvPr/>
        </p:nvSpPr>
        <p:spPr>
          <a:xfrm>
            <a:off x="1413588" y="5083958"/>
            <a:ext cx="8161707" cy="1932025"/>
          </a:xfrm>
          <a:prstGeom prst="rect">
            <a:avLst/>
          </a:prstGeom>
          <a:solidFill>
            <a:schemeClr val="accent1">
              <a:lumMod val="20000"/>
              <a:lumOff val="80000"/>
            </a:schemeClr>
          </a:solidFill>
        </p:spPr>
        <p:txBody>
          <a:bodyPr wrap="square" lIns="99779" tIns="49890" rIns="99779" bIns="49890" rtlCol="0">
            <a:spAutoFit/>
          </a:bodyPr>
          <a:lstStyle/>
          <a:p>
            <a:r>
              <a:rPr lang="ja-JP" altLang="en-US" sz="1700" dirty="0"/>
              <a:t>＜評価フェーズ＞</a:t>
            </a:r>
            <a:endParaRPr lang="en-US" altLang="ja-JP" sz="1700" dirty="0"/>
          </a:p>
          <a:p>
            <a:pPr marL="311810" indent="-311810">
              <a:buFont typeface="Wingdings" panose="05000000000000000000" pitchFamily="2" charset="2"/>
              <a:buChar char="Ø"/>
            </a:pPr>
            <a:endParaRPr lang="en-US" altLang="ja-JP" sz="1700" dirty="0"/>
          </a:p>
          <a:p>
            <a:pPr marL="311810" indent="-311810">
              <a:buFont typeface="Wingdings" panose="05000000000000000000" pitchFamily="2" charset="2"/>
              <a:buChar char="Ø"/>
            </a:pPr>
            <a:r>
              <a:rPr lang="ja-JP" altLang="en-US" sz="1700" dirty="0"/>
              <a:t>「滋賀県ＩＣＴ推進戦略実施計画」に基づく県の具体的な取組・目標については、「滋賀県情報化推進庁内連絡会議」において、 進捗管理・横展開</a:t>
            </a:r>
            <a:endParaRPr lang="en-US" altLang="ja-JP" sz="1700" dirty="0"/>
          </a:p>
          <a:p>
            <a:pPr marL="311810" indent="-311810">
              <a:buFont typeface="Wingdings" panose="05000000000000000000" pitchFamily="2" charset="2"/>
              <a:buChar char="Ø"/>
            </a:pPr>
            <a:endParaRPr lang="en-US" altLang="ja-JP" sz="1700" dirty="0"/>
          </a:p>
          <a:p>
            <a:pPr marL="311810" indent="-311810">
              <a:buFont typeface="Wingdings" panose="05000000000000000000" pitchFamily="2" charset="2"/>
              <a:buChar char="Ø"/>
            </a:pPr>
            <a:r>
              <a:rPr lang="ja-JP" altLang="en-US" sz="1700" dirty="0"/>
              <a:t>民間、市町等の取組については、産学官連携組織である「滋賀県地域情報化推進会議」の事業等を通じて情報把握</a:t>
            </a:r>
            <a:endParaRPr lang="en-US" altLang="ja-JP" sz="1700" dirty="0"/>
          </a:p>
        </p:txBody>
      </p:sp>
      <p:sp>
        <p:nvSpPr>
          <p:cNvPr id="13" name="テキスト ボックス 12"/>
          <p:cNvSpPr txBox="1"/>
          <p:nvPr/>
        </p:nvSpPr>
        <p:spPr>
          <a:xfrm>
            <a:off x="7239738" y="878548"/>
            <a:ext cx="2901219" cy="1408805"/>
          </a:xfrm>
          <a:prstGeom prst="rect">
            <a:avLst/>
          </a:prstGeom>
          <a:solidFill>
            <a:schemeClr val="accent1">
              <a:lumMod val="20000"/>
              <a:lumOff val="80000"/>
            </a:schemeClr>
          </a:solidFill>
        </p:spPr>
        <p:txBody>
          <a:bodyPr wrap="square" lIns="99779" tIns="49890" rIns="99779" bIns="49890" rtlCol="0">
            <a:spAutoFit/>
          </a:bodyPr>
          <a:lstStyle/>
          <a:p>
            <a:r>
              <a:rPr lang="ja-JP" altLang="en-US" sz="1700" dirty="0"/>
              <a:t>＜実行フェーズ＞</a:t>
            </a:r>
            <a:endParaRPr lang="en-US" altLang="ja-JP" sz="1700" dirty="0"/>
          </a:p>
          <a:p>
            <a:pPr marL="311810" indent="-311810">
              <a:buFont typeface="Wingdings" panose="05000000000000000000" pitchFamily="2" charset="2"/>
              <a:buChar char="Ø"/>
            </a:pPr>
            <a:endParaRPr lang="en-US" altLang="ja-JP" sz="1700" dirty="0"/>
          </a:p>
          <a:p>
            <a:pPr marL="311810" indent="-311810">
              <a:buFont typeface="Wingdings" panose="05000000000000000000" pitchFamily="2" charset="2"/>
              <a:buChar char="Ø"/>
            </a:pPr>
            <a:r>
              <a:rPr lang="ja-JP" altLang="en-US" sz="1700" dirty="0"/>
              <a:t>事業者、教育・研究機関、</a:t>
            </a:r>
            <a:endParaRPr lang="en-US" altLang="ja-JP" sz="1700" dirty="0"/>
          </a:p>
          <a:p>
            <a:r>
              <a:rPr lang="ja-JP" altLang="en-US" sz="1700" dirty="0"/>
              <a:t>　　市町、県等の連携により</a:t>
            </a:r>
            <a:endParaRPr lang="en-US" altLang="ja-JP" sz="1700" dirty="0"/>
          </a:p>
          <a:p>
            <a:r>
              <a:rPr lang="ja-JP" altLang="en-US" sz="1700" dirty="0"/>
              <a:t>　　実施</a:t>
            </a:r>
            <a:endParaRPr lang="en-US" altLang="ja-JP" sz="1700" dirty="0"/>
          </a:p>
        </p:txBody>
      </p:sp>
      <p:cxnSp>
        <p:nvCxnSpPr>
          <p:cNvPr id="4" name="AutoShape 2">
            <a:extLst>
              <a:ext uri="{FF2B5EF4-FFF2-40B4-BE49-F238E27FC236}">
                <a16:creationId xmlns="" xmlns:a16="http://schemas.microsoft.com/office/drawing/2014/main" id="{B591575B-32CC-46C0-85BF-8F906AED3740}"/>
              </a:ext>
            </a:extLst>
          </p:cNvPr>
          <p:cNvCxnSpPr>
            <a:cxnSpLocks noChangeShapeType="1"/>
          </p:cNvCxnSpPr>
          <p:nvPr/>
        </p:nvCxnSpPr>
        <p:spPr bwMode="auto">
          <a:xfrm>
            <a:off x="166239" y="651722"/>
            <a:ext cx="9893908" cy="0"/>
          </a:xfrm>
          <a:prstGeom prst="straightConnector1">
            <a:avLst/>
          </a:prstGeom>
          <a:noFill/>
          <a:ln w="19050">
            <a:solidFill>
              <a:srgbClr val="4F81BD"/>
            </a:solidFill>
            <a:round/>
            <a:headEnd/>
            <a:tailEn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sp>
        <p:nvSpPr>
          <p:cNvPr id="5" name="テキスト ボックス 4">
            <a:extLst>
              <a:ext uri="{FF2B5EF4-FFF2-40B4-BE49-F238E27FC236}">
                <a16:creationId xmlns="" xmlns:a16="http://schemas.microsoft.com/office/drawing/2014/main" id="{A0E7AAE4-8F05-4782-85B0-BF78A9111F61}"/>
              </a:ext>
            </a:extLst>
          </p:cNvPr>
          <p:cNvSpPr txBox="1"/>
          <p:nvPr/>
        </p:nvSpPr>
        <p:spPr>
          <a:xfrm>
            <a:off x="166240" y="91366"/>
            <a:ext cx="9929121" cy="500864"/>
          </a:xfrm>
          <a:prstGeom prst="rect">
            <a:avLst/>
          </a:prstGeom>
          <a:gradFill>
            <a:gsLst>
              <a:gs pos="0">
                <a:schemeClr val="accent5">
                  <a:lumMod val="5000"/>
                  <a:lumOff val="95000"/>
                </a:schemeClr>
              </a:gs>
              <a:gs pos="100000">
                <a:schemeClr val="accent5">
                  <a:lumMod val="30000"/>
                  <a:lumOff val="70000"/>
                </a:schemeClr>
              </a:gs>
            </a:gsLst>
            <a:lin ang="5400000" scaled="1"/>
          </a:gradFill>
        </p:spPr>
        <p:txBody>
          <a:bodyPr wrap="square" lIns="99779" tIns="49890" rIns="99779" bIns="49890" rtlCol="0">
            <a:spAutoFit/>
          </a:bodyPr>
          <a:lstStyle/>
          <a:p>
            <a:r>
              <a:rPr lang="ja-JP" altLang="en-US" sz="2600" b="1" dirty="0">
                <a:solidFill>
                  <a:schemeClr val="tx2"/>
                </a:solidFill>
                <a:effectLst>
                  <a:outerShdw blurRad="38100" dist="38100" dir="2700000" algn="tl">
                    <a:srgbClr val="000000">
                      <a:alpha val="43137"/>
                    </a:srgbClr>
                  </a:outerShdw>
                </a:effectLst>
              </a:rPr>
              <a:t>推進体制・進捗管理</a:t>
            </a:r>
          </a:p>
        </p:txBody>
      </p:sp>
      <p:pic>
        <p:nvPicPr>
          <p:cNvPr id="6" name="図 5">
            <a:extLst>
              <a:ext uri="{FF2B5EF4-FFF2-40B4-BE49-F238E27FC236}">
                <a16:creationId xmlns="" xmlns:a16="http://schemas.microsoft.com/office/drawing/2014/main" id="{921EC8FB-56B6-424E-8E86-02EB27791B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5075" y="46855"/>
            <a:ext cx="475882" cy="672084"/>
          </a:xfrm>
          <a:prstGeom prst="rect">
            <a:avLst/>
          </a:prstGeom>
          <a:noFill/>
        </p:spPr>
      </p:pic>
      <p:sp>
        <p:nvSpPr>
          <p:cNvPr id="7" name="テキスト ボックス 6"/>
          <p:cNvSpPr txBox="1"/>
          <p:nvPr/>
        </p:nvSpPr>
        <p:spPr>
          <a:xfrm>
            <a:off x="282261" y="954156"/>
            <a:ext cx="3636404" cy="1932025"/>
          </a:xfrm>
          <a:prstGeom prst="rect">
            <a:avLst/>
          </a:prstGeom>
          <a:solidFill>
            <a:schemeClr val="tx2">
              <a:lumMod val="20000"/>
              <a:lumOff val="80000"/>
            </a:schemeClr>
          </a:solidFill>
        </p:spPr>
        <p:txBody>
          <a:bodyPr wrap="square" lIns="99779" tIns="49890" rIns="99779" bIns="49890" rtlCol="0">
            <a:spAutoFit/>
          </a:bodyPr>
          <a:lstStyle/>
          <a:p>
            <a:r>
              <a:rPr lang="ja-JP" altLang="en-US" sz="1700" dirty="0"/>
              <a:t>＜策定・見直しフェーズ＞</a:t>
            </a:r>
            <a:endParaRPr lang="en-US" altLang="ja-JP" sz="1700" dirty="0"/>
          </a:p>
          <a:p>
            <a:pPr marL="311810" indent="-311810">
              <a:buFont typeface="Wingdings" panose="05000000000000000000" pitchFamily="2" charset="2"/>
              <a:buChar char="Ø"/>
            </a:pPr>
            <a:endParaRPr lang="en-US" altLang="ja-JP" sz="1700" dirty="0"/>
          </a:p>
          <a:p>
            <a:pPr marL="311810" indent="-311810">
              <a:buFont typeface="Wingdings" panose="05000000000000000000" pitchFamily="2" charset="2"/>
              <a:buChar char="Ø"/>
            </a:pPr>
            <a:r>
              <a:rPr lang="ja-JP" altLang="en-US" sz="1700" dirty="0"/>
              <a:t>「滋賀県ＩＣＴ推進戦略」の</a:t>
            </a:r>
            <a:endParaRPr lang="en-US" altLang="ja-JP" sz="1700" dirty="0"/>
          </a:p>
          <a:p>
            <a:r>
              <a:rPr lang="ja-JP" altLang="en-US" sz="1700" dirty="0"/>
              <a:t>　　　策定・見直し</a:t>
            </a:r>
            <a:endParaRPr lang="en-US" altLang="ja-JP" sz="1700" dirty="0"/>
          </a:p>
          <a:p>
            <a:endParaRPr lang="en-US" altLang="ja-JP" sz="1700" dirty="0"/>
          </a:p>
          <a:p>
            <a:pPr marL="311810" indent="-311810">
              <a:buFont typeface="Wingdings" panose="05000000000000000000" pitchFamily="2" charset="2"/>
              <a:buChar char="Ø"/>
            </a:pPr>
            <a:r>
              <a:rPr lang="ja-JP" altLang="en-US" sz="1700" dirty="0"/>
              <a:t>「滋賀県ＩＣＴ推進戦略実施計画」の策定・見直し</a:t>
            </a:r>
          </a:p>
        </p:txBody>
      </p:sp>
      <p:pic>
        <p:nvPicPr>
          <p:cNvPr id="1029" name="Picture 5" descr="D:\イラスト集\05_Data\124-125\PNG\125-12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18666" y="1363442"/>
            <a:ext cx="3805926" cy="3673568"/>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p:cNvSpPr txBox="1"/>
          <p:nvPr/>
        </p:nvSpPr>
        <p:spPr>
          <a:xfrm>
            <a:off x="4807564" y="2857778"/>
            <a:ext cx="1858606" cy="1024084"/>
          </a:xfrm>
          <a:prstGeom prst="rect">
            <a:avLst/>
          </a:prstGeom>
          <a:noFill/>
        </p:spPr>
        <p:txBody>
          <a:bodyPr wrap="square" lIns="99779" tIns="49890" rIns="99779" bIns="49890" rtlCol="0">
            <a:spAutoFit/>
          </a:bodyPr>
          <a:lstStyle/>
          <a:p>
            <a:pPr algn="ctr"/>
            <a:r>
              <a:rPr kumimoji="1" lang="ja-JP" altLang="en-US" dirty="0" smtClean="0">
                <a:solidFill>
                  <a:srgbClr val="E91753"/>
                </a:solidFill>
              </a:rPr>
              <a:t>戦略の</a:t>
            </a:r>
            <a:endParaRPr kumimoji="1" lang="en-US" altLang="ja-JP" dirty="0" smtClean="0">
              <a:solidFill>
                <a:srgbClr val="E91753"/>
              </a:solidFill>
            </a:endParaRPr>
          </a:p>
          <a:p>
            <a:pPr algn="ctr"/>
            <a:r>
              <a:rPr kumimoji="1" lang="ja-JP" altLang="en-US" dirty="0" smtClean="0">
                <a:solidFill>
                  <a:srgbClr val="E91753"/>
                </a:solidFill>
              </a:rPr>
              <a:t>実行・見直し</a:t>
            </a:r>
            <a:endParaRPr kumimoji="1" lang="en-US" altLang="ja-JP" dirty="0" smtClean="0">
              <a:solidFill>
                <a:srgbClr val="E91753"/>
              </a:solidFill>
            </a:endParaRPr>
          </a:p>
          <a:p>
            <a:pPr algn="ctr"/>
            <a:r>
              <a:rPr kumimoji="1" lang="ja-JP" altLang="en-US" dirty="0" smtClean="0">
                <a:solidFill>
                  <a:srgbClr val="E91753"/>
                </a:solidFill>
              </a:rPr>
              <a:t>サイクル</a:t>
            </a:r>
            <a:endParaRPr kumimoji="1" lang="ja-JP" altLang="en-US" dirty="0">
              <a:solidFill>
                <a:srgbClr val="E91753"/>
              </a:solidFill>
            </a:endParaRPr>
          </a:p>
        </p:txBody>
      </p:sp>
      <p:sp>
        <p:nvSpPr>
          <p:cNvPr id="9" name="上下矢印 8"/>
          <p:cNvSpPr/>
          <p:nvPr/>
        </p:nvSpPr>
        <p:spPr>
          <a:xfrm>
            <a:off x="524689" y="3071191"/>
            <a:ext cx="2505077" cy="1890210"/>
          </a:xfrm>
          <a:prstGeom prst="upDownArrow">
            <a:avLst>
              <a:gd name="adj1" fmla="val 63139"/>
              <a:gd name="adj2" fmla="val 17415"/>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dirty="0"/>
          </a:p>
        </p:txBody>
      </p:sp>
      <p:sp>
        <p:nvSpPr>
          <p:cNvPr id="10" name="テキスト ボックス 9"/>
          <p:cNvSpPr txBox="1"/>
          <p:nvPr/>
        </p:nvSpPr>
        <p:spPr>
          <a:xfrm>
            <a:off x="120643" y="3449234"/>
            <a:ext cx="4686921" cy="1139500"/>
          </a:xfrm>
          <a:prstGeom prst="rect">
            <a:avLst/>
          </a:prstGeom>
          <a:noFill/>
        </p:spPr>
        <p:txBody>
          <a:bodyPr wrap="square" lIns="99779" tIns="49890" rIns="99779" bIns="49890" rtlCol="0">
            <a:spAutoFit/>
          </a:bodyPr>
          <a:lstStyle/>
          <a:p>
            <a:pPr>
              <a:lnSpc>
                <a:spcPct val="150000"/>
              </a:lnSpc>
            </a:pPr>
            <a:r>
              <a:rPr lang="ja-JP" altLang="en-US" sz="1500" b="1" dirty="0"/>
              <a:t>「滋賀県ＩＣＴ推進懇話会」（有識者会議）</a:t>
            </a:r>
            <a:endParaRPr lang="en-US" altLang="ja-JP" sz="1500" b="1" dirty="0"/>
          </a:p>
          <a:p>
            <a:pPr>
              <a:lnSpc>
                <a:spcPct val="150000"/>
              </a:lnSpc>
            </a:pPr>
            <a:r>
              <a:rPr lang="ja-JP" altLang="en-US" sz="1500" b="1" dirty="0"/>
              <a:t>「滋賀県地域情報化推進会議」（産学官連携組織）</a:t>
            </a:r>
            <a:endParaRPr lang="en-US" altLang="ja-JP" sz="1500" b="1" dirty="0"/>
          </a:p>
          <a:p>
            <a:pPr>
              <a:lnSpc>
                <a:spcPct val="150000"/>
              </a:lnSpc>
            </a:pPr>
            <a:r>
              <a:rPr lang="ja-JP" altLang="en-US" sz="1500" b="1" dirty="0"/>
              <a:t>等による意見･提案等</a:t>
            </a:r>
          </a:p>
        </p:txBody>
      </p:sp>
      <p:pic>
        <p:nvPicPr>
          <p:cNvPr id="1030" name="Picture 6" descr="D:\イラスト集\05_Data\122-123\PNG\123-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66382">
            <a:off x="7831693" y="2422905"/>
            <a:ext cx="1462784" cy="2565577"/>
          </a:xfrm>
          <a:prstGeom prst="rect">
            <a:avLst/>
          </a:prstGeom>
          <a:noFill/>
          <a:extLst>
            <a:ext uri="{909E8E84-426E-40DD-AFC4-6F175D3DCCD1}">
              <a14:hiddenFill xmlns:a14="http://schemas.microsoft.com/office/drawing/2010/main">
                <a:solidFill>
                  <a:srgbClr val="FFFFFF"/>
                </a:solidFill>
              </a14:hiddenFill>
            </a:ext>
          </a:extLst>
        </p:spPr>
      </p:pic>
      <p:sp>
        <p:nvSpPr>
          <p:cNvPr id="18" name="テキスト ボックス 17"/>
          <p:cNvSpPr txBox="1"/>
          <p:nvPr/>
        </p:nvSpPr>
        <p:spPr>
          <a:xfrm>
            <a:off x="8364188" y="3821364"/>
            <a:ext cx="1539856" cy="885585"/>
          </a:xfrm>
          <a:prstGeom prst="rect">
            <a:avLst/>
          </a:prstGeom>
          <a:noFill/>
        </p:spPr>
        <p:txBody>
          <a:bodyPr wrap="square" lIns="99779" tIns="49890" rIns="99779" bIns="49890" rtlCol="0">
            <a:spAutoFit/>
          </a:bodyPr>
          <a:lstStyle/>
          <a:p>
            <a:pPr>
              <a:lnSpc>
                <a:spcPct val="150000"/>
              </a:lnSpc>
            </a:pPr>
            <a:r>
              <a:rPr lang="ja-JP" altLang="en-US" sz="1700" dirty="0"/>
              <a:t>取組事例の</a:t>
            </a:r>
            <a:endParaRPr lang="en-US" altLang="ja-JP" sz="1700" dirty="0"/>
          </a:p>
          <a:p>
            <a:pPr>
              <a:lnSpc>
                <a:spcPct val="150000"/>
              </a:lnSpc>
            </a:pPr>
            <a:r>
              <a:rPr lang="ja-JP" altLang="en-US" sz="1700" dirty="0"/>
              <a:t>発信・横展開</a:t>
            </a:r>
          </a:p>
        </p:txBody>
      </p:sp>
      <p:sp>
        <p:nvSpPr>
          <p:cNvPr id="11" name="スライド番号プレースホルダー 10"/>
          <p:cNvSpPr>
            <a:spLocks noGrp="1"/>
          </p:cNvSpPr>
          <p:nvPr>
            <p:ph type="sldNum" sz="quarter" idx="12"/>
          </p:nvPr>
        </p:nvSpPr>
        <p:spPr>
          <a:xfrm>
            <a:off x="7746583" y="6674168"/>
            <a:ext cx="2394373" cy="383381"/>
          </a:xfrm>
        </p:spPr>
        <p:txBody>
          <a:bodyPr/>
          <a:lstStyle/>
          <a:p>
            <a:fld id="{D2D8002D-B5B0-4BAC-B1F6-782DDCCE6D9C}" type="slidenum">
              <a:rPr lang="ja-JP" altLang="en-US" sz="2000"/>
              <a:t>9</a:t>
            </a:fld>
            <a:endParaRPr lang="ja-JP" altLang="en-US" sz="2000" dirty="0"/>
          </a:p>
        </p:txBody>
      </p:sp>
    </p:spTree>
    <p:extLst>
      <p:ext uri="{BB962C8B-B14F-4D97-AF65-F5344CB8AC3E}">
        <p14:creationId xmlns:p14="http://schemas.microsoft.com/office/powerpoint/2010/main" val="40538764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21379" y="400050"/>
            <a:ext cx="10208154" cy="6770846"/>
          </a:xfrm>
          <a:prstGeom prst="roundRect">
            <a:avLst>
              <a:gd name="adj" fmla="val 2411"/>
            </a:avLst>
          </a:prstGeom>
          <a:solidFill>
            <a:srgbClr val="FFF3E4"/>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5" name="角丸四角形 4"/>
          <p:cNvSpPr/>
          <p:nvPr/>
        </p:nvSpPr>
        <p:spPr>
          <a:xfrm>
            <a:off x="3167028" y="28193"/>
            <a:ext cx="4089692" cy="349289"/>
          </a:xfrm>
          <a:prstGeom prst="roundRect">
            <a:avLst>
              <a:gd name="adj" fmla="val 40859"/>
            </a:avLst>
          </a:prstGeom>
          <a:solidFill>
            <a:srgbClr val="FFF3E4"/>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r>
              <a:rPr kumimoji="1" lang="ja-JP" altLang="en-US"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滋賀県地域情報化推進会議とは</a:t>
            </a:r>
            <a:endParaRPr kumimoji="1"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角丸四角形 5"/>
          <p:cNvSpPr/>
          <p:nvPr/>
        </p:nvSpPr>
        <p:spPr>
          <a:xfrm>
            <a:off x="115939" y="490505"/>
            <a:ext cx="3237063" cy="1370952"/>
          </a:xfrm>
          <a:prstGeom prst="roundRect">
            <a:avLst>
              <a:gd name="adj" fmla="val 8951"/>
            </a:avLst>
          </a:prstGeom>
          <a:solidFill>
            <a:schemeClr val="accent3">
              <a:lumMod val="40000"/>
              <a:lumOff val="60000"/>
            </a:schemeClr>
          </a:solidFill>
          <a:ln w="31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t" anchorCtr="0"/>
          <a:lstStyle/>
          <a:p>
            <a:endParaRPr lang="en-US" altLang="ja-JP"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157133" algn="just"/>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企業や経済団体、学術研究機関、自治体が、異なる分野や地域間で連携をはかり、より便利･快適に、より安全に安心して、生き生きと暮らせる情報化社会の実現を目指します。</a:t>
            </a:r>
          </a:p>
        </p:txBody>
      </p:sp>
      <p:sp>
        <p:nvSpPr>
          <p:cNvPr id="7" name="角丸四角形 6"/>
          <p:cNvSpPr/>
          <p:nvPr/>
        </p:nvSpPr>
        <p:spPr>
          <a:xfrm>
            <a:off x="186059" y="536109"/>
            <a:ext cx="727281" cy="302434"/>
          </a:xfrm>
          <a:prstGeom prst="roundRect">
            <a:avLst>
              <a:gd name="adj" fmla="val 40859"/>
            </a:avLst>
          </a:prstGeom>
          <a:solidFill>
            <a:schemeClr val="accent3">
              <a:lumMod val="60000"/>
              <a:lumOff val="40000"/>
            </a:schemeClr>
          </a:solidFill>
          <a:ln w="158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目的</a:t>
            </a:r>
          </a:p>
        </p:txBody>
      </p:sp>
      <p:sp>
        <p:nvSpPr>
          <p:cNvPr id="10" name="角丸四角形 9"/>
          <p:cNvSpPr/>
          <p:nvPr/>
        </p:nvSpPr>
        <p:spPr>
          <a:xfrm>
            <a:off x="120643" y="1937066"/>
            <a:ext cx="3232359" cy="2202645"/>
          </a:xfrm>
          <a:prstGeom prst="roundRect">
            <a:avLst>
              <a:gd name="adj" fmla="val 6681"/>
            </a:avLst>
          </a:prstGeom>
          <a:solidFill>
            <a:schemeClr val="accent3">
              <a:lumMod val="40000"/>
              <a:lumOff val="60000"/>
            </a:schemeClr>
          </a:solidFill>
          <a:ln w="31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t" anchorCtr="0"/>
          <a:lstStyle/>
          <a:p>
            <a:endParaRPr lang="en-US" altLang="ja-JP"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just" defTabSz="39283"/>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S63.3		</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しがニューメディア推進連絡会議設立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589248" algn="just" defTabSz="39283"/>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情報通信技術の</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普及啓発、技術の習得に努める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just" defTabSz="39283"/>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H4.4			</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滋賀県</a:t>
            </a:r>
            <a:r>
              <a:rPr lang="zh-TW"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高度情報化推進会議</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と改称</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589248" algn="just" defTabSz="39283"/>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高度化する情報化社会</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情報通信技術</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への対応を図る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just" defTabSz="39283"/>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H18.6		</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滋賀県地域情報化推進会議と改称</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589248" algn="just" defTabSz="39283"/>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情報通信基盤の整備普及が一段落したことから、その利活用へと取り組みを転換</a:t>
            </a:r>
          </a:p>
        </p:txBody>
      </p:sp>
      <p:sp>
        <p:nvSpPr>
          <p:cNvPr id="11" name="角丸四角形 10"/>
          <p:cNvSpPr/>
          <p:nvPr/>
        </p:nvSpPr>
        <p:spPr>
          <a:xfrm>
            <a:off x="190763" y="1992671"/>
            <a:ext cx="727281" cy="302434"/>
          </a:xfrm>
          <a:prstGeom prst="roundRect">
            <a:avLst>
              <a:gd name="adj" fmla="val 40859"/>
            </a:avLst>
          </a:prstGeom>
          <a:solidFill>
            <a:schemeClr val="accent3">
              <a:lumMod val="60000"/>
              <a:lumOff val="40000"/>
            </a:schemeClr>
          </a:solidFill>
          <a:ln w="158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沿革</a:t>
            </a:r>
          </a:p>
        </p:txBody>
      </p:sp>
      <p:sp>
        <p:nvSpPr>
          <p:cNvPr id="14" name="角丸四角形 13"/>
          <p:cNvSpPr/>
          <p:nvPr/>
        </p:nvSpPr>
        <p:spPr>
          <a:xfrm>
            <a:off x="120644" y="4225320"/>
            <a:ext cx="3237063" cy="2863118"/>
          </a:xfrm>
          <a:prstGeom prst="roundRect">
            <a:avLst>
              <a:gd name="adj" fmla="val 4759"/>
            </a:avLst>
          </a:prstGeom>
          <a:solidFill>
            <a:schemeClr val="accent3">
              <a:lumMod val="40000"/>
              <a:lumOff val="60000"/>
            </a:schemeClr>
          </a:solidFill>
          <a:ln w="31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t" anchorCtr="0"/>
          <a:lstStyle/>
          <a:p>
            <a:endParaRPr lang="en-US" altLang="ja-JP"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①産学官の会員担当者が参加する調査</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研究会活動</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H26</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から「</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利活用検討部会」を</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設置。オープンデータ</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ビッグデータに</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ついて調査研究を実施</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H29</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からワーキンググループ</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設置して検討を深める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②一般を対象にした地域情報化の普及・</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啓発事業</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講演会、セミナー、イベント</a:t>
            </a:r>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③先進地の視察・研修会</a:t>
            </a: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④会員相互間の連携事業</a:t>
            </a: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⑤会員相互間、外部識者との交流会</a:t>
            </a:r>
          </a:p>
          <a:p>
            <a:pPr indent="-628531" algn="just"/>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⑥情報化に関する情報発信</a:t>
            </a:r>
          </a:p>
        </p:txBody>
      </p:sp>
      <p:sp>
        <p:nvSpPr>
          <p:cNvPr id="15" name="角丸四角形 14"/>
          <p:cNvSpPr/>
          <p:nvPr/>
        </p:nvSpPr>
        <p:spPr>
          <a:xfrm>
            <a:off x="190763" y="4270924"/>
            <a:ext cx="727281" cy="302434"/>
          </a:xfrm>
          <a:prstGeom prst="roundRect">
            <a:avLst>
              <a:gd name="adj" fmla="val 40859"/>
            </a:avLst>
          </a:prstGeom>
          <a:solidFill>
            <a:schemeClr val="accent3">
              <a:lumMod val="60000"/>
              <a:lumOff val="40000"/>
            </a:schemeClr>
          </a:solidFill>
          <a:ln w="127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活動</a:t>
            </a:r>
          </a:p>
        </p:txBody>
      </p:sp>
      <p:sp>
        <p:nvSpPr>
          <p:cNvPr id="16" name="角丸四角形 15"/>
          <p:cNvSpPr/>
          <p:nvPr/>
        </p:nvSpPr>
        <p:spPr>
          <a:xfrm>
            <a:off x="3433811" y="500506"/>
            <a:ext cx="6699045" cy="6577931"/>
          </a:xfrm>
          <a:prstGeom prst="roundRect">
            <a:avLst>
              <a:gd name="adj" fmla="val 2108"/>
            </a:avLst>
          </a:prstGeom>
          <a:solidFill>
            <a:schemeClr val="accent1">
              <a:lumMod val="20000"/>
              <a:lumOff val="80000"/>
            </a:schemeClr>
          </a:solidFill>
          <a:ln w="3175">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t" anchorCtr="0"/>
          <a:lstStyle/>
          <a:p>
            <a:endParaRPr lang="en-US" altLang="ja-JP"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角丸四角形 16"/>
          <p:cNvSpPr/>
          <p:nvPr/>
        </p:nvSpPr>
        <p:spPr>
          <a:xfrm>
            <a:off x="3503932" y="540510"/>
            <a:ext cx="1303633" cy="302434"/>
          </a:xfrm>
          <a:prstGeom prst="roundRect">
            <a:avLst>
              <a:gd name="adj" fmla="val 40859"/>
            </a:avLst>
          </a:prstGeom>
          <a:solidFill>
            <a:schemeClr val="accent1">
              <a:lumMod val="40000"/>
              <a:lumOff val="60000"/>
            </a:schemeClr>
          </a:solidFill>
          <a:ln w="15875">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組織と役割</a:t>
            </a:r>
          </a:p>
        </p:txBody>
      </p:sp>
      <p:grpSp>
        <p:nvGrpSpPr>
          <p:cNvPr id="119" name="グループ化 118"/>
          <p:cNvGrpSpPr/>
          <p:nvPr/>
        </p:nvGrpSpPr>
        <p:grpSpPr>
          <a:xfrm>
            <a:off x="4241901" y="908551"/>
            <a:ext cx="5010157" cy="499255"/>
            <a:chOff x="3779912" y="865286"/>
            <a:chExt cx="4464496" cy="475481"/>
          </a:xfrm>
        </p:grpSpPr>
        <p:sp>
          <p:nvSpPr>
            <p:cNvPr id="18" name="正方形/長方形 17"/>
            <p:cNvSpPr/>
            <p:nvPr/>
          </p:nvSpPr>
          <p:spPr>
            <a:xfrm>
              <a:off x="3779912" y="865286"/>
              <a:ext cx="4464496" cy="475481"/>
            </a:xfrm>
            <a:prstGeom prst="rect">
              <a:avLst/>
            </a:prstGeom>
            <a:solidFill>
              <a:srgbClr val="FFFFCC"/>
            </a:solidFill>
            <a:ln w="15875">
              <a:solidFill>
                <a:schemeClr val="tx1"/>
              </a:solid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総会</a:t>
              </a:r>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endParaRPr kumimoji="1"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正方形/長方形 25"/>
            <p:cNvSpPr/>
            <p:nvPr/>
          </p:nvSpPr>
          <p:spPr>
            <a:xfrm>
              <a:off x="5495528" y="933103"/>
              <a:ext cx="250693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○事業計画・予算、事業報告決算の承認</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○規約の変更、その他重要事項の承認　</a:t>
              </a:r>
            </a:p>
          </p:txBody>
        </p:sp>
        <p:sp>
          <p:nvSpPr>
            <p:cNvPr id="47" name="正方形/長方形 46"/>
            <p:cNvSpPr/>
            <p:nvPr/>
          </p:nvSpPr>
          <p:spPr>
            <a:xfrm>
              <a:off x="4896955" y="971203"/>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(67</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団体</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grpSp>
      <p:grpSp>
        <p:nvGrpSpPr>
          <p:cNvPr id="116" name="グループ化 115"/>
          <p:cNvGrpSpPr/>
          <p:nvPr/>
        </p:nvGrpSpPr>
        <p:grpSpPr>
          <a:xfrm>
            <a:off x="5454036" y="1710240"/>
            <a:ext cx="1618821" cy="680400"/>
            <a:chOff x="4860032" y="1692000"/>
            <a:chExt cx="1442514" cy="648000"/>
          </a:xfrm>
        </p:grpSpPr>
        <p:sp>
          <p:nvSpPr>
            <p:cNvPr id="23" name="正方形/長方形 22"/>
            <p:cNvSpPr/>
            <p:nvPr/>
          </p:nvSpPr>
          <p:spPr>
            <a:xfrm>
              <a:off x="4860032" y="1692000"/>
              <a:ext cx="1368000" cy="648000"/>
            </a:xfrm>
            <a:prstGeom prst="rect">
              <a:avLst/>
            </a:prstGeom>
            <a:solidFill>
              <a:srgbClr val="FFFFCC"/>
            </a:solidFill>
            <a:ln w="15875">
              <a:solidFill>
                <a:schemeClr val="tx1"/>
              </a:solid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会長</a:t>
              </a:r>
            </a:p>
          </p:txBody>
        </p:sp>
        <p:sp>
          <p:nvSpPr>
            <p:cNvPr id="28" name="正方形/長方形 27"/>
            <p:cNvSpPr/>
            <p:nvPr/>
          </p:nvSpPr>
          <p:spPr>
            <a:xfrm>
              <a:off x="5076056" y="1980000"/>
              <a:ext cx="1047389"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○会の代表</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○業務の総括　</a:t>
              </a:r>
            </a:p>
          </p:txBody>
        </p:sp>
        <p:sp>
          <p:nvSpPr>
            <p:cNvPr id="48" name="正方形/長方形 47"/>
            <p:cNvSpPr/>
            <p:nvPr/>
          </p:nvSpPr>
          <p:spPr>
            <a:xfrm>
              <a:off x="5647928" y="1710333"/>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grpSp>
      <p:grpSp>
        <p:nvGrpSpPr>
          <p:cNvPr id="117" name="グループ化 116"/>
          <p:cNvGrpSpPr/>
          <p:nvPr/>
        </p:nvGrpSpPr>
        <p:grpSpPr>
          <a:xfrm>
            <a:off x="7393451" y="1710240"/>
            <a:ext cx="1483286" cy="680400"/>
            <a:chOff x="6588224" y="1692000"/>
            <a:chExt cx="1321740" cy="648000"/>
          </a:xfrm>
        </p:grpSpPr>
        <p:sp>
          <p:nvSpPr>
            <p:cNvPr id="25" name="正方形/長方形 24"/>
            <p:cNvSpPr/>
            <p:nvPr/>
          </p:nvSpPr>
          <p:spPr>
            <a:xfrm>
              <a:off x="6588224" y="1692000"/>
              <a:ext cx="1080000" cy="648000"/>
            </a:xfrm>
            <a:prstGeom prst="rect">
              <a:avLst/>
            </a:prstGeom>
            <a:solidFill>
              <a:srgbClr val="FFFFCC"/>
            </a:solidFill>
            <a:ln w="15875">
              <a:solidFill>
                <a:schemeClr val="tx1"/>
              </a:solid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副会長</a:t>
              </a:r>
            </a:p>
          </p:txBody>
        </p:sp>
        <p:sp>
          <p:nvSpPr>
            <p:cNvPr id="29" name="正方形/長方形 28"/>
            <p:cNvSpPr/>
            <p:nvPr/>
          </p:nvSpPr>
          <p:spPr>
            <a:xfrm>
              <a:off x="6660232" y="1980000"/>
              <a:ext cx="1047389"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○会長の補佐○会長の代行　</a:t>
              </a:r>
            </a:p>
          </p:txBody>
        </p:sp>
        <p:sp>
          <p:nvSpPr>
            <p:cNvPr id="49" name="正方形/長方形 48"/>
            <p:cNvSpPr/>
            <p:nvPr/>
          </p:nvSpPr>
          <p:spPr>
            <a:xfrm>
              <a:off x="7255346" y="1710333"/>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grpSp>
      <p:grpSp>
        <p:nvGrpSpPr>
          <p:cNvPr id="118" name="グループ化 117"/>
          <p:cNvGrpSpPr/>
          <p:nvPr/>
        </p:nvGrpSpPr>
        <p:grpSpPr>
          <a:xfrm>
            <a:off x="8884744" y="1513419"/>
            <a:ext cx="1224145" cy="680450"/>
            <a:chOff x="7917099" y="1484808"/>
            <a:chExt cx="1090822" cy="648048"/>
          </a:xfrm>
        </p:grpSpPr>
        <p:sp>
          <p:nvSpPr>
            <p:cNvPr id="22" name="正方形/長方形 21"/>
            <p:cNvSpPr/>
            <p:nvPr/>
          </p:nvSpPr>
          <p:spPr>
            <a:xfrm>
              <a:off x="7955235" y="1484808"/>
              <a:ext cx="793229" cy="648048"/>
            </a:xfrm>
            <a:prstGeom prst="rect">
              <a:avLst/>
            </a:prstGeom>
            <a:solidFill>
              <a:srgbClr val="FFFFCC"/>
            </a:solidFill>
            <a:ln w="15875">
              <a:solidFill>
                <a:schemeClr val="tx1"/>
              </a:solid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7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監事</a:t>
              </a:r>
              <a:endParaRPr kumimoji="1" lang="ja-JP" altLang="en-US" u="sng"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a:xfrm>
              <a:off x="7917099" y="1772840"/>
              <a:ext cx="1047389"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○業務監査</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○会計監査　</a:t>
              </a:r>
            </a:p>
          </p:txBody>
        </p:sp>
        <p:sp>
          <p:nvSpPr>
            <p:cNvPr id="50" name="正方形/長方形 49"/>
            <p:cNvSpPr/>
            <p:nvPr/>
          </p:nvSpPr>
          <p:spPr>
            <a:xfrm>
              <a:off x="8353303" y="1513383"/>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grpSp>
      <p:grpSp>
        <p:nvGrpSpPr>
          <p:cNvPr id="115" name="グループ化 114"/>
          <p:cNvGrpSpPr/>
          <p:nvPr/>
        </p:nvGrpSpPr>
        <p:grpSpPr>
          <a:xfrm>
            <a:off x="3757047" y="1710240"/>
            <a:ext cx="1212000" cy="680400"/>
            <a:chOff x="3419992" y="1692000"/>
            <a:chExt cx="1080000" cy="648000"/>
          </a:xfrm>
        </p:grpSpPr>
        <p:sp>
          <p:nvSpPr>
            <p:cNvPr id="24" name="正方形/長方形 23"/>
            <p:cNvSpPr/>
            <p:nvPr/>
          </p:nvSpPr>
          <p:spPr>
            <a:xfrm>
              <a:off x="3419992" y="1692000"/>
              <a:ext cx="1080000" cy="648000"/>
            </a:xfrm>
            <a:prstGeom prst="rect">
              <a:avLst/>
            </a:prstGeom>
            <a:solidFill>
              <a:srgbClr val="FCE6E5"/>
            </a:solidFill>
            <a:ln w="15875">
              <a:solidFill>
                <a:schemeClr val="tx1"/>
              </a:solid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顧問</a:t>
              </a:r>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参与</a:t>
              </a:r>
              <a:endParaRPr kumimoji="1" lang="ja-JP" altLang="en-US" u="sng"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正方形/長方形 26"/>
            <p:cNvSpPr/>
            <p:nvPr/>
          </p:nvSpPr>
          <p:spPr>
            <a:xfrm>
              <a:off x="3452603" y="2036465"/>
              <a:ext cx="1047389"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○相談に応じる　</a:t>
              </a:r>
            </a:p>
          </p:txBody>
        </p:sp>
        <p:sp>
          <p:nvSpPr>
            <p:cNvPr id="51" name="正方形/長方形 50"/>
            <p:cNvSpPr/>
            <p:nvPr/>
          </p:nvSpPr>
          <p:spPr>
            <a:xfrm>
              <a:off x="3504384" y="1854349"/>
              <a:ext cx="491552"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52" name="正方形/長方形 51"/>
            <p:cNvSpPr/>
            <p:nvPr/>
          </p:nvSpPr>
          <p:spPr>
            <a:xfrm>
              <a:off x="3961584" y="1854349"/>
              <a:ext cx="491552"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grpSp>
      <p:sp>
        <p:nvSpPr>
          <p:cNvPr id="21" name="正方形/長方形 20"/>
          <p:cNvSpPr/>
          <p:nvPr/>
        </p:nvSpPr>
        <p:spPr>
          <a:xfrm>
            <a:off x="3574051" y="6585223"/>
            <a:ext cx="3498806" cy="226800"/>
          </a:xfrm>
          <a:prstGeom prst="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事務局：</a:t>
            </a:r>
            <a:r>
              <a:rPr lang="ja-JP" altLang="en-US" sz="1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滋賀県</a:t>
            </a:r>
            <a:r>
              <a:rPr lang="ja-JP" altLang="en-US" sz="1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総合</a:t>
            </a:r>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企画</a:t>
            </a:r>
            <a:r>
              <a:rPr lang="ja-JP" altLang="en-US" sz="1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部</a:t>
            </a:r>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情報政策課</a:t>
            </a:r>
            <a:endParaRPr kumimoji="1"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0" name="直線コネクタ 69"/>
          <p:cNvCxnSpPr/>
          <p:nvPr/>
        </p:nvCxnSpPr>
        <p:spPr>
          <a:xfrm>
            <a:off x="6221600" y="1407806"/>
            <a:ext cx="0" cy="30243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a:stCxn id="24" idx="3"/>
            <a:endCxn id="23" idx="1"/>
          </p:cNvCxnSpPr>
          <p:nvPr/>
        </p:nvCxnSpPr>
        <p:spPr>
          <a:xfrm>
            <a:off x="4969047" y="2050440"/>
            <a:ext cx="48498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線コネクタ 81"/>
          <p:cNvCxnSpPr>
            <a:stCxn id="23" idx="3"/>
            <a:endCxn id="25" idx="1"/>
          </p:cNvCxnSpPr>
          <p:nvPr/>
        </p:nvCxnSpPr>
        <p:spPr>
          <a:xfrm>
            <a:off x="6989236" y="2050440"/>
            <a:ext cx="40421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線コネクタ 84"/>
          <p:cNvCxnSpPr>
            <a:stCxn id="23" idx="2"/>
          </p:cNvCxnSpPr>
          <p:nvPr/>
        </p:nvCxnSpPr>
        <p:spPr>
          <a:xfrm>
            <a:off x="6221636" y="2390640"/>
            <a:ext cx="0" cy="151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p:nvPr/>
        </p:nvCxnSpPr>
        <p:spPr>
          <a:xfrm>
            <a:off x="6226741" y="1614629"/>
            <a:ext cx="27068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p:cNvCxnSpPr/>
          <p:nvPr/>
        </p:nvCxnSpPr>
        <p:spPr>
          <a:xfrm>
            <a:off x="6221600" y="3482089"/>
            <a:ext cx="0" cy="151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0" name="グループ化 119"/>
          <p:cNvGrpSpPr/>
          <p:nvPr/>
        </p:nvGrpSpPr>
        <p:grpSpPr>
          <a:xfrm>
            <a:off x="3574051" y="2527530"/>
            <a:ext cx="6464718" cy="982909"/>
            <a:chOff x="3184798" y="2483371"/>
            <a:chExt cx="5760640" cy="936104"/>
          </a:xfrm>
        </p:grpSpPr>
        <p:sp>
          <p:nvSpPr>
            <p:cNvPr id="19" name="正方形/長方形 18"/>
            <p:cNvSpPr/>
            <p:nvPr/>
          </p:nvSpPr>
          <p:spPr>
            <a:xfrm>
              <a:off x="3184798" y="2483371"/>
              <a:ext cx="5760640" cy="936104"/>
            </a:xfrm>
            <a:prstGeom prst="rect">
              <a:avLst/>
            </a:prstGeom>
            <a:solidFill>
              <a:srgbClr val="FFFFCC"/>
            </a:solidFill>
            <a:ln w="15875">
              <a:solidFill>
                <a:schemeClr val="tx1"/>
              </a:solid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運営委員会</a:t>
              </a:r>
              <a:endParaRPr kumimoji="1" lang="ja-JP" altLang="en-US" u="sng"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p:cNvSpPr/>
            <p:nvPr/>
          </p:nvSpPr>
          <p:spPr>
            <a:xfrm>
              <a:off x="3275856" y="2780928"/>
              <a:ext cx="2520280" cy="50405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○総会付議事項の審議</a:t>
              </a: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○総会の議決を要しない業務の執行</a:t>
              </a: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○業務の執行に関する企画立案</a:t>
              </a:r>
            </a:p>
          </p:txBody>
        </p:sp>
        <p:sp>
          <p:nvSpPr>
            <p:cNvPr id="32" name="正方形/長方形 31"/>
            <p:cNvSpPr/>
            <p:nvPr/>
          </p:nvSpPr>
          <p:spPr>
            <a:xfrm>
              <a:off x="5522123" y="2718445"/>
              <a:ext cx="1044000"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運営委員長</a:t>
              </a:r>
            </a:p>
          </p:txBody>
        </p:sp>
        <p:sp>
          <p:nvSpPr>
            <p:cNvPr id="33" name="正方形/長方形 32"/>
            <p:cNvSpPr/>
            <p:nvPr/>
          </p:nvSpPr>
          <p:spPr>
            <a:xfrm>
              <a:off x="5522123" y="3078485"/>
              <a:ext cx="1044000"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運営委員</a:t>
              </a:r>
            </a:p>
          </p:txBody>
        </p:sp>
        <p:sp>
          <p:nvSpPr>
            <p:cNvPr id="34" name="正方形/長方形 33"/>
            <p:cNvSpPr/>
            <p:nvPr/>
          </p:nvSpPr>
          <p:spPr>
            <a:xfrm>
              <a:off x="6550124" y="2718445"/>
              <a:ext cx="1440160" cy="21602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運営委員会を総理　</a:t>
              </a:r>
            </a:p>
          </p:txBody>
        </p:sp>
        <p:sp>
          <p:nvSpPr>
            <p:cNvPr id="35" name="正方形/長方形 34"/>
            <p:cNvSpPr/>
            <p:nvPr/>
          </p:nvSpPr>
          <p:spPr>
            <a:xfrm>
              <a:off x="6550124" y="3078485"/>
              <a:ext cx="2124000" cy="21602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運営委員会において審議、表決　</a:t>
              </a:r>
            </a:p>
          </p:txBody>
        </p:sp>
        <p:sp>
          <p:nvSpPr>
            <p:cNvPr id="53" name="正方形/長方形 52"/>
            <p:cNvSpPr/>
            <p:nvPr/>
          </p:nvSpPr>
          <p:spPr>
            <a:xfrm>
              <a:off x="6183538" y="2680345"/>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54" name="正方形/長方形 53"/>
            <p:cNvSpPr/>
            <p:nvPr/>
          </p:nvSpPr>
          <p:spPr>
            <a:xfrm>
              <a:off x="6129883" y="3044577"/>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cxnSp>
          <p:nvCxnSpPr>
            <p:cNvPr id="98" name="直線コネクタ 97"/>
            <p:cNvCxnSpPr>
              <a:stCxn id="32" idx="2"/>
              <a:endCxn id="33" idx="0"/>
            </p:cNvCxnSpPr>
            <p:nvPr/>
          </p:nvCxnSpPr>
          <p:spPr>
            <a:xfrm>
              <a:off x="6044123" y="2934469"/>
              <a:ext cx="0" cy="1440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4" name="グループ化 123"/>
          <p:cNvGrpSpPr/>
          <p:nvPr/>
        </p:nvGrpSpPr>
        <p:grpSpPr>
          <a:xfrm>
            <a:off x="3574052" y="3641653"/>
            <a:ext cx="6757974" cy="2873119"/>
            <a:chOff x="3184798" y="3573016"/>
            <a:chExt cx="6021957" cy="2736304"/>
          </a:xfrm>
        </p:grpSpPr>
        <p:grpSp>
          <p:nvGrpSpPr>
            <p:cNvPr id="123" name="グループ化 122"/>
            <p:cNvGrpSpPr/>
            <p:nvPr/>
          </p:nvGrpSpPr>
          <p:grpSpPr>
            <a:xfrm>
              <a:off x="3184798" y="3573016"/>
              <a:ext cx="5813598" cy="2736304"/>
              <a:chOff x="3184798" y="3573016"/>
              <a:chExt cx="5813598" cy="2736304"/>
            </a:xfrm>
          </p:grpSpPr>
          <p:sp>
            <p:nvSpPr>
              <p:cNvPr id="20" name="正方形/長方形 19"/>
              <p:cNvSpPr/>
              <p:nvPr/>
            </p:nvSpPr>
            <p:spPr>
              <a:xfrm>
                <a:off x="3184798" y="3573016"/>
                <a:ext cx="5760640" cy="2736304"/>
              </a:xfrm>
              <a:prstGeom prst="rect">
                <a:avLst/>
              </a:prstGeom>
              <a:solidFill>
                <a:srgbClr val="FCE6E5"/>
              </a:solidFill>
              <a:ln w="15875">
                <a:solidFill>
                  <a:schemeClr val="tx1"/>
                </a:solid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15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利活用検討部会</a:t>
                </a:r>
                <a:endParaRPr kumimoji="1" lang="ja-JP" altLang="en-US" u="sng"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正方形/長方形 35"/>
              <p:cNvSpPr/>
              <p:nvPr/>
            </p:nvSpPr>
            <p:spPr>
              <a:xfrm>
                <a:off x="3275856" y="3861048"/>
                <a:ext cx="2520280" cy="50405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○部会活動スケジュールの決定</a:t>
                </a: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利活用全般にかかる情報交換等</a:t>
                </a: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の設置、改廃</a:t>
                </a:r>
              </a:p>
            </p:txBody>
          </p:sp>
          <p:sp>
            <p:nvSpPr>
              <p:cNvPr id="37" name="正方形/長方形 36"/>
              <p:cNvSpPr/>
              <p:nvPr/>
            </p:nvSpPr>
            <p:spPr>
              <a:xfrm>
                <a:off x="5520263" y="3736082"/>
                <a:ext cx="1044000"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座長</a:t>
                </a:r>
              </a:p>
            </p:txBody>
          </p:sp>
          <p:sp>
            <p:nvSpPr>
              <p:cNvPr id="38" name="正方形/長方形 37"/>
              <p:cNvSpPr/>
              <p:nvPr/>
            </p:nvSpPr>
            <p:spPr>
              <a:xfrm>
                <a:off x="5520263" y="4306813"/>
                <a:ext cx="1044000"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部会員</a:t>
                </a:r>
              </a:p>
            </p:txBody>
          </p:sp>
          <p:sp>
            <p:nvSpPr>
              <p:cNvPr id="39" name="正方形/長方形 38"/>
              <p:cNvSpPr/>
              <p:nvPr/>
            </p:nvSpPr>
            <p:spPr>
              <a:xfrm>
                <a:off x="6550396" y="3673599"/>
                <a:ext cx="2448000" cy="50405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部会の統括</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の設置、</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メンバー、主査の指名</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部会活動の報告</a:t>
                </a:r>
              </a:p>
            </p:txBody>
          </p:sp>
          <p:sp>
            <p:nvSpPr>
              <p:cNvPr id="40" name="正方形/長方形 39"/>
              <p:cNvSpPr/>
              <p:nvPr/>
            </p:nvSpPr>
            <p:spPr>
              <a:xfrm>
                <a:off x="6550396" y="4306813"/>
                <a:ext cx="2448000" cy="21602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部会において情報提供、意見交換等　</a:t>
                </a:r>
              </a:p>
            </p:txBody>
          </p:sp>
          <p:sp>
            <p:nvSpPr>
              <p:cNvPr id="55" name="正方形/長方形 54"/>
              <p:cNvSpPr/>
              <p:nvPr/>
            </p:nvSpPr>
            <p:spPr>
              <a:xfrm>
                <a:off x="5995392" y="3692649"/>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56" name="正方形/長方形 55"/>
              <p:cNvSpPr/>
              <p:nvPr/>
            </p:nvSpPr>
            <p:spPr>
              <a:xfrm>
                <a:off x="5995392" y="4259188"/>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(23</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団体</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cxnSp>
            <p:nvCxnSpPr>
              <p:cNvPr id="99" name="直線コネクタ 98"/>
              <p:cNvCxnSpPr>
                <a:stCxn id="37" idx="2"/>
                <a:endCxn id="38" idx="0"/>
              </p:cNvCxnSpPr>
              <p:nvPr/>
            </p:nvCxnSpPr>
            <p:spPr>
              <a:xfrm>
                <a:off x="6042263" y="3952106"/>
                <a:ext cx="0" cy="35470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2" name="グループ化 121"/>
            <p:cNvGrpSpPr/>
            <p:nvPr/>
          </p:nvGrpSpPr>
          <p:grpSpPr>
            <a:xfrm>
              <a:off x="6084168" y="4653136"/>
              <a:ext cx="3122587" cy="1512168"/>
              <a:chOff x="6093693" y="4653136"/>
              <a:chExt cx="3122587" cy="1512168"/>
            </a:xfrm>
          </p:grpSpPr>
          <p:sp>
            <p:nvSpPr>
              <p:cNvPr id="59" name="正方形/長方形 58"/>
              <p:cNvSpPr/>
              <p:nvPr/>
            </p:nvSpPr>
            <p:spPr>
              <a:xfrm>
                <a:off x="6093693" y="4653136"/>
                <a:ext cx="2736304" cy="151216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IoT</a:t>
                </a:r>
                <a:r>
                  <a:rPr lang="ja-JP" altLang="en-US" sz="14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企画ワーキンググループ</a:t>
                </a:r>
              </a:p>
            </p:txBody>
          </p:sp>
          <p:sp>
            <p:nvSpPr>
              <p:cNvPr id="60" name="正方形/長方形 59"/>
              <p:cNvSpPr/>
              <p:nvPr/>
            </p:nvSpPr>
            <p:spPr>
              <a:xfrm>
                <a:off x="6156176" y="4835252"/>
                <a:ext cx="2664296" cy="50405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滋賀県</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IoT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推進ラボ</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の運営方針の決定</a:t>
                </a:r>
              </a:p>
            </p:txBody>
          </p:sp>
          <p:sp>
            <p:nvSpPr>
              <p:cNvPr id="61" name="正方形/長方形 60"/>
              <p:cNvSpPr/>
              <p:nvPr/>
            </p:nvSpPr>
            <p:spPr>
              <a:xfrm>
                <a:off x="6228184" y="5354166"/>
                <a:ext cx="864096"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主査</a:t>
                </a:r>
              </a:p>
            </p:txBody>
          </p:sp>
          <p:sp>
            <p:nvSpPr>
              <p:cNvPr id="62" name="正方形/長方形 61"/>
              <p:cNvSpPr/>
              <p:nvPr/>
            </p:nvSpPr>
            <p:spPr>
              <a:xfrm>
                <a:off x="6228184" y="5733256"/>
                <a:ext cx="864096"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en-US" altLang="ja-JP"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WG</a:t>
                </a:r>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員</a:t>
                </a:r>
              </a:p>
            </p:txBody>
          </p:sp>
          <p:sp>
            <p:nvSpPr>
              <p:cNvPr id="63" name="正方形/長方形 62"/>
              <p:cNvSpPr/>
              <p:nvPr/>
            </p:nvSpPr>
            <p:spPr>
              <a:xfrm>
                <a:off x="7092280" y="5282158"/>
                <a:ext cx="144016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を総括</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活動の報告　</a:t>
                </a:r>
              </a:p>
            </p:txBody>
          </p:sp>
          <p:sp>
            <p:nvSpPr>
              <p:cNvPr id="64" name="正方形/長方形 63"/>
              <p:cNvSpPr/>
              <p:nvPr/>
            </p:nvSpPr>
            <p:spPr>
              <a:xfrm>
                <a:off x="7092280" y="5733256"/>
                <a:ext cx="212400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において情報提供、</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意見交換等</a:t>
                </a:r>
              </a:p>
            </p:txBody>
          </p:sp>
          <p:sp>
            <p:nvSpPr>
              <p:cNvPr id="65" name="正方形/長方形 64"/>
              <p:cNvSpPr/>
              <p:nvPr/>
            </p:nvSpPr>
            <p:spPr>
              <a:xfrm>
                <a:off x="6673949" y="5310733"/>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66" name="正方形/長方形 65"/>
              <p:cNvSpPr/>
              <p:nvPr/>
            </p:nvSpPr>
            <p:spPr>
              <a:xfrm>
                <a:off x="6600031" y="5699348"/>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団体</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cxnSp>
            <p:nvCxnSpPr>
              <p:cNvPr id="107" name="直線コネクタ 106"/>
              <p:cNvCxnSpPr>
                <a:stCxn id="61" idx="2"/>
                <a:endCxn id="62" idx="0"/>
              </p:cNvCxnSpPr>
              <p:nvPr/>
            </p:nvCxnSpPr>
            <p:spPr>
              <a:xfrm>
                <a:off x="6660232" y="5570190"/>
                <a:ext cx="0" cy="16306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1" name="グループ化 120"/>
            <p:cNvGrpSpPr/>
            <p:nvPr/>
          </p:nvGrpSpPr>
          <p:grpSpPr>
            <a:xfrm>
              <a:off x="3240088" y="4653136"/>
              <a:ext cx="3132112" cy="1512168"/>
              <a:chOff x="3275856" y="4653136"/>
              <a:chExt cx="3132112" cy="1512168"/>
            </a:xfrm>
          </p:grpSpPr>
          <p:sp>
            <p:nvSpPr>
              <p:cNvPr id="41" name="正方形/長方形 40"/>
              <p:cNvSpPr/>
              <p:nvPr/>
            </p:nvSpPr>
            <p:spPr>
              <a:xfrm>
                <a:off x="3275856" y="4653136"/>
                <a:ext cx="2736304" cy="151216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5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300"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データ利活用ワーキンググループ</a:t>
                </a:r>
              </a:p>
            </p:txBody>
          </p:sp>
          <p:sp>
            <p:nvSpPr>
              <p:cNvPr id="42" name="正方形/長方形 41"/>
              <p:cNvSpPr/>
              <p:nvPr/>
            </p:nvSpPr>
            <p:spPr>
              <a:xfrm>
                <a:off x="3347864" y="4835252"/>
                <a:ext cx="2664296" cy="50405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○オープンデータ</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ビッグデータの利活用検討</a:t>
                </a:r>
              </a:p>
            </p:txBody>
          </p:sp>
          <p:sp>
            <p:nvSpPr>
              <p:cNvPr id="43" name="正方形/長方形 42"/>
              <p:cNvSpPr/>
              <p:nvPr/>
            </p:nvSpPr>
            <p:spPr>
              <a:xfrm>
                <a:off x="3419872" y="5354166"/>
                <a:ext cx="864096"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主査</a:t>
                </a:r>
              </a:p>
            </p:txBody>
          </p:sp>
          <p:sp>
            <p:nvSpPr>
              <p:cNvPr id="44" name="正方形/長方形 43"/>
              <p:cNvSpPr/>
              <p:nvPr/>
            </p:nvSpPr>
            <p:spPr>
              <a:xfrm>
                <a:off x="3419872" y="5733256"/>
                <a:ext cx="864096" cy="21602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18000" rIns="36000" bIns="18000" rtlCol="0" anchor="t" anchorCtr="0"/>
              <a:lstStyle/>
              <a:p>
                <a:r>
                  <a:rPr lang="en-US" altLang="ja-JP"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員</a:t>
                </a:r>
              </a:p>
            </p:txBody>
          </p:sp>
          <p:sp>
            <p:nvSpPr>
              <p:cNvPr id="45" name="正方形/長方形 44"/>
              <p:cNvSpPr/>
              <p:nvPr/>
            </p:nvSpPr>
            <p:spPr>
              <a:xfrm>
                <a:off x="4283968" y="5282158"/>
                <a:ext cx="144016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を総括</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活動の報告　</a:t>
                </a:r>
              </a:p>
            </p:txBody>
          </p:sp>
          <p:sp>
            <p:nvSpPr>
              <p:cNvPr id="46" name="正方形/長方形 45"/>
              <p:cNvSpPr/>
              <p:nvPr/>
            </p:nvSpPr>
            <p:spPr>
              <a:xfrm>
                <a:off x="4283968" y="5733256"/>
                <a:ext cx="212400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において情報提供、</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意見交換等</a:t>
                </a:r>
              </a:p>
            </p:txBody>
          </p:sp>
          <p:sp>
            <p:nvSpPr>
              <p:cNvPr id="57" name="正方形/長方形 56"/>
              <p:cNvSpPr/>
              <p:nvPr/>
            </p:nvSpPr>
            <p:spPr>
              <a:xfrm>
                <a:off x="3865637" y="5310733"/>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名</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58" name="正方形/長方形 57"/>
              <p:cNvSpPr/>
              <p:nvPr/>
            </p:nvSpPr>
            <p:spPr>
              <a:xfrm>
                <a:off x="3744094" y="5699348"/>
                <a:ext cx="654618" cy="2880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(22</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団体</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cxnSp>
            <p:nvCxnSpPr>
              <p:cNvPr id="110" name="直線コネクタ 109"/>
              <p:cNvCxnSpPr>
                <a:stCxn id="43" idx="2"/>
                <a:endCxn id="44" idx="0"/>
              </p:cNvCxnSpPr>
              <p:nvPr/>
            </p:nvCxnSpPr>
            <p:spPr>
              <a:xfrm>
                <a:off x="3851920" y="5570190"/>
                <a:ext cx="0" cy="16306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27" name="正方形/長方形 126"/>
          <p:cNvSpPr/>
          <p:nvPr/>
        </p:nvSpPr>
        <p:spPr>
          <a:xfrm>
            <a:off x="6252772" y="6890704"/>
            <a:ext cx="646400" cy="143640"/>
          </a:xfrm>
          <a:prstGeom prst="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9283" tIns="19642" rIns="39283" bIns="19642"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128" name="正方形/長方形 127"/>
          <p:cNvSpPr/>
          <p:nvPr/>
        </p:nvSpPr>
        <p:spPr>
          <a:xfrm>
            <a:off x="8111378" y="6891616"/>
            <a:ext cx="646400" cy="143640"/>
          </a:xfrm>
          <a:prstGeom prst="rect">
            <a:avLst/>
          </a:prstGeom>
          <a:solidFill>
            <a:srgbClr val="F7E1E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9283" tIns="19642" rIns="39283" bIns="19642" rtlCol="0" anchor="t" anchorCtr="0"/>
          <a:lstStyle/>
          <a:p>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129" name="正方形/長方形 128"/>
          <p:cNvSpPr/>
          <p:nvPr/>
        </p:nvSpPr>
        <p:spPr>
          <a:xfrm>
            <a:off x="6871852" y="6860700"/>
            <a:ext cx="1212000" cy="1890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39283" tIns="19642" rIns="39283" bIns="19642" rtlCol="0" anchor="t" anchorCtr="0"/>
          <a:lstStyle/>
          <a:p>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必要的設置機関</a:t>
            </a:r>
            <a:endPar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正方形/長方形 129"/>
          <p:cNvSpPr/>
          <p:nvPr/>
        </p:nvSpPr>
        <p:spPr>
          <a:xfrm>
            <a:off x="8737780" y="6861612"/>
            <a:ext cx="1212000" cy="1890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39283" tIns="19642" rIns="39283" bIns="19642" rtlCol="0" anchor="t" anchorCtr="0"/>
          <a:lstStyle/>
          <a:p>
            <a:r>
              <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任意設置機関</a:t>
            </a:r>
            <a:endPar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正方形/長方形 87"/>
          <p:cNvSpPr/>
          <p:nvPr/>
        </p:nvSpPr>
        <p:spPr>
          <a:xfrm>
            <a:off x="7151024" y="6287947"/>
            <a:ext cx="2811279" cy="524076"/>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nchorCtr="0"/>
          <a:lstStyle/>
          <a:p>
            <a:pPr algn="ctr"/>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滋賀県</a:t>
            </a:r>
            <a:r>
              <a:rPr lang="en-US" altLang="ja-JP" sz="1300" dirty="0" err="1">
                <a:solidFill>
                  <a:schemeClr val="tx1"/>
                </a:solidFill>
                <a:latin typeface="Meiryo UI" panose="020B0604030504040204" pitchFamily="50" charset="-128"/>
                <a:ea typeface="Meiryo UI" panose="020B0604030504040204" pitchFamily="50" charset="-128"/>
                <a:cs typeface="Meiryo UI" panose="020B0604030504040204" pitchFamily="50" charset="-128"/>
              </a:rPr>
              <a:t>IoT</a:t>
            </a:r>
            <a:r>
              <a:rPr lang="ja-JP" altLang="en-US"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推進ラボ</a:t>
            </a:r>
            <a:endParaRPr lang="en-US" altLang="ja-JP" sz="1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事務局：商工政策課、モノづくり振興課、情報政策課</a:t>
            </a:r>
            <a:endPar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スライド番号プレースホルダー 10"/>
          <p:cNvSpPr>
            <a:spLocks noGrp="1"/>
          </p:cNvSpPr>
          <p:nvPr>
            <p:ph type="sldNum" sz="quarter" idx="12"/>
          </p:nvPr>
        </p:nvSpPr>
        <p:spPr>
          <a:xfrm>
            <a:off x="7746583" y="6674168"/>
            <a:ext cx="2394373" cy="383381"/>
          </a:xfrm>
        </p:spPr>
        <p:txBody>
          <a:bodyPr/>
          <a:lstStyle/>
          <a:p>
            <a:fld id="{D2D8002D-B5B0-4BAC-B1F6-782DDCCE6D9C}" type="slidenum">
              <a:rPr lang="ja-JP" altLang="en-US" sz="2000"/>
              <a:t>10</a:t>
            </a:fld>
            <a:endParaRPr lang="ja-JP" altLang="en-US" sz="2000" dirty="0"/>
          </a:p>
        </p:txBody>
      </p:sp>
    </p:spTree>
    <p:extLst>
      <p:ext uri="{BB962C8B-B14F-4D97-AF65-F5344CB8AC3E}">
        <p14:creationId xmlns:p14="http://schemas.microsoft.com/office/powerpoint/2010/main" val="3515866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AutoShape 2">
            <a:extLst>
              <a:ext uri="{FF2B5EF4-FFF2-40B4-BE49-F238E27FC236}">
                <a16:creationId xmlns:a16="http://schemas.microsoft.com/office/drawing/2014/main" xmlns="" id="{B591575B-32CC-46C0-85BF-8F906AED3740}"/>
              </a:ext>
            </a:extLst>
          </p:cNvPr>
          <p:cNvCxnSpPr>
            <a:cxnSpLocks noChangeShapeType="1"/>
          </p:cNvCxnSpPr>
          <p:nvPr/>
        </p:nvCxnSpPr>
        <p:spPr bwMode="auto">
          <a:xfrm>
            <a:off x="166238" y="987764"/>
            <a:ext cx="9893908" cy="0"/>
          </a:xfrm>
          <a:prstGeom prst="straightConnector1">
            <a:avLst/>
          </a:prstGeom>
          <a:noFill/>
          <a:ln w="19050">
            <a:solidFill>
              <a:srgbClr val="4F81BD"/>
            </a:solidFill>
            <a:round/>
            <a:headEnd/>
            <a:tailEn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graphicFrame>
        <p:nvGraphicFramePr>
          <p:cNvPr id="3" name="表 2">
            <a:extLst>
              <a:ext uri="{FF2B5EF4-FFF2-40B4-BE49-F238E27FC236}">
                <a16:creationId xmlns:a16="http://schemas.microsoft.com/office/drawing/2014/main" xmlns="" id="{FFFC94FF-8215-4329-80EE-3733AA1F8C92}"/>
              </a:ext>
            </a:extLst>
          </p:cNvPr>
          <p:cNvGraphicFramePr>
            <a:graphicFrameLocks noGrp="1"/>
          </p:cNvGraphicFramePr>
          <p:nvPr>
            <p:extLst>
              <p:ext uri="{D42A27DB-BD31-4B8C-83A1-F6EECF244321}">
                <p14:modId xmlns:p14="http://schemas.microsoft.com/office/powerpoint/2010/main" val="3921116335"/>
              </p:ext>
            </p:extLst>
          </p:nvPr>
        </p:nvGraphicFramePr>
        <p:xfrm>
          <a:off x="160313" y="1180981"/>
          <a:ext cx="9974718" cy="5690181"/>
        </p:xfrm>
        <a:graphic>
          <a:graphicData uri="http://schemas.openxmlformats.org/drawingml/2006/table">
            <a:tbl>
              <a:tblPr firstRow="1" bandRow="1">
                <a:tableStyleId>{5C22544A-7EE6-4342-B048-85BDC9FD1C3A}</a:tableStyleId>
              </a:tblPr>
              <a:tblGrid>
                <a:gridCol w="2733488">
                  <a:extLst>
                    <a:ext uri="{9D8B030D-6E8A-4147-A177-3AD203B41FA5}">
                      <a16:colId xmlns:a16="http://schemas.microsoft.com/office/drawing/2014/main" xmlns="" val="203785878"/>
                    </a:ext>
                  </a:extLst>
                </a:gridCol>
                <a:gridCol w="7241230">
                  <a:extLst>
                    <a:ext uri="{9D8B030D-6E8A-4147-A177-3AD203B41FA5}">
                      <a16:colId xmlns:a16="http://schemas.microsoft.com/office/drawing/2014/main" xmlns="" val="59399481"/>
                    </a:ext>
                  </a:extLst>
                </a:gridCol>
              </a:tblGrid>
              <a:tr h="140482">
                <a:tc>
                  <a:txBody>
                    <a:bodyPr/>
                    <a:lstStyle/>
                    <a:p>
                      <a:pPr algn="ctr"/>
                      <a:endParaRPr kumimoji="1" lang="ja-JP" altLang="en-US" sz="100" dirty="0">
                        <a:solidFill>
                          <a:schemeClr val="bg1"/>
                        </a:solidFill>
                      </a:endParaRPr>
                    </a:p>
                  </a:txBody>
                  <a:tcPr marL="102616" marR="102616" marT="48006" marB="48006" anchor="ctr">
                    <a:noFill/>
                  </a:tcPr>
                </a:tc>
                <a:tc>
                  <a:txBody>
                    <a:bodyPr/>
                    <a:lstStyle/>
                    <a:p>
                      <a:endParaRPr kumimoji="1" lang="ja-JP" altLang="en-US" sz="100" dirty="0"/>
                    </a:p>
                  </a:txBody>
                  <a:tcPr marL="102616" marR="102616" marT="48006" marB="48006">
                    <a:noFill/>
                  </a:tcPr>
                </a:tc>
                <a:extLst>
                  <a:ext uri="{0D108BD9-81ED-4DB2-BD59-A6C34878D82A}">
                    <a16:rowId xmlns:a16="http://schemas.microsoft.com/office/drawing/2014/main" xmlns="" val="1876590270"/>
                  </a:ext>
                </a:extLst>
              </a:tr>
              <a:tr h="3029712">
                <a:tc>
                  <a:txBody>
                    <a:bodyPr/>
                    <a:lstStyle/>
                    <a:p>
                      <a:pPr algn="ctr"/>
                      <a:r>
                        <a:rPr kumimoji="1" lang="ja-JP" altLang="en-US" sz="1900" b="1" kern="1200" dirty="0" smtClean="0">
                          <a:solidFill>
                            <a:schemeClr val="bg1"/>
                          </a:solidFill>
                          <a:effectLst/>
                          <a:latin typeface="+mn-lt"/>
                          <a:ea typeface="+mn-ea"/>
                          <a:cs typeface="+mn-cs"/>
                        </a:rPr>
                        <a:t>背景及び概要</a:t>
                      </a:r>
                      <a:endParaRPr kumimoji="1" lang="ja-JP" altLang="en-US" sz="2100" dirty="0">
                        <a:solidFill>
                          <a:schemeClr val="bg1"/>
                        </a:solidFill>
                      </a:endParaRPr>
                    </a:p>
                  </a:txBody>
                  <a:tcPr marL="102616" marR="102616" marT="48006" marB="48006" anchor="ctr">
                    <a:solidFill>
                      <a:schemeClr val="tx2">
                        <a:lumMod val="60000"/>
                        <a:lumOff val="40000"/>
                      </a:schemeClr>
                    </a:solidFill>
                  </a:tcPr>
                </a:tc>
                <a:tc>
                  <a:txBody>
                    <a:bodyPr/>
                    <a:lstStyle/>
                    <a:p>
                      <a:pPr marL="0" indent="0">
                        <a:lnSpc>
                          <a:spcPts val="2200"/>
                        </a:lnSpc>
                        <a:buFont typeface="+mj-ea"/>
                        <a:buNone/>
                      </a:pPr>
                      <a:r>
                        <a:rPr kumimoji="1" lang="ja-JP" altLang="en-US" sz="1700" dirty="0" smtClean="0"/>
                        <a:t>〇　県内の産学官金により構成されている「滋賀県情報化推進会議」を母</a:t>
                      </a:r>
                      <a:endParaRPr kumimoji="1" lang="en-US" altLang="ja-JP" sz="1700" dirty="0" smtClean="0"/>
                    </a:p>
                    <a:p>
                      <a:pPr marL="0" indent="0">
                        <a:lnSpc>
                          <a:spcPts val="2200"/>
                        </a:lnSpc>
                        <a:buFont typeface="+mj-ea"/>
                        <a:buNone/>
                      </a:pPr>
                      <a:r>
                        <a:rPr kumimoji="1" lang="ja-JP" altLang="en-US" sz="1700" dirty="0" smtClean="0"/>
                        <a:t>　体とする「ＩＣＴ利活用部会」においては、Ｓ</a:t>
                      </a:r>
                      <a:r>
                        <a:rPr kumimoji="1" lang="en-US" altLang="ja-JP" sz="1700" dirty="0" smtClean="0"/>
                        <a:t>ociety5.0</a:t>
                      </a:r>
                      <a:r>
                        <a:rPr kumimoji="1" lang="ja-JP" altLang="en-US" sz="1700" dirty="0" smtClean="0"/>
                        <a:t>で象徴されるＡＩ・Ｉ</a:t>
                      </a:r>
                      <a:r>
                        <a:rPr kumimoji="1" lang="en-US" altLang="ja-JP" sz="1700" dirty="0" smtClean="0"/>
                        <a:t>O</a:t>
                      </a:r>
                      <a:r>
                        <a:rPr kumimoji="1" lang="ja-JP" altLang="en-US" sz="1700" dirty="0" smtClean="0"/>
                        <a:t>Ｔ</a:t>
                      </a:r>
                      <a:endParaRPr kumimoji="1" lang="en-US" altLang="ja-JP" sz="1700" dirty="0" smtClean="0"/>
                    </a:p>
                    <a:p>
                      <a:pPr marL="0" indent="0">
                        <a:lnSpc>
                          <a:spcPts val="2200"/>
                        </a:lnSpc>
                        <a:buFont typeface="+mj-ea"/>
                        <a:buNone/>
                      </a:pPr>
                      <a:r>
                        <a:rPr kumimoji="1" lang="ja-JP" altLang="en-US" sz="1700" dirty="0" smtClean="0"/>
                        <a:t>　やロボティクスなどの革新的な技術が今後我が国において展開され、</a:t>
                      </a:r>
                      <a:r>
                        <a:rPr kumimoji="1" lang="ja-JP" altLang="en-US" sz="1700" dirty="0" err="1" smtClean="0"/>
                        <a:t>あ</a:t>
                      </a:r>
                      <a:endParaRPr kumimoji="1" lang="en-US" altLang="ja-JP" sz="1700" dirty="0" smtClean="0"/>
                    </a:p>
                    <a:p>
                      <a:pPr marL="0" indent="0">
                        <a:lnSpc>
                          <a:spcPts val="2200"/>
                        </a:lnSpc>
                        <a:buFont typeface="+mj-ea"/>
                        <a:buNone/>
                      </a:pPr>
                      <a:r>
                        <a:rPr kumimoji="1" lang="ja-JP" altLang="en-US" sz="1700" dirty="0" smtClean="0"/>
                        <a:t>　ら</a:t>
                      </a:r>
                      <a:r>
                        <a:rPr kumimoji="1" lang="ja-JP" altLang="en-US" sz="1700" dirty="0" err="1" smtClean="0"/>
                        <a:t>ゆる</a:t>
                      </a:r>
                      <a:r>
                        <a:rPr kumimoji="1" lang="ja-JP" altLang="en-US" sz="1700" dirty="0" smtClean="0"/>
                        <a:t>分野で現在とは全く異なる社会が実現される将来を見据え、地域</a:t>
                      </a:r>
                      <a:endParaRPr kumimoji="1" lang="en-US" altLang="ja-JP" sz="1700" dirty="0" smtClean="0"/>
                    </a:p>
                    <a:p>
                      <a:pPr marL="0" indent="0">
                        <a:lnSpc>
                          <a:spcPts val="2200"/>
                        </a:lnSpc>
                        <a:buFont typeface="+mj-ea"/>
                        <a:buNone/>
                      </a:pPr>
                      <a:r>
                        <a:rPr kumimoji="1" lang="ja-JP" altLang="en-US" sz="1700" dirty="0" smtClean="0"/>
                        <a:t>　課題の抽出から課題解決までの各プロセスにおけるＩＣＴやビックデータ</a:t>
                      </a:r>
                      <a:endParaRPr kumimoji="1" lang="en-US" altLang="ja-JP" sz="1700" dirty="0" smtClean="0"/>
                    </a:p>
                    <a:p>
                      <a:pPr marL="0" indent="0">
                        <a:lnSpc>
                          <a:spcPts val="2200"/>
                        </a:lnSpc>
                        <a:buFont typeface="+mj-ea"/>
                        <a:buNone/>
                      </a:pPr>
                      <a:r>
                        <a:rPr kumimoji="1" lang="ja-JP" altLang="en-US" sz="1700" dirty="0" smtClean="0"/>
                        <a:t>　の積極的な活用を推進することとした。</a:t>
                      </a:r>
                      <a:endParaRPr kumimoji="1" lang="en-US" altLang="ja-JP" sz="1700" dirty="0" smtClean="0"/>
                    </a:p>
                    <a:p>
                      <a:pPr marL="0" indent="0">
                        <a:lnSpc>
                          <a:spcPts val="2200"/>
                        </a:lnSpc>
                        <a:buFont typeface="+mj-ea"/>
                        <a:buNone/>
                      </a:pPr>
                      <a:r>
                        <a:rPr kumimoji="1" lang="ja-JP" altLang="en-US" sz="1700" dirty="0" smtClean="0"/>
                        <a:t>〇　県民・県内企業・大学・各種団体・行政</a:t>
                      </a:r>
                      <a:r>
                        <a:rPr kumimoji="1" lang="ja-JP" altLang="en-US" sz="1700" dirty="0"/>
                        <a:t>等の多様な主体</a:t>
                      </a:r>
                      <a:r>
                        <a:rPr kumimoji="1" lang="ja-JP" altLang="en-US" sz="1700" dirty="0" smtClean="0"/>
                        <a:t>がオープン</a:t>
                      </a:r>
                      <a:endParaRPr kumimoji="1" lang="en-US" altLang="ja-JP" sz="1700" dirty="0" smtClean="0"/>
                    </a:p>
                    <a:p>
                      <a:pPr marL="0" indent="0">
                        <a:lnSpc>
                          <a:spcPts val="2200"/>
                        </a:lnSpc>
                        <a:buFont typeface="+mj-ea"/>
                        <a:buNone/>
                      </a:pPr>
                      <a:r>
                        <a:rPr kumimoji="1" lang="ja-JP" altLang="en-US" sz="1700" dirty="0" smtClean="0"/>
                        <a:t>　データを積極的に活用しつつ、それぞれが保有するデータの利活用に</a:t>
                      </a:r>
                      <a:r>
                        <a:rPr kumimoji="1" lang="ja-JP" altLang="en-US" sz="1700" dirty="0" err="1" smtClean="0"/>
                        <a:t>つ</a:t>
                      </a:r>
                      <a:endParaRPr kumimoji="1" lang="en-US" altLang="ja-JP" sz="1700" dirty="0" smtClean="0"/>
                    </a:p>
                    <a:p>
                      <a:pPr marL="0" indent="0">
                        <a:lnSpc>
                          <a:spcPts val="2200"/>
                        </a:lnSpc>
                        <a:buFont typeface="+mj-ea"/>
                        <a:buNone/>
                      </a:pPr>
                      <a:r>
                        <a:rPr kumimoji="1" lang="ja-JP" altLang="en-US" sz="1700" dirty="0" smtClean="0"/>
                        <a:t>　いて方向性を共有し、今後の本県の発展のために連携して取り組む</a:t>
                      </a:r>
                      <a:r>
                        <a:rPr kumimoji="1" lang="ja-JP" altLang="en-US" sz="1700" dirty="0" err="1" smtClean="0"/>
                        <a:t>た</a:t>
                      </a:r>
                      <a:endParaRPr kumimoji="1" lang="en-US" altLang="ja-JP" sz="1700" dirty="0" smtClean="0"/>
                    </a:p>
                    <a:p>
                      <a:pPr marL="0" indent="0">
                        <a:lnSpc>
                          <a:spcPts val="2200"/>
                        </a:lnSpc>
                        <a:buFont typeface="+mj-ea"/>
                        <a:buNone/>
                      </a:pPr>
                      <a:r>
                        <a:rPr kumimoji="1" lang="ja-JP" altLang="en-US" sz="1700" dirty="0" smtClean="0"/>
                        <a:t>　めに、滋賀データ活用ラボ（しがらぼ）を設置するものである。</a:t>
                      </a:r>
                      <a:endParaRPr kumimoji="1" lang="ja-JP" altLang="en-US" sz="1700" dirty="0"/>
                    </a:p>
                  </a:txBody>
                  <a:tcPr marL="102616" marR="102616" marT="48006" marB="48006">
                    <a:solidFill>
                      <a:schemeClr val="accent1">
                        <a:lumMod val="20000"/>
                        <a:lumOff val="80000"/>
                      </a:schemeClr>
                    </a:solidFill>
                  </a:tcPr>
                </a:tc>
                <a:extLst>
                  <a:ext uri="{0D108BD9-81ED-4DB2-BD59-A6C34878D82A}">
                    <a16:rowId xmlns:a16="http://schemas.microsoft.com/office/drawing/2014/main" xmlns="" val="465647427"/>
                  </a:ext>
                </a:extLst>
              </a:tr>
              <a:tr h="125021">
                <a:tc>
                  <a:txBody>
                    <a:bodyPr/>
                    <a:lstStyle/>
                    <a:p>
                      <a:pPr algn="ctr"/>
                      <a:endParaRPr kumimoji="1" lang="ja-JP" altLang="en-US" sz="100" dirty="0">
                        <a:solidFill>
                          <a:schemeClr val="bg1"/>
                        </a:solidFill>
                      </a:endParaRPr>
                    </a:p>
                  </a:txBody>
                  <a:tcPr marL="102616" marR="102616" marT="48006" marB="48006" anchor="ctr">
                    <a:noFill/>
                  </a:tcPr>
                </a:tc>
                <a:tc>
                  <a:txBody>
                    <a:bodyPr/>
                    <a:lstStyle/>
                    <a:p>
                      <a:endParaRPr kumimoji="1" lang="ja-JP" altLang="en-US" sz="100" dirty="0"/>
                    </a:p>
                  </a:txBody>
                  <a:tcPr marL="102616" marR="102616" marT="48006" marB="48006">
                    <a:noFill/>
                  </a:tcPr>
                </a:tc>
                <a:extLst>
                  <a:ext uri="{0D108BD9-81ED-4DB2-BD59-A6C34878D82A}">
                    <a16:rowId xmlns:a16="http://schemas.microsoft.com/office/drawing/2014/main" xmlns="" val="2690120975"/>
                  </a:ext>
                </a:extLst>
              </a:tr>
              <a:tr h="1856232">
                <a:tc>
                  <a:txBody>
                    <a:bodyPr/>
                    <a:lstStyle/>
                    <a:p>
                      <a:pPr algn="ctr"/>
                      <a:r>
                        <a:rPr kumimoji="1" lang="ja-JP" altLang="en-US" sz="2100" b="1" dirty="0" smtClean="0">
                          <a:solidFill>
                            <a:schemeClr val="bg1"/>
                          </a:solidFill>
                        </a:rPr>
                        <a:t>取組内容</a:t>
                      </a:r>
                      <a:endParaRPr kumimoji="1" lang="ja-JP" altLang="en-US" sz="2100" b="1" dirty="0">
                        <a:solidFill>
                          <a:schemeClr val="bg1"/>
                        </a:solidFill>
                      </a:endParaRPr>
                    </a:p>
                  </a:txBody>
                  <a:tcPr marL="102616" marR="102616" marT="48006" marB="48006" anchor="ctr">
                    <a:solidFill>
                      <a:schemeClr val="tx2">
                        <a:lumMod val="60000"/>
                        <a:lumOff val="40000"/>
                      </a:schemeClr>
                    </a:solidFill>
                  </a:tcPr>
                </a:tc>
                <a:tc>
                  <a:txBody>
                    <a:bodyPr/>
                    <a:lstStyle/>
                    <a:p>
                      <a:pPr marL="0" indent="0">
                        <a:lnSpc>
                          <a:spcPts val="2200"/>
                        </a:lnSpc>
                        <a:buFont typeface="Wingdings" panose="05000000000000000000" pitchFamily="2" charset="2"/>
                        <a:buNone/>
                      </a:pPr>
                      <a:r>
                        <a:rPr kumimoji="1" lang="ja-JP" altLang="en-US" sz="1700" dirty="0" smtClean="0"/>
                        <a:t>〇　主に「観光」・「交通」・「健康」の３分野に係るビックデータを活用し、実</a:t>
                      </a:r>
                      <a:endParaRPr kumimoji="1" lang="en-US" altLang="ja-JP" sz="1700" dirty="0" smtClean="0"/>
                    </a:p>
                    <a:p>
                      <a:pPr marL="0" indent="0">
                        <a:lnSpc>
                          <a:spcPts val="2200"/>
                        </a:lnSpc>
                        <a:buFont typeface="Wingdings" panose="05000000000000000000" pitchFamily="2" charset="2"/>
                        <a:buNone/>
                      </a:pPr>
                      <a:r>
                        <a:rPr kumimoji="1" lang="ja-JP" altLang="en-US" sz="1700" dirty="0" smtClean="0"/>
                        <a:t>　用提案に向けた研究・シンポジウム等を実施する。</a:t>
                      </a:r>
                      <a:endParaRPr kumimoji="1" lang="en-US" altLang="ja-JP" sz="1700" dirty="0" smtClean="0"/>
                    </a:p>
                    <a:p>
                      <a:pPr marL="0" indent="0">
                        <a:lnSpc>
                          <a:spcPts val="2200"/>
                        </a:lnSpc>
                        <a:buFont typeface="Wingdings" panose="05000000000000000000" pitchFamily="2" charset="2"/>
                        <a:buNone/>
                      </a:pPr>
                      <a:r>
                        <a:rPr kumimoji="1" lang="ja-JP" altLang="en-US" sz="1700" dirty="0" smtClean="0"/>
                        <a:t>〇　ＩＣＴ・ビックデータにより、それぞれの分野に係る課題を抽出・可視化</a:t>
                      </a:r>
                      <a:endParaRPr kumimoji="1" lang="en-US" altLang="ja-JP" sz="1700" dirty="0" smtClean="0"/>
                    </a:p>
                    <a:p>
                      <a:pPr marL="0" indent="0">
                        <a:lnSpc>
                          <a:spcPts val="2200"/>
                        </a:lnSpc>
                        <a:buFont typeface="Wingdings" panose="05000000000000000000" pitchFamily="2" charset="2"/>
                        <a:buNone/>
                      </a:pPr>
                      <a:r>
                        <a:rPr kumimoji="1" lang="ja-JP" altLang="en-US" sz="1700" dirty="0" smtClean="0"/>
                        <a:t>　し、その活用手法を共有・横展開する。</a:t>
                      </a:r>
                      <a:endParaRPr kumimoji="1" lang="en-US" altLang="ja-JP" sz="1700" dirty="0" smtClean="0"/>
                    </a:p>
                    <a:p>
                      <a:pPr marL="0" indent="0">
                        <a:lnSpc>
                          <a:spcPts val="2200"/>
                        </a:lnSpc>
                        <a:buFont typeface="Wingdings" panose="05000000000000000000" pitchFamily="2" charset="2"/>
                        <a:buNone/>
                      </a:pPr>
                      <a:r>
                        <a:rPr kumimoji="1" lang="ja-JP" altLang="en-US" sz="1700" dirty="0" smtClean="0"/>
                        <a:t>〇　研究結果（集約データを含む）の利活用を希望する企業・団体等との</a:t>
                      </a:r>
                      <a:endParaRPr kumimoji="1" lang="en-US" altLang="ja-JP" sz="1700" dirty="0" smtClean="0"/>
                    </a:p>
                    <a:p>
                      <a:pPr marL="0" indent="0">
                        <a:lnSpc>
                          <a:spcPts val="2200"/>
                        </a:lnSpc>
                        <a:buFont typeface="Wingdings" panose="05000000000000000000" pitchFamily="2" charset="2"/>
                        <a:buNone/>
                      </a:pPr>
                      <a:r>
                        <a:rPr kumimoji="1" lang="ja-JP" altLang="en-US" sz="1700" dirty="0" smtClean="0"/>
                        <a:t>　マッチングに向けた検討を進める。</a:t>
                      </a:r>
                      <a:endParaRPr kumimoji="1" lang="en-US" altLang="ja-JP" sz="1700" dirty="0" smtClean="0"/>
                    </a:p>
                  </a:txBody>
                  <a:tcPr marL="102616" marR="102616" marT="48006" marB="48006">
                    <a:solidFill>
                      <a:schemeClr val="accent1">
                        <a:lumMod val="20000"/>
                        <a:lumOff val="80000"/>
                      </a:schemeClr>
                    </a:solidFill>
                  </a:tcPr>
                </a:tc>
                <a:extLst>
                  <a:ext uri="{0D108BD9-81ED-4DB2-BD59-A6C34878D82A}">
                    <a16:rowId xmlns:a16="http://schemas.microsoft.com/office/drawing/2014/main" xmlns="" val="3909054473"/>
                  </a:ext>
                </a:extLst>
              </a:tr>
              <a:tr h="122682">
                <a:tc>
                  <a:txBody>
                    <a:bodyPr/>
                    <a:lstStyle/>
                    <a:p>
                      <a:pPr algn="ctr"/>
                      <a:endParaRPr kumimoji="1" lang="ja-JP" altLang="en-US" sz="100" dirty="0">
                        <a:solidFill>
                          <a:schemeClr val="bg1"/>
                        </a:solidFill>
                      </a:endParaRPr>
                    </a:p>
                  </a:txBody>
                  <a:tcPr marL="102616" marR="102616" marT="48006" marB="48006" anchor="ctr">
                    <a:noFill/>
                  </a:tcPr>
                </a:tc>
                <a:tc>
                  <a:txBody>
                    <a:bodyPr/>
                    <a:lstStyle/>
                    <a:p>
                      <a:endParaRPr kumimoji="1" lang="ja-JP" altLang="en-US" sz="100" dirty="0"/>
                    </a:p>
                  </a:txBody>
                  <a:tcPr marL="102616" marR="102616" marT="48006" marB="48006">
                    <a:noFill/>
                  </a:tcPr>
                </a:tc>
                <a:extLst>
                  <a:ext uri="{0D108BD9-81ED-4DB2-BD59-A6C34878D82A}">
                    <a16:rowId xmlns:a16="http://schemas.microsoft.com/office/drawing/2014/main" xmlns="" val="4038902829"/>
                  </a:ext>
                </a:extLst>
              </a:tr>
              <a:tr h="416052">
                <a:tc>
                  <a:txBody>
                    <a:bodyPr/>
                    <a:lstStyle/>
                    <a:p>
                      <a:pPr algn="ctr"/>
                      <a:r>
                        <a:rPr kumimoji="1" lang="ja-JP" altLang="en-US" sz="2100" b="1" dirty="0" smtClean="0">
                          <a:solidFill>
                            <a:schemeClr val="bg1"/>
                          </a:solidFill>
                        </a:rPr>
                        <a:t>実施期間</a:t>
                      </a:r>
                      <a:endParaRPr kumimoji="1" lang="ja-JP" altLang="en-US" sz="2100" b="1" dirty="0">
                        <a:solidFill>
                          <a:schemeClr val="bg1"/>
                        </a:solidFill>
                      </a:endParaRPr>
                    </a:p>
                  </a:txBody>
                  <a:tcPr marL="102616" marR="102616" marT="48006" marB="48006" anchor="ctr">
                    <a:solidFill>
                      <a:schemeClr val="tx2">
                        <a:lumMod val="60000"/>
                        <a:lumOff val="40000"/>
                      </a:schemeClr>
                    </a:solidFill>
                  </a:tcPr>
                </a:tc>
                <a:tc>
                  <a:txBody>
                    <a:bodyPr/>
                    <a:lstStyle/>
                    <a:p>
                      <a:pPr marL="0" indent="0">
                        <a:lnSpc>
                          <a:spcPts val="2200"/>
                        </a:lnSpc>
                        <a:buFont typeface="Wingdings" panose="05000000000000000000" pitchFamily="2" charset="2"/>
                        <a:buNone/>
                      </a:pPr>
                      <a:r>
                        <a:rPr kumimoji="1" lang="ja-JP" altLang="en-US" sz="1700" dirty="0" smtClean="0"/>
                        <a:t>〇　令和元年（２０１９年度）５月から令和４年度（２０２２年度）末まで</a:t>
                      </a:r>
                      <a:endParaRPr kumimoji="1" lang="en-US" altLang="ja-JP" sz="1700" dirty="0" smtClean="0"/>
                    </a:p>
                  </a:txBody>
                  <a:tcPr marL="102616" marR="102616" marT="48006" marB="48006">
                    <a:solidFill>
                      <a:schemeClr val="accent1">
                        <a:lumMod val="20000"/>
                        <a:lumOff val="80000"/>
                      </a:schemeClr>
                    </a:solidFill>
                  </a:tcPr>
                </a:tc>
                <a:extLst>
                  <a:ext uri="{0D108BD9-81ED-4DB2-BD59-A6C34878D82A}">
                    <a16:rowId xmlns:a16="http://schemas.microsoft.com/office/drawing/2014/main" xmlns="" val="3312991166"/>
                  </a:ext>
                </a:extLst>
              </a:tr>
            </a:tbl>
          </a:graphicData>
        </a:graphic>
      </p:graphicFrame>
      <p:sp>
        <p:nvSpPr>
          <p:cNvPr id="4" name="テキスト ボックス 3">
            <a:extLst>
              <a:ext uri="{FF2B5EF4-FFF2-40B4-BE49-F238E27FC236}">
                <a16:creationId xmlns:a16="http://schemas.microsoft.com/office/drawing/2014/main" xmlns="" id="{A0E7AAE4-8F05-4782-85B0-BF78A9111F61}"/>
              </a:ext>
            </a:extLst>
          </p:cNvPr>
          <p:cNvSpPr txBox="1"/>
          <p:nvPr/>
        </p:nvSpPr>
        <p:spPr>
          <a:xfrm>
            <a:off x="166238" y="458506"/>
            <a:ext cx="9974716" cy="500864"/>
          </a:xfrm>
          <a:prstGeom prst="rect">
            <a:avLst/>
          </a:prstGeom>
          <a:gradFill>
            <a:gsLst>
              <a:gs pos="0">
                <a:schemeClr val="accent5">
                  <a:lumMod val="5000"/>
                  <a:lumOff val="95000"/>
                </a:schemeClr>
              </a:gs>
              <a:gs pos="100000">
                <a:schemeClr val="accent5">
                  <a:lumMod val="30000"/>
                  <a:lumOff val="70000"/>
                </a:schemeClr>
              </a:gs>
            </a:gsLst>
            <a:lin ang="5400000" scaled="1"/>
          </a:gradFill>
        </p:spPr>
        <p:txBody>
          <a:bodyPr wrap="square" lIns="99779" tIns="49890" rIns="99779" bIns="49890" rtlCol="0">
            <a:spAutoFit/>
          </a:bodyPr>
          <a:lstStyle/>
          <a:p>
            <a:r>
              <a:rPr lang="ja-JP" altLang="en-US" sz="2600" b="1" dirty="0">
                <a:solidFill>
                  <a:schemeClr val="tx2"/>
                </a:solidFill>
                <a:effectLst>
                  <a:outerShdw blurRad="38100" dist="38100" dir="2700000" algn="tl">
                    <a:srgbClr val="000000">
                      <a:alpha val="43137"/>
                    </a:srgbClr>
                  </a:outerShdw>
                </a:effectLst>
              </a:rPr>
              <a:t>滋賀データ活用ラボ（しがらぼ）について</a:t>
            </a:r>
          </a:p>
        </p:txBody>
      </p:sp>
      <p:pic>
        <p:nvPicPr>
          <p:cNvPr id="5" name="図 4">
            <a:extLst>
              <a:ext uri="{FF2B5EF4-FFF2-40B4-BE49-F238E27FC236}">
                <a16:creationId xmlns:a16="http://schemas.microsoft.com/office/drawing/2014/main" xmlns="" id="{DADB67D6-E515-44C5-8A4B-C92D69DA7C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75293" y="458506"/>
            <a:ext cx="475882" cy="672084"/>
          </a:xfrm>
          <a:prstGeom prst="rect">
            <a:avLst/>
          </a:prstGeom>
          <a:noFill/>
        </p:spPr>
      </p:pic>
      <p:sp>
        <p:nvSpPr>
          <p:cNvPr id="6" name="スライド番号プレースホルダー 10"/>
          <p:cNvSpPr>
            <a:spLocks noGrp="1"/>
          </p:cNvSpPr>
          <p:nvPr>
            <p:ph type="sldNum" sz="quarter" idx="12"/>
          </p:nvPr>
        </p:nvSpPr>
        <p:spPr>
          <a:xfrm>
            <a:off x="7746583" y="6674168"/>
            <a:ext cx="2394373" cy="383381"/>
          </a:xfrm>
        </p:spPr>
        <p:txBody>
          <a:bodyPr/>
          <a:lstStyle/>
          <a:p>
            <a:fld id="{D2D8002D-B5B0-4BAC-B1F6-782DDCCE6D9C}" type="slidenum">
              <a:rPr lang="ja-JP" altLang="en-US" sz="2000"/>
              <a:t>11</a:t>
            </a:fld>
            <a:endParaRPr lang="ja-JP" altLang="en-US" sz="2000" dirty="0"/>
          </a:p>
        </p:txBody>
      </p:sp>
    </p:spTree>
    <p:extLst>
      <p:ext uri="{BB962C8B-B14F-4D97-AF65-F5344CB8AC3E}">
        <p14:creationId xmlns:p14="http://schemas.microsoft.com/office/powerpoint/2010/main" val="15870852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テキスト ボックス 70"/>
          <p:cNvSpPr txBox="1"/>
          <p:nvPr/>
        </p:nvSpPr>
        <p:spPr>
          <a:xfrm>
            <a:off x="1720722" y="3679326"/>
            <a:ext cx="6965674" cy="470086"/>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latin typeface="+mn-ea"/>
              </a:rPr>
              <a:t>⑦　第６回研究会（</a:t>
            </a:r>
            <a:r>
              <a:rPr lang="en-US" altLang="ja-JP" sz="1200" dirty="0">
                <a:latin typeface="+mn-ea"/>
              </a:rPr>
              <a:t>2</a:t>
            </a:r>
            <a:r>
              <a:rPr lang="ja-JP" altLang="en-US" sz="1200" dirty="0">
                <a:latin typeface="+mn-ea"/>
              </a:rPr>
              <a:t>月）　</a:t>
            </a:r>
            <a:endParaRPr lang="en-US" altLang="ja-JP" sz="1200" dirty="0">
              <a:latin typeface="+mn-ea"/>
            </a:endParaRPr>
          </a:p>
          <a:p>
            <a:pPr hangingPunct="0"/>
            <a:r>
              <a:rPr lang="ja-JP" altLang="en-US" sz="1200" dirty="0">
                <a:latin typeface="+mn-ea"/>
              </a:rPr>
              <a:t>　分析した結果を用いて、活用提案を作成し、それをブラッシュアップする。</a:t>
            </a:r>
          </a:p>
        </p:txBody>
      </p:sp>
      <p:cxnSp>
        <p:nvCxnSpPr>
          <p:cNvPr id="73" name="直線矢印コネクタ 72"/>
          <p:cNvCxnSpPr/>
          <p:nvPr/>
        </p:nvCxnSpPr>
        <p:spPr>
          <a:xfrm>
            <a:off x="3522006" y="3398719"/>
            <a:ext cx="0" cy="2452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645902" y="835535"/>
            <a:ext cx="484854" cy="53103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2" name="タイトル 1"/>
          <p:cNvSpPr>
            <a:spLocks noGrp="1"/>
          </p:cNvSpPr>
          <p:nvPr>
            <p:ph type="ctrTitle"/>
          </p:nvPr>
        </p:nvSpPr>
        <p:spPr>
          <a:xfrm>
            <a:off x="769620" y="-31305"/>
            <a:ext cx="8722360" cy="456203"/>
          </a:xfrm>
        </p:spPr>
        <p:txBody>
          <a:bodyPr>
            <a:noAutofit/>
          </a:bodyPr>
          <a:lstStyle/>
          <a:p>
            <a:r>
              <a:rPr lang="ja-JP" altLang="en-US" sz="2000" dirty="0"/>
              <a:t>滋賀データ活用ラボ研究事業　スケジュール（案）</a:t>
            </a:r>
          </a:p>
        </p:txBody>
      </p:sp>
      <p:sp>
        <p:nvSpPr>
          <p:cNvPr id="8" name="テキスト ボックス 7"/>
          <p:cNvSpPr txBox="1"/>
          <p:nvPr/>
        </p:nvSpPr>
        <p:spPr>
          <a:xfrm>
            <a:off x="201452" y="3697529"/>
            <a:ext cx="1373753" cy="485475"/>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活用提案</a:t>
            </a:r>
            <a:endParaRPr lang="en-US" altLang="ja-JP" sz="1500" dirty="0"/>
          </a:p>
          <a:p>
            <a:pPr algn="ctr"/>
            <a:r>
              <a:rPr lang="ja-JP" altLang="en-US" sz="1000" dirty="0"/>
              <a:t>（活用方策の検討）</a:t>
            </a:r>
          </a:p>
        </p:txBody>
      </p:sp>
      <p:sp>
        <p:nvSpPr>
          <p:cNvPr id="9" name="テキスト ボックス 8"/>
          <p:cNvSpPr txBox="1"/>
          <p:nvPr/>
        </p:nvSpPr>
        <p:spPr>
          <a:xfrm>
            <a:off x="201452" y="2441548"/>
            <a:ext cx="1373753" cy="793252"/>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課題抽出</a:t>
            </a:r>
            <a:endParaRPr lang="en-US" altLang="ja-JP" sz="1500" dirty="0"/>
          </a:p>
          <a:p>
            <a:pPr algn="ctr"/>
            <a:endParaRPr lang="en-US" altLang="ja-JP" sz="1500" dirty="0"/>
          </a:p>
          <a:p>
            <a:pPr algn="ctr"/>
            <a:r>
              <a:rPr lang="ja-JP" altLang="en-US" sz="1500" dirty="0"/>
              <a:t>分析研究</a:t>
            </a:r>
          </a:p>
        </p:txBody>
      </p:sp>
      <p:sp>
        <p:nvSpPr>
          <p:cNvPr id="10" name="テキスト ボックス 9"/>
          <p:cNvSpPr txBox="1"/>
          <p:nvPr/>
        </p:nvSpPr>
        <p:spPr>
          <a:xfrm>
            <a:off x="218375" y="4372044"/>
            <a:ext cx="1373753" cy="470086"/>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300" dirty="0"/>
              <a:t>検討結果発表</a:t>
            </a:r>
            <a:endParaRPr lang="en-US" altLang="ja-JP" sz="1300" dirty="0"/>
          </a:p>
          <a:p>
            <a:pPr algn="ctr"/>
            <a:r>
              <a:rPr lang="ja-JP" altLang="en-US" sz="1100" dirty="0"/>
              <a:t>（活用提案の評価）</a:t>
            </a:r>
            <a:endParaRPr lang="ja-JP" altLang="en-US" sz="1500" dirty="0"/>
          </a:p>
        </p:txBody>
      </p:sp>
      <p:sp>
        <p:nvSpPr>
          <p:cNvPr id="13" name="テキスト ボックス 12"/>
          <p:cNvSpPr txBox="1"/>
          <p:nvPr/>
        </p:nvSpPr>
        <p:spPr>
          <a:xfrm>
            <a:off x="208160" y="5132822"/>
            <a:ext cx="1373753" cy="562419"/>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活用提案の具体化</a:t>
            </a:r>
          </a:p>
        </p:txBody>
      </p:sp>
      <p:cxnSp>
        <p:nvCxnSpPr>
          <p:cNvPr id="17" name="直線コネクタ 16"/>
          <p:cNvCxnSpPr/>
          <p:nvPr/>
        </p:nvCxnSpPr>
        <p:spPr>
          <a:xfrm>
            <a:off x="0" y="383031"/>
            <a:ext cx="10261600" cy="0"/>
          </a:xfrm>
          <a:prstGeom prst="line">
            <a:avLst/>
          </a:prstGeom>
          <a:ln w="31750"/>
          <a:effectLst>
            <a:outerShdw blurRad="50800" dist="38100" dir="2700000" algn="tl" rotWithShape="0">
              <a:schemeClr val="tx2">
                <a:lumMod val="20000"/>
                <a:lumOff val="80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0" y="4993262"/>
            <a:ext cx="10261600" cy="0"/>
          </a:xfrm>
          <a:prstGeom prst="line">
            <a:avLst/>
          </a:prstGeom>
          <a:ln w="254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 name="直線矢印コネクタ 3"/>
          <p:cNvCxnSpPr/>
          <p:nvPr/>
        </p:nvCxnSpPr>
        <p:spPr>
          <a:xfrm>
            <a:off x="3522006" y="2611612"/>
            <a:ext cx="0" cy="2452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a:off x="9255008" y="4739269"/>
            <a:ext cx="0" cy="842209"/>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1" name="テキスト ボックス 30"/>
          <p:cNvSpPr txBox="1"/>
          <p:nvPr/>
        </p:nvSpPr>
        <p:spPr>
          <a:xfrm>
            <a:off x="8890714" y="4189887"/>
            <a:ext cx="767115" cy="562419"/>
          </a:xfrm>
          <a:prstGeom prst="rect">
            <a:avLst/>
          </a:prstGeom>
          <a:noFill/>
        </p:spPr>
        <p:txBody>
          <a:bodyPr wrap="square" lIns="99779" tIns="49890" rIns="99779" bIns="49890" rtlCol="0">
            <a:spAutoFit/>
          </a:bodyPr>
          <a:lstStyle/>
          <a:p>
            <a:pPr algn="ctr"/>
            <a:r>
              <a:rPr lang="en-US" altLang="ja-JP" sz="1500" dirty="0">
                <a:latin typeface="+mn-ea"/>
              </a:rPr>
              <a:t>2019</a:t>
            </a:r>
          </a:p>
          <a:p>
            <a:pPr algn="ctr"/>
            <a:r>
              <a:rPr lang="ja-JP" altLang="en-US" sz="1500" dirty="0">
                <a:latin typeface="+mn-ea"/>
              </a:rPr>
              <a:t>年度</a:t>
            </a:r>
          </a:p>
        </p:txBody>
      </p:sp>
      <p:sp>
        <p:nvSpPr>
          <p:cNvPr id="32" name="テキスト ボックス 31"/>
          <p:cNvSpPr txBox="1"/>
          <p:nvPr/>
        </p:nvSpPr>
        <p:spPr>
          <a:xfrm>
            <a:off x="8890714" y="5596553"/>
            <a:ext cx="767115" cy="562419"/>
          </a:xfrm>
          <a:prstGeom prst="rect">
            <a:avLst/>
          </a:prstGeom>
          <a:noFill/>
        </p:spPr>
        <p:txBody>
          <a:bodyPr wrap="square" lIns="99779" tIns="49890" rIns="99779" bIns="49890" rtlCol="0">
            <a:spAutoFit/>
          </a:bodyPr>
          <a:lstStyle/>
          <a:p>
            <a:pPr algn="ctr"/>
            <a:r>
              <a:rPr lang="en-US" altLang="ja-JP" sz="1500" dirty="0">
                <a:latin typeface="+mn-ea"/>
              </a:rPr>
              <a:t>2020</a:t>
            </a:r>
          </a:p>
          <a:p>
            <a:pPr algn="ctr"/>
            <a:r>
              <a:rPr lang="ja-JP" altLang="en-US" sz="1500" dirty="0">
                <a:latin typeface="+mn-ea"/>
              </a:rPr>
              <a:t>年度</a:t>
            </a:r>
          </a:p>
        </p:txBody>
      </p:sp>
      <p:cxnSp>
        <p:nvCxnSpPr>
          <p:cNvPr id="35" name="直線矢印コネクタ 34"/>
          <p:cNvCxnSpPr/>
          <p:nvPr/>
        </p:nvCxnSpPr>
        <p:spPr>
          <a:xfrm>
            <a:off x="5376683" y="4839278"/>
            <a:ext cx="0" cy="469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5610504" y="5027763"/>
            <a:ext cx="1696989" cy="270032"/>
          </a:xfrm>
          <a:prstGeom prst="rect">
            <a:avLst/>
          </a:prstGeom>
          <a:noFill/>
        </p:spPr>
        <p:txBody>
          <a:bodyPr wrap="square" lIns="99779" tIns="49890" rIns="99779" bIns="49890" rtlCol="0">
            <a:spAutoFit/>
          </a:bodyPr>
          <a:lstStyle/>
          <a:p>
            <a:r>
              <a:rPr lang="ja-JP" altLang="en-US" sz="1100" dirty="0"/>
              <a:t>活用提案を具体化</a:t>
            </a:r>
          </a:p>
        </p:txBody>
      </p:sp>
      <p:sp>
        <p:nvSpPr>
          <p:cNvPr id="41" name="下矢印 40"/>
          <p:cNvSpPr/>
          <p:nvPr/>
        </p:nvSpPr>
        <p:spPr>
          <a:xfrm>
            <a:off x="7555069" y="6145933"/>
            <a:ext cx="484854" cy="478853"/>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6" name="テキスト ボックス 5"/>
          <p:cNvSpPr txBox="1"/>
          <p:nvPr/>
        </p:nvSpPr>
        <p:spPr>
          <a:xfrm>
            <a:off x="1750953" y="835537"/>
            <a:ext cx="7743533" cy="470086"/>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latin typeface="+mn-ea"/>
              </a:rPr>
              <a:t>①　第</a:t>
            </a:r>
            <a:r>
              <a:rPr lang="en-US" altLang="ja-JP" sz="1200" dirty="0">
                <a:latin typeface="+mn-ea"/>
              </a:rPr>
              <a:t>1</a:t>
            </a:r>
            <a:r>
              <a:rPr lang="ja-JP" altLang="en-US" sz="1200" dirty="0">
                <a:latin typeface="+mn-ea"/>
              </a:rPr>
              <a:t>回シンポジウム（</a:t>
            </a:r>
            <a:r>
              <a:rPr lang="en-US" altLang="ja-JP" sz="1200" dirty="0">
                <a:latin typeface="+mn-ea"/>
              </a:rPr>
              <a:t>5</a:t>
            </a:r>
            <a:r>
              <a:rPr lang="ja-JP" altLang="en-US" sz="1200" dirty="0">
                <a:latin typeface="+mn-ea"/>
              </a:rPr>
              <a:t>月末）　</a:t>
            </a:r>
            <a:endParaRPr lang="en-US" altLang="ja-JP" sz="1200" dirty="0">
              <a:latin typeface="+mn-ea"/>
            </a:endParaRPr>
          </a:p>
          <a:p>
            <a:pPr hangingPunct="0"/>
            <a:r>
              <a:rPr lang="ja-JP" altLang="en-US" sz="1200" dirty="0">
                <a:latin typeface="+mn-ea"/>
              </a:rPr>
              <a:t>県民・企業を対象に</a:t>
            </a:r>
            <a:r>
              <a:rPr lang="en-US" altLang="ja-JP" sz="1200" dirty="0">
                <a:latin typeface="+mn-ea"/>
              </a:rPr>
              <a:t>ICT</a:t>
            </a:r>
            <a:r>
              <a:rPr lang="ja-JP" altLang="en-US" sz="1200" dirty="0">
                <a:latin typeface="+mn-ea"/>
              </a:rPr>
              <a:t>・データの活用手法等に関する知識を普及する。参加者にアンケートを徴し、賛同者を拡大</a:t>
            </a:r>
          </a:p>
        </p:txBody>
      </p:sp>
      <p:sp>
        <p:nvSpPr>
          <p:cNvPr id="7" name="テキスト ボックス 6"/>
          <p:cNvSpPr txBox="1"/>
          <p:nvPr/>
        </p:nvSpPr>
        <p:spPr>
          <a:xfrm>
            <a:off x="1733869" y="4283173"/>
            <a:ext cx="6952527" cy="654752"/>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t>⑧</a:t>
            </a:r>
            <a:r>
              <a:rPr lang="ja-JP" altLang="ja-JP" sz="1200" dirty="0"/>
              <a:t>　中間報告会</a:t>
            </a:r>
            <a:r>
              <a:rPr lang="en-US" altLang="ja-JP" sz="1200" dirty="0"/>
              <a:t>+</a:t>
            </a:r>
            <a:r>
              <a:rPr lang="ja-JP" altLang="en-US" sz="1200" dirty="0"/>
              <a:t>第</a:t>
            </a:r>
            <a:r>
              <a:rPr lang="en-US" altLang="ja-JP" sz="1200" dirty="0"/>
              <a:t>3</a:t>
            </a:r>
            <a:r>
              <a:rPr lang="ja-JP" altLang="en-US" sz="1200" dirty="0"/>
              <a:t>回シンポジウム</a:t>
            </a:r>
            <a:r>
              <a:rPr lang="ja-JP" altLang="ja-JP" sz="1200" dirty="0"/>
              <a:t>（</a:t>
            </a:r>
            <a:r>
              <a:rPr lang="en-US" altLang="ja-JP" sz="1200" dirty="0"/>
              <a:t>3</a:t>
            </a:r>
            <a:r>
              <a:rPr lang="ja-JP" altLang="en-US" sz="1200" dirty="0"/>
              <a:t>月末</a:t>
            </a:r>
            <a:r>
              <a:rPr lang="ja-JP" altLang="ja-JP" sz="1200" dirty="0"/>
              <a:t>）</a:t>
            </a:r>
          </a:p>
          <a:p>
            <a:pPr marL="192284"/>
            <a:r>
              <a:rPr lang="ja-JP" altLang="en-US" sz="1200" dirty="0"/>
              <a:t>　</a:t>
            </a:r>
            <a:r>
              <a:rPr lang="ja-JP" altLang="ja-JP" sz="1200" dirty="0"/>
              <a:t>研究会の検討結果を活用提案として県民に対して発表するとともに、活用提案に対する専門家</a:t>
            </a:r>
            <a:endParaRPr lang="en-US" altLang="ja-JP" sz="1200" dirty="0"/>
          </a:p>
          <a:p>
            <a:pPr marL="192284"/>
            <a:r>
              <a:rPr lang="ja-JP" altLang="ja-JP" sz="1200" dirty="0"/>
              <a:t>による評価・アドバイスを受け</a:t>
            </a:r>
            <a:r>
              <a:rPr lang="ja-JP" altLang="en-US" sz="1200" dirty="0"/>
              <a:t>る。</a:t>
            </a:r>
            <a:endParaRPr lang="ja-JP" altLang="en-US" sz="1200" dirty="0">
              <a:latin typeface="+mn-ea"/>
            </a:endParaRPr>
          </a:p>
        </p:txBody>
      </p:sp>
      <p:sp>
        <p:nvSpPr>
          <p:cNvPr id="33" name="テキスト ボックス 32"/>
          <p:cNvSpPr txBox="1"/>
          <p:nvPr/>
        </p:nvSpPr>
        <p:spPr>
          <a:xfrm>
            <a:off x="1733868" y="5294376"/>
            <a:ext cx="6787954" cy="830997"/>
          </a:xfrm>
          <a:prstGeom prst="rect">
            <a:avLst/>
          </a:prstGeom>
          <a:solidFill>
            <a:schemeClr val="bg1"/>
          </a:solidFill>
          <a:ln>
            <a:solidFill>
              <a:schemeClr val="tx1"/>
            </a:solidFill>
            <a:prstDash val="dash"/>
          </a:ln>
        </p:spPr>
        <p:txBody>
          <a:bodyPr wrap="square" lIns="99779" tIns="0" rIns="99779" bIns="0" rtlCol="0">
            <a:spAutoFit/>
          </a:bodyPr>
          <a:lstStyle/>
          <a:p>
            <a:pPr hangingPunct="0">
              <a:lnSpc>
                <a:spcPct val="150000"/>
              </a:lnSpc>
            </a:pPr>
            <a:r>
              <a:rPr lang="ja-JP" altLang="en-US" sz="1200" dirty="0">
                <a:latin typeface="+mn-ea"/>
              </a:rPr>
              <a:t>⑨</a:t>
            </a:r>
            <a:r>
              <a:rPr lang="ja-JP" altLang="ja-JP" sz="1200" dirty="0">
                <a:latin typeface="+mn-ea"/>
              </a:rPr>
              <a:t>　研究会</a:t>
            </a:r>
          </a:p>
          <a:p>
            <a:pPr marL="192284">
              <a:lnSpc>
                <a:spcPct val="150000"/>
              </a:lnSpc>
            </a:pPr>
            <a:r>
              <a:rPr lang="ja-JP" altLang="en-US" sz="1200" dirty="0">
                <a:latin typeface="+mn-ea"/>
              </a:rPr>
              <a:t>　</a:t>
            </a:r>
            <a:r>
              <a:rPr lang="en-US" altLang="ja-JP" sz="1200" dirty="0">
                <a:latin typeface="+mn-ea"/>
              </a:rPr>
              <a:t> </a:t>
            </a:r>
            <a:r>
              <a:rPr lang="en-US" altLang="ja-JP" sz="1200" dirty="0" err="1">
                <a:latin typeface="+mn-ea"/>
              </a:rPr>
              <a:t>IoT</a:t>
            </a:r>
            <a:r>
              <a:rPr lang="ja-JP" altLang="en-US" sz="1200" dirty="0">
                <a:latin typeface="+mn-ea"/>
              </a:rPr>
              <a:t>推進ラボとも連携しながら、活用提案の具体化を検討する。また、具体化された事例については、横展開し、県内に広げていく。</a:t>
            </a:r>
          </a:p>
        </p:txBody>
      </p:sp>
      <p:sp>
        <p:nvSpPr>
          <p:cNvPr id="20" name="角丸四角形 19"/>
          <p:cNvSpPr/>
          <p:nvPr/>
        </p:nvSpPr>
        <p:spPr>
          <a:xfrm>
            <a:off x="4403519" y="6700395"/>
            <a:ext cx="5090967" cy="4536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r>
              <a:rPr kumimoji="1" lang="ja-JP" altLang="en-US" dirty="0" smtClean="0"/>
              <a:t>ＩＣＴ・データの利活用の普及拡大</a:t>
            </a:r>
            <a:endParaRPr kumimoji="1" lang="ja-JP" altLang="en-US" dirty="0"/>
          </a:p>
        </p:txBody>
      </p:sp>
      <p:sp>
        <p:nvSpPr>
          <p:cNvPr id="42" name="角丸四角形 41"/>
          <p:cNvSpPr/>
          <p:nvPr/>
        </p:nvSpPr>
        <p:spPr>
          <a:xfrm>
            <a:off x="363071" y="6700395"/>
            <a:ext cx="3717213" cy="4536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r>
              <a:rPr lang="ja-JP" altLang="en-US" dirty="0"/>
              <a:t>地域課題</a:t>
            </a:r>
            <a:r>
              <a:rPr lang="ja-JP" altLang="en-US" dirty="0" smtClean="0"/>
              <a:t>の</a:t>
            </a:r>
            <a:r>
              <a:rPr lang="ja-JP" altLang="en-US" dirty="0"/>
              <a:t>解決</a:t>
            </a:r>
            <a:endParaRPr kumimoji="1" lang="ja-JP" altLang="en-US" dirty="0"/>
          </a:p>
        </p:txBody>
      </p:sp>
      <p:sp>
        <p:nvSpPr>
          <p:cNvPr id="43" name="下矢印 42"/>
          <p:cNvSpPr/>
          <p:nvPr/>
        </p:nvSpPr>
        <p:spPr>
          <a:xfrm>
            <a:off x="2210653" y="6145933"/>
            <a:ext cx="484854" cy="518705"/>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49" name="正方形/長方形 48"/>
          <p:cNvSpPr/>
          <p:nvPr/>
        </p:nvSpPr>
        <p:spPr>
          <a:xfrm>
            <a:off x="9005135" y="117474"/>
            <a:ext cx="1155824" cy="2655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lang="ja-JP" altLang="en-US" sz="1500" b="1" dirty="0">
              <a:solidFill>
                <a:schemeClr val="tx1"/>
              </a:solidFill>
            </a:endParaRPr>
          </a:p>
        </p:txBody>
      </p:sp>
      <p:sp>
        <p:nvSpPr>
          <p:cNvPr id="53" name="テキスト ボックス 52"/>
          <p:cNvSpPr txBox="1"/>
          <p:nvPr/>
        </p:nvSpPr>
        <p:spPr>
          <a:xfrm>
            <a:off x="2858651" y="444829"/>
            <a:ext cx="1373753" cy="331587"/>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観光・交通</a:t>
            </a:r>
          </a:p>
        </p:txBody>
      </p:sp>
      <p:sp>
        <p:nvSpPr>
          <p:cNvPr id="54" name="テキスト ボックス 53"/>
          <p:cNvSpPr txBox="1"/>
          <p:nvPr/>
        </p:nvSpPr>
        <p:spPr>
          <a:xfrm>
            <a:off x="7158759" y="456481"/>
            <a:ext cx="1373753" cy="331587"/>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健康</a:t>
            </a:r>
          </a:p>
        </p:txBody>
      </p:sp>
      <p:sp>
        <p:nvSpPr>
          <p:cNvPr id="55" name="テキスト ボックス 54"/>
          <p:cNvSpPr txBox="1"/>
          <p:nvPr/>
        </p:nvSpPr>
        <p:spPr>
          <a:xfrm>
            <a:off x="218375" y="822507"/>
            <a:ext cx="1373753" cy="562419"/>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活用手法の共有</a:t>
            </a:r>
            <a:endParaRPr lang="ja-JP" altLang="en-US" sz="1300" dirty="0"/>
          </a:p>
        </p:txBody>
      </p:sp>
      <p:sp>
        <p:nvSpPr>
          <p:cNvPr id="56" name="テキスト ボックス 55"/>
          <p:cNvSpPr txBox="1"/>
          <p:nvPr/>
        </p:nvSpPr>
        <p:spPr>
          <a:xfrm>
            <a:off x="1733868" y="2100439"/>
            <a:ext cx="4029741" cy="654752"/>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latin typeface="+mn-ea"/>
              </a:rPr>
              <a:t>③　第２回研究会（</a:t>
            </a:r>
            <a:r>
              <a:rPr lang="en-US" altLang="ja-JP" sz="1200" dirty="0">
                <a:latin typeface="+mn-ea"/>
              </a:rPr>
              <a:t>8</a:t>
            </a:r>
            <a:r>
              <a:rPr lang="ja-JP" altLang="en-US" sz="1200" dirty="0">
                <a:latin typeface="+mn-ea"/>
              </a:rPr>
              <a:t>月）　</a:t>
            </a:r>
            <a:endParaRPr lang="en-US" altLang="ja-JP" sz="1200" dirty="0">
              <a:latin typeface="+mn-ea"/>
            </a:endParaRPr>
          </a:p>
          <a:p>
            <a:pPr hangingPunct="0"/>
            <a:r>
              <a:rPr lang="ja-JP" altLang="en-US" sz="1200" dirty="0">
                <a:latin typeface="+mn-ea"/>
              </a:rPr>
              <a:t>　基礎データを活用した、課題解決へのアプローチ手法について検討。</a:t>
            </a:r>
          </a:p>
        </p:txBody>
      </p:sp>
      <p:cxnSp>
        <p:nvCxnSpPr>
          <p:cNvPr id="57" name="直線矢印コネクタ 56"/>
          <p:cNvCxnSpPr/>
          <p:nvPr/>
        </p:nvCxnSpPr>
        <p:spPr>
          <a:xfrm>
            <a:off x="5534845" y="1271112"/>
            <a:ext cx="0" cy="1890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6025053" y="2226718"/>
            <a:ext cx="3469433" cy="654752"/>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latin typeface="+mn-ea"/>
              </a:rPr>
              <a:t>④　第３回研究会（</a:t>
            </a:r>
            <a:r>
              <a:rPr lang="en-US" altLang="ja-JP" sz="1200" dirty="0">
                <a:latin typeface="+mn-ea"/>
              </a:rPr>
              <a:t>9</a:t>
            </a:r>
            <a:r>
              <a:rPr lang="ja-JP" altLang="en-US" sz="1200" dirty="0">
                <a:latin typeface="+mn-ea"/>
              </a:rPr>
              <a:t>月）　</a:t>
            </a:r>
            <a:endParaRPr lang="en-US" altLang="ja-JP" sz="1200" dirty="0">
              <a:latin typeface="+mn-ea"/>
            </a:endParaRPr>
          </a:p>
          <a:p>
            <a:pPr hangingPunct="0"/>
            <a:r>
              <a:rPr lang="ja-JP" altLang="en-US" sz="1200" dirty="0">
                <a:latin typeface="+mn-ea"/>
              </a:rPr>
              <a:t>　基礎データを活用した、課題解決へのアプロー</a:t>
            </a:r>
            <a:endParaRPr lang="en-US" altLang="ja-JP" sz="1200" dirty="0">
              <a:latin typeface="+mn-ea"/>
            </a:endParaRPr>
          </a:p>
          <a:p>
            <a:pPr hangingPunct="0"/>
            <a:r>
              <a:rPr lang="ja-JP" altLang="en-US" sz="1200" dirty="0">
                <a:latin typeface="+mn-ea"/>
              </a:rPr>
              <a:t>チ手法について検討。</a:t>
            </a:r>
          </a:p>
        </p:txBody>
      </p:sp>
      <p:cxnSp>
        <p:nvCxnSpPr>
          <p:cNvPr id="62" name="直線矢印コネクタ 61"/>
          <p:cNvCxnSpPr/>
          <p:nvPr/>
        </p:nvCxnSpPr>
        <p:spPr>
          <a:xfrm>
            <a:off x="7999519" y="2829347"/>
            <a:ext cx="0" cy="1890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1750955" y="1460134"/>
            <a:ext cx="7743532" cy="470086"/>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latin typeface="+mn-ea"/>
              </a:rPr>
              <a:t>②　第</a:t>
            </a:r>
            <a:r>
              <a:rPr lang="en-US" altLang="ja-JP" sz="1200" dirty="0">
                <a:latin typeface="+mn-ea"/>
              </a:rPr>
              <a:t>1</a:t>
            </a:r>
            <a:r>
              <a:rPr lang="ja-JP" altLang="en-US" sz="1200" dirty="0">
                <a:latin typeface="+mn-ea"/>
              </a:rPr>
              <a:t>回研究会（</a:t>
            </a:r>
            <a:r>
              <a:rPr lang="en-US" altLang="ja-JP" sz="1200" dirty="0">
                <a:latin typeface="+mn-ea"/>
              </a:rPr>
              <a:t>6</a:t>
            </a:r>
            <a:r>
              <a:rPr lang="ja-JP" altLang="en-US" sz="1200" dirty="0">
                <a:latin typeface="+mn-ea"/>
              </a:rPr>
              <a:t>月末）　</a:t>
            </a:r>
            <a:endParaRPr lang="en-US" altLang="ja-JP" sz="1200" dirty="0">
              <a:latin typeface="+mn-ea"/>
            </a:endParaRPr>
          </a:p>
          <a:p>
            <a:pPr hangingPunct="0"/>
            <a:r>
              <a:rPr lang="ja-JP" altLang="en-US" sz="1200" dirty="0">
                <a:latin typeface="+mn-ea"/>
              </a:rPr>
              <a:t>　シンポジウム参加者を集めての基礎データの把握・収集</a:t>
            </a:r>
          </a:p>
        </p:txBody>
      </p:sp>
      <p:cxnSp>
        <p:nvCxnSpPr>
          <p:cNvPr id="64" name="直線矢印コネクタ 63"/>
          <p:cNvCxnSpPr/>
          <p:nvPr/>
        </p:nvCxnSpPr>
        <p:spPr>
          <a:xfrm>
            <a:off x="3522006" y="1912565"/>
            <a:ext cx="0" cy="1890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テキスト ボックス 64"/>
          <p:cNvSpPr txBox="1"/>
          <p:nvPr/>
        </p:nvSpPr>
        <p:spPr>
          <a:xfrm>
            <a:off x="201452" y="5843070"/>
            <a:ext cx="1373753" cy="331587"/>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横展開</a:t>
            </a:r>
          </a:p>
        </p:txBody>
      </p:sp>
      <p:sp>
        <p:nvSpPr>
          <p:cNvPr id="66" name="テキスト ボックス 65"/>
          <p:cNvSpPr txBox="1"/>
          <p:nvPr/>
        </p:nvSpPr>
        <p:spPr>
          <a:xfrm>
            <a:off x="218375" y="1457694"/>
            <a:ext cx="1373753" cy="562419"/>
          </a:xfrm>
          <a:prstGeom prst="rect">
            <a:avLst/>
          </a:prstGeom>
          <a:solidFill>
            <a:schemeClr val="bg1"/>
          </a:solidFill>
          <a:ln>
            <a:solidFill>
              <a:schemeClr val="tx1"/>
            </a:solidFill>
          </a:ln>
        </p:spPr>
        <p:txBody>
          <a:bodyPr wrap="square" lIns="99779" tIns="49890" rIns="99779" bIns="49890" rtlCol="0">
            <a:spAutoFit/>
          </a:bodyPr>
          <a:lstStyle/>
          <a:p>
            <a:pPr algn="ctr"/>
            <a:r>
              <a:rPr lang="ja-JP" altLang="en-US" sz="1500" dirty="0"/>
              <a:t>基礎データの</a:t>
            </a:r>
            <a:endParaRPr lang="en-US" altLang="ja-JP" sz="1500" dirty="0"/>
          </a:p>
          <a:p>
            <a:pPr algn="ctr"/>
            <a:r>
              <a:rPr lang="ja-JP" altLang="en-US" sz="1500" dirty="0"/>
              <a:t>収集</a:t>
            </a:r>
          </a:p>
        </p:txBody>
      </p:sp>
      <p:sp>
        <p:nvSpPr>
          <p:cNvPr id="68" name="テキスト ボックス 67"/>
          <p:cNvSpPr txBox="1"/>
          <p:nvPr/>
        </p:nvSpPr>
        <p:spPr>
          <a:xfrm>
            <a:off x="1733868" y="2856891"/>
            <a:ext cx="4029741" cy="654752"/>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latin typeface="+mn-ea"/>
              </a:rPr>
              <a:t>⑤　第４回研究会（</a:t>
            </a:r>
            <a:r>
              <a:rPr lang="en-US" altLang="ja-JP" sz="1200" dirty="0">
                <a:latin typeface="+mn-ea"/>
              </a:rPr>
              <a:t>11</a:t>
            </a:r>
            <a:r>
              <a:rPr lang="ja-JP" altLang="en-US" sz="1200" dirty="0">
                <a:latin typeface="+mn-ea"/>
              </a:rPr>
              <a:t>月）　</a:t>
            </a:r>
            <a:endParaRPr lang="en-US" altLang="ja-JP" sz="1200" dirty="0">
              <a:latin typeface="+mn-ea"/>
            </a:endParaRPr>
          </a:p>
          <a:p>
            <a:pPr hangingPunct="0"/>
            <a:r>
              <a:rPr lang="ja-JP" altLang="en-US" sz="1200" dirty="0">
                <a:latin typeface="+mn-ea"/>
              </a:rPr>
              <a:t>　</a:t>
            </a:r>
            <a:r>
              <a:rPr lang="en-US" altLang="ja-JP" sz="1200" dirty="0">
                <a:latin typeface="+mn-ea"/>
              </a:rPr>
              <a:t>ICT</a:t>
            </a:r>
            <a:r>
              <a:rPr lang="ja-JP" altLang="ja-JP" sz="1200" dirty="0">
                <a:latin typeface="+mn-ea"/>
              </a:rPr>
              <a:t>・データによる課題の</a:t>
            </a:r>
            <a:r>
              <a:rPr lang="ja-JP" altLang="en-US" sz="1200" dirty="0">
                <a:latin typeface="+mn-ea"/>
              </a:rPr>
              <a:t>絞込</a:t>
            </a:r>
            <a:r>
              <a:rPr lang="ja-JP" altLang="ja-JP" sz="1200" dirty="0">
                <a:latin typeface="+mn-ea"/>
              </a:rPr>
              <a:t>、課題解決</a:t>
            </a:r>
            <a:r>
              <a:rPr lang="ja-JP" altLang="en-US" sz="1200" dirty="0">
                <a:latin typeface="+mn-ea"/>
              </a:rPr>
              <a:t>に向けた</a:t>
            </a:r>
            <a:r>
              <a:rPr lang="en-US" altLang="ja-JP" sz="1200" dirty="0">
                <a:latin typeface="+mn-ea"/>
              </a:rPr>
              <a:t>ICT</a:t>
            </a:r>
            <a:r>
              <a:rPr lang="ja-JP" altLang="ja-JP" sz="1200" dirty="0">
                <a:latin typeface="+mn-ea"/>
              </a:rPr>
              <a:t>・データの活用可否</a:t>
            </a:r>
            <a:r>
              <a:rPr lang="ja-JP" altLang="en-US" sz="1200" dirty="0">
                <a:latin typeface="+mn-ea"/>
              </a:rPr>
              <a:t>や分析手法等</a:t>
            </a:r>
            <a:r>
              <a:rPr lang="ja-JP" altLang="ja-JP" sz="1200" dirty="0">
                <a:latin typeface="+mn-ea"/>
              </a:rPr>
              <a:t>の検討</a:t>
            </a:r>
            <a:endParaRPr lang="ja-JP" altLang="en-US" sz="1200" dirty="0">
              <a:latin typeface="+mn-ea"/>
            </a:endParaRPr>
          </a:p>
        </p:txBody>
      </p:sp>
      <p:sp>
        <p:nvSpPr>
          <p:cNvPr id="70" name="テキスト ボックス 69"/>
          <p:cNvSpPr txBox="1"/>
          <p:nvPr/>
        </p:nvSpPr>
        <p:spPr>
          <a:xfrm>
            <a:off x="6025053" y="2972846"/>
            <a:ext cx="3469433" cy="639363"/>
          </a:xfrm>
          <a:prstGeom prst="rect">
            <a:avLst/>
          </a:prstGeom>
          <a:solidFill>
            <a:schemeClr val="bg1"/>
          </a:solidFill>
          <a:ln>
            <a:solidFill>
              <a:schemeClr val="tx1"/>
            </a:solidFill>
            <a:prstDash val="dash"/>
          </a:ln>
        </p:spPr>
        <p:txBody>
          <a:bodyPr wrap="square" lIns="99779" tIns="49890" rIns="99779" bIns="49890" rtlCol="0">
            <a:spAutoFit/>
          </a:bodyPr>
          <a:lstStyle/>
          <a:p>
            <a:pPr hangingPunct="0"/>
            <a:r>
              <a:rPr lang="ja-JP" altLang="en-US" sz="1200" dirty="0">
                <a:latin typeface="+mn-ea"/>
              </a:rPr>
              <a:t>⑥　第５回研究会（</a:t>
            </a:r>
            <a:r>
              <a:rPr lang="en-US" altLang="ja-JP" sz="1200" dirty="0">
                <a:latin typeface="+mn-ea"/>
              </a:rPr>
              <a:t>1</a:t>
            </a:r>
            <a:r>
              <a:rPr lang="ja-JP" altLang="en-US" sz="1200" dirty="0">
                <a:latin typeface="+mn-ea"/>
              </a:rPr>
              <a:t>月）　</a:t>
            </a:r>
            <a:endParaRPr lang="en-US" altLang="ja-JP" sz="1200" dirty="0">
              <a:latin typeface="+mn-ea"/>
            </a:endParaRPr>
          </a:p>
          <a:p>
            <a:pPr hangingPunct="0"/>
            <a:r>
              <a:rPr lang="ja-JP" altLang="en-US" sz="1200" dirty="0">
                <a:latin typeface="+mn-ea"/>
              </a:rPr>
              <a:t>　</a:t>
            </a:r>
            <a:r>
              <a:rPr lang="en-US" altLang="ja-JP" sz="1100" dirty="0">
                <a:latin typeface="+mn-ea"/>
              </a:rPr>
              <a:t>ICT</a:t>
            </a:r>
            <a:r>
              <a:rPr lang="ja-JP" altLang="ja-JP" sz="1100" dirty="0">
                <a:latin typeface="+mn-ea"/>
              </a:rPr>
              <a:t>・データによる課題の</a:t>
            </a:r>
            <a:r>
              <a:rPr lang="ja-JP" altLang="en-US" sz="1100" dirty="0">
                <a:latin typeface="+mn-ea"/>
              </a:rPr>
              <a:t>絞込</a:t>
            </a:r>
            <a:r>
              <a:rPr lang="ja-JP" altLang="ja-JP" sz="1100" dirty="0">
                <a:latin typeface="+mn-ea"/>
              </a:rPr>
              <a:t>、課題解決</a:t>
            </a:r>
            <a:r>
              <a:rPr lang="ja-JP" altLang="en-US" sz="1100" dirty="0">
                <a:latin typeface="+mn-ea"/>
              </a:rPr>
              <a:t>に</a:t>
            </a:r>
            <a:endParaRPr lang="en-US" altLang="ja-JP" sz="1100" dirty="0">
              <a:latin typeface="+mn-ea"/>
            </a:endParaRPr>
          </a:p>
          <a:p>
            <a:pPr hangingPunct="0"/>
            <a:r>
              <a:rPr lang="ja-JP" altLang="en-US" sz="1100" dirty="0">
                <a:latin typeface="+mn-ea"/>
              </a:rPr>
              <a:t>向けた</a:t>
            </a:r>
            <a:r>
              <a:rPr lang="en-US" altLang="ja-JP" sz="1100" dirty="0">
                <a:latin typeface="+mn-ea"/>
              </a:rPr>
              <a:t>ICT</a:t>
            </a:r>
            <a:r>
              <a:rPr lang="ja-JP" altLang="ja-JP" sz="1100" dirty="0">
                <a:latin typeface="+mn-ea"/>
              </a:rPr>
              <a:t>・データの活用可否</a:t>
            </a:r>
            <a:r>
              <a:rPr lang="ja-JP" altLang="en-US" sz="1100" dirty="0">
                <a:latin typeface="+mn-ea"/>
              </a:rPr>
              <a:t>や分析手法等</a:t>
            </a:r>
            <a:r>
              <a:rPr lang="ja-JP" altLang="ja-JP" sz="1100" dirty="0">
                <a:latin typeface="+mn-ea"/>
              </a:rPr>
              <a:t>の検討</a:t>
            </a:r>
            <a:endParaRPr lang="ja-JP" altLang="en-US" sz="1100" dirty="0">
              <a:latin typeface="+mn-ea"/>
            </a:endParaRPr>
          </a:p>
        </p:txBody>
      </p:sp>
      <p:cxnSp>
        <p:nvCxnSpPr>
          <p:cNvPr id="74" name="直線矢印コネクタ 73"/>
          <p:cNvCxnSpPr/>
          <p:nvPr/>
        </p:nvCxnSpPr>
        <p:spPr>
          <a:xfrm>
            <a:off x="7999519" y="3508508"/>
            <a:ext cx="0" cy="1890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直線矢印コネクタ 74"/>
          <p:cNvCxnSpPr/>
          <p:nvPr/>
        </p:nvCxnSpPr>
        <p:spPr>
          <a:xfrm>
            <a:off x="5376683" y="4094152"/>
            <a:ext cx="0" cy="1890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スライド番号プレースホルダー 10"/>
          <p:cNvSpPr>
            <a:spLocks noGrp="1"/>
          </p:cNvSpPr>
          <p:nvPr>
            <p:ph type="sldNum" sz="quarter" idx="12"/>
          </p:nvPr>
        </p:nvSpPr>
        <p:spPr>
          <a:xfrm>
            <a:off x="7746583" y="6674168"/>
            <a:ext cx="2394373" cy="383381"/>
          </a:xfrm>
        </p:spPr>
        <p:txBody>
          <a:bodyPr/>
          <a:lstStyle/>
          <a:p>
            <a:fld id="{D2D8002D-B5B0-4BAC-B1F6-782DDCCE6D9C}" type="slidenum">
              <a:rPr lang="ja-JP" altLang="en-US" sz="2000"/>
              <a:t>12</a:t>
            </a:fld>
            <a:endParaRPr lang="ja-JP" altLang="en-US" sz="2000" dirty="0"/>
          </a:p>
        </p:txBody>
      </p:sp>
    </p:spTree>
    <p:extLst>
      <p:ext uri="{BB962C8B-B14F-4D97-AF65-F5344CB8AC3E}">
        <p14:creationId xmlns:p14="http://schemas.microsoft.com/office/powerpoint/2010/main" val="23777265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xmlns="" id="{A0E7AAE4-8F05-4782-85B0-BF78A9111F61}"/>
              </a:ext>
            </a:extLst>
          </p:cNvPr>
          <p:cNvSpPr txBox="1"/>
          <p:nvPr/>
        </p:nvSpPr>
        <p:spPr>
          <a:xfrm>
            <a:off x="166239" y="122464"/>
            <a:ext cx="9974716" cy="500864"/>
          </a:xfrm>
          <a:prstGeom prst="rect">
            <a:avLst/>
          </a:prstGeom>
          <a:gradFill>
            <a:gsLst>
              <a:gs pos="0">
                <a:schemeClr val="accent5">
                  <a:lumMod val="5000"/>
                  <a:lumOff val="95000"/>
                </a:schemeClr>
              </a:gs>
              <a:gs pos="100000">
                <a:schemeClr val="accent5">
                  <a:lumMod val="30000"/>
                  <a:lumOff val="70000"/>
                </a:schemeClr>
              </a:gs>
            </a:gsLst>
            <a:lin ang="5400000" scaled="1"/>
          </a:gradFill>
        </p:spPr>
        <p:txBody>
          <a:bodyPr wrap="square" lIns="99779" tIns="49890" rIns="99779" bIns="49890" rtlCol="0">
            <a:spAutoFit/>
          </a:bodyPr>
          <a:lstStyle/>
          <a:p>
            <a:pPr algn="ctr"/>
            <a:endParaRPr lang="ja-JP" altLang="en-US" sz="2600" b="1" dirty="0">
              <a:solidFill>
                <a:schemeClr val="tx2"/>
              </a:solidFill>
              <a:effectLst>
                <a:outerShdw blurRad="38100" dist="38100" dir="2700000" algn="tl">
                  <a:srgbClr val="000000">
                    <a:alpha val="43137"/>
                  </a:srgbClr>
                </a:outerShdw>
              </a:effectLst>
            </a:endParaRPr>
          </a:p>
        </p:txBody>
      </p:sp>
      <p:pic>
        <p:nvPicPr>
          <p:cNvPr id="4" name="図 3">
            <a:extLst>
              <a:ext uri="{FF2B5EF4-FFF2-40B4-BE49-F238E27FC236}">
                <a16:creationId xmlns:a16="http://schemas.microsoft.com/office/drawing/2014/main" xmlns="" id="{DADB67D6-E515-44C5-8A4B-C92D69DA7C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75294" y="122464"/>
            <a:ext cx="475882" cy="672084"/>
          </a:xfrm>
          <a:prstGeom prst="rect">
            <a:avLst/>
          </a:prstGeom>
          <a:noFill/>
        </p:spPr>
      </p:pic>
      <p:sp>
        <p:nvSpPr>
          <p:cNvPr id="8" name="正方形/長方形 7"/>
          <p:cNvSpPr/>
          <p:nvPr/>
        </p:nvSpPr>
        <p:spPr>
          <a:xfrm>
            <a:off x="81799" y="170938"/>
            <a:ext cx="9789651" cy="439309"/>
          </a:xfrm>
          <a:prstGeom prst="rect">
            <a:avLst/>
          </a:prstGeom>
        </p:spPr>
        <p:txBody>
          <a:bodyPr wrap="square" lIns="99779" tIns="49890" rIns="99779" bIns="49890">
            <a:spAutoFit/>
          </a:bodyPr>
          <a:lstStyle/>
          <a:p>
            <a:pPr algn="ctr"/>
            <a:r>
              <a:rPr lang="ja-JP" altLang="en-US" sz="2200" dirty="0"/>
              <a:t>「Ｉ</a:t>
            </a:r>
            <a:r>
              <a:rPr lang="en-US" altLang="ja-JP" sz="2200" dirty="0"/>
              <a:t>o</a:t>
            </a:r>
            <a:r>
              <a:rPr lang="ja-JP" altLang="en-US" sz="2200" dirty="0"/>
              <a:t>Ｔ時代のビックデータの活用」に係るシンポジウムの</a:t>
            </a:r>
            <a:r>
              <a:rPr lang="ja-JP" altLang="en-US" sz="2200" dirty="0" smtClean="0"/>
              <a:t>開催</a:t>
            </a:r>
            <a:endParaRPr lang="ja-JP" altLang="en-US" sz="2200" dirty="0"/>
          </a:p>
        </p:txBody>
      </p:sp>
      <p:sp>
        <p:nvSpPr>
          <p:cNvPr id="9" name="AutoShape 4" descr="http://ipkgws004.office.pref.shiga.jp/$JBEAAAAAA%5ECeTQAAYQAEDPgDAfxU.M/empower_feature_ico02_02.png?attindex=3"/>
          <p:cNvSpPr>
            <a:spLocks noChangeAspect="1" noChangeArrowheads="1"/>
          </p:cNvSpPr>
          <p:nvPr/>
        </p:nvSpPr>
        <p:spPr bwMode="auto">
          <a:xfrm>
            <a:off x="71261" y="-143351"/>
            <a:ext cx="342053" cy="3200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9779" tIns="49890" rIns="99779" bIns="49890" numCol="1" anchor="t" anchorCtr="0" compatLnSpc="1">
            <a:prstTxWarp prst="textNoShape">
              <a:avLst/>
            </a:prstTxWarp>
          </a:bodyPr>
          <a:lstStyle/>
          <a:p>
            <a:endParaRPr lang="ja-JP" altLang="en-US"/>
          </a:p>
        </p:txBody>
      </p:sp>
      <p:sp>
        <p:nvSpPr>
          <p:cNvPr id="11" name="AutoShape 6" descr="http://ipkgws004.office.pref.shiga.jp/$JBEAAAAAA%5ECeTQAAYQAEDPgDAfxU.M/empower_feature_ico02_02.png?attindex=3"/>
          <p:cNvSpPr>
            <a:spLocks noChangeAspect="1" noChangeArrowheads="1"/>
          </p:cNvSpPr>
          <p:nvPr/>
        </p:nvSpPr>
        <p:spPr bwMode="auto">
          <a:xfrm>
            <a:off x="242288" y="16669"/>
            <a:ext cx="342053" cy="3200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9779" tIns="49890" rIns="99779" bIns="49890" numCol="1" anchor="t" anchorCtr="0" compatLnSpc="1">
            <a:prstTxWarp prst="textNoShape">
              <a:avLst/>
            </a:prstTxWarp>
          </a:bodyPr>
          <a:lstStyle/>
          <a:p>
            <a:endParaRPr lang="ja-JP" altLang="en-US"/>
          </a:p>
        </p:txBody>
      </p:sp>
      <p:sp>
        <p:nvSpPr>
          <p:cNvPr id="12" name="AutoShape 8" descr="http://ipkgws004.office.pref.shiga.jp/$JBEAAAAAA%5ECeTQAAYQAEDPgDAfxU.M/empower_feature_ico02_02.png?attindex=3"/>
          <p:cNvSpPr>
            <a:spLocks noChangeAspect="1" noChangeArrowheads="1"/>
          </p:cNvSpPr>
          <p:nvPr/>
        </p:nvSpPr>
        <p:spPr bwMode="auto">
          <a:xfrm>
            <a:off x="413315" y="176689"/>
            <a:ext cx="342053" cy="3200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9779" tIns="49890" rIns="99779" bIns="49890" numCol="1" anchor="t" anchorCtr="0" compatLnSpc="1">
            <a:prstTxWarp prst="textNoShape">
              <a:avLst/>
            </a:prstTxWarp>
          </a:bodyPr>
          <a:lstStyle/>
          <a:p>
            <a:endParaRPr lang="ja-JP" altLang="en-US"/>
          </a:p>
        </p:txBody>
      </p:sp>
      <p:sp>
        <p:nvSpPr>
          <p:cNvPr id="27" name="角丸四角形 26"/>
          <p:cNvSpPr/>
          <p:nvPr/>
        </p:nvSpPr>
        <p:spPr>
          <a:xfrm>
            <a:off x="158014" y="806464"/>
            <a:ext cx="9884936" cy="2236614"/>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28" name="タイトル 1"/>
          <p:cNvSpPr txBox="1">
            <a:spLocks/>
          </p:cNvSpPr>
          <p:nvPr/>
        </p:nvSpPr>
        <p:spPr>
          <a:xfrm>
            <a:off x="678081" y="685736"/>
            <a:ext cx="1373753" cy="346944"/>
          </a:xfrm>
          <a:prstGeom prst="rect">
            <a:avLst/>
          </a:prstGeom>
          <a:solidFill>
            <a:srgbClr val="0070C0"/>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概　要</a:t>
            </a:r>
          </a:p>
        </p:txBody>
      </p:sp>
      <p:sp>
        <p:nvSpPr>
          <p:cNvPr id="2" name="正方形/長方形 1"/>
          <p:cNvSpPr/>
          <p:nvPr/>
        </p:nvSpPr>
        <p:spPr>
          <a:xfrm>
            <a:off x="197852" y="1032679"/>
            <a:ext cx="9836873" cy="1932025"/>
          </a:xfrm>
          <a:prstGeom prst="rect">
            <a:avLst/>
          </a:prstGeom>
        </p:spPr>
        <p:txBody>
          <a:bodyPr wrap="square" lIns="99779" tIns="49890" rIns="99779" bIns="49890">
            <a:spAutoFit/>
          </a:bodyPr>
          <a:lstStyle/>
          <a:p>
            <a:r>
              <a:rPr lang="ja-JP" altLang="en-US" sz="1700" dirty="0"/>
              <a:t>　セキュリティやヘルスケア、車載、家電などにおいて、デバイスをネットワークで結び、新たなイノベーションやビジネスチャンスを創出する</a:t>
            </a:r>
            <a:r>
              <a:rPr lang="en-US" altLang="ja-JP" sz="1700" dirty="0"/>
              <a:t>M2M</a:t>
            </a:r>
            <a:r>
              <a:rPr lang="ja-JP" altLang="en-US" sz="1700" dirty="0"/>
              <a:t>（</a:t>
            </a:r>
            <a:r>
              <a:rPr lang="en-US" altLang="ja-JP" sz="1700" dirty="0"/>
              <a:t>Machine to Machine</a:t>
            </a:r>
            <a:r>
              <a:rPr lang="ja-JP" altLang="en-US" sz="1700" dirty="0"/>
              <a:t>）が拡大し、</a:t>
            </a:r>
            <a:r>
              <a:rPr lang="en-US" altLang="ja-JP" sz="1700" dirty="0" err="1"/>
              <a:t>IoT</a:t>
            </a:r>
            <a:r>
              <a:rPr lang="ja-JP" altLang="en-US" sz="1700" dirty="0"/>
              <a:t>（</a:t>
            </a:r>
            <a:r>
              <a:rPr lang="en-US" altLang="ja-JP" sz="1700" dirty="0"/>
              <a:t>Internet of Things</a:t>
            </a:r>
            <a:r>
              <a:rPr lang="ja-JP" altLang="en-US" sz="1700" dirty="0"/>
              <a:t>）の世界が現実のものとなりつつあります。</a:t>
            </a:r>
            <a:endParaRPr lang="en-US" altLang="ja-JP" sz="1700" dirty="0"/>
          </a:p>
          <a:p>
            <a:r>
              <a:rPr lang="ja-JP" altLang="en-US" sz="1700" dirty="0"/>
              <a:t>　近年、</a:t>
            </a:r>
            <a:r>
              <a:rPr lang="en-US" altLang="ja-JP" sz="1700" dirty="0" err="1"/>
              <a:t>IoT</a:t>
            </a:r>
            <a:r>
              <a:rPr lang="ja-JP" altLang="en-US" sz="1700" dirty="0"/>
              <a:t>のインフラやプラットフォーム導入のフェーズから、データ活用に注目が移りつつあります。特に</a:t>
            </a:r>
            <a:r>
              <a:rPr lang="en-US" altLang="ja-JP" sz="1700" dirty="0"/>
              <a:t>GPS</a:t>
            </a:r>
            <a:r>
              <a:rPr lang="ja-JP" altLang="en-US" sz="1700" dirty="0"/>
              <a:t>や</a:t>
            </a:r>
            <a:r>
              <a:rPr lang="en-US" altLang="ja-JP" sz="1700" dirty="0"/>
              <a:t>AI</a:t>
            </a:r>
            <a:r>
              <a:rPr lang="ja-JP" altLang="en-US" sz="1700" dirty="0"/>
              <a:t>などを活用したデータ分析は大きなマーケットが期待されています。</a:t>
            </a:r>
            <a:endParaRPr lang="en-US" altLang="ja-JP" sz="1700" dirty="0"/>
          </a:p>
          <a:p>
            <a:r>
              <a:rPr lang="ja-JP" altLang="en-US" sz="1700" dirty="0"/>
              <a:t>　本企画では観光・交通・健康分野の活用事例を交え、</a:t>
            </a:r>
            <a:r>
              <a:rPr lang="en-US" altLang="ja-JP" sz="1700" dirty="0" err="1"/>
              <a:t>IoT</a:t>
            </a:r>
            <a:r>
              <a:rPr lang="ja-JP" altLang="en-US" sz="1700" dirty="0"/>
              <a:t>時代のデータ活用によって新たなビジネス創出を実現するための情報をご紹介するため、シンポジウムを開催するものです。</a:t>
            </a:r>
          </a:p>
        </p:txBody>
      </p:sp>
      <p:sp>
        <p:nvSpPr>
          <p:cNvPr id="5" name="AutoShape 2" descr="http://ipkgws004.office.pref.shiga.jp/$JBEAAAAAA~MqJwAAYQAEDPgDAfxU.M/01.jpg?attindex=2"/>
          <p:cNvSpPr>
            <a:spLocks noChangeAspect="1" noChangeArrowheads="1"/>
          </p:cNvSpPr>
          <p:nvPr/>
        </p:nvSpPr>
        <p:spPr bwMode="auto">
          <a:xfrm>
            <a:off x="71261" y="-143352"/>
            <a:ext cx="6092825" cy="33404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9779" tIns="49890" rIns="99779" bIns="49890" numCol="1" anchor="t" anchorCtr="0" compatLnSpc="1">
            <a:prstTxWarp prst="textNoShape">
              <a:avLst/>
            </a:prstTxWarp>
          </a:bodyPr>
          <a:lstStyle/>
          <a:p>
            <a:endParaRPr lang="ja-JP" altLang="en-US"/>
          </a:p>
        </p:txBody>
      </p:sp>
      <p:sp>
        <p:nvSpPr>
          <p:cNvPr id="6" name="AutoShape 4" descr="http://ipkgws004.office.pref.shiga.jp/$JBEAAAAAA~MqJwAAYQAEDPgDAfxU.M/01.jpg?attindex=2"/>
          <p:cNvSpPr>
            <a:spLocks noChangeAspect="1" noChangeArrowheads="1"/>
          </p:cNvSpPr>
          <p:nvPr/>
        </p:nvSpPr>
        <p:spPr bwMode="auto">
          <a:xfrm>
            <a:off x="242288" y="16669"/>
            <a:ext cx="6092825" cy="33404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9779" tIns="49890" rIns="99779" bIns="49890" numCol="1" anchor="t" anchorCtr="0" compatLnSpc="1">
            <a:prstTxWarp prst="textNoShape">
              <a:avLst/>
            </a:prstTxWarp>
          </a:bodyPr>
          <a:lstStyle/>
          <a:p>
            <a:endParaRPr lang="ja-JP" altLang="en-US"/>
          </a:p>
        </p:txBody>
      </p:sp>
      <p:sp>
        <p:nvSpPr>
          <p:cNvPr id="7" name="AutoShape 6" descr="http://ipkgws004.office.pref.shiga.jp/$JBEAAAAAA~MqJwAAYQAEDPgDAfxU.M/01.jpg?attindex=2"/>
          <p:cNvSpPr>
            <a:spLocks noChangeAspect="1" noChangeArrowheads="1"/>
          </p:cNvSpPr>
          <p:nvPr/>
        </p:nvSpPr>
        <p:spPr bwMode="auto">
          <a:xfrm>
            <a:off x="584341" y="336709"/>
            <a:ext cx="342053" cy="32004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9779" tIns="49890" rIns="99779" bIns="49890" numCol="1" anchor="t" anchorCtr="0" compatLnSpc="1">
            <a:prstTxWarp prst="textNoShape">
              <a:avLst/>
            </a:prstTxWarp>
          </a:bodyPr>
          <a:lstStyle/>
          <a:p>
            <a:endParaRPr lang="ja-JP" altLang="en-US"/>
          </a:p>
        </p:txBody>
      </p:sp>
      <p:pic>
        <p:nvPicPr>
          <p:cNvPr id="1032"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2515" y="2940472"/>
            <a:ext cx="2327837" cy="127624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正方形/長方形 32"/>
          <p:cNvSpPr/>
          <p:nvPr/>
        </p:nvSpPr>
        <p:spPr>
          <a:xfrm>
            <a:off x="7947369" y="4053789"/>
            <a:ext cx="1318800" cy="344411"/>
          </a:xfrm>
          <a:prstGeom prst="rect">
            <a:avLst/>
          </a:prstGeom>
        </p:spPr>
        <p:txBody>
          <a:bodyPr wrap="none" lIns="99779" tIns="49890" rIns="99779" bIns="49890">
            <a:spAutoFit/>
          </a:bodyPr>
          <a:lstStyle/>
          <a:p>
            <a:pPr>
              <a:lnSpc>
                <a:spcPts val="1855"/>
              </a:lnSpc>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（写真はイメージ）</a:t>
            </a:r>
          </a:p>
        </p:txBody>
      </p:sp>
      <p:sp>
        <p:nvSpPr>
          <p:cNvPr id="13" name="正方形/長方形 12"/>
          <p:cNvSpPr/>
          <p:nvPr/>
        </p:nvSpPr>
        <p:spPr>
          <a:xfrm>
            <a:off x="234064" y="3093345"/>
            <a:ext cx="9836871" cy="4071072"/>
          </a:xfrm>
          <a:prstGeom prst="rect">
            <a:avLst/>
          </a:prstGeom>
        </p:spPr>
        <p:txBody>
          <a:bodyPr wrap="square" lIns="99779" tIns="49890" rIns="99779" bIns="49890">
            <a:spAutoFit/>
          </a:bodyPr>
          <a:lstStyle/>
          <a:p>
            <a:pPr algn="ctr"/>
            <a:r>
              <a:rPr lang="ja-JP" altLang="en-US" sz="1700" b="1" dirty="0"/>
              <a:t>＜</a:t>
            </a:r>
            <a:r>
              <a:rPr lang="ja-JP" altLang="en-US" sz="1700" b="1" dirty="0" smtClean="0"/>
              <a:t>シンポジウム概要</a:t>
            </a:r>
            <a:r>
              <a:rPr lang="ja-JP" altLang="en-US" sz="1700" b="1" dirty="0"/>
              <a:t>＞</a:t>
            </a:r>
            <a:endParaRPr lang="en-US" altLang="ja-JP" sz="1700" b="1" dirty="0"/>
          </a:p>
          <a:p>
            <a:r>
              <a:rPr lang="ja-JP" altLang="en-US" sz="1700" dirty="0"/>
              <a:t>名　　　　称：「Ｉ</a:t>
            </a:r>
            <a:r>
              <a:rPr lang="en-US" altLang="ja-JP" sz="1700" dirty="0"/>
              <a:t>o</a:t>
            </a:r>
            <a:r>
              <a:rPr lang="ja-JP" altLang="en-US" sz="1700" dirty="0"/>
              <a:t>Ｔ時代のビックデータ活用」</a:t>
            </a:r>
            <a:endParaRPr lang="en-US" altLang="ja-JP" sz="1700" dirty="0"/>
          </a:p>
          <a:p>
            <a:r>
              <a:rPr lang="ja-JP" altLang="en-US" sz="1700" dirty="0"/>
              <a:t>日　　　　時：２０１９年５月２８日（火）　１３：００　（受付開始　１２：３０）</a:t>
            </a:r>
            <a:endParaRPr lang="en-US" altLang="ja-JP" sz="1700" dirty="0"/>
          </a:p>
          <a:p>
            <a:r>
              <a:rPr lang="ja-JP" altLang="en-US" sz="1700" dirty="0"/>
              <a:t>会　　　　場：ピアザ淡海滋賀県立県民交流センター（定員２００名）</a:t>
            </a:r>
            <a:endParaRPr lang="en-US" altLang="ja-JP" sz="1700" dirty="0"/>
          </a:p>
          <a:p>
            <a:r>
              <a:rPr lang="ja-JP" altLang="en-US" sz="1700" dirty="0"/>
              <a:t>プログラム： 開会にあたって</a:t>
            </a:r>
            <a:r>
              <a:rPr lang="ja-JP" altLang="en-US" sz="1500" dirty="0"/>
              <a:t>　　 １３：００－１３：２０</a:t>
            </a:r>
            <a:endParaRPr lang="en-US" altLang="ja-JP" sz="1700" dirty="0"/>
          </a:p>
          <a:p>
            <a:r>
              <a:rPr lang="ja-JP" altLang="en-US" sz="1700" dirty="0"/>
              <a:t>　　　　　　　　　　　　　</a:t>
            </a:r>
            <a:r>
              <a:rPr lang="zh-TW" altLang="en-US" sz="1700" dirty="0"/>
              <a:t>滋賀県地域情報化推進会議 会長</a:t>
            </a:r>
            <a:endParaRPr lang="en-US" altLang="zh-TW" sz="1700" dirty="0"/>
          </a:p>
          <a:p>
            <a:r>
              <a:rPr lang="ja-JP" altLang="en-US" sz="1700" dirty="0"/>
              <a:t>　　　　　　　　　　　　　滋賀県立大学 地域ひと・モノ・未来情報研究センター長　酒井 道　　　</a:t>
            </a:r>
            <a:endParaRPr lang="en-US" altLang="ja-JP" sz="1700" dirty="0"/>
          </a:p>
          <a:p>
            <a:r>
              <a:rPr lang="ja-JP" altLang="en-US" sz="1700" dirty="0"/>
              <a:t>　　　　　　　　基調講演　「Ｉ</a:t>
            </a:r>
            <a:r>
              <a:rPr lang="en-US" altLang="ja-JP" sz="1700" dirty="0"/>
              <a:t>o</a:t>
            </a:r>
            <a:r>
              <a:rPr lang="ja-JP" altLang="en-US" sz="1700" dirty="0"/>
              <a:t>Ｔ時代のビックデータ活用」　</a:t>
            </a:r>
            <a:r>
              <a:rPr lang="ja-JP" altLang="en-US" sz="1500" dirty="0"/>
              <a:t>１３：２０－１４：２０</a:t>
            </a:r>
            <a:r>
              <a:rPr lang="ja-JP" altLang="en-US" sz="1700" dirty="0"/>
              <a:t>　</a:t>
            </a:r>
            <a:endParaRPr lang="en-US" altLang="ja-JP" sz="1700" dirty="0"/>
          </a:p>
          <a:p>
            <a:r>
              <a:rPr lang="ja-JP" altLang="en-US" sz="1700" dirty="0"/>
              <a:t>　　　　　　　　　　　　　富士通株式会社 </a:t>
            </a:r>
            <a:r>
              <a:rPr lang="en-US" altLang="ja-JP" sz="1700" dirty="0"/>
              <a:t>AI</a:t>
            </a:r>
            <a:r>
              <a:rPr lang="ja-JP" altLang="en-US" sz="1700" dirty="0"/>
              <a:t>サービス事業本部エグゼクティブディレクター　中条　薫氏</a:t>
            </a:r>
            <a:r>
              <a:rPr lang="ja-JP" altLang="en-US" dirty="0" smtClean="0"/>
              <a:t>　　　　　　 </a:t>
            </a:r>
            <a:endParaRPr lang="en-US" altLang="ja-JP" sz="1700" dirty="0"/>
          </a:p>
          <a:p>
            <a:r>
              <a:rPr lang="ja-JP" altLang="en-US" sz="1700" dirty="0"/>
              <a:t>　　　　　　　   専門セッション① 観光</a:t>
            </a:r>
            <a:r>
              <a:rPr lang="en-US" altLang="ja-JP" sz="1700" dirty="0"/>
              <a:t> </a:t>
            </a:r>
            <a:r>
              <a:rPr lang="ja-JP" altLang="en-US" sz="1700" dirty="0"/>
              <a:t>「観光ビッグデータを活用した地域の未来づくり」</a:t>
            </a:r>
            <a:r>
              <a:rPr lang="ja-JP" altLang="en-US" sz="1500" dirty="0"/>
              <a:t>１４：３０－１５：２０</a:t>
            </a:r>
            <a:endParaRPr lang="en-US" altLang="ja-JP" sz="1500" dirty="0"/>
          </a:p>
          <a:p>
            <a:r>
              <a:rPr lang="ja-JP" altLang="en-US" sz="1700" dirty="0"/>
              <a:t>　　　　　　　　　　　　　株式会社リクルートライフスタイル</a:t>
            </a:r>
            <a:endParaRPr lang="en-US" altLang="ja-JP" sz="1700" dirty="0"/>
          </a:p>
          <a:p>
            <a:r>
              <a:rPr lang="ja-JP" altLang="en-US" sz="1700" dirty="0"/>
              <a:t>　　　　　　　　　　　　　　　　じゃらんリサーチセンターグループマネージャー　高橋　佑司氏</a:t>
            </a:r>
            <a:endParaRPr lang="en-US" altLang="ja-JP" sz="1700" dirty="0"/>
          </a:p>
          <a:p>
            <a:r>
              <a:rPr lang="ja-JP" altLang="en-US" sz="1700" dirty="0"/>
              <a:t>　　　　　　　   専門セッション② 食　「食トレンドデータから考える地域活性化」 </a:t>
            </a:r>
            <a:r>
              <a:rPr lang="ja-JP" altLang="en-US" sz="1500" dirty="0"/>
              <a:t>１５：２０－１６：１０</a:t>
            </a:r>
            <a:endParaRPr lang="en-US" altLang="ja-JP" sz="1500" dirty="0"/>
          </a:p>
          <a:p>
            <a:r>
              <a:rPr lang="ja-JP" altLang="en-US" sz="1700" dirty="0"/>
              <a:t>　　　　　　　　　　　　　株式会社ぐるなび　ぐるなび大学講師　渡邊 元気 氏</a:t>
            </a:r>
            <a:endParaRPr lang="en-US" altLang="ja-JP" sz="1700" dirty="0"/>
          </a:p>
          <a:p>
            <a:r>
              <a:rPr lang="ja-JP" altLang="en-US" sz="1700" dirty="0"/>
              <a:t>　　　　　　　　名刺交換会　　　１６：１５－１６：４５　　</a:t>
            </a:r>
            <a:endParaRPr lang="en-US" altLang="ja-JP" sz="1700" dirty="0"/>
          </a:p>
        </p:txBody>
      </p:sp>
      <p:sp>
        <p:nvSpPr>
          <p:cNvPr id="17" name="スライド番号プレースホルダー 10"/>
          <p:cNvSpPr>
            <a:spLocks noGrp="1"/>
          </p:cNvSpPr>
          <p:nvPr>
            <p:ph type="sldNum" sz="quarter" idx="12"/>
          </p:nvPr>
        </p:nvSpPr>
        <p:spPr>
          <a:xfrm>
            <a:off x="7746583" y="6674168"/>
            <a:ext cx="2394373" cy="383381"/>
          </a:xfrm>
        </p:spPr>
        <p:txBody>
          <a:bodyPr/>
          <a:lstStyle/>
          <a:p>
            <a:fld id="{D2D8002D-B5B0-4BAC-B1F6-782DDCCE6D9C}" type="slidenum">
              <a:rPr lang="ja-JP" altLang="en-US" sz="2000"/>
              <a:t>13</a:t>
            </a:fld>
            <a:endParaRPr lang="ja-JP" altLang="en-US" sz="2000" dirty="0"/>
          </a:p>
        </p:txBody>
      </p:sp>
    </p:spTree>
    <p:extLst>
      <p:ext uri="{BB962C8B-B14F-4D97-AF65-F5344CB8AC3E}">
        <p14:creationId xmlns:p14="http://schemas.microsoft.com/office/powerpoint/2010/main" val="19979204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47888" y="1080170"/>
            <a:ext cx="9235440" cy="4752261"/>
          </a:xfrm>
        </p:spPr>
        <p:txBody>
          <a:bodyPr anchor="ctr"/>
          <a:lstStyle/>
          <a:p>
            <a:pPr marL="0" indent="0" algn="ctr">
              <a:buNone/>
            </a:pPr>
            <a:r>
              <a:rPr kumimoji="1" lang="ja-JP" altLang="en-US" dirty="0" smtClean="0"/>
              <a:t>ご清聴ありがとうございました。</a:t>
            </a:r>
            <a:endParaRPr kumimoji="1" lang="ja-JP" altLang="en-US" dirty="0"/>
          </a:p>
        </p:txBody>
      </p:sp>
    </p:spTree>
    <p:extLst>
      <p:ext uri="{BB962C8B-B14F-4D97-AF65-F5344CB8AC3E}">
        <p14:creationId xmlns:p14="http://schemas.microsoft.com/office/powerpoint/2010/main" val="27797068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6" name="AutoShape 2">
            <a:extLst>
              <a:ext uri="{FF2B5EF4-FFF2-40B4-BE49-F238E27FC236}">
                <a16:creationId xmlns="" xmlns:a16="http://schemas.microsoft.com/office/drawing/2014/main" id="{B591575B-32CC-46C0-85BF-8F906AED3740}"/>
              </a:ext>
            </a:extLst>
          </p:cNvPr>
          <p:cNvCxnSpPr>
            <a:cxnSpLocks noChangeShapeType="1"/>
          </p:cNvCxnSpPr>
          <p:nvPr/>
        </p:nvCxnSpPr>
        <p:spPr bwMode="auto">
          <a:xfrm>
            <a:off x="166239" y="651722"/>
            <a:ext cx="9893908" cy="0"/>
          </a:xfrm>
          <a:prstGeom prst="straightConnector1">
            <a:avLst/>
          </a:prstGeom>
          <a:noFill/>
          <a:ln w="19050">
            <a:solidFill>
              <a:srgbClr val="4F81BD"/>
            </a:solidFill>
            <a:round/>
            <a:headEnd/>
            <a:tailEn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graphicFrame>
        <p:nvGraphicFramePr>
          <p:cNvPr id="2" name="表 1">
            <a:extLst>
              <a:ext uri="{FF2B5EF4-FFF2-40B4-BE49-F238E27FC236}">
                <a16:creationId xmlns="" xmlns:a16="http://schemas.microsoft.com/office/drawing/2014/main" id="{FFFC94FF-8215-4329-80EE-3733AA1F8C92}"/>
              </a:ext>
            </a:extLst>
          </p:cNvPr>
          <p:cNvGraphicFramePr>
            <a:graphicFrameLocks noGrp="1"/>
          </p:cNvGraphicFramePr>
          <p:nvPr>
            <p:extLst>
              <p:ext uri="{D42A27DB-BD31-4B8C-83A1-F6EECF244321}">
                <p14:modId xmlns:p14="http://schemas.microsoft.com/office/powerpoint/2010/main" val="757028915"/>
              </p:ext>
            </p:extLst>
          </p:nvPr>
        </p:nvGraphicFramePr>
        <p:xfrm>
          <a:off x="166239" y="820462"/>
          <a:ext cx="9974718" cy="6346263"/>
        </p:xfrm>
        <a:graphic>
          <a:graphicData uri="http://schemas.openxmlformats.org/drawingml/2006/table">
            <a:tbl>
              <a:tblPr firstRow="1" bandRow="1">
                <a:tableStyleId>{5C22544A-7EE6-4342-B048-85BDC9FD1C3A}</a:tableStyleId>
              </a:tblPr>
              <a:tblGrid>
                <a:gridCol w="2733488">
                  <a:extLst>
                    <a:ext uri="{9D8B030D-6E8A-4147-A177-3AD203B41FA5}">
                      <a16:colId xmlns="" xmlns:a16="http://schemas.microsoft.com/office/drawing/2014/main" val="203785878"/>
                    </a:ext>
                  </a:extLst>
                </a:gridCol>
                <a:gridCol w="7241230">
                  <a:extLst>
                    <a:ext uri="{9D8B030D-6E8A-4147-A177-3AD203B41FA5}">
                      <a16:colId xmlns="" xmlns:a16="http://schemas.microsoft.com/office/drawing/2014/main" val="59399481"/>
                    </a:ext>
                  </a:extLst>
                </a:gridCol>
              </a:tblGrid>
              <a:tr h="976122">
                <a:tc>
                  <a:txBody>
                    <a:bodyPr/>
                    <a:lstStyle/>
                    <a:p>
                      <a:pPr algn="ctr"/>
                      <a:r>
                        <a:rPr kumimoji="1" lang="ja-JP" altLang="ja-JP" sz="1900" b="1" kern="1200" dirty="0">
                          <a:solidFill>
                            <a:schemeClr val="bg1"/>
                          </a:solidFill>
                          <a:effectLst/>
                          <a:latin typeface="+mn-lt"/>
                          <a:ea typeface="+mn-ea"/>
                          <a:cs typeface="+mn-cs"/>
                        </a:rPr>
                        <a:t>戦略策定の趣旨</a:t>
                      </a:r>
                      <a:endParaRPr kumimoji="1" lang="ja-JP" altLang="en-US" sz="2100" dirty="0">
                        <a:solidFill>
                          <a:schemeClr val="bg1"/>
                        </a:solidFill>
                      </a:endParaRPr>
                    </a:p>
                  </a:txBody>
                  <a:tcPr marL="102616" marR="102616" marT="48006" marB="48006" anchor="ctr">
                    <a:solidFill>
                      <a:schemeClr val="tx2">
                        <a:lumMod val="60000"/>
                        <a:lumOff val="40000"/>
                      </a:schemeClr>
                    </a:solidFill>
                  </a:tcPr>
                </a:tc>
                <a:tc>
                  <a:txBody>
                    <a:bodyPr/>
                    <a:lstStyle/>
                    <a:p>
                      <a:pPr>
                        <a:lnSpc>
                          <a:spcPts val="2200"/>
                        </a:lnSpc>
                      </a:pPr>
                      <a:r>
                        <a:rPr kumimoji="1" lang="ja-JP" altLang="en-US" sz="1700" b="0" dirty="0">
                          <a:solidFill>
                            <a:schemeClr val="tx1"/>
                          </a:solidFill>
                        </a:rPr>
                        <a:t>ＩＣＴやデータを課題解決に向けた有効な手段として積極的に活用していくこととし、ＩＣＴの進歩に的確に対応しながら、計画的にＩＣＴやデータの活用施策を推進していくためのビジョンとして、「滋賀県ＩＣＴ推進戦略」を策定</a:t>
                      </a:r>
                    </a:p>
                  </a:txBody>
                  <a:tcPr marL="102616" marR="102616" marT="48006" marB="48006">
                    <a:solidFill>
                      <a:schemeClr val="accent1">
                        <a:lumMod val="20000"/>
                        <a:lumOff val="80000"/>
                      </a:schemeClr>
                    </a:solidFill>
                  </a:tcPr>
                </a:tc>
                <a:extLst>
                  <a:ext uri="{0D108BD9-81ED-4DB2-BD59-A6C34878D82A}">
                    <a16:rowId xmlns="" xmlns:a16="http://schemas.microsoft.com/office/drawing/2014/main" val="2946863193"/>
                  </a:ext>
                </a:extLst>
              </a:tr>
              <a:tr h="140482">
                <a:tc>
                  <a:txBody>
                    <a:bodyPr/>
                    <a:lstStyle/>
                    <a:p>
                      <a:pPr algn="ctr"/>
                      <a:endParaRPr kumimoji="1" lang="ja-JP" altLang="en-US" sz="100" dirty="0">
                        <a:solidFill>
                          <a:schemeClr val="bg1"/>
                        </a:solidFill>
                      </a:endParaRPr>
                    </a:p>
                  </a:txBody>
                  <a:tcPr marL="102616" marR="102616" marT="48006" marB="48006" anchor="ctr">
                    <a:noFill/>
                  </a:tcPr>
                </a:tc>
                <a:tc>
                  <a:txBody>
                    <a:bodyPr/>
                    <a:lstStyle/>
                    <a:p>
                      <a:endParaRPr kumimoji="1" lang="ja-JP" altLang="en-US" sz="100" dirty="0"/>
                    </a:p>
                  </a:txBody>
                  <a:tcPr marL="102616" marR="102616" marT="48006" marB="48006">
                    <a:noFill/>
                  </a:tcPr>
                </a:tc>
                <a:extLst>
                  <a:ext uri="{0D108BD9-81ED-4DB2-BD59-A6C34878D82A}">
                    <a16:rowId xmlns="" xmlns:a16="http://schemas.microsoft.com/office/drawing/2014/main" val="1876590270"/>
                  </a:ext>
                </a:extLst>
              </a:tr>
              <a:tr h="2149602">
                <a:tc>
                  <a:txBody>
                    <a:bodyPr/>
                    <a:lstStyle/>
                    <a:p>
                      <a:pPr algn="ctr"/>
                      <a:r>
                        <a:rPr kumimoji="1" lang="ja-JP" altLang="ja-JP" sz="1900" b="1" kern="1200" dirty="0">
                          <a:solidFill>
                            <a:schemeClr val="bg1"/>
                          </a:solidFill>
                          <a:effectLst/>
                          <a:latin typeface="+mn-lt"/>
                          <a:ea typeface="+mn-ea"/>
                          <a:cs typeface="+mn-cs"/>
                        </a:rPr>
                        <a:t>戦略の位置付け</a:t>
                      </a:r>
                      <a:endParaRPr kumimoji="1" lang="ja-JP" altLang="en-US" sz="2100" dirty="0">
                        <a:solidFill>
                          <a:schemeClr val="bg1"/>
                        </a:solidFill>
                      </a:endParaRPr>
                    </a:p>
                  </a:txBody>
                  <a:tcPr marL="102616" marR="102616" marT="48006" marB="48006" anchor="ctr">
                    <a:solidFill>
                      <a:schemeClr val="tx2">
                        <a:lumMod val="60000"/>
                        <a:lumOff val="40000"/>
                      </a:schemeClr>
                    </a:solidFill>
                  </a:tcPr>
                </a:tc>
                <a:tc>
                  <a:txBody>
                    <a:bodyPr/>
                    <a:lstStyle/>
                    <a:p>
                      <a:pPr marL="342900" indent="-342900">
                        <a:lnSpc>
                          <a:spcPts val="2200"/>
                        </a:lnSpc>
                        <a:buFont typeface="+mj-ea"/>
                        <a:buAutoNum type="circleNumDbPlain"/>
                      </a:pPr>
                      <a:r>
                        <a:rPr kumimoji="1" lang="ja-JP" altLang="en-US" sz="1700" dirty="0"/>
                        <a:t>ＩＣＴおよびデータの利活用を促進していく指針として、滋賀県政の総合的かつ計画的な発展に寄与するもの</a:t>
                      </a:r>
                    </a:p>
                    <a:p>
                      <a:pPr marL="342900" indent="-342900">
                        <a:lnSpc>
                          <a:spcPts val="2200"/>
                        </a:lnSpc>
                        <a:buFont typeface="+mj-ea"/>
                        <a:buAutoNum type="circleNumDbPlain"/>
                      </a:pPr>
                      <a:r>
                        <a:rPr kumimoji="1" lang="ja-JP" altLang="en-US" sz="1700" dirty="0"/>
                        <a:t>県民・企業・大学・各種団体・行政等の多様な主体がＩＣＴおよびデータの利活用についての方向性を共有し、連携を深めていくためのビジョンとして提示するもの</a:t>
                      </a:r>
                    </a:p>
                    <a:p>
                      <a:pPr marL="342900" indent="-342900">
                        <a:lnSpc>
                          <a:spcPts val="2200"/>
                        </a:lnSpc>
                        <a:buFont typeface="+mj-ea"/>
                        <a:buAutoNum type="circleNumDbPlain"/>
                      </a:pPr>
                      <a:r>
                        <a:rPr kumimoji="1" lang="ja-JP" altLang="en-US" sz="1700" dirty="0"/>
                        <a:t>官民データ活用推進基本法（平成</a:t>
                      </a:r>
                      <a:r>
                        <a:rPr kumimoji="1" lang="en-US" altLang="ja-JP" sz="1700" dirty="0"/>
                        <a:t>28</a:t>
                      </a:r>
                      <a:r>
                        <a:rPr kumimoji="1" lang="ja-JP" altLang="en-US" sz="1700" dirty="0"/>
                        <a:t>年法律第</a:t>
                      </a:r>
                      <a:r>
                        <a:rPr kumimoji="1" lang="en-US" altLang="ja-JP" sz="1700" dirty="0"/>
                        <a:t>103</a:t>
                      </a:r>
                      <a:r>
                        <a:rPr kumimoji="1" lang="ja-JP" altLang="en-US" sz="1700" dirty="0"/>
                        <a:t>号）に基づく「都道府県官民データ活用推進計画」として定めるもの</a:t>
                      </a:r>
                    </a:p>
                  </a:txBody>
                  <a:tcPr marL="102616" marR="102616" marT="48006" marB="48006">
                    <a:solidFill>
                      <a:schemeClr val="accent1">
                        <a:lumMod val="20000"/>
                        <a:lumOff val="80000"/>
                      </a:schemeClr>
                    </a:solidFill>
                  </a:tcPr>
                </a:tc>
                <a:extLst>
                  <a:ext uri="{0D108BD9-81ED-4DB2-BD59-A6C34878D82A}">
                    <a16:rowId xmlns="" xmlns:a16="http://schemas.microsoft.com/office/drawing/2014/main" val="465647427"/>
                  </a:ext>
                </a:extLst>
              </a:tr>
              <a:tr h="125021">
                <a:tc>
                  <a:txBody>
                    <a:bodyPr/>
                    <a:lstStyle/>
                    <a:p>
                      <a:pPr algn="ctr"/>
                      <a:endParaRPr kumimoji="1" lang="ja-JP" altLang="en-US" sz="100" dirty="0">
                        <a:solidFill>
                          <a:schemeClr val="bg1"/>
                        </a:solidFill>
                      </a:endParaRPr>
                    </a:p>
                  </a:txBody>
                  <a:tcPr marL="102616" marR="102616" marT="48006" marB="48006" anchor="ctr">
                    <a:noFill/>
                  </a:tcPr>
                </a:tc>
                <a:tc>
                  <a:txBody>
                    <a:bodyPr/>
                    <a:lstStyle/>
                    <a:p>
                      <a:endParaRPr kumimoji="1" lang="ja-JP" altLang="en-US" sz="100" dirty="0"/>
                    </a:p>
                  </a:txBody>
                  <a:tcPr marL="102616" marR="102616" marT="48006" marB="48006">
                    <a:noFill/>
                  </a:tcPr>
                </a:tc>
                <a:extLst>
                  <a:ext uri="{0D108BD9-81ED-4DB2-BD59-A6C34878D82A}">
                    <a16:rowId xmlns="" xmlns:a16="http://schemas.microsoft.com/office/drawing/2014/main" val="2690120975"/>
                  </a:ext>
                </a:extLst>
              </a:tr>
              <a:tr h="1856232">
                <a:tc>
                  <a:txBody>
                    <a:bodyPr/>
                    <a:lstStyle/>
                    <a:p>
                      <a:pPr algn="ctr"/>
                      <a:r>
                        <a:rPr kumimoji="1" lang="ja-JP" altLang="en-US" sz="2100" b="1" dirty="0">
                          <a:solidFill>
                            <a:schemeClr val="bg1"/>
                          </a:solidFill>
                        </a:rPr>
                        <a:t>対象となる取組</a:t>
                      </a:r>
                    </a:p>
                  </a:txBody>
                  <a:tcPr marL="102616" marR="102616" marT="48006" marB="48006" anchor="ctr">
                    <a:solidFill>
                      <a:schemeClr val="tx2">
                        <a:lumMod val="60000"/>
                        <a:lumOff val="40000"/>
                      </a:schemeClr>
                    </a:solidFill>
                  </a:tcPr>
                </a:tc>
                <a:tc>
                  <a:txBody>
                    <a:bodyPr/>
                    <a:lstStyle/>
                    <a:p>
                      <a:pPr marL="285750" indent="-285750">
                        <a:lnSpc>
                          <a:spcPts val="2200"/>
                        </a:lnSpc>
                        <a:buFont typeface="Wingdings" panose="05000000000000000000" pitchFamily="2" charset="2"/>
                        <a:buChar char="u"/>
                      </a:pPr>
                      <a:r>
                        <a:rPr kumimoji="1" lang="ja-JP" altLang="en-US" sz="1700" dirty="0"/>
                        <a:t>県が実施主体となって行う取組、県の支援により行う県以外の実施主体の取組</a:t>
                      </a:r>
                    </a:p>
                    <a:p>
                      <a:pPr marL="285750" indent="-285750">
                        <a:lnSpc>
                          <a:spcPts val="2200"/>
                        </a:lnSpc>
                        <a:buFont typeface="Wingdings" panose="05000000000000000000" pitchFamily="2" charset="2"/>
                        <a:buChar char="u"/>
                      </a:pPr>
                      <a:r>
                        <a:rPr kumimoji="1" lang="ja-JP" altLang="en-US" sz="1700" dirty="0"/>
                        <a:t>県が県以外の実施主体と連携して行う取組、県の促進・調整等により県以外の実施主体間で連携して行われる取組</a:t>
                      </a:r>
                    </a:p>
                    <a:p>
                      <a:pPr marL="285750" indent="-285750">
                        <a:lnSpc>
                          <a:spcPts val="2200"/>
                        </a:lnSpc>
                        <a:buFont typeface="Wingdings" panose="05000000000000000000" pitchFamily="2" charset="2"/>
                        <a:buChar char="u"/>
                      </a:pPr>
                      <a:r>
                        <a:rPr kumimoji="1" lang="ja-JP" altLang="en-US" sz="1700" dirty="0"/>
                        <a:t>県以外の実施主体が行う取組のうち、他の参考となる取組、その他、県域のＩＣＴおよびデータの利活用の推進に寄与する取組</a:t>
                      </a:r>
                    </a:p>
                  </a:txBody>
                  <a:tcPr marL="102616" marR="102616" marT="48006" marB="48006">
                    <a:solidFill>
                      <a:schemeClr val="accent1">
                        <a:lumMod val="20000"/>
                        <a:lumOff val="80000"/>
                      </a:schemeClr>
                    </a:solidFill>
                  </a:tcPr>
                </a:tc>
                <a:extLst>
                  <a:ext uri="{0D108BD9-81ED-4DB2-BD59-A6C34878D82A}">
                    <a16:rowId xmlns="" xmlns:a16="http://schemas.microsoft.com/office/drawing/2014/main" val="3909054473"/>
                  </a:ext>
                </a:extLst>
              </a:tr>
              <a:tr h="122682">
                <a:tc>
                  <a:txBody>
                    <a:bodyPr/>
                    <a:lstStyle/>
                    <a:p>
                      <a:pPr algn="ctr"/>
                      <a:endParaRPr kumimoji="1" lang="ja-JP" altLang="en-US" sz="100" dirty="0">
                        <a:solidFill>
                          <a:schemeClr val="bg1"/>
                        </a:solidFill>
                      </a:endParaRPr>
                    </a:p>
                  </a:txBody>
                  <a:tcPr marL="102616" marR="102616" marT="48006" marB="48006" anchor="ctr">
                    <a:noFill/>
                  </a:tcPr>
                </a:tc>
                <a:tc>
                  <a:txBody>
                    <a:bodyPr/>
                    <a:lstStyle/>
                    <a:p>
                      <a:endParaRPr kumimoji="1" lang="ja-JP" altLang="en-US" sz="100" dirty="0"/>
                    </a:p>
                  </a:txBody>
                  <a:tcPr marL="102616" marR="102616" marT="48006" marB="48006">
                    <a:noFill/>
                  </a:tcPr>
                </a:tc>
                <a:extLst>
                  <a:ext uri="{0D108BD9-81ED-4DB2-BD59-A6C34878D82A}">
                    <a16:rowId xmlns="" xmlns:a16="http://schemas.microsoft.com/office/drawing/2014/main" val="4038902829"/>
                  </a:ext>
                </a:extLst>
              </a:tr>
              <a:tr h="976122">
                <a:tc>
                  <a:txBody>
                    <a:bodyPr/>
                    <a:lstStyle/>
                    <a:p>
                      <a:pPr algn="ctr"/>
                      <a:r>
                        <a:rPr kumimoji="1" lang="ja-JP" altLang="en-US" sz="2100" b="1" dirty="0">
                          <a:solidFill>
                            <a:schemeClr val="bg1"/>
                          </a:solidFill>
                        </a:rPr>
                        <a:t>計画期間</a:t>
                      </a:r>
                    </a:p>
                  </a:txBody>
                  <a:tcPr marL="102616" marR="102616" marT="48006" marB="48006" anchor="ctr">
                    <a:solidFill>
                      <a:schemeClr val="tx2">
                        <a:lumMod val="60000"/>
                        <a:lumOff val="40000"/>
                      </a:schemeClr>
                    </a:solidFill>
                  </a:tcPr>
                </a:tc>
                <a:tc>
                  <a:txBody>
                    <a:bodyPr/>
                    <a:lstStyle/>
                    <a:p>
                      <a:pPr marL="285750" indent="-285750">
                        <a:lnSpc>
                          <a:spcPts val="2200"/>
                        </a:lnSpc>
                        <a:buFont typeface="Wingdings" panose="05000000000000000000" pitchFamily="2" charset="2"/>
                        <a:buChar char="u"/>
                      </a:pPr>
                      <a:r>
                        <a:rPr kumimoji="1" lang="ja-JP" altLang="en-US" sz="1700" dirty="0"/>
                        <a:t>平成</a:t>
                      </a:r>
                      <a:r>
                        <a:rPr kumimoji="1" lang="en-US" altLang="ja-JP" sz="1700" dirty="0"/>
                        <a:t>30</a:t>
                      </a:r>
                      <a:r>
                        <a:rPr kumimoji="1" lang="ja-JP" altLang="en-US" sz="1700" dirty="0"/>
                        <a:t>年度</a:t>
                      </a:r>
                      <a:r>
                        <a:rPr kumimoji="1" lang="en-US" altLang="ja-JP" sz="1700" dirty="0"/>
                        <a:t>(2018</a:t>
                      </a:r>
                      <a:r>
                        <a:rPr kumimoji="1" lang="ja-JP" altLang="en-US" sz="1700" dirty="0"/>
                        <a:t>年度</a:t>
                      </a:r>
                      <a:r>
                        <a:rPr kumimoji="1" lang="en-US" altLang="ja-JP" sz="1700" dirty="0"/>
                        <a:t>)</a:t>
                      </a:r>
                      <a:r>
                        <a:rPr kumimoji="1" lang="ja-JP" altLang="en-US" sz="1700" dirty="0"/>
                        <a:t>から平成</a:t>
                      </a:r>
                      <a:r>
                        <a:rPr kumimoji="1" lang="en-US" altLang="ja-JP" sz="1700" dirty="0"/>
                        <a:t>34</a:t>
                      </a:r>
                      <a:r>
                        <a:rPr kumimoji="1" lang="ja-JP" altLang="en-US" sz="1700" dirty="0"/>
                        <a:t>年度</a:t>
                      </a:r>
                      <a:r>
                        <a:rPr kumimoji="1" lang="en-US" altLang="ja-JP" sz="1700" dirty="0"/>
                        <a:t>(2022</a:t>
                      </a:r>
                      <a:r>
                        <a:rPr kumimoji="1" lang="ja-JP" altLang="en-US" sz="1700" dirty="0"/>
                        <a:t>年度</a:t>
                      </a:r>
                      <a:r>
                        <a:rPr kumimoji="1" lang="en-US" altLang="ja-JP" sz="1700" dirty="0"/>
                        <a:t>)</a:t>
                      </a:r>
                      <a:r>
                        <a:rPr kumimoji="1" lang="ja-JP" altLang="en-US" sz="1700" dirty="0" err="1"/>
                        <a:t>までの</a:t>
                      </a:r>
                      <a:r>
                        <a:rPr kumimoji="1" lang="ja-JP" altLang="en-US" sz="1700" dirty="0"/>
                        <a:t>５年間</a:t>
                      </a:r>
                    </a:p>
                    <a:p>
                      <a:pPr marL="285750" indent="-285750">
                        <a:lnSpc>
                          <a:spcPts val="2200"/>
                        </a:lnSpc>
                        <a:buFont typeface="Wingdings" panose="05000000000000000000" pitchFamily="2" charset="2"/>
                        <a:buChar char="u"/>
                      </a:pPr>
                      <a:r>
                        <a:rPr kumimoji="1" lang="ja-JP" altLang="en-US" sz="1700" dirty="0"/>
                        <a:t>今後の社会経済情勢の変化、ＩＣＴの進展、国の政策の動向、次期基本構想の検討・策定等を踏まえ、必要に応じて本戦略を見直し</a:t>
                      </a:r>
                    </a:p>
                  </a:txBody>
                  <a:tcPr marL="102616" marR="102616" marT="48006" marB="48006">
                    <a:solidFill>
                      <a:schemeClr val="accent1">
                        <a:lumMod val="20000"/>
                        <a:lumOff val="80000"/>
                      </a:schemeClr>
                    </a:solidFill>
                  </a:tcPr>
                </a:tc>
                <a:extLst>
                  <a:ext uri="{0D108BD9-81ED-4DB2-BD59-A6C34878D82A}">
                    <a16:rowId xmlns="" xmlns:a16="http://schemas.microsoft.com/office/drawing/2014/main" val="3312991166"/>
                  </a:ext>
                </a:extLst>
              </a:tr>
            </a:tbl>
          </a:graphicData>
        </a:graphic>
      </p:graphicFrame>
      <p:sp>
        <p:nvSpPr>
          <p:cNvPr id="3" name="テキスト ボックス 2">
            <a:extLst>
              <a:ext uri="{FF2B5EF4-FFF2-40B4-BE49-F238E27FC236}">
                <a16:creationId xmlns="" xmlns:a16="http://schemas.microsoft.com/office/drawing/2014/main" id="{A0E7AAE4-8F05-4782-85B0-BF78A9111F61}"/>
              </a:ext>
            </a:extLst>
          </p:cNvPr>
          <p:cNvSpPr txBox="1"/>
          <p:nvPr/>
        </p:nvSpPr>
        <p:spPr>
          <a:xfrm>
            <a:off x="166239" y="122464"/>
            <a:ext cx="9974716" cy="500864"/>
          </a:xfrm>
          <a:prstGeom prst="rect">
            <a:avLst/>
          </a:prstGeom>
          <a:gradFill>
            <a:gsLst>
              <a:gs pos="0">
                <a:schemeClr val="accent5">
                  <a:lumMod val="5000"/>
                  <a:lumOff val="95000"/>
                </a:schemeClr>
              </a:gs>
              <a:gs pos="100000">
                <a:schemeClr val="accent5">
                  <a:lumMod val="30000"/>
                  <a:lumOff val="70000"/>
                </a:schemeClr>
              </a:gs>
            </a:gsLst>
            <a:lin ang="5400000" scaled="1"/>
          </a:gradFill>
        </p:spPr>
        <p:txBody>
          <a:bodyPr wrap="square" lIns="99779" tIns="49890" rIns="99779" bIns="49890" rtlCol="0">
            <a:spAutoFit/>
          </a:bodyPr>
          <a:lstStyle/>
          <a:p>
            <a:r>
              <a:rPr lang="ja-JP" altLang="en-US" sz="2600" b="1" dirty="0">
                <a:solidFill>
                  <a:schemeClr val="tx2"/>
                </a:solidFill>
                <a:effectLst>
                  <a:outerShdw blurRad="38100" dist="38100" dir="2700000" algn="tl">
                    <a:srgbClr val="000000">
                      <a:alpha val="43137"/>
                    </a:srgbClr>
                  </a:outerShdw>
                </a:effectLst>
              </a:rPr>
              <a:t>戦略の策定について</a:t>
            </a:r>
          </a:p>
        </p:txBody>
      </p:sp>
      <p:pic>
        <p:nvPicPr>
          <p:cNvPr id="6" name="図 5">
            <a:extLst>
              <a:ext uri="{FF2B5EF4-FFF2-40B4-BE49-F238E27FC236}">
                <a16:creationId xmlns="" xmlns:a16="http://schemas.microsoft.com/office/drawing/2014/main" id="{DADB67D6-E515-44C5-8A4B-C92D69DA7C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5294" y="122464"/>
            <a:ext cx="475882" cy="672084"/>
          </a:xfrm>
          <a:prstGeom prst="rect">
            <a:avLst/>
          </a:prstGeom>
          <a:noFill/>
        </p:spPr>
      </p:pic>
      <p:sp>
        <p:nvSpPr>
          <p:cNvPr id="7" name="スライド番号プレースホルダー 6"/>
          <p:cNvSpPr>
            <a:spLocks noGrp="1"/>
          </p:cNvSpPr>
          <p:nvPr>
            <p:ph type="sldNum" sz="quarter" idx="12"/>
          </p:nvPr>
        </p:nvSpPr>
        <p:spPr/>
        <p:txBody>
          <a:bodyPr/>
          <a:lstStyle/>
          <a:p>
            <a:fld id="{D2D8002D-B5B0-4BAC-B1F6-782DDCCE6D9C}" type="slidenum">
              <a:rPr kumimoji="1" lang="ja-JP" altLang="en-US" smtClean="0"/>
              <a:t>1</a:t>
            </a:fld>
            <a:endParaRPr kumimoji="1" lang="ja-JP" altLang="en-US" dirty="0"/>
          </a:p>
        </p:txBody>
      </p:sp>
    </p:spTree>
    <p:extLst>
      <p:ext uri="{BB962C8B-B14F-4D97-AF65-F5344CB8AC3E}">
        <p14:creationId xmlns:p14="http://schemas.microsoft.com/office/powerpoint/2010/main" val="34533973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二等辺三角形 17">
            <a:extLst>
              <a:ext uri="{FF2B5EF4-FFF2-40B4-BE49-F238E27FC236}">
                <a16:creationId xmlns="" xmlns:a16="http://schemas.microsoft.com/office/drawing/2014/main" id="{01E66F5C-84D8-4DB6-97B0-3B9C1F606539}"/>
              </a:ext>
            </a:extLst>
          </p:cNvPr>
          <p:cNvSpPr/>
          <p:nvPr/>
        </p:nvSpPr>
        <p:spPr>
          <a:xfrm>
            <a:off x="5858081" y="2579184"/>
            <a:ext cx="2327740" cy="1248092"/>
          </a:xfrm>
          <a:prstGeom prst="triangle">
            <a:avLst/>
          </a:prstGeom>
          <a:no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cxnSp>
        <p:nvCxnSpPr>
          <p:cNvPr id="1026" name="AutoShape 2">
            <a:extLst>
              <a:ext uri="{FF2B5EF4-FFF2-40B4-BE49-F238E27FC236}">
                <a16:creationId xmlns="" xmlns:a16="http://schemas.microsoft.com/office/drawing/2014/main" id="{B591575B-32CC-46C0-85BF-8F906AED3740}"/>
              </a:ext>
            </a:extLst>
          </p:cNvPr>
          <p:cNvCxnSpPr>
            <a:cxnSpLocks noChangeShapeType="1"/>
          </p:cNvCxnSpPr>
          <p:nvPr/>
        </p:nvCxnSpPr>
        <p:spPr bwMode="auto">
          <a:xfrm>
            <a:off x="165789" y="651722"/>
            <a:ext cx="9893908" cy="0"/>
          </a:xfrm>
          <a:prstGeom prst="straightConnector1">
            <a:avLst/>
          </a:prstGeom>
          <a:noFill/>
          <a:ln w="19050">
            <a:solidFill>
              <a:srgbClr val="4F81BD"/>
            </a:solidFill>
            <a:round/>
            <a:headEnd/>
            <a:tailEn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sp>
        <p:nvSpPr>
          <p:cNvPr id="3" name="テキスト ボックス 2">
            <a:extLst>
              <a:ext uri="{FF2B5EF4-FFF2-40B4-BE49-F238E27FC236}">
                <a16:creationId xmlns="" xmlns:a16="http://schemas.microsoft.com/office/drawing/2014/main" id="{A0E7AAE4-8F05-4782-85B0-BF78A9111F61}"/>
              </a:ext>
            </a:extLst>
          </p:cNvPr>
          <p:cNvSpPr txBox="1"/>
          <p:nvPr/>
        </p:nvSpPr>
        <p:spPr>
          <a:xfrm>
            <a:off x="165789" y="91366"/>
            <a:ext cx="9929121" cy="500864"/>
          </a:xfrm>
          <a:prstGeom prst="rect">
            <a:avLst/>
          </a:prstGeom>
          <a:gradFill>
            <a:gsLst>
              <a:gs pos="0">
                <a:schemeClr val="accent5">
                  <a:lumMod val="5000"/>
                  <a:lumOff val="95000"/>
                </a:schemeClr>
              </a:gs>
              <a:gs pos="100000">
                <a:schemeClr val="accent5">
                  <a:lumMod val="30000"/>
                  <a:lumOff val="70000"/>
                </a:schemeClr>
              </a:gs>
            </a:gsLst>
            <a:lin ang="5400000" scaled="1"/>
          </a:gradFill>
        </p:spPr>
        <p:txBody>
          <a:bodyPr wrap="square" lIns="99779" tIns="49890" rIns="99779" bIns="49890" rtlCol="0">
            <a:spAutoFit/>
          </a:bodyPr>
          <a:lstStyle/>
          <a:p>
            <a:r>
              <a:rPr lang="ja-JP" altLang="en-US" sz="2600" b="1" dirty="0">
                <a:solidFill>
                  <a:schemeClr val="tx2"/>
                </a:solidFill>
                <a:effectLst>
                  <a:outerShdw blurRad="38100" dist="38100" dir="2700000" algn="tl">
                    <a:srgbClr val="000000">
                      <a:alpha val="43137"/>
                    </a:srgbClr>
                  </a:outerShdw>
                </a:effectLst>
              </a:rPr>
              <a:t>３つの基本方針・５つの重点戦略</a:t>
            </a:r>
          </a:p>
        </p:txBody>
      </p:sp>
      <p:pic>
        <p:nvPicPr>
          <p:cNvPr id="27" name="図 26">
            <a:extLst>
              <a:ext uri="{FF2B5EF4-FFF2-40B4-BE49-F238E27FC236}">
                <a16:creationId xmlns="" xmlns:a16="http://schemas.microsoft.com/office/drawing/2014/main" id="{921EC8FB-56B6-424E-8E86-02EB27791B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64625" y="46855"/>
            <a:ext cx="475882" cy="672084"/>
          </a:xfrm>
          <a:prstGeom prst="rect">
            <a:avLst/>
          </a:prstGeom>
          <a:noFill/>
        </p:spPr>
      </p:pic>
      <p:sp>
        <p:nvSpPr>
          <p:cNvPr id="10" name="Oval 19">
            <a:extLst>
              <a:ext uri="{FF2B5EF4-FFF2-40B4-BE49-F238E27FC236}">
                <a16:creationId xmlns="" xmlns:a16="http://schemas.microsoft.com/office/drawing/2014/main" id="{D7BE7F33-6C3B-4F4E-9FC1-C9A9B747BE89}"/>
              </a:ext>
            </a:extLst>
          </p:cNvPr>
          <p:cNvSpPr>
            <a:spLocks noChangeAspect="1" noChangeArrowheads="1"/>
          </p:cNvSpPr>
          <p:nvPr/>
        </p:nvSpPr>
        <p:spPr bwMode="auto">
          <a:xfrm>
            <a:off x="5745832" y="2012674"/>
            <a:ext cx="2617327" cy="899309"/>
          </a:xfrm>
          <a:prstGeom prst="ellipse">
            <a:avLst/>
          </a:prstGeom>
          <a:solidFill>
            <a:srgbClr val="FFFF99"/>
          </a:solidFill>
          <a:ln>
            <a:noFill/>
          </a:ln>
          <a:extLst/>
        </p:spPr>
        <p:txBody>
          <a:bodyPr vert="horz" wrap="square" lIns="0" tIns="0" rIns="0" bIns="0" numCol="1" anchor="b" anchorCtr="0" compatLnSpc="1">
            <a:prstTxWarp prst="textNoShape">
              <a:avLst/>
            </a:prstTxWarp>
          </a:bodyPr>
          <a:lstStyle/>
          <a:p>
            <a:pPr algn="ctr"/>
            <a:r>
              <a:rPr lang="en-US" altLang="ja-JP" sz="1300" dirty="0"/>
              <a:t>《 </a:t>
            </a:r>
            <a:r>
              <a:rPr lang="ja-JP" altLang="en-US" sz="1300" dirty="0"/>
              <a:t>重点戦略１ </a:t>
            </a:r>
            <a:r>
              <a:rPr lang="en-US" altLang="ja-JP" sz="1300" dirty="0"/>
              <a:t>》</a:t>
            </a:r>
          </a:p>
          <a:p>
            <a:pPr algn="ctr"/>
            <a:r>
              <a:rPr lang="ja-JP" altLang="en-US" sz="1300" dirty="0"/>
              <a:t>地域・産業を再創造する</a:t>
            </a:r>
          </a:p>
          <a:p>
            <a:pPr algn="ctr"/>
            <a:r>
              <a:rPr lang="ja-JP" altLang="en-US" sz="1300" dirty="0"/>
              <a:t>～ ＩＣＴで創る ～</a:t>
            </a:r>
          </a:p>
        </p:txBody>
      </p:sp>
      <p:sp>
        <p:nvSpPr>
          <p:cNvPr id="11" name="Oval 20">
            <a:extLst>
              <a:ext uri="{FF2B5EF4-FFF2-40B4-BE49-F238E27FC236}">
                <a16:creationId xmlns="" xmlns:a16="http://schemas.microsoft.com/office/drawing/2014/main" id="{9FB5C2F1-2F42-4460-9351-3267B4A52C7F}"/>
              </a:ext>
            </a:extLst>
          </p:cNvPr>
          <p:cNvSpPr>
            <a:spLocks noChangeAspect="1" noChangeArrowheads="1"/>
          </p:cNvSpPr>
          <p:nvPr/>
        </p:nvSpPr>
        <p:spPr bwMode="auto">
          <a:xfrm>
            <a:off x="4241901" y="3459441"/>
            <a:ext cx="2570237" cy="897093"/>
          </a:xfrm>
          <a:prstGeom prst="ellipse">
            <a:avLst/>
          </a:prstGeom>
          <a:solidFill>
            <a:srgbClr val="FCCCFC"/>
          </a:solidFill>
          <a:ln>
            <a:noFill/>
          </a:ln>
          <a:extLst/>
        </p:spPr>
        <p:txBody>
          <a:bodyPr vert="horz" wrap="square" lIns="0" tIns="0" rIns="0" bIns="0" numCol="1" anchor="ctr" anchorCtr="0" compatLnSpc="1">
            <a:prstTxWarp prst="textNoShape">
              <a:avLst/>
            </a:prstTxWarp>
          </a:bodyPr>
          <a:lstStyle/>
          <a:p>
            <a:pPr algn="ctr"/>
            <a:r>
              <a:rPr lang="en-US" altLang="ja-JP" sz="1300" dirty="0"/>
              <a:t>《 </a:t>
            </a:r>
            <a:r>
              <a:rPr lang="ja-JP" altLang="en-US" sz="1300" dirty="0"/>
              <a:t>重点戦略２ </a:t>
            </a:r>
            <a:r>
              <a:rPr lang="en-US" altLang="ja-JP" sz="1300" dirty="0"/>
              <a:t>》</a:t>
            </a:r>
          </a:p>
          <a:p>
            <a:pPr algn="ctr"/>
            <a:r>
              <a:rPr lang="ja-JP" altLang="en-US" sz="1300" dirty="0"/>
              <a:t>安全・安心な生活を守る　　　 　　 　　～ ＩＣＴで守る ～</a:t>
            </a:r>
          </a:p>
        </p:txBody>
      </p:sp>
      <p:sp>
        <p:nvSpPr>
          <p:cNvPr id="13" name="Oval 22">
            <a:extLst>
              <a:ext uri="{FF2B5EF4-FFF2-40B4-BE49-F238E27FC236}">
                <a16:creationId xmlns="" xmlns:a16="http://schemas.microsoft.com/office/drawing/2014/main" id="{6366E974-40B5-491B-8C0A-99A5BA72E15F}"/>
              </a:ext>
            </a:extLst>
          </p:cNvPr>
          <p:cNvSpPr>
            <a:spLocks noChangeAspect="1" noChangeArrowheads="1"/>
          </p:cNvSpPr>
          <p:nvPr/>
        </p:nvSpPr>
        <p:spPr bwMode="auto">
          <a:xfrm>
            <a:off x="7231834" y="3462622"/>
            <a:ext cx="2594478" cy="893912"/>
          </a:xfrm>
          <a:prstGeom prst="ellipse">
            <a:avLst/>
          </a:prstGeom>
          <a:solidFill>
            <a:schemeClr val="accent5">
              <a:lumMod val="20000"/>
              <a:lumOff val="80000"/>
            </a:schemeClr>
          </a:solidFill>
          <a:ln>
            <a:noFill/>
          </a:ln>
          <a:extLst/>
        </p:spPr>
        <p:txBody>
          <a:bodyPr vert="horz" wrap="square" lIns="0" tIns="0" rIns="0" bIns="0" numCol="1" anchor="ctr" anchorCtr="0" compatLnSpc="1">
            <a:prstTxWarp prst="textNoShape">
              <a:avLst/>
            </a:prstTxWarp>
          </a:bodyPr>
          <a:lstStyle/>
          <a:p>
            <a:pPr algn="ctr" eaLnBrk="0" fontAlgn="base" hangingPunct="0">
              <a:spcBef>
                <a:spcPct val="0"/>
              </a:spcBef>
              <a:spcAft>
                <a:spcPct val="0"/>
              </a:spcAft>
            </a:pPr>
            <a:r>
              <a:rPr kumimoji="0" lang="en-US" altLang="ja-JP" sz="1300" dirty="0">
                <a:latin typeface="+mn-ea"/>
              </a:rPr>
              <a:t>《 </a:t>
            </a:r>
            <a:r>
              <a:rPr kumimoji="0" lang="ja-JP" altLang="en-US" sz="1300" dirty="0">
                <a:latin typeface="+mn-ea"/>
              </a:rPr>
              <a:t>重点戦略３ </a:t>
            </a:r>
            <a:r>
              <a:rPr kumimoji="0" lang="en-US" altLang="ja-JP" sz="1300" dirty="0">
                <a:latin typeface="+mn-ea"/>
              </a:rPr>
              <a:t>》</a:t>
            </a:r>
          </a:p>
          <a:p>
            <a:pPr algn="ctr" eaLnBrk="0" fontAlgn="base" hangingPunct="0">
              <a:spcBef>
                <a:spcPct val="0"/>
              </a:spcBef>
              <a:spcAft>
                <a:spcPct val="0"/>
              </a:spcAft>
            </a:pPr>
            <a:r>
              <a:rPr kumimoji="0" lang="ja-JP" altLang="en-US" sz="1300" dirty="0">
                <a:latin typeface="+mn-ea"/>
              </a:rPr>
              <a:t>働き方・行政サービスを革新する</a:t>
            </a:r>
          </a:p>
          <a:p>
            <a:pPr algn="ctr" eaLnBrk="0" fontAlgn="base" hangingPunct="0">
              <a:spcBef>
                <a:spcPct val="0"/>
              </a:spcBef>
              <a:spcAft>
                <a:spcPct val="0"/>
              </a:spcAft>
            </a:pPr>
            <a:r>
              <a:rPr kumimoji="0" lang="ja-JP" altLang="en-US" sz="1300" dirty="0">
                <a:latin typeface="+mn-ea"/>
              </a:rPr>
              <a:t>～ ＩＣＴで変える ～</a:t>
            </a:r>
            <a:endParaRPr kumimoji="0" lang="ja-JP" altLang="ja-JP" sz="3100" dirty="0">
              <a:latin typeface="+mn-ea"/>
            </a:endParaRPr>
          </a:p>
        </p:txBody>
      </p:sp>
      <p:sp>
        <p:nvSpPr>
          <p:cNvPr id="15" name="AutoShape 24">
            <a:extLst>
              <a:ext uri="{FF2B5EF4-FFF2-40B4-BE49-F238E27FC236}">
                <a16:creationId xmlns="" xmlns:a16="http://schemas.microsoft.com/office/drawing/2014/main" id="{84053ACC-9CD7-4162-ACC3-9B6459F56EBD}"/>
              </a:ext>
            </a:extLst>
          </p:cNvPr>
          <p:cNvSpPr>
            <a:spLocks noChangeAspect="1" noChangeArrowheads="1"/>
          </p:cNvSpPr>
          <p:nvPr/>
        </p:nvSpPr>
        <p:spPr bwMode="auto">
          <a:xfrm rot="10800000">
            <a:off x="4241903" y="5566269"/>
            <a:ext cx="2641080" cy="1174647"/>
          </a:xfrm>
          <a:prstGeom prst="flowChartManualOperation">
            <a:avLst/>
          </a:prstGeom>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ln w="12700">
            <a:noFill/>
            <a:miter lim="800000"/>
            <a:headEnd/>
            <a:tailEnd/>
          </a:ln>
          <a:effectLst>
            <a:outerShdw dist="28398" dir="3806097" algn="ctr" rotWithShape="0">
              <a:srgbClr val="490600">
                <a:alpha val="50000"/>
              </a:srgbClr>
            </a:outerShdw>
          </a:effectLst>
        </p:spPr>
        <p:txBody>
          <a:bodyPr vert="horz" wrap="square" lIns="0" tIns="9701" rIns="0" bIns="80531" numCol="1" anchor="ctr" anchorCtr="0" compatLnSpc="1">
            <a:prstTxWarp prst="textNoShape">
              <a:avLst/>
            </a:prstTxWarp>
          </a:bodyPr>
          <a:lstStyle/>
          <a:p>
            <a:endParaRPr lang="ja-JP" altLang="en-US" dirty="0"/>
          </a:p>
        </p:txBody>
      </p:sp>
      <p:sp>
        <p:nvSpPr>
          <p:cNvPr id="16" name="テキスト ボックス 15">
            <a:extLst>
              <a:ext uri="{FF2B5EF4-FFF2-40B4-BE49-F238E27FC236}">
                <a16:creationId xmlns="" xmlns:a16="http://schemas.microsoft.com/office/drawing/2014/main" id="{AF101F62-39C4-413C-B687-9AB1AE66E2FC}"/>
              </a:ext>
            </a:extLst>
          </p:cNvPr>
          <p:cNvSpPr txBox="1"/>
          <p:nvPr/>
        </p:nvSpPr>
        <p:spPr>
          <a:xfrm>
            <a:off x="4400501" y="5870530"/>
            <a:ext cx="2343460" cy="700919"/>
          </a:xfrm>
          <a:prstGeom prst="rect">
            <a:avLst/>
          </a:prstGeom>
          <a:noFill/>
          <a:ln>
            <a:noFill/>
          </a:ln>
        </p:spPr>
        <p:txBody>
          <a:bodyPr wrap="square" lIns="99779" tIns="49890" rIns="99779" bIns="49890" rtlCol="0">
            <a:spAutoFit/>
          </a:bodyPr>
          <a:lstStyle/>
          <a:p>
            <a:pPr algn="ctr"/>
            <a:r>
              <a:rPr lang="en-US" altLang="ja-JP" sz="1300" dirty="0">
                <a:latin typeface="+mn-ea"/>
              </a:rPr>
              <a:t>《 </a:t>
            </a:r>
            <a:r>
              <a:rPr lang="ja-JP" altLang="en-US" sz="1300" dirty="0">
                <a:latin typeface="+mn-ea"/>
              </a:rPr>
              <a:t>重点戦略４ </a:t>
            </a:r>
            <a:r>
              <a:rPr lang="en-US" altLang="ja-JP" sz="1300" dirty="0">
                <a:latin typeface="+mn-ea"/>
              </a:rPr>
              <a:t>》</a:t>
            </a:r>
          </a:p>
          <a:p>
            <a:pPr algn="ctr"/>
            <a:r>
              <a:rPr lang="ja-JP" altLang="en-US" sz="1300" dirty="0">
                <a:latin typeface="+mn-ea"/>
              </a:rPr>
              <a:t>滋賀発の人材を育成する</a:t>
            </a:r>
          </a:p>
          <a:p>
            <a:pPr algn="ctr"/>
            <a:r>
              <a:rPr lang="ja-JP" altLang="en-US" sz="1300" dirty="0">
                <a:latin typeface="+mn-ea"/>
              </a:rPr>
              <a:t>～ ＩＣＴを</a:t>
            </a:r>
            <a:r>
              <a:rPr lang="en-US" altLang="ja-JP" sz="1300" dirty="0">
                <a:latin typeface="+mn-ea"/>
              </a:rPr>
              <a:t>(</a:t>
            </a:r>
            <a:r>
              <a:rPr lang="ja-JP" altLang="en-US" sz="1300" dirty="0">
                <a:latin typeface="+mn-ea"/>
              </a:rPr>
              <a:t>で</a:t>
            </a:r>
            <a:r>
              <a:rPr lang="en-US" altLang="ja-JP" sz="1300" dirty="0">
                <a:latin typeface="+mn-ea"/>
              </a:rPr>
              <a:t>)</a:t>
            </a:r>
            <a:r>
              <a:rPr lang="ja-JP" altLang="en-US" sz="1300" dirty="0">
                <a:latin typeface="+mn-ea"/>
              </a:rPr>
              <a:t>育てる ～</a:t>
            </a:r>
          </a:p>
        </p:txBody>
      </p:sp>
      <p:sp>
        <p:nvSpPr>
          <p:cNvPr id="17" name="矢印: ストライプ 16">
            <a:extLst>
              <a:ext uri="{FF2B5EF4-FFF2-40B4-BE49-F238E27FC236}">
                <a16:creationId xmlns="" xmlns:a16="http://schemas.microsoft.com/office/drawing/2014/main" id="{C6A43E7A-DCC6-4879-BA97-E37A946CD7FE}"/>
              </a:ext>
            </a:extLst>
          </p:cNvPr>
          <p:cNvSpPr/>
          <p:nvPr/>
        </p:nvSpPr>
        <p:spPr>
          <a:xfrm rot="16200000">
            <a:off x="5001508" y="4625808"/>
            <a:ext cx="1141448" cy="1056552"/>
          </a:xfrm>
          <a:prstGeom prst="stripedRightArrow">
            <a:avLst/>
          </a:prstGeom>
          <a:gradFill>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23" name="AutoShape 24">
            <a:extLst>
              <a:ext uri="{FF2B5EF4-FFF2-40B4-BE49-F238E27FC236}">
                <a16:creationId xmlns="" xmlns:a16="http://schemas.microsoft.com/office/drawing/2014/main" id="{9E9A3D0E-C6E0-4678-8349-516BCDBC234E}"/>
              </a:ext>
            </a:extLst>
          </p:cNvPr>
          <p:cNvSpPr>
            <a:spLocks noChangeAspect="1" noChangeArrowheads="1"/>
          </p:cNvSpPr>
          <p:nvPr/>
        </p:nvSpPr>
        <p:spPr bwMode="auto">
          <a:xfrm rot="10800000">
            <a:off x="7257449" y="5566269"/>
            <a:ext cx="2641080" cy="1174647"/>
          </a:xfrm>
          <a:prstGeom prst="flowChartManualOperation">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ln w="12700">
            <a:noFill/>
            <a:miter lim="800000"/>
            <a:headEnd/>
            <a:tailEnd/>
          </a:ln>
          <a:effectLst>
            <a:outerShdw dist="28398" dir="3806097" algn="ctr" rotWithShape="0">
              <a:srgbClr val="490600">
                <a:alpha val="50000"/>
              </a:srgbClr>
            </a:outerShdw>
          </a:effectLst>
        </p:spPr>
        <p:txBody>
          <a:bodyPr vert="horz" wrap="square" lIns="0" tIns="9701" rIns="0" bIns="80531" numCol="1" anchor="ctr" anchorCtr="0" compatLnSpc="1">
            <a:prstTxWarp prst="textNoShape">
              <a:avLst/>
            </a:prstTxWarp>
          </a:bodyPr>
          <a:lstStyle/>
          <a:p>
            <a:endParaRPr lang="ja-JP" altLang="en-US" dirty="0"/>
          </a:p>
        </p:txBody>
      </p:sp>
      <p:sp>
        <p:nvSpPr>
          <p:cNvPr id="24" name="矢印: ストライプ 23">
            <a:extLst>
              <a:ext uri="{FF2B5EF4-FFF2-40B4-BE49-F238E27FC236}">
                <a16:creationId xmlns="" xmlns:a16="http://schemas.microsoft.com/office/drawing/2014/main" id="{F51D16B3-C10E-4AEF-A6CE-EE2EBC31C8D7}"/>
              </a:ext>
            </a:extLst>
          </p:cNvPr>
          <p:cNvSpPr/>
          <p:nvPr/>
        </p:nvSpPr>
        <p:spPr>
          <a:xfrm rot="16200000">
            <a:off x="8007267" y="4625808"/>
            <a:ext cx="1141448" cy="1056552"/>
          </a:xfrm>
          <a:prstGeom prst="stripedRightArrow">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25" name="テキスト ボックス 24">
            <a:extLst>
              <a:ext uri="{FF2B5EF4-FFF2-40B4-BE49-F238E27FC236}">
                <a16:creationId xmlns="" xmlns:a16="http://schemas.microsoft.com/office/drawing/2014/main" id="{2C78CB5E-635C-4F98-B614-5C31F9C9B9CD}"/>
              </a:ext>
            </a:extLst>
          </p:cNvPr>
          <p:cNvSpPr txBox="1"/>
          <p:nvPr/>
        </p:nvSpPr>
        <p:spPr>
          <a:xfrm>
            <a:off x="7482851" y="5870530"/>
            <a:ext cx="2343460" cy="700919"/>
          </a:xfrm>
          <a:prstGeom prst="rect">
            <a:avLst/>
          </a:prstGeom>
          <a:noFill/>
          <a:ln>
            <a:noFill/>
          </a:ln>
        </p:spPr>
        <p:txBody>
          <a:bodyPr wrap="square" lIns="99779" tIns="49890" rIns="99779" bIns="49890" rtlCol="0">
            <a:spAutoFit/>
          </a:bodyPr>
          <a:lstStyle/>
          <a:p>
            <a:pPr algn="ctr"/>
            <a:r>
              <a:rPr lang="en-US" altLang="ja-JP" sz="1300" dirty="0">
                <a:latin typeface="+mn-ea"/>
              </a:rPr>
              <a:t>《 </a:t>
            </a:r>
            <a:r>
              <a:rPr lang="ja-JP" altLang="en-US" sz="1300" dirty="0">
                <a:latin typeface="+mn-ea"/>
              </a:rPr>
              <a:t>重点戦略５ </a:t>
            </a:r>
            <a:r>
              <a:rPr lang="en-US" altLang="ja-JP" sz="1300" dirty="0">
                <a:latin typeface="+mn-ea"/>
              </a:rPr>
              <a:t>》</a:t>
            </a:r>
          </a:p>
          <a:p>
            <a:pPr algn="ctr"/>
            <a:r>
              <a:rPr lang="ja-JP" altLang="en-US" sz="1300" dirty="0">
                <a:latin typeface="+mn-ea"/>
              </a:rPr>
              <a:t>ＩＣＴ基盤を確立する</a:t>
            </a:r>
          </a:p>
          <a:p>
            <a:pPr algn="ctr"/>
            <a:r>
              <a:rPr lang="ja-JP" altLang="en-US" sz="1300" dirty="0">
                <a:latin typeface="+mn-ea"/>
              </a:rPr>
              <a:t>～ ＩＣＴを支える ～</a:t>
            </a:r>
          </a:p>
        </p:txBody>
      </p:sp>
      <p:sp>
        <p:nvSpPr>
          <p:cNvPr id="19" name="矢印: 五方向 18">
            <a:extLst>
              <a:ext uri="{FF2B5EF4-FFF2-40B4-BE49-F238E27FC236}">
                <a16:creationId xmlns="" xmlns:a16="http://schemas.microsoft.com/office/drawing/2014/main" id="{F8CEF7D6-CEC5-4609-98F9-2F2745472ABA}"/>
              </a:ext>
            </a:extLst>
          </p:cNvPr>
          <p:cNvSpPr/>
          <p:nvPr/>
        </p:nvSpPr>
        <p:spPr>
          <a:xfrm>
            <a:off x="391936" y="2088282"/>
            <a:ext cx="3479724" cy="1248085"/>
          </a:xfrm>
          <a:prstGeom prst="homePlate">
            <a:avLst/>
          </a:prstGeom>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r>
              <a:rPr lang="ja-JP" altLang="en-US" sz="1700" b="1" dirty="0"/>
              <a:t>＜基本方針１＞</a:t>
            </a:r>
            <a:endParaRPr lang="en-US" altLang="ja-JP" sz="1700" b="1" dirty="0"/>
          </a:p>
          <a:p>
            <a:r>
              <a:rPr lang="ja-JP" altLang="en-US" sz="1700" b="1" dirty="0"/>
              <a:t>全ての県民にＩＣＴ・データの</a:t>
            </a:r>
            <a:endParaRPr lang="en-US" altLang="ja-JP" sz="1700" b="1" dirty="0"/>
          </a:p>
          <a:p>
            <a:r>
              <a:rPr lang="ja-JP" altLang="en-US" sz="1700" b="1" dirty="0"/>
              <a:t>利活用を広げていく</a:t>
            </a:r>
          </a:p>
        </p:txBody>
      </p:sp>
      <p:sp>
        <p:nvSpPr>
          <p:cNvPr id="28" name="矢印: 五方向 27">
            <a:extLst>
              <a:ext uri="{FF2B5EF4-FFF2-40B4-BE49-F238E27FC236}">
                <a16:creationId xmlns="" xmlns:a16="http://schemas.microsoft.com/office/drawing/2014/main" id="{ADCF354A-6A26-47F5-8AC1-AAE957EAF524}"/>
              </a:ext>
            </a:extLst>
          </p:cNvPr>
          <p:cNvSpPr/>
          <p:nvPr/>
        </p:nvSpPr>
        <p:spPr>
          <a:xfrm>
            <a:off x="407289" y="3751667"/>
            <a:ext cx="3479724" cy="1248085"/>
          </a:xfrm>
          <a:prstGeom prst="homePlate">
            <a:avLst/>
          </a:prstGeom>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r>
              <a:rPr lang="ja-JP" altLang="en-US" sz="1700" b="1" dirty="0"/>
              <a:t>＜基本方針２＞</a:t>
            </a:r>
            <a:endParaRPr lang="en-US" altLang="ja-JP" sz="1700" b="1" dirty="0"/>
          </a:p>
          <a:p>
            <a:r>
              <a:rPr lang="ja-JP" altLang="en-US" sz="1700" b="1" dirty="0"/>
              <a:t>ＩＣＴ・データを活用し、限りある資源を共有・シェアする</a:t>
            </a:r>
          </a:p>
        </p:txBody>
      </p:sp>
      <p:sp>
        <p:nvSpPr>
          <p:cNvPr id="29" name="矢印: 五方向 28">
            <a:extLst>
              <a:ext uri="{FF2B5EF4-FFF2-40B4-BE49-F238E27FC236}">
                <a16:creationId xmlns="" xmlns:a16="http://schemas.microsoft.com/office/drawing/2014/main" id="{F4234541-9C41-40E9-9D4A-98CB1C2CA5C5}"/>
              </a:ext>
            </a:extLst>
          </p:cNvPr>
          <p:cNvSpPr/>
          <p:nvPr/>
        </p:nvSpPr>
        <p:spPr>
          <a:xfrm>
            <a:off x="391935" y="5452310"/>
            <a:ext cx="3495078" cy="1248085"/>
          </a:xfrm>
          <a:prstGeom prst="homePlate">
            <a:avLst/>
          </a:prstGeom>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r>
              <a:rPr lang="ja-JP" altLang="en-US" sz="1700" b="1" dirty="0"/>
              <a:t>＜基本方針３＞</a:t>
            </a:r>
            <a:endParaRPr lang="en-US" altLang="ja-JP" sz="1700" b="1" dirty="0"/>
          </a:p>
          <a:p>
            <a:r>
              <a:rPr lang="ja-JP" altLang="en-US" sz="1700" b="1" dirty="0"/>
              <a:t>多様な主体・異分野の連携により、ＩＣＴ・データで新たな価値を創造する</a:t>
            </a:r>
          </a:p>
        </p:txBody>
      </p:sp>
      <p:sp>
        <p:nvSpPr>
          <p:cNvPr id="20" name="テキスト ボックス 19">
            <a:extLst>
              <a:ext uri="{FF2B5EF4-FFF2-40B4-BE49-F238E27FC236}">
                <a16:creationId xmlns="" xmlns:a16="http://schemas.microsoft.com/office/drawing/2014/main" id="{90439F72-5EAE-4CD2-8FF3-139BD77592D4}"/>
              </a:ext>
            </a:extLst>
          </p:cNvPr>
          <p:cNvSpPr txBox="1"/>
          <p:nvPr/>
        </p:nvSpPr>
        <p:spPr>
          <a:xfrm>
            <a:off x="767115" y="1256589"/>
            <a:ext cx="2262651" cy="439309"/>
          </a:xfrm>
          <a:prstGeom prst="rect">
            <a:avLst/>
          </a:prstGeom>
          <a:noFill/>
        </p:spPr>
        <p:txBody>
          <a:bodyPr wrap="square" lIns="99779" tIns="49890" rIns="99779" bIns="49890" rtlCol="0">
            <a:spAutoFit/>
          </a:bodyPr>
          <a:lstStyle/>
          <a:p>
            <a:r>
              <a:rPr lang="ja-JP" altLang="en-US" sz="2200" b="1" i="1" u="sng" dirty="0">
                <a:solidFill>
                  <a:srgbClr val="FF0000"/>
                </a:solidFill>
                <a:latin typeface="HGSｺﾞｼｯｸM" panose="020B0600000000000000" pitchFamily="50" charset="-128"/>
                <a:ea typeface="HGSｺﾞｼｯｸM" panose="020B0600000000000000" pitchFamily="50" charset="-128"/>
              </a:rPr>
              <a:t>３つの基本方針</a:t>
            </a:r>
          </a:p>
        </p:txBody>
      </p:sp>
      <p:sp>
        <p:nvSpPr>
          <p:cNvPr id="30" name="テキスト ボックス 29">
            <a:extLst>
              <a:ext uri="{FF2B5EF4-FFF2-40B4-BE49-F238E27FC236}">
                <a16:creationId xmlns="" xmlns:a16="http://schemas.microsoft.com/office/drawing/2014/main" id="{9D6CD95F-DE66-424A-A144-23AD72AF9793}"/>
              </a:ext>
            </a:extLst>
          </p:cNvPr>
          <p:cNvSpPr txBox="1"/>
          <p:nvPr/>
        </p:nvSpPr>
        <p:spPr>
          <a:xfrm>
            <a:off x="5858081" y="1256589"/>
            <a:ext cx="2262651" cy="439309"/>
          </a:xfrm>
          <a:prstGeom prst="rect">
            <a:avLst/>
          </a:prstGeom>
          <a:noFill/>
        </p:spPr>
        <p:txBody>
          <a:bodyPr wrap="square" lIns="99779" tIns="49890" rIns="99779" bIns="49890" rtlCol="0">
            <a:spAutoFit/>
          </a:bodyPr>
          <a:lstStyle/>
          <a:p>
            <a:r>
              <a:rPr lang="ja-JP" altLang="en-US" sz="2200" b="1" i="1" u="sng" dirty="0">
                <a:solidFill>
                  <a:srgbClr val="FF0000"/>
                </a:solidFill>
                <a:latin typeface="HGSｺﾞｼｯｸM" panose="020B0600000000000000" pitchFamily="50" charset="-128"/>
                <a:ea typeface="HGSｺﾞｼｯｸM" panose="020B0600000000000000" pitchFamily="50" charset="-128"/>
              </a:rPr>
              <a:t>５つの重点戦略</a:t>
            </a:r>
          </a:p>
        </p:txBody>
      </p:sp>
      <p:sp>
        <p:nvSpPr>
          <p:cNvPr id="5" name="スライド番号プレースホルダー 4"/>
          <p:cNvSpPr>
            <a:spLocks noGrp="1"/>
          </p:cNvSpPr>
          <p:nvPr>
            <p:ph type="sldNum" sz="quarter" idx="12"/>
          </p:nvPr>
        </p:nvSpPr>
        <p:spPr/>
        <p:txBody>
          <a:bodyPr/>
          <a:lstStyle/>
          <a:p>
            <a:fld id="{D2D8002D-B5B0-4BAC-B1F6-782DDCCE6D9C}" type="slidenum">
              <a:rPr kumimoji="1" lang="ja-JP" altLang="en-US" smtClean="0"/>
              <a:t>2</a:t>
            </a:fld>
            <a:endParaRPr kumimoji="1" lang="ja-JP" altLang="en-US"/>
          </a:p>
        </p:txBody>
      </p:sp>
    </p:spTree>
    <p:extLst>
      <p:ext uri="{BB962C8B-B14F-4D97-AF65-F5344CB8AC3E}">
        <p14:creationId xmlns:p14="http://schemas.microsoft.com/office/powerpoint/2010/main" val="4040492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AutoShape 2">
            <a:extLst>
              <a:ext uri="{FF2B5EF4-FFF2-40B4-BE49-F238E27FC236}">
                <a16:creationId xmlns="" xmlns:a16="http://schemas.microsoft.com/office/drawing/2014/main" id="{96F6A5C4-D408-403C-8EB4-320E810A3DDC}"/>
              </a:ext>
            </a:extLst>
          </p:cNvPr>
          <p:cNvCxnSpPr>
            <a:cxnSpLocks noChangeShapeType="1"/>
          </p:cNvCxnSpPr>
          <p:nvPr/>
        </p:nvCxnSpPr>
        <p:spPr bwMode="auto">
          <a:xfrm>
            <a:off x="165789" y="651722"/>
            <a:ext cx="9893908" cy="0"/>
          </a:xfrm>
          <a:prstGeom prst="straightConnector1">
            <a:avLst/>
          </a:prstGeom>
          <a:noFill/>
          <a:ln w="19050">
            <a:solidFill>
              <a:srgbClr val="4F81BD"/>
            </a:solidFill>
            <a:round/>
            <a:headEnd/>
            <a:tailEnd/>
          </a:ln>
          <a:effectLst>
            <a:outerShdw dist="107763" dir="2700000" algn="ctr" rotWithShape="0">
              <a:srgbClr val="808080">
                <a:alpha val="50000"/>
              </a:srgbClr>
            </a:outerShdw>
          </a:effectLst>
          <a:extLst>
            <a:ext uri="{909E8E84-426E-40DD-AFC4-6F175D3DCCD1}">
              <a14:hiddenFill xmlns:a14="http://schemas.microsoft.com/office/drawing/2010/main">
                <a:noFill/>
              </a14:hiddenFill>
            </a:ext>
          </a:extLst>
        </p:spPr>
      </p:cxnSp>
      <p:sp>
        <p:nvSpPr>
          <p:cNvPr id="3" name="テキスト ボックス 2">
            <a:extLst>
              <a:ext uri="{FF2B5EF4-FFF2-40B4-BE49-F238E27FC236}">
                <a16:creationId xmlns="" xmlns:a16="http://schemas.microsoft.com/office/drawing/2014/main" id="{F8587ADE-8B83-4A02-AFC8-07742381F46A}"/>
              </a:ext>
            </a:extLst>
          </p:cNvPr>
          <p:cNvSpPr txBox="1"/>
          <p:nvPr/>
        </p:nvSpPr>
        <p:spPr>
          <a:xfrm>
            <a:off x="165789" y="91366"/>
            <a:ext cx="9929121" cy="500864"/>
          </a:xfrm>
          <a:prstGeom prst="rect">
            <a:avLst/>
          </a:prstGeom>
          <a:gradFill>
            <a:gsLst>
              <a:gs pos="0">
                <a:schemeClr val="accent5">
                  <a:lumMod val="5000"/>
                  <a:lumOff val="95000"/>
                </a:schemeClr>
              </a:gs>
              <a:gs pos="100000">
                <a:schemeClr val="accent5">
                  <a:lumMod val="30000"/>
                  <a:lumOff val="70000"/>
                </a:schemeClr>
              </a:gs>
            </a:gsLst>
            <a:lin ang="5400000" scaled="1"/>
          </a:gradFill>
        </p:spPr>
        <p:txBody>
          <a:bodyPr wrap="square" lIns="99779" tIns="49890" rIns="99779" bIns="49890" rtlCol="0">
            <a:spAutoFit/>
          </a:bodyPr>
          <a:lstStyle/>
          <a:p>
            <a:r>
              <a:rPr lang="ja-JP" altLang="en-US" sz="2600" b="1" dirty="0">
                <a:solidFill>
                  <a:schemeClr val="tx2"/>
                </a:solidFill>
                <a:effectLst>
                  <a:outerShdw blurRad="38100" dist="38100" dir="2700000" algn="tl">
                    <a:srgbClr val="000000">
                      <a:alpha val="43137"/>
                    </a:srgbClr>
                  </a:outerShdw>
                </a:effectLst>
              </a:rPr>
              <a:t>５つの重点戦略</a:t>
            </a:r>
          </a:p>
        </p:txBody>
      </p:sp>
      <p:pic>
        <p:nvPicPr>
          <p:cNvPr id="4" name="図 3">
            <a:extLst>
              <a:ext uri="{FF2B5EF4-FFF2-40B4-BE49-F238E27FC236}">
                <a16:creationId xmlns="" xmlns:a16="http://schemas.microsoft.com/office/drawing/2014/main" id="{2BA9EE66-8A87-4C6D-BD1C-C8E75D9414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64625" y="46855"/>
            <a:ext cx="475882" cy="672084"/>
          </a:xfrm>
          <a:prstGeom prst="rect">
            <a:avLst/>
          </a:prstGeom>
          <a:noFill/>
        </p:spPr>
      </p:pic>
      <p:graphicFrame>
        <p:nvGraphicFramePr>
          <p:cNvPr id="6" name="表 5">
            <a:extLst>
              <a:ext uri="{FF2B5EF4-FFF2-40B4-BE49-F238E27FC236}">
                <a16:creationId xmlns="" xmlns:a16="http://schemas.microsoft.com/office/drawing/2014/main" id="{5BC5B7FC-5F0D-4D66-B75F-3AF8CD9174AD}"/>
              </a:ext>
            </a:extLst>
          </p:cNvPr>
          <p:cNvGraphicFramePr>
            <a:graphicFrameLocks noGrp="1"/>
          </p:cNvGraphicFramePr>
          <p:nvPr>
            <p:extLst>
              <p:ext uri="{D42A27DB-BD31-4B8C-83A1-F6EECF244321}">
                <p14:modId xmlns:p14="http://schemas.microsoft.com/office/powerpoint/2010/main" val="1209860045"/>
              </p:ext>
            </p:extLst>
          </p:nvPr>
        </p:nvGraphicFramePr>
        <p:xfrm>
          <a:off x="165789" y="878548"/>
          <a:ext cx="9893908" cy="6347670"/>
        </p:xfrm>
        <a:graphic>
          <a:graphicData uri="http://schemas.openxmlformats.org/drawingml/2006/table">
            <a:tbl>
              <a:tblPr firstRow="1" bandRow="1">
                <a:tableStyleId>{5C22544A-7EE6-4342-B048-85BDC9FD1C3A}</a:tableStyleId>
              </a:tblPr>
              <a:tblGrid>
                <a:gridCol w="9893908">
                  <a:extLst>
                    <a:ext uri="{9D8B030D-6E8A-4147-A177-3AD203B41FA5}">
                      <a16:colId xmlns="" xmlns:a16="http://schemas.microsoft.com/office/drawing/2014/main" val="3065715724"/>
                    </a:ext>
                  </a:extLst>
                </a:gridCol>
              </a:tblGrid>
              <a:tr h="302378">
                <a:tc>
                  <a:txBody>
                    <a:bodyPr/>
                    <a:lstStyle/>
                    <a:p>
                      <a:pPr algn="l">
                        <a:spcAft>
                          <a:spcPts val="0"/>
                        </a:spcAft>
                      </a:pPr>
                      <a:r>
                        <a:rPr lang="ja-JP" sz="1500" b="1" kern="1200" dirty="0">
                          <a:solidFill>
                            <a:schemeClr val="bg1"/>
                          </a:solidFill>
                          <a:effectLst/>
                          <a:latin typeface="Century" panose="02040604050505020304" pitchFamily="18" charset="0"/>
                          <a:ea typeface="ＭＳ ゴシック" panose="020B0609070205080204" pitchFamily="49" charset="-128"/>
                          <a:cs typeface="Arial" panose="020B0604020202020204" pitchFamily="34" charset="0"/>
                        </a:rPr>
                        <a:t>重点戦略１　 </a:t>
                      </a:r>
                      <a:r>
                        <a:rPr lang="ja-JP" sz="1500" b="1" kern="100" dirty="0">
                          <a:solidFill>
                            <a:schemeClr val="bg1"/>
                          </a:solidFill>
                          <a:effectLst/>
                          <a:latin typeface="Century" panose="02040604050505020304" pitchFamily="18" charset="0"/>
                          <a:ea typeface="ＭＳ ゴシック" panose="020B0609070205080204" pitchFamily="49" charset="-128"/>
                          <a:cs typeface="Times New Roman" panose="02020603050405020304" pitchFamily="18" charset="0"/>
                        </a:rPr>
                        <a:t>地域・産業を再創造する 　　　　　　 　</a:t>
                      </a:r>
                      <a:r>
                        <a:rPr lang="ja-JP" sz="1500" b="1" i="1" kern="100" dirty="0">
                          <a:solidFill>
                            <a:schemeClr val="bg1"/>
                          </a:solidFill>
                          <a:effectLst/>
                          <a:latin typeface="Century" panose="02040604050505020304" pitchFamily="18" charset="0"/>
                          <a:ea typeface="ＭＳ ゴシック" panose="020B0609070205080204" pitchFamily="49" charset="-128"/>
                          <a:cs typeface="Times New Roman" panose="02020603050405020304" pitchFamily="18" charset="0"/>
                        </a:rPr>
                        <a:t>～ ＩＣＴで創る ～</a:t>
                      </a:r>
                      <a:endParaRPr lang="ja-JP" sz="1300" kern="100" dirty="0">
                        <a:solidFill>
                          <a:schemeClr val="bg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76962" marR="76962" marT="0" marB="0" anchor="ctr">
                    <a:solidFill>
                      <a:schemeClr val="accent1"/>
                    </a:solidFill>
                  </a:tcPr>
                </a:tc>
                <a:extLst>
                  <a:ext uri="{0D108BD9-81ED-4DB2-BD59-A6C34878D82A}">
                    <a16:rowId xmlns="" xmlns:a16="http://schemas.microsoft.com/office/drawing/2014/main" val="2156947308"/>
                  </a:ext>
                </a:extLst>
              </a:tr>
              <a:tr h="1152144">
                <a:tc>
                  <a:txBody>
                    <a:bodyPr/>
                    <a:lstStyle/>
                    <a:p>
                      <a:pPr marL="457200" lvl="1" indent="0" algn="just">
                        <a:lnSpc>
                          <a:spcPct val="150000"/>
                        </a:lnSpc>
                        <a:spcAft>
                          <a:spcPts val="0"/>
                        </a:spcAft>
                        <a:buFont typeface="+mj-ea"/>
                        <a:buNone/>
                      </a:pP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①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Ｉ</a:t>
                      </a:r>
                      <a:r>
                        <a:rPr 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o</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Ｔの推進による地域の課題解決と本県経済の活性化</a:t>
                      </a:r>
                      <a:r>
                        <a:rPr lang="en-US"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　　　④　</a:t>
                      </a:r>
                      <a:r>
                        <a:rPr lang="ja-JP"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ＩＣＴの活用による観光振興</a:t>
                      </a: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457200" lvl="1" indent="0" algn="just">
                        <a:lnSpc>
                          <a:spcPct val="150000"/>
                        </a:lnSpc>
                        <a:spcAft>
                          <a:spcPts val="0"/>
                        </a:spcAft>
                        <a:buFont typeface="+mj-ea"/>
                        <a:buNone/>
                      </a:pP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②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スマート農業の推進</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⑤　</a:t>
                      </a:r>
                      <a:r>
                        <a:rPr lang="ja-JP"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マイナンバーカードを活用した地域の活性化</a:t>
                      </a:r>
                      <a:endParaRPr lang="ja-JP"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457200" lvl="1" indent="0" algn="just">
                        <a:lnSpc>
                          <a:spcPct val="150000"/>
                        </a:lnSpc>
                        <a:spcAft>
                          <a:spcPts val="0"/>
                        </a:spcAft>
                        <a:buFont typeface="+mj-ea"/>
                        <a:buNone/>
                      </a:pP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③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地域のエネルギー・交通への活用</a:t>
                      </a: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　　　　　　　　　　　　  ⑥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シェアリング・エコノミーの普及促進</a:t>
                      </a:r>
                      <a:endParaRPr lang="en-US"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endParaRPr>
                    </a:p>
                    <a:p>
                      <a:pPr marL="457200" lvl="1" indent="0" algn="just">
                        <a:lnSpc>
                          <a:spcPct val="150000"/>
                        </a:lnSpc>
                        <a:spcAft>
                          <a:spcPts val="0"/>
                        </a:spcAft>
                        <a:buFont typeface="+mj-ea"/>
                        <a:buNone/>
                      </a:pPr>
                      <a:endParaRPr lang="ja-JP" sz="13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76962" marR="76962" marT="0" marB="0" anchor="ctr">
                    <a:noFill/>
                  </a:tcPr>
                </a:tc>
                <a:extLst>
                  <a:ext uri="{0D108BD9-81ED-4DB2-BD59-A6C34878D82A}">
                    <a16:rowId xmlns="" xmlns:a16="http://schemas.microsoft.com/office/drawing/2014/main" val="3696244806"/>
                  </a:ext>
                </a:extLst>
              </a:tr>
              <a:tr h="322009">
                <a:tc>
                  <a:txBody>
                    <a:bodyPr/>
                    <a:lstStyle/>
                    <a:p>
                      <a:pPr algn="l">
                        <a:spcAft>
                          <a:spcPts val="0"/>
                        </a:spcAft>
                      </a:pPr>
                      <a:r>
                        <a:rPr lang="ja-JP" sz="1500" b="1" kern="1200" dirty="0">
                          <a:solidFill>
                            <a:schemeClr val="bg1"/>
                          </a:solidFill>
                          <a:effectLst/>
                          <a:latin typeface="ＭＳ ゴシック" panose="020B0609070205080204" pitchFamily="49" charset="-128"/>
                          <a:ea typeface="ＭＳ ゴシック" panose="020B0609070205080204" pitchFamily="49" charset="-128"/>
                          <a:cs typeface="Arial" panose="020B0604020202020204" pitchFamily="34" charset="0"/>
                        </a:rPr>
                        <a:t>重点戦略２　 </a:t>
                      </a:r>
                      <a:r>
                        <a:rPr lang="ja-JP" sz="1500" b="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安全・安心な生活を守る　　　 　　 　　</a:t>
                      </a:r>
                      <a:r>
                        <a:rPr lang="ja-JP" sz="1500" b="1" i="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 ＩＣＴで守る ～</a:t>
                      </a:r>
                      <a:endParaRPr lang="ja-JP" sz="1300"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76962" marR="76962" marT="0" marB="0" anchor="ctr">
                    <a:solidFill>
                      <a:schemeClr val="accent1"/>
                    </a:solidFill>
                  </a:tcPr>
                </a:tc>
                <a:extLst>
                  <a:ext uri="{0D108BD9-81ED-4DB2-BD59-A6C34878D82A}">
                    <a16:rowId xmlns="" xmlns:a16="http://schemas.microsoft.com/office/drawing/2014/main" val="2232461873"/>
                  </a:ext>
                </a:extLst>
              </a:tr>
              <a:tr h="864108">
                <a:tc>
                  <a:txBody>
                    <a:bodyPr/>
                    <a:lstStyle/>
                    <a:p>
                      <a:pPr marL="457200" marR="0" lvl="1" indent="0" algn="just" defTabSz="914400" rtl="0" eaLnBrk="1" fontAlgn="auto" latinLnBrk="0" hangingPunct="1">
                        <a:lnSpc>
                          <a:spcPct val="150000"/>
                        </a:lnSpc>
                        <a:spcBef>
                          <a:spcPts val="0"/>
                        </a:spcBef>
                        <a:spcAft>
                          <a:spcPts val="0"/>
                        </a:spcAft>
                        <a:buClrTx/>
                        <a:buSzTx/>
                        <a:buFont typeface="+mj-ea"/>
                        <a:buNone/>
                        <a:tabLst/>
                        <a:defRPr/>
                      </a:pP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①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防災・防犯分野におけるＩＣＴの活用</a:t>
                      </a:r>
                      <a:r>
                        <a:rPr lang="en-US"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③　</a:t>
                      </a:r>
                      <a:r>
                        <a:rPr lang="ja-JP"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社会資本の整備・維持管理におけるＩＣＴの活用</a:t>
                      </a:r>
                      <a:endParaRPr lang="en-US"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endParaRPr>
                    </a:p>
                    <a:p>
                      <a:pPr marL="457200" lvl="1" indent="0" algn="just">
                        <a:lnSpc>
                          <a:spcPct val="150000"/>
                        </a:lnSpc>
                        <a:spcAft>
                          <a:spcPts val="0"/>
                        </a:spcAft>
                        <a:buFont typeface="+mj-ea"/>
                        <a:buNone/>
                      </a:pP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②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健康・医療・介護分野におけるＩＣＴの活用</a:t>
                      </a:r>
                      <a:endParaRPr lang="ja-JP"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lvl="0" indent="0" algn="just">
                        <a:lnSpc>
                          <a:spcPct val="150000"/>
                        </a:lnSpc>
                        <a:spcAft>
                          <a:spcPts val="0"/>
                        </a:spcAft>
                        <a:buFont typeface="+mj-ea"/>
                        <a:buNone/>
                      </a:pPr>
                      <a:endParaRPr lang="ja-JP" sz="13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76962" marR="76962" marT="0" marB="0" anchor="ctr">
                    <a:noFill/>
                  </a:tcPr>
                </a:tc>
                <a:extLst>
                  <a:ext uri="{0D108BD9-81ED-4DB2-BD59-A6C34878D82A}">
                    <a16:rowId xmlns="" xmlns:a16="http://schemas.microsoft.com/office/drawing/2014/main" val="4264804351"/>
                  </a:ext>
                </a:extLst>
              </a:tr>
              <a:tr h="307556">
                <a:tc>
                  <a:txBody>
                    <a:bodyPr/>
                    <a:lstStyle/>
                    <a:p>
                      <a:pPr algn="l">
                        <a:spcAft>
                          <a:spcPts val="0"/>
                        </a:spcAft>
                      </a:pPr>
                      <a:r>
                        <a:rPr lang="ja-JP" sz="1500" b="1" kern="1200" dirty="0">
                          <a:solidFill>
                            <a:schemeClr val="bg1"/>
                          </a:solidFill>
                          <a:effectLst/>
                          <a:latin typeface="Century" panose="02040604050505020304" pitchFamily="18" charset="0"/>
                          <a:ea typeface="ＭＳ ゴシック" panose="020B0609070205080204" pitchFamily="49" charset="-128"/>
                          <a:cs typeface="Arial" panose="020B0604020202020204" pitchFamily="34" charset="0"/>
                        </a:rPr>
                        <a:t>重点戦略３　 </a:t>
                      </a:r>
                      <a:r>
                        <a:rPr lang="ja-JP" sz="1500" b="1" kern="100" dirty="0">
                          <a:solidFill>
                            <a:schemeClr val="bg1"/>
                          </a:solidFill>
                          <a:effectLst/>
                          <a:latin typeface="Century" panose="02040604050505020304" pitchFamily="18" charset="0"/>
                          <a:ea typeface="ＭＳ ゴシック" panose="020B0609070205080204" pitchFamily="49" charset="-128"/>
                          <a:cs typeface="Times New Roman" panose="02020603050405020304" pitchFamily="18" charset="0"/>
                        </a:rPr>
                        <a:t>働き方・行政サービスを革新する  　　　</a:t>
                      </a:r>
                      <a:r>
                        <a:rPr lang="ja-JP" sz="1500" b="1" i="1" kern="100" dirty="0">
                          <a:solidFill>
                            <a:schemeClr val="bg1"/>
                          </a:solidFill>
                          <a:effectLst/>
                          <a:latin typeface="Century" panose="02040604050505020304" pitchFamily="18" charset="0"/>
                          <a:ea typeface="ＭＳ ゴシック" panose="020B0609070205080204" pitchFamily="49" charset="-128"/>
                          <a:cs typeface="Times New Roman" panose="02020603050405020304" pitchFamily="18" charset="0"/>
                        </a:rPr>
                        <a:t>～ ＩＣＴで変える ～</a:t>
                      </a:r>
                      <a:endParaRPr lang="ja-JP" sz="1500" kern="100" dirty="0">
                        <a:solidFill>
                          <a:schemeClr val="bg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76962" marR="76962" marT="0" marB="0" anchor="ctr">
                    <a:solidFill>
                      <a:srgbClr val="0070C0"/>
                    </a:solidFill>
                  </a:tcPr>
                </a:tc>
                <a:extLst>
                  <a:ext uri="{0D108BD9-81ED-4DB2-BD59-A6C34878D82A}">
                    <a16:rowId xmlns="" xmlns:a16="http://schemas.microsoft.com/office/drawing/2014/main" val="3481092938"/>
                  </a:ext>
                </a:extLst>
              </a:tr>
              <a:tr h="1440180">
                <a:tc>
                  <a:txBody>
                    <a:bodyPr/>
                    <a:lstStyle/>
                    <a:p>
                      <a:pPr marL="457200" lvl="1" indent="0" algn="just">
                        <a:lnSpc>
                          <a:spcPct val="150000"/>
                        </a:lnSpc>
                        <a:spcAft>
                          <a:spcPts val="0"/>
                        </a:spcAft>
                        <a:buFont typeface="+mj-ea"/>
                        <a:buNone/>
                      </a:pP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①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ＩＣＴによる「働き方改革」の実現</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en-US"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④　</a:t>
                      </a:r>
                      <a:r>
                        <a:rPr lang="ja-JP"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マイナンバー制度の普及・活用　※</a:t>
                      </a:r>
                      <a:endParaRPr lang="ja-JP"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457200" lvl="1" indent="0" algn="just">
                        <a:lnSpc>
                          <a:spcPct val="150000"/>
                        </a:lnSpc>
                        <a:spcAft>
                          <a:spcPts val="0"/>
                        </a:spcAft>
                        <a:buFont typeface="+mj-ea"/>
                        <a:buNone/>
                      </a:pP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②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インターネット利用による手続等に係る取組</a:t>
                      </a:r>
                      <a:r>
                        <a:rPr 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オンライン化原則</a:t>
                      </a:r>
                      <a:r>
                        <a:rPr 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⑤　</a:t>
                      </a:r>
                      <a:r>
                        <a:rPr lang="ja-JP"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業務・システム改革</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a:t>
                      </a:r>
                      <a:endParaRPr lang="ja-JP"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457200" lvl="1" indent="0" algn="just">
                        <a:lnSpc>
                          <a:spcPct val="150000"/>
                        </a:lnSpc>
                        <a:spcAft>
                          <a:spcPts val="0"/>
                        </a:spcAft>
                        <a:buFont typeface="+mj-ea"/>
                        <a:buNone/>
                      </a:pP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③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オープンデータの推進　※</a:t>
                      </a: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                                         ⑥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ＥＢＰＭの推進</a:t>
                      </a:r>
                      <a:endParaRPr lang="en-US"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endParaRPr>
                    </a:p>
                    <a:p>
                      <a:pPr marL="457200" lvl="1" indent="0" algn="just">
                        <a:lnSpc>
                          <a:spcPct val="150000"/>
                        </a:lnSpc>
                        <a:spcAft>
                          <a:spcPts val="0"/>
                        </a:spcAft>
                        <a:buFont typeface="+mj-ea"/>
                        <a:buNone/>
                      </a:pPr>
                      <a:r>
                        <a:rPr kumimoji="1" lang="ja-JP" altLang="ja-JP" sz="1300" kern="1200" dirty="0" smtClean="0">
                          <a:solidFill>
                            <a:schemeClr val="dk1"/>
                          </a:solidFill>
                          <a:effectLst/>
                          <a:latin typeface="ＭＳ ゴシック" panose="020B0609070205080204" pitchFamily="49" charset="-128"/>
                          <a:ea typeface="ＭＳ ゴシック" panose="020B0609070205080204" pitchFamily="49" charset="-128"/>
                          <a:cs typeface="+mn-cs"/>
                        </a:rPr>
                        <a:t>※ 官民データ活用推進基本法に基づく都道府県官民データ活用推進計画として取り組む施策</a:t>
                      </a:r>
                      <a:endParaRPr kumimoji="1" lang="en-US" altLang="ja-JP" sz="1300" kern="1200" dirty="0" smtClean="0">
                        <a:solidFill>
                          <a:schemeClr val="dk1"/>
                        </a:solidFill>
                        <a:effectLst/>
                        <a:latin typeface="ＭＳ ゴシック" panose="020B0609070205080204" pitchFamily="49" charset="-128"/>
                        <a:ea typeface="ＭＳ ゴシック" panose="020B0609070205080204" pitchFamily="49" charset="-128"/>
                        <a:cs typeface="+mn-cs"/>
                      </a:endParaRPr>
                    </a:p>
                    <a:p>
                      <a:pPr marL="457200" lvl="1" indent="0" algn="just">
                        <a:lnSpc>
                          <a:spcPct val="150000"/>
                        </a:lnSpc>
                        <a:spcAft>
                          <a:spcPts val="0"/>
                        </a:spcAft>
                        <a:buFont typeface="+mj-ea"/>
                        <a:buNone/>
                      </a:pPr>
                      <a:endParaRPr lang="ja-JP" sz="13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76962" marR="76962" marT="0" marB="0" anchor="ctr">
                    <a:noFill/>
                  </a:tcPr>
                </a:tc>
                <a:extLst>
                  <a:ext uri="{0D108BD9-81ED-4DB2-BD59-A6C34878D82A}">
                    <a16:rowId xmlns="" xmlns:a16="http://schemas.microsoft.com/office/drawing/2014/main" val="2958255662"/>
                  </a:ext>
                </a:extLst>
              </a:tr>
              <a:tr h="330345">
                <a:tc>
                  <a:txBody>
                    <a:bodyPr/>
                    <a:lstStyle/>
                    <a:p>
                      <a:pPr algn="l">
                        <a:spcAft>
                          <a:spcPts val="0"/>
                        </a:spcAft>
                      </a:pPr>
                      <a:r>
                        <a:rPr lang="ja-JP" sz="1500" b="1" kern="1200" dirty="0">
                          <a:solidFill>
                            <a:schemeClr val="bg1"/>
                          </a:solidFill>
                          <a:effectLst/>
                          <a:latin typeface="ＭＳ ゴシック" panose="020B0609070205080204" pitchFamily="49" charset="-128"/>
                          <a:ea typeface="ＭＳ ゴシック" panose="020B0609070205080204" pitchFamily="49" charset="-128"/>
                          <a:cs typeface="Arial" panose="020B0604020202020204" pitchFamily="34" charset="0"/>
                        </a:rPr>
                        <a:t>重点戦略４　 </a:t>
                      </a:r>
                      <a:r>
                        <a:rPr lang="ja-JP" sz="1500" b="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滋賀発の人材を育成する　　　　　　  　</a:t>
                      </a:r>
                      <a:r>
                        <a:rPr lang="ja-JP" sz="1500" b="1" i="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 ＩＣＴを</a:t>
                      </a:r>
                      <a:r>
                        <a:rPr lang="en-US" sz="1500" b="1" i="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ja-JP" sz="1500" b="1" i="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で</a:t>
                      </a:r>
                      <a:r>
                        <a:rPr lang="en-US" sz="1500" b="1" i="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ja-JP" sz="1500" b="1" i="1"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育てる ～</a:t>
                      </a:r>
                      <a:endParaRPr lang="ja-JP" sz="1500" kern="100" dirty="0">
                        <a:solidFill>
                          <a:schemeClr val="bg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76962" marR="76962" marT="0" marB="0" anchor="ctr">
                    <a:solidFill>
                      <a:schemeClr val="accent1"/>
                    </a:solidFill>
                  </a:tcPr>
                </a:tc>
                <a:extLst>
                  <a:ext uri="{0D108BD9-81ED-4DB2-BD59-A6C34878D82A}">
                    <a16:rowId xmlns="" xmlns:a16="http://schemas.microsoft.com/office/drawing/2014/main" val="3091717103"/>
                  </a:ext>
                </a:extLst>
              </a:tr>
              <a:tr h="576072">
                <a:tc>
                  <a:txBody>
                    <a:bodyPr/>
                    <a:lstStyle/>
                    <a:p>
                      <a:pPr marL="457200" lvl="1" indent="0" algn="just">
                        <a:lnSpc>
                          <a:spcPct val="150000"/>
                        </a:lnSpc>
                        <a:spcAft>
                          <a:spcPts val="0"/>
                        </a:spcAft>
                        <a:buFont typeface="+mj-ea"/>
                        <a:buNone/>
                      </a:pP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①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専門教育</a:t>
                      </a:r>
                      <a:r>
                        <a:rPr lang="ja-JP" altLang="en-US"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rPr>
                        <a:t>　　　②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学校教育</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en-US" sz="1300" kern="0" dirty="0" smtClean="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③　</a:t>
                      </a:r>
                      <a:r>
                        <a:rPr lang="ja-JP" sz="1300" kern="0" dirty="0" smtClean="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ＩＣＴ</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リテラシー</a:t>
                      </a:r>
                      <a:r>
                        <a:rPr lang="ja-JP" altLang="en-US"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④　</a:t>
                      </a:r>
                      <a:r>
                        <a:rPr 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官民データ活用基盤の構築（後掲）</a:t>
                      </a:r>
                      <a:endParaRPr lang="en-US" altLang="ja-JP" sz="1300" kern="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endParaRPr>
                    </a:p>
                    <a:p>
                      <a:pPr marL="457200" lvl="1" indent="0" algn="just">
                        <a:lnSpc>
                          <a:spcPct val="150000"/>
                        </a:lnSpc>
                        <a:spcAft>
                          <a:spcPts val="0"/>
                        </a:spcAft>
                        <a:buFont typeface="+mj-ea"/>
                        <a:buNone/>
                      </a:pPr>
                      <a:endParaRPr lang="ja-JP" sz="13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76962" marR="76962" marT="0" marB="0" anchor="ctr">
                    <a:noFill/>
                  </a:tcPr>
                </a:tc>
                <a:extLst>
                  <a:ext uri="{0D108BD9-81ED-4DB2-BD59-A6C34878D82A}">
                    <a16:rowId xmlns="" xmlns:a16="http://schemas.microsoft.com/office/drawing/2014/main" val="1058255424"/>
                  </a:ext>
                </a:extLst>
              </a:tr>
              <a:tr h="330502">
                <a:tc>
                  <a:txBody>
                    <a:bodyPr/>
                    <a:lstStyle/>
                    <a:p>
                      <a:pPr algn="l">
                        <a:spcAft>
                          <a:spcPts val="0"/>
                        </a:spcAft>
                      </a:pPr>
                      <a:r>
                        <a:rPr lang="ja-JP" sz="1500" b="1" kern="1200" dirty="0">
                          <a:solidFill>
                            <a:srgbClr val="FFFFFF"/>
                          </a:solidFill>
                          <a:effectLst/>
                          <a:latin typeface="Century" panose="02040604050505020304" pitchFamily="18" charset="0"/>
                          <a:ea typeface="ＭＳ ゴシック" panose="020B0609070205080204" pitchFamily="49" charset="-128"/>
                          <a:cs typeface="Arial" panose="020B0604020202020204" pitchFamily="34" charset="0"/>
                        </a:rPr>
                        <a:t>重点戦略５ 　</a:t>
                      </a:r>
                      <a:r>
                        <a:rPr lang="ja-JP" sz="1500" b="1" kern="100" dirty="0">
                          <a:solidFill>
                            <a:srgbClr val="FFFFFF"/>
                          </a:solidFill>
                          <a:effectLst/>
                          <a:latin typeface="Century" panose="02040604050505020304" pitchFamily="18" charset="0"/>
                          <a:ea typeface="ＭＳ ゴシック" panose="020B0609070205080204" pitchFamily="49" charset="-128"/>
                          <a:cs typeface="Times New Roman" panose="02020603050405020304" pitchFamily="18" charset="0"/>
                        </a:rPr>
                        <a:t>ＩＣＴ基盤を確立する　　　　　　　　　</a:t>
                      </a:r>
                      <a:r>
                        <a:rPr lang="ja-JP" sz="1500" b="1" i="1" kern="100" dirty="0">
                          <a:solidFill>
                            <a:srgbClr val="FFFFFF"/>
                          </a:solidFill>
                          <a:effectLst/>
                          <a:latin typeface="Century" panose="02040604050505020304" pitchFamily="18" charset="0"/>
                          <a:ea typeface="ＭＳ ゴシック" panose="020B0609070205080204" pitchFamily="49" charset="-128"/>
                          <a:cs typeface="Times New Roman" panose="02020603050405020304" pitchFamily="18" charset="0"/>
                        </a:rPr>
                        <a:t>～ ＩＣＴを支える ～</a:t>
                      </a:r>
                      <a:endParaRPr lang="ja-JP" sz="1500" kern="100" dirty="0">
                        <a:solidFill>
                          <a:srgbClr val="365F9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76962" marR="76962" marT="0" marB="0" anchor="ctr">
                    <a:solidFill>
                      <a:schemeClr val="accent1"/>
                    </a:solidFill>
                  </a:tcPr>
                </a:tc>
                <a:extLst>
                  <a:ext uri="{0D108BD9-81ED-4DB2-BD59-A6C34878D82A}">
                    <a16:rowId xmlns="" xmlns:a16="http://schemas.microsoft.com/office/drawing/2014/main" val="984986805"/>
                  </a:ext>
                </a:extLst>
              </a:tr>
              <a:tr h="576072">
                <a:tc>
                  <a:txBody>
                    <a:bodyPr/>
                    <a:lstStyle/>
                    <a:p>
                      <a:pPr marL="457200" marR="0" lvl="1" indent="0" algn="just" defTabSz="914400" rtl="0" eaLnBrk="1" fontAlgn="auto" latinLnBrk="0" hangingPunct="1">
                        <a:lnSpc>
                          <a:spcPct val="150000"/>
                        </a:lnSpc>
                        <a:spcBef>
                          <a:spcPts val="0"/>
                        </a:spcBef>
                        <a:spcAft>
                          <a:spcPts val="0"/>
                        </a:spcAft>
                        <a:buClrTx/>
                        <a:buSzTx/>
                        <a:buFont typeface="+mj-ea"/>
                        <a:buNone/>
                        <a:tabLst/>
                        <a:defRPr/>
                      </a:pPr>
                      <a:r>
                        <a:rPr lang="ja-JP" altLang="en-US"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①　</a:t>
                      </a:r>
                      <a:r>
                        <a:rPr lang="ja-JP"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情報通信ネットワークの整備促進</a:t>
                      </a:r>
                      <a:r>
                        <a:rPr lang="ja-JP" altLang="en-US"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a:t>
                      </a:r>
                      <a:r>
                        <a:rPr lang="ja-JP" altLang="en-US" sz="1300" kern="1200" dirty="0" smtClean="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③　</a:t>
                      </a:r>
                      <a:r>
                        <a:rPr lang="ja-JP" altLang="ja-JP" sz="1300" kern="1200" dirty="0" smtClean="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ＩＣＴ</a:t>
                      </a:r>
                      <a:r>
                        <a:rPr lang="ja-JP" altLang="ja-JP"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およびデータの活用を推進するための場づくり</a:t>
                      </a:r>
                      <a:endParaRPr lang="ja-JP"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457200" marR="0" lvl="1" indent="0" algn="just" defTabSz="914400" rtl="0" eaLnBrk="1" fontAlgn="auto" latinLnBrk="0" hangingPunct="1">
                        <a:lnSpc>
                          <a:spcPct val="150000"/>
                        </a:lnSpc>
                        <a:spcBef>
                          <a:spcPts val="0"/>
                        </a:spcBef>
                        <a:spcAft>
                          <a:spcPts val="0"/>
                        </a:spcAft>
                        <a:buClrTx/>
                        <a:buSzTx/>
                        <a:buFont typeface="+mj-ea"/>
                        <a:buNone/>
                        <a:tabLst/>
                        <a:defRPr/>
                      </a:pPr>
                      <a:r>
                        <a:rPr lang="ja-JP" altLang="en-US"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②　</a:t>
                      </a:r>
                      <a:r>
                        <a:rPr lang="ja-JP"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官民データ活用基盤の構築</a:t>
                      </a:r>
                      <a:r>
                        <a:rPr lang="ja-JP" altLang="en-US"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　　　　　　④　</a:t>
                      </a:r>
                      <a:r>
                        <a:rPr lang="ja-JP" altLang="ja-JP" sz="1300" kern="1200" dirty="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情報セキュリティの</a:t>
                      </a:r>
                      <a:r>
                        <a:rPr lang="ja-JP" altLang="ja-JP" sz="1300" kern="1200" dirty="0" smtClean="0">
                          <a:solidFill>
                            <a:schemeClr val="tx1"/>
                          </a:solidFill>
                          <a:effectLst/>
                          <a:latin typeface="ＭＳ ゴシック" panose="020B0609070205080204" pitchFamily="49" charset="-128"/>
                          <a:ea typeface="ＭＳ ゴシック" panose="020B0609070205080204" pitchFamily="49" charset="-128"/>
                          <a:cs typeface="Arial" panose="020B0604020202020204" pitchFamily="34" charset="0"/>
                        </a:rPr>
                        <a:t>確保</a:t>
                      </a:r>
                      <a:endParaRPr lang="ja-JP" sz="1300" kern="100" dirty="0">
                        <a:solidFill>
                          <a:schemeClr val="tx1"/>
                        </a:solidFill>
                        <a:effectLst/>
                        <a:latin typeface="ＭＳ ゴシック" panose="020B0609070205080204" pitchFamily="49" charset="-128"/>
                        <a:ea typeface="ＭＳ ゴシック" panose="020B0609070205080204" pitchFamily="49" charset="-128"/>
                        <a:cs typeface="Times New Roman" panose="02020603050405020304" pitchFamily="18" charset="0"/>
                      </a:endParaRPr>
                    </a:p>
                  </a:txBody>
                  <a:tcPr marL="76962" marR="76962" marT="0" marB="0" anchor="ctr">
                    <a:noFill/>
                  </a:tcPr>
                </a:tc>
                <a:extLst>
                  <a:ext uri="{0D108BD9-81ED-4DB2-BD59-A6C34878D82A}">
                    <a16:rowId xmlns="" xmlns:a16="http://schemas.microsoft.com/office/drawing/2014/main" val="2769025022"/>
                  </a:ext>
                </a:extLst>
              </a:tr>
            </a:tbl>
          </a:graphicData>
        </a:graphic>
      </p:graphicFrame>
      <p:sp>
        <p:nvSpPr>
          <p:cNvPr id="8" name="スライド番号プレースホルダー 7"/>
          <p:cNvSpPr>
            <a:spLocks noGrp="1"/>
          </p:cNvSpPr>
          <p:nvPr>
            <p:ph type="sldNum" sz="quarter" idx="12"/>
          </p:nvPr>
        </p:nvSpPr>
        <p:spPr/>
        <p:txBody>
          <a:bodyPr/>
          <a:lstStyle/>
          <a:p>
            <a:fld id="{D2D8002D-B5B0-4BAC-B1F6-782DDCCE6D9C}" type="slidenum">
              <a:rPr kumimoji="1" lang="ja-JP" altLang="en-US" smtClean="0"/>
              <a:t>3</a:t>
            </a:fld>
            <a:endParaRPr kumimoji="1" lang="ja-JP" altLang="en-US"/>
          </a:p>
        </p:txBody>
      </p:sp>
    </p:spTree>
    <p:extLst>
      <p:ext uri="{BB962C8B-B14F-4D97-AF65-F5344CB8AC3E}">
        <p14:creationId xmlns:p14="http://schemas.microsoft.com/office/powerpoint/2010/main" val="3943614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角丸四角形 70"/>
          <p:cNvSpPr/>
          <p:nvPr/>
        </p:nvSpPr>
        <p:spPr>
          <a:xfrm>
            <a:off x="51977" y="692395"/>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2" name="タイトル 1"/>
          <p:cNvSpPr>
            <a:spLocks noGrp="1"/>
          </p:cNvSpPr>
          <p:nvPr>
            <p:ph type="title"/>
          </p:nvPr>
        </p:nvSpPr>
        <p:spPr>
          <a:xfrm>
            <a:off x="-13967" y="-9230"/>
            <a:ext cx="10285434" cy="498523"/>
          </a:xfrm>
          <a:solidFill>
            <a:schemeClr val="accent1"/>
          </a:solidFill>
        </p:spPr>
        <p:txBody>
          <a:bodyPr>
            <a:noAutofit/>
          </a:bodyPr>
          <a:lstStyle/>
          <a:p>
            <a:r>
              <a:rPr lang="ja-JP" altLang="en-US" sz="2200" b="1" dirty="0">
                <a:solidFill>
                  <a:schemeClr val="bg1"/>
                </a:solidFill>
              </a:rPr>
              <a:t>重点戦略１　　 地域・産業を再創造する 　　～ ＩＣＴで創る ～　</a:t>
            </a:r>
          </a:p>
        </p:txBody>
      </p:sp>
      <p:sp>
        <p:nvSpPr>
          <p:cNvPr id="36" name="爆発 1 35"/>
          <p:cNvSpPr/>
          <p:nvPr/>
        </p:nvSpPr>
        <p:spPr>
          <a:xfrm>
            <a:off x="3234095" y="3103508"/>
            <a:ext cx="1285758" cy="572550"/>
          </a:xfrm>
          <a:prstGeom prst="irregularSeal1">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dirty="0"/>
          </a:p>
        </p:txBody>
      </p:sp>
      <p:pic>
        <p:nvPicPr>
          <p:cNvPr id="3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966" y="2163891"/>
            <a:ext cx="757164" cy="474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8" name="グループ化 37"/>
          <p:cNvGrpSpPr/>
          <p:nvPr/>
        </p:nvGrpSpPr>
        <p:grpSpPr>
          <a:xfrm>
            <a:off x="374011" y="2012674"/>
            <a:ext cx="832673" cy="817830"/>
            <a:chOff x="366214" y="4022794"/>
            <a:chExt cx="898701" cy="1022494"/>
          </a:xfrm>
        </p:grpSpPr>
        <p:pic>
          <p:nvPicPr>
            <p:cNvPr id="39" name="Picture 2" descr="C:\Users\w255181\Desktop\bouhan_camera_do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806" y="4159621"/>
              <a:ext cx="306015" cy="30601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2" descr="http://3.bp.blogspot.com/-iBi-yxZF2pA/WQvu4eGCuII/AAAAAAABECo/afezxCNPjr8Y_75zqi6IyneJk6Nwb4VkACLcB/s800/cooking_ondokei.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1520" y="4145405"/>
              <a:ext cx="458783" cy="45878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0" descr="http://3.bp.blogspot.com/-fS_dO6dd2vY/WZP308U7g7I/AAAAAAABGB4/YIyZ6n3aIzoxQ15UbMKZ-nQjzNswHNoGQCLcBGAs/s800/sentou_kagi_band_clo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6214" y="4492967"/>
              <a:ext cx="315724" cy="383773"/>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4" descr="https://3.bp.blogspot.com/-WsOr6KV3uzc/VvpdlXoRajI/AAAAAAAA5RQ/1Zv2TyR8ExwEbud2y4eRgMtcQnCNZcTFg/s800/button_onoff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821" y="4567344"/>
              <a:ext cx="364229" cy="325261"/>
            </a:xfrm>
            <a:prstGeom prst="rect">
              <a:avLst/>
            </a:prstGeom>
            <a:noFill/>
            <a:extLst>
              <a:ext uri="{909E8E84-426E-40DD-AFC4-6F175D3DCCD1}">
                <a14:hiddenFill xmlns:a14="http://schemas.microsoft.com/office/drawing/2010/main">
                  <a:solidFill>
                    <a:srgbClr val="FFFFFF"/>
                  </a:solidFill>
                </a14:hiddenFill>
              </a:ext>
            </a:extLst>
          </p:spPr>
        </p:pic>
        <p:sp>
          <p:nvSpPr>
            <p:cNvPr id="43" name="稲妻 42"/>
            <p:cNvSpPr/>
            <p:nvPr/>
          </p:nvSpPr>
          <p:spPr>
            <a:xfrm rot="6116876">
              <a:off x="1070573" y="4025256"/>
              <a:ext cx="196804" cy="19188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稲妻 43"/>
            <p:cNvSpPr/>
            <p:nvPr/>
          </p:nvSpPr>
          <p:spPr>
            <a:xfrm rot="8717819">
              <a:off x="1091482" y="4715577"/>
              <a:ext cx="154984" cy="26821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稲妻 44"/>
            <p:cNvSpPr/>
            <p:nvPr/>
          </p:nvSpPr>
          <p:spPr>
            <a:xfrm rot="8717819">
              <a:off x="623077" y="4777076"/>
              <a:ext cx="154984" cy="26821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稲妻 45"/>
            <p:cNvSpPr/>
            <p:nvPr/>
          </p:nvSpPr>
          <p:spPr>
            <a:xfrm rot="6116876">
              <a:off x="627991" y="4057412"/>
              <a:ext cx="196804" cy="19188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7" name="テキスト ボックス 46"/>
          <p:cNvSpPr txBox="1"/>
          <p:nvPr/>
        </p:nvSpPr>
        <p:spPr>
          <a:xfrm>
            <a:off x="371223" y="1436503"/>
            <a:ext cx="997080" cy="486044"/>
          </a:xfrm>
          <a:prstGeom prst="roundRect">
            <a:avLst/>
          </a:prstGeom>
          <a:solidFill>
            <a:schemeClr val="accent6">
              <a:lumMod val="40000"/>
              <a:lumOff val="60000"/>
            </a:schemeClr>
          </a:solidFill>
        </p:spPr>
        <p:txBody>
          <a:bodyPr wrap="square" lIns="99779" tIns="49890" rIns="99779" bIns="49890" rtlCol="0">
            <a:spAutoFit/>
          </a:bodyPr>
          <a:lstStyle/>
          <a:p>
            <a:pPr algn="ctr"/>
            <a:r>
              <a:rPr lang="ja-JP" altLang="en-US" sz="1100" b="1" dirty="0"/>
              <a:t>センサ</a:t>
            </a:r>
            <a:endParaRPr lang="en-US" altLang="ja-JP" sz="1100" b="1" dirty="0"/>
          </a:p>
          <a:p>
            <a:pPr algn="ctr"/>
            <a:r>
              <a:rPr lang="ja-JP" altLang="en-US" sz="1100" b="1" dirty="0"/>
              <a:t>＋通信機能</a:t>
            </a:r>
          </a:p>
        </p:txBody>
      </p:sp>
      <p:sp>
        <p:nvSpPr>
          <p:cNvPr id="48" name="テキスト ボックス 47"/>
          <p:cNvSpPr txBox="1"/>
          <p:nvPr/>
        </p:nvSpPr>
        <p:spPr>
          <a:xfrm>
            <a:off x="1833140" y="1435502"/>
            <a:ext cx="989724" cy="486044"/>
          </a:xfrm>
          <a:prstGeom prst="roundRect">
            <a:avLst/>
          </a:prstGeom>
          <a:solidFill>
            <a:schemeClr val="accent6">
              <a:lumMod val="40000"/>
              <a:lumOff val="60000"/>
            </a:schemeClr>
          </a:solidFill>
        </p:spPr>
        <p:txBody>
          <a:bodyPr wrap="square" lIns="99779" tIns="49890" rIns="99779" bIns="49890" rtlCol="0">
            <a:spAutoFit/>
          </a:bodyPr>
          <a:lstStyle/>
          <a:p>
            <a:pPr algn="ctr"/>
            <a:r>
              <a:rPr lang="ja-JP" altLang="en-US" sz="1100" b="1" dirty="0"/>
              <a:t>クラウド・</a:t>
            </a:r>
            <a:endParaRPr lang="en-US" altLang="ja-JP" sz="1100" b="1" dirty="0"/>
          </a:p>
          <a:p>
            <a:pPr algn="ctr"/>
            <a:r>
              <a:rPr lang="ja-JP" altLang="en-US" sz="1100" b="1" dirty="0"/>
              <a:t>データ分析</a:t>
            </a:r>
          </a:p>
        </p:txBody>
      </p:sp>
      <p:sp>
        <p:nvSpPr>
          <p:cNvPr id="49" name="テキスト ボックス 48"/>
          <p:cNvSpPr txBox="1"/>
          <p:nvPr/>
        </p:nvSpPr>
        <p:spPr>
          <a:xfrm>
            <a:off x="3453702" y="1435502"/>
            <a:ext cx="1066150" cy="486044"/>
          </a:xfrm>
          <a:prstGeom prst="roundRect">
            <a:avLst/>
          </a:prstGeom>
          <a:solidFill>
            <a:schemeClr val="accent6">
              <a:lumMod val="40000"/>
              <a:lumOff val="60000"/>
            </a:schemeClr>
          </a:solidFill>
        </p:spPr>
        <p:txBody>
          <a:bodyPr wrap="square" lIns="99779" tIns="49890" rIns="99779" bIns="49890" rtlCol="0">
            <a:spAutoFit/>
          </a:bodyPr>
          <a:lstStyle/>
          <a:p>
            <a:pPr algn="ctr"/>
            <a:r>
              <a:rPr lang="ja-JP" altLang="en-US" sz="1100" b="1" dirty="0"/>
              <a:t>新しい製品・</a:t>
            </a:r>
            <a:endParaRPr lang="en-US" altLang="ja-JP" sz="1100" b="1" dirty="0"/>
          </a:p>
          <a:p>
            <a:pPr algn="ctr"/>
            <a:r>
              <a:rPr lang="ja-JP" altLang="en-US" sz="1100" b="1" dirty="0"/>
              <a:t>サービス</a:t>
            </a:r>
          </a:p>
        </p:txBody>
      </p:sp>
      <p:sp>
        <p:nvSpPr>
          <p:cNvPr id="50" name="テキスト ボックス 49"/>
          <p:cNvSpPr txBox="1"/>
          <p:nvPr/>
        </p:nvSpPr>
        <p:spPr>
          <a:xfrm>
            <a:off x="3630954" y="1937675"/>
            <a:ext cx="1499847" cy="223865"/>
          </a:xfrm>
          <a:prstGeom prst="rect">
            <a:avLst/>
          </a:prstGeom>
          <a:noFill/>
          <a:ln>
            <a:noFill/>
          </a:ln>
        </p:spPr>
        <p:txBody>
          <a:bodyPr wrap="square" lIns="99779" tIns="49890" rIns="99779" bIns="49890" rtlCol="0">
            <a:spAutoFit/>
          </a:bodyPr>
          <a:lstStyle/>
          <a:p>
            <a:pPr algn="ctr"/>
            <a:r>
              <a:rPr lang="ja-JP" altLang="en-US" sz="800" dirty="0">
                <a:latin typeface="ＭＳ ゴシック" panose="020B0609070205080204" pitchFamily="49" charset="-128"/>
                <a:ea typeface="ＭＳ ゴシック" panose="020B0609070205080204" pitchFamily="49" charset="-128"/>
              </a:rPr>
              <a:t>医療・健康・福祉</a:t>
            </a:r>
          </a:p>
        </p:txBody>
      </p:sp>
      <p:pic>
        <p:nvPicPr>
          <p:cNvPr id="51" name="Picture 4" descr="稲刈り機のイラスト"/>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88527" y="2124940"/>
            <a:ext cx="421190" cy="34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 name="グループ化 51"/>
          <p:cNvGrpSpPr>
            <a:grpSpLocks noChangeAspect="1"/>
          </p:cNvGrpSpPr>
          <p:nvPr/>
        </p:nvGrpSpPr>
        <p:grpSpPr>
          <a:xfrm>
            <a:off x="4069264" y="2539977"/>
            <a:ext cx="531398" cy="379998"/>
            <a:chOff x="1835371" y="444994"/>
            <a:chExt cx="5558138" cy="4774654"/>
          </a:xfrm>
        </p:grpSpPr>
        <p:pic>
          <p:nvPicPr>
            <p:cNvPr id="53" name="Picture 8" descr="厳島神社の鳥居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83512" y="444994"/>
              <a:ext cx="3809997" cy="358140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6" descr="観光客のイラスト">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35371" y="1009595"/>
              <a:ext cx="4286251" cy="42100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グループ化 69"/>
          <p:cNvGrpSpPr>
            <a:grpSpLocks noChangeAspect="1"/>
          </p:cNvGrpSpPr>
          <p:nvPr/>
        </p:nvGrpSpPr>
        <p:grpSpPr bwMode="auto">
          <a:xfrm>
            <a:off x="3388526" y="2541932"/>
            <a:ext cx="427567" cy="319549"/>
            <a:chOff x="6723089" y="5553195"/>
            <a:chExt cx="777779" cy="720000"/>
          </a:xfrm>
        </p:grpSpPr>
        <p:pic>
          <p:nvPicPr>
            <p:cNvPr id="56" name="Picture 2" descr="工場のイラスト">
              <a:hlinkClick r:id="rId12"/>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852862" y="5553195"/>
              <a:ext cx="648006"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4" descr="機械を操作している工場員のイラスト"/>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723089" y="5754049"/>
              <a:ext cx="489748" cy="489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8" name="グループ化 57"/>
          <p:cNvGrpSpPr>
            <a:grpSpLocks noChangeAspect="1"/>
          </p:cNvGrpSpPr>
          <p:nvPr/>
        </p:nvGrpSpPr>
        <p:grpSpPr>
          <a:xfrm>
            <a:off x="4114981" y="2145075"/>
            <a:ext cx="431666" cy="293554"/>
            <a:chOff x="846470" y="-182363"/>
            <a:chExt cx="5128083" cy="4189320"/>
          </a:xfrm>
        </p:grpSpPr>
        <p:pic>
          <p:nvPicPr>
            <p:cNvPr id="59" name="Picture 4" descr="大病院のイラスト">
              <a:hlinkClick r:id="rId15"/>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46470" y="-182363"/>
              <a:ext cx="4762500" cy="3771901"/>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2" descr="病院のベッドに腰掛ける患者のイラスト">
              <a:hlinkClick r:id="rId17"/>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164556" y="216003"/>
              <a:ext cx="3809997" cy="3790954"/>
            </a:xfrm>
            <a:prstGeom prst="rect">
              <a:avLst/>
            </a:prstGeom>
            <a:noFill/>
            <a:extLst>
              <a:ext uri="{909E8E84-426E-40DD-AFC4-6F175D3DCCD1}">
                <a14:hiddenFill xmlns:a14="http://schemas.microsoft.com/office/drawing/2010/main">
                  <a:solidFill>
                    <a:srgbClr val="FFFFFF"/>
                  </a:solidFill>
                </a14:hiddenFill>
              </a:ext>
            </a:extLst>
          </p:spPr>
        </p:pic>
      </p:grpSp>
      <p:pic>
        <p:nvPicPr>
          <p:cNvPr id="61" name="Picture 2" descr="logo"/>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41022" y="2988257"/>
            <a:ext cx="2203202" cy="385368"/>
          </a:xfrm>
          <a:prstGeom prst="rect">
            <a:avLst/>
          </a:prstGeom>
          <a:noFill/>
          <a:extLst>
            <a:ext uri="{909E8E84-426E-40DD-AFC4-6F175D3DCCD1}">
              <a14:hiddenFill xmlns:a14="http://schemas.microsoft.com/office/drawing/2010/main">
                <a:solidFill>
                  <a:srgbClr val="FFFFFF"/>
                </a:solidFill>
              </a14:hiddenFill>
            </a:ext>
          </a:extLst>
        </p:spPr>
      </p:pic>
      <p:sp>
        <p:nvSpPr>
          <p:cNvPr id="62" name="テキスト ボックス 61"/>
          <p:cNvSpPr txBox="1"/>
          <p:nvPr/>
        </p:nvSpPr>
        <p:spPr>
          <a:xfrm>
            <a:off x="4006491" y="2880188"/>
            <a:ext cx="674979" cy="254643"/>
          </a:xfrm>
          <a:prstGeom prst="rect">
            <a:avLst/>
          </a:prstGeom>
          <a:noFill/>
          <a:ln>
            <a:noFill/>
          </a:ln>
        </p:spPr>
        <p:txBody>
          <a:bodyPr wrap="square" lIns="99779" tIns="49890" rIns="99779" bIns="49890" rtlCol="0">
            <a:spAutoFit/>
          </a:bodyPr>
          <a:lstStyle/>
          <a:p>
            <a:pPr algn="ctr"/>
            <a:r>
              <a:rPr lang="ja-JP" altLang="en-US" sz="1000" dirty="0">
                <a:latin typeface="ＭＳ ゴシック" panose="020B0609070205080204" pitchFamily="49" charset="-128"/>
                <a:ea typeface="ＭＳ ゴシック" panose="020B0609070205080204" pitchFamily="49" charset="-128"/>
              </a:rPr>
              <a:t>観光</a:t>
            </a:r>
          </a:p>
        </p:txBody>
      </p:sp>
      <p:sp>
        <p:nvSpPr>
          <p:cNvPr id="63" name="テキスト ボックス 62"/>
          <p:cNvSpPr txBox="1"/>
          <p:nvPr/>
        </p:nvSpPr>
        <p:spPr>
          <a:xfrm>
            <a:off x="3279211" y="2880188"/>
            <a:ext cx="674979" cy="254643"/>
          </a:xfrm>
          <a:prstGeom prst="rect">
            <a:avLst/>
          </a:prstGeom>
          <a:noFill/>
          <a:ln>
            <a:noFill/>
          </a:ln>
        </p:spPr>
        <p:txBody>
          <a:bodyPr wrap="square" lIns="99779" tIns="49890" rIns="99779" bIns="49890" rtlCol="0">
            <a:spAutoFit/>
          </a:bodyPr>
          <a:lstStyle/>
          <a:p>
            <a:pPr algn="ctr"/>
            <a:r>
              <a:rPr lang="ja-JP" altLang="en-US" sz="1000" dirty="0">
                <a:latin typeface="ＭＳ ゴシック" panose="020B0609070205080204" pitchFamily="49" charset="-128"/>
                <a:ea typeface="ＭＳ ゴシック" panose="020B0609070205080204" pitchFamily="49" charset="-128"/>
              </a:rPr>
              <a:t>製造</a:t>
            </a:r>
          </a:p>
        </p:txBody>
      </p:sp>
      <p:sp>
        <p:nvSpPr>
          <p:cNvPr id="64" name="テキスト ボックス 63"/>
          <p:cNvSpPr txBox="1"/>
          <p:nvPr/>
        </p:nvSpPr>
        <p:spPr>
          <a:xfrm>
            <a:off x="3279211" y="1921517"/>
            <a:ext cx="674979" cy="254643"/>
          </a:xfrm>
          <a:prstGeom prst="rect">
            <a:avLst/>
          </a:prstGeom>
          <a:noFill/>
          <a:ln>
            <a:noFill/>
          </a:ln>
        </p:spPr>
        <p:txBody>
          <a:bodyPr wrap="square" lIns="99779" tIns="49890" rIns="99779" bIns="49890" rtlCol="0">
            <a:spAutoFit/>
          </a:bodyPr>
          <a:lstStyle/>
          <a:p>
            <a:pPr algn="ctr"/>
            <a:r>
              <a:rPr lang="ja-JP" altLang="en-US" sz="1000" dirty="0">
                <a:latin typeface="ＭＳ ゴシック" panose="020B0609070205080204" pitchFamily="49" charset="-128"/>
                <a:ea typeface="ＭＳ ゴシック" panose="020B0609070205080204" pitchFamily="49" charset="-128"/>
              </a:rPr>
              <a:t>農業</a:t>
            </a:r>
          </a:p>
        </p:txBody>
      </p:sp>
      <p:sp>
        <p:nvSpPr>
          <p:cNvPr id="65" name="山形 64"/>
          <p:cNvSpPr/>
          <p:nvPr/>
        </p:nvSpPr>
        <p:spPr>
          <a:xfrm>
            <a:off x="1401773" y="2163891"/>
            <a:ext cx="451384" cy="430569"/>
          </a:xfrm>
          <a:prstGeom prst="chevron">
            <a:avLst>
              <a:gd name="adj" fmla="val 35303"/>
            </a:avLst>
          </a:prstGeom>
          <a:ln/>
        </p:spPr>
        <p:style>
          <a:lnRef idx="1">
            <a:schemeClr val="accent1"/>
          </a:lnRef>
          <a:fillRef idx="2">
            <a:schemeClr val="accent1"/>
          </a:fillRef>
          <a:effectRef idx="1">
            <a:schemeClr val="accent1"/>
          </a:effectRef>
          <a:fontRef idx="minor">
            <a:schemeClr val="dk1"/>
          </a:fontRef>
        </p:style>
        <p:txBody>
          <a:bodyPr lIns="99779" tIns="49890" rIns="99779" bIns="49890" rtlCol="0" anchor="ctr"/>
          <a:lstStyle/>
          <a:p>
            <a:pPr algn="ctr"/>
            <a:endParaRPr kumimoji="1" lang="ja-JP" altLang="en-US">
              <a:solidFill>
                <a:schemeClr val="tx1"/>
              </a:solidFill>
            </a:endParaRPr>
          </a:p>
        </p:txBody>
      </p:sp>
      <p:sp>
        <p:nvSpPr>
          <p:cNvPr id="66" name="テキスト ボックス 65"/>
          <p:cNvSpPr txBox="1"/>
          <p:nvPr/>
        </p:nvSpPr>
        <p:spPr>
          <a:xfrm>
            <a:off x="3146100" y="3223628"/>
            <a:ext cx="1714835" cy="452431"/>
          </a:xfrm>
          <a:prstGeom prst="rect">
            <a:avLst/>
          </a:prstGeom>
          <a:noFill/>
        </p:spPr>
        <p:txBody>
          <a:bodyPr wrap="square" lIns="99779" tIns="49890" rIns="99779" bIns="49890" rtlCol="0">
            <a:spAutoFit/>
          </a:bodyPr>
          <a:lstStyle/>
          <a:p>
            <a:pPr algn="ctr"/>
            <a:r>
              <a:rPr lang="ja-JP" altLang="en-US" sz="1100" b="1" dirty="0"/>
              <a:t>生活や産業における</a:t>
            </a:r>
            <a:endParaRPr lang="en-US" altLang="ja-JP" sz="1100" b="1" dirty="0"/>
          </a:p>
          <a:p>
            <a:pPr algn="ctr"/>
            <a:r>
              <a:rPr lang="ja-JP" altLang="en-US" sz="1100" b="1" dirty="0"/>
              <a:t>新しい価値の創造</a:t>
            </a:r>
          </a:p>
        </p:txBody>
      </p:sp>
      <p:sp>
        <p:nvSpPr>
          <p:cNvPr id="68" name="テキスト ボックス 67"/>
          <p:cNvSpPr txBox="1"/>
          <p:nvPr/>
        </p:nvSpPr>
        <p:spPr>
          <a:xfrm>
            <a:off x="344579" y="3373625"/>
            <a:ext cx="2801520" cy="270032"/>
          </a:xfrm>
          <a:prstGeom prst="rect">
            <a:avLst/>
          </a:prstGeom>
          <a:noFill/>
          <a:ln>
            <a:noFill/>
          </a:ln>
        </p:spPr>
        <p:txBody>
          <a:bodyPr wrap="square" lIns="99779" tIns="49890" rIns="99779" bIns="49890" rtlCol="0">
            <a:spAutoFit/>
          </a:bodyPr>
          <a:lstStyle/>
          <a:p>
            <a:pPr algn="ctr"/>
            <a:r>
              <a:rPr lang="ja-JP" altLang="en-US" sz="1100" dirty="0">
                <a:latin typeface="ＭＳ ゴシック" panose="020B0609070205080204" pitchFamily="49" charset="-128"/>
                <a:ea typeface="ＭＳ ゴシック" panose="020B0609070205080204" pitchFamily="49" charset="-128"/>
              </a:rPr>
              <a:t>（平成</a:t>
            </a:r>
            <a:r>
              <a:rPr lang="en-US" altLang="ja-JP" sz="1100" dirty="0">
                <a:latin typeface="ＭＳ ゴシック" panose="020B0609070205080204" pitchFamily="49" charset="-128"/>
                <a:ea typeface="ＭＳ ゴシック" panose="020B0609070205080204" pitchFamily="49" charset="-128"/>
              </a:rPr>
              <a:t>29</a:t>
            </a:r>
            <a:r>
              <a:rPr lang="ja-JP" altLang="en-US" sz="1100" dirty="0">
                <a:latin typeface="ＭＳ ゴシック" panose="020B0609070205080204" pitchFamily="49" charset="-128"/>
                <a:ea typeface="ＭＳ ゴシック" panose="020B0609070205080204" pitchFamily="49" charset="-128"/>
              </a:rPr>
              <a:t>年３月</a:t>
            </a:r>
            <a:r>
              <a:rPr lang="en-US" altLang="ja-JP" sz="1100" dirty="0">
                <a:latin typeface="ＭＳ ゴシック" panose="020B0609070205080204" pitchFamily="49" charset="-128"/>
                <a:ea typeface="ＭＳ ゴシック" panose="020B0609070205080204" pitchFamily="49" charset="-128"/>
              </a:rPr>
              <a:t>13</a:t>
            </a:r>
            <a:r>
              <a:rPr lang="ja-JP" altLang="en-US" sz="1100" dirty="0">
                <a:latin typeface="ＭＳ ゴシック" panose="020B0609070205080204" pitchFamily="49" charset="-128"/>
                <a:ea typeface="ＭＳ ゴシック" panose="020B0609070205080204" pitchFamily="49" charset="-128"/>
              </a:rPr>
              <a:t>日経済産業省選定）</a:t>
            </a:r>
          </a:p>
        </p:txBody>
      </p:sp>
      <p:sp>
        <p:nvSpPr>
          <p:cNvPr id="70" name="山形 69"/>
          <p:cNvSpPr/>
          <p:nvPr/>
        </p:nvSpPr>
        <p:spPr>
          <a:xfrm>
            <a:off x="2732921" y="2185599"/>
            <a:ext cx="451384" cy="430569"/>
          </a:xfrm>
          <a:prstGeom prst="chevron">
            <a:avLst>
              <a:gd name="adj" fmla="val 35303"/>
            </a:avLst>
          </a:prstGeom>
          <a:ln/>
        </p:spPr>
        <p:style>
          <a:lnRef idx="1">
            <a:schemeClr val="accent1"/>
          </a:lnRef>
          <a:fillRef idx="2">
            <a:schemeClr val="accent1"/>
          </a:fillRef>
          <a:effectRef idx="1">
            <a:schemeClr val="accent1"/>
          </a:effectRef>
          <a:fontRef idx="minor">
            <a:schemeClr val="dk1"/>
          </a:fontRef>
        </p:style>
        <p:txBody>
          <a:bodyPr lIns="99779" tIns="49890" rIns="99779" bIns="49890" rtlCol="0" anchor="ctr"/>
          <a:lstStyle/>
          <a:p>
            <a:pPr algn="ctr"/>
            <a:endParaRPr kumimoji="1" lang="ja-JP" altLang="en-US">
              <a:solidFill>
                <a:schemeClr val="tx1"/>
              </a:solidFill>
            </a:endParaRPr>
          </a:p>
        </p:txBody>
      </p:sp>
      <p:pic>
        <p:nvPicPr>
          <p:cNvPr id="77" name="図 7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665075" y="-20362"/>
            <a:ext cx="475882" cy="672084"/>
          </a:xfrm>
          <a:prstGeom prst="rect">
            <a:avLst/>
          </a:prstGeom>
          <a:noFill/>
        </p:spPr>
      </p:pic>
      <p:sp>
        <p:nvSpPr>
          <p:cNvPr id="79" name="タイトル 1"/>
          <p:cNvSpPr txBox="1">
            <a:spLocks/>
          </p:cNvSpPr>
          <p:nvPr/>
        </p:nvSpPr>
        <p:spPr>
          <a:xfrm>
            <a:off x="1413587" y="576114"/>
            <a:ext cx="2101033" cy="302434"/>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Ｉ</a:t>
            </a:r>
            <a:r>
              <a:rPr lang="en-US" altLang="ja-JP" sz="2000" b="1" dirty="0">
                <a:solidFill>
                  <a:schemeClr val="bg1"/>
                </a:solidFill>
              </a:rPr>
              <a:t>o</a:t>
            </a:r>
            <a:r>
              <a:rPr lang="ja-JP" altLang="en-US" sz="2000" b="1" dirty="0">
                <a:solidFill>
                  <a:schemeClr val="bg1"/>
                </a:solidFill>
              </a:rPr>
              <a:t>Ｔの推進</a:t>
            </a:r>
          </a:p>
        </p:txBody>
      </p:sp>
      <p:sp>
        <p:nvSpPr>
          <p:cNvPr id="80" name="角丸四角形 79"/>
          <p:cNvSpPr/>
          <p:nvPr/>
        </p:nvSpPr>
        <p:spPr>
          <a:xfrm>
            <a:off x="5292418" y="692395"/>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3" name="テキスト ボックス 2"/>
          <p:cNvSpPr txBox="1"/>
          <p:nvPr/>
        </p:nvSpPr>
        <p:spPr>
          <a:xfrm>
            <a:off x="120643" y="878548"/>
            <a:ext cx="4686921" cy="613715"/>
          </a:xfrm>
          <a:prstGeom prst="rect">
            <a:avLst/>
          </a:prstGeom>
          <a:noFill/>
        </p:spPr>
        <p:txBody>
          <a:bodyPr wrap="square" lIns="99779" tIns="49890" rIns="99779" bIns="49890" rtlCol="0">
            <a:spAutoFit/>
          </a:bodyPr>
          <a:lstStyle/>
          <a:p>
            <a:pPr marL="187086" indent="-187086">
              <a:lnSpc>
                <a:spcPts val="1964"/>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Ｉ</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o</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Ｔ（</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Internet of Things</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）の活用による地域の課題解決と本県経済の活性化</a:t>
            </a:r>
          </a:p>
        </p:txBody>
      </p:sp>
      <p:sp>
        <p:nvSpPr>
          <p:cNvPr id="67" name="タイトル 1"/>
          <p:cNvSpPr txBox="1">
            <a:spLocks/>
          </p:cNvSpPr>
          <p:nvPr/>
        </p:nvSpPr>
        <p:spPr>
          <a:xfrm>
            <a:off x="6342935" y="576114"/>
            <a:ext cx="2747505" cy="302434"/>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スマート農業の推進</a:t>
            </a:r>
          </a:p>
        </p:txBody>
      </p:sp>
      <p:sp>
        <p:nvSpPr>
          <p:cNvPr id="69" name="角丸四角形 68"/>
          <p:cNvSpPr/>
          <p:nvPr/>
        </p:nvSpPr>
        <p:spPr>
          <a:xfrm>
            <a:off x="59218" y="3985744"/>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72" name="タイトル 1"/>
          <p:cNvSpPr txBox="1">
            <a:spLocks/>
          </p:cNvSpPr>
          <p:nvPr/>
        </p:nvSpPr>
        <p:spPr>
          <a:xfrm>
            <a:off x="374012" y="3869463"/>
            <a:ext cx="4191126" cy="340293"/>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地域のエネルギー・交通への活用</a:t>
            </a:r>
          </a:p>
        </p:txBody>
      </p:sp>
      <p:pic>
        <p:nvPicPr>
          <p:cNvPr id="75" name="Picture 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414437" y="1483415"/>
            <a:ext cx="1080048" cy="605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図 7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9278370" y="2867928"/>
            <a:ext cx="540480" cy="505697"/>
          </a:xfrm>
          <a:prstGeom prst="rect">
            <a:avLst/>
          </a:prstGeom>
        </p:spPr>
      </p:pic>
      <p:pic>
        <p:nvPicPr>
          <p:cNvPr id="78" name="図 77"/>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878306" y="2824018"/>
            <a:ext cx="788926" cy="549607"/>
          </a:xfrm>
          <a:prstGeom prst="rect">
            <a:avLst/>
          </a:prstGeom>
        </p:spPr>
      </p:pic>
      <p:pic>
        <p:nvPicPr>
          <p:cNvPr id="81" name="Picture 2" descr="D:\nouka_greenhouse_vinylhouse.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5534845" y="1686254"/>
            <a:ext cx="808090" cy="553245"/>
          </a:xfrm>
          <a:prstGeom prst="rect">
            <a:avLst/>
          </a:prstGeom>
          <a:noFill/>
          <a:extLst>
            <a:ext uri="{909E8E84-426E-40DD-AFC4-6F175D3DCCD1}">
              <a14:hiddenFill xmlns:a14="http://schemas.microsoft.com/office/drawing/2010/main">
                <a:solidFill>
                  <a:srgbClr val="FFFFFF"/>
                </a:solidFill>
              </a14:hiddenFill>
            </a:ext>
          </a:extLst>
        </p:spPr>
      </p:pic>
      <p:sp>
        <p:nvSpPr>
          <p:cNvPr id="82" name="テキスト ボックス 81"/>
          <p:cNvSpPr txBox="1"/>
          <p:nvPr/>
        </p:nvSpPr>
        <p:spPr>
          <a:xfrm>
            <a:off x="5696463" y="3295902"/>
            <a:ext cx="1522647" cy="387110"/>
          </a:xfrm>
          <a:prstGeom prst="rect">
            <a:avLst/>
          </a:prstGeom>
          <a:solidFill>
            <a:srgbClr val="FFFF00"/>
          </a:solidFill>
          <a:ln w="28575">
            <a:solidFill>
              <a:schemeClr val="tx1"/>
            </a:solidFill>
          </a:ln>
        </p:spPr>
        <p:txBody>
          <a:bodyPr wrap="square" lIns="99779" tIns="39283" rIns="99779" bIns="39283" rtlCol="0" anchor="ctr" anchorCtr="0">
            <a:spAutoFit/>
          </a:bodyPr>
          <a:lstStyle/>
          <a:p>
            <a:pPr algn="ctr">
              <a:lnSpc>
                <a:spcPts val="1200"/>
              </a:lnSpc>
            </a:pPr>
            <a:r>
              <a:rPr lang="ja-JP" altLang="en-US" sz="900" dirty="0">
                <a:latin typeface="ＭＳ ゴシック" panose="020B0609070205080204" pitchFamily="49" charset="-128"/>
                <a:ea typeface="ＭＳ ゴシック" panose="020B0609070205080204" pitchFamily="49" charset="-128"/>
              </a:rPr>
              <a:t>遠隔操作による</a:t>
            </a:r>
            <a:endParaRPr lang="en-US" altLang="ja-JP" sz="900" dirty="0">
              <a:latin typeface="ＭＳ ゴシック" panose="020B0609070205080204" pitchFamily="49" charset="-128"/>
              <a:ea typeface="ＭＳ ゴシック" panose="020B0609070205080204" pitchFamily="49" charset="-128"/>
            </a:endParaRPr>
          </a:p>
          <a:p>
            <a:pPr algn="ctr">
              <a:lnSpc>
                <a:spcPts val="1200"/>
              </a:lnSpc>
            </a:pPr>
            <a:r>
              <a:rPr lang="ja-JP" altLang="en-US" sz="900" dirty="0">
                <a:latin typeface="ＭＳ ゴシック" panose="020B0609070205080204" pitchFamily="49" charset="-128"/>
                <a:ea typeface="ＭＳ ゴシック" panose="020B0609070205080204" pitchFamily="49" charset="-128"/>
              </a:rPr>
              <a:t>環境制御栽培や水管理</a:t>
            </a:r>
          </a:p>
        </p:txBody>
      </p:sp>
      <p:sp>
        <p:nvSpPr>
          <p:cNvPr id="83" name="テキスト ボックス 82"/>
          <p:cNvSpPr txBox="1"/>
          <p:nvPr/>
        </p:nvSpPr>
        <p:spPr>
          <a:xfrm>
            <a:off x="5292418" y="2132793"/>
            <a:ext cx="1402089" cy="516253"/>
          </a:xfrm>
          <a:prstGeom prst="rect">
            <a:avLst/>
          </a:prstGeom>
          <a:noFill/>
        </p:spPr>
        <p:txBody>
          <a:bodyPr wrap="square" lIns="99779" tIns="49890" rIns="99779" bIns="49890" rtlCol="0">
            <a:spAutoFit/>
          </a:bodyPr>
          <a:lstStyle/>
          <a:p>
            <a:pPr>
              <a:lnSpc>
                <a:spcPct val="150000"/>
              </a:lnSpc>
            </a:pPr>
            <a:r>
              <a:rPr lang="ja-JP" altLang="en-US" sz="900" dirty="0">
                <a:latin typeface="ＭＳ ゴシック" panose="020B0609070205080204" pitchFamily="49" charset="-128"/>
                <a:ea typeface="ＭＳ ゴシック" panose="020B0609070205080204" pitchFamily="49" charset="-128"/>
              </a:rPr>
              <a:t>温室内の温度や日射量、</a:t>
            </a:r>
            <a:r>
              <a:rPr lang="en-US" altLang="ja-JP" sz="900" dirty="0">
                <a:latin typeface="ＭＳ ゴシック" panose="020B0609070205080204" pitchFamily="49" charset="-128"/>
                <a:ea typeface="ＭＳ ゴシック" panose="020B0609070205080204" pitchFamily="49" charset="-128"/>
              </a:rPr>
              <a:t>CO</a:t>
            </a:r>
            <a:r>
              <a:rPr lang="en-US" altLang="ja-JP" sz="1100" baseline="-10000" dirty="0">
                <a:latin typeface="ＭＳ ゴシック" panose="020B0609070205080204" pitchFamily="49" charset="-128"/>
                <a:ea typeface="ＭＳ ゴシック" panose="020B0609070205080204" pitchFamily="49" charset="-128"/>
              </a:rPr>
              <a:t>2</a:t>
            </a:r>
            <a:r>
              <a:rPr lang="ja-JP" altLang="en-US" sz="900" dirty="0">
                <a:latin typeface="ＭＳ ゴシック" panose="020B0609070205080204" pitchFamily="49" charset="-128"/>
                <a:ea typeface="ＭＳ ゴシック" panose="020B0609070205080204" pitchFamily="49" charset="-128"/>
              </a:rPr>
              <a:t>などを遠隔から制御</a:t>
            </a:r>
          </a:p>
        </p:txBody>
      </p:sp>
      <p:pic>
        <p:nvPicPr>
          <p:cNvPr id="84" name="図 83"/>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150076" y="2700762"/>
            <a:ext cx="677712" cy="597255"/>
          </a:xfrm>
          <a:prstGeom prst="rect">
            <a:avLst/>
          </a:prstGeom>
        </p:spPr>
      </p:pic>
      <p:pic>
        <p:nvPicPr>
          <p:cNvPr id="85" name="図 8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778222" y="1738420"/>
            <a:ext cx="776848" cy="576687"/>
          </a:xfrm>
          <a:prstGeom prst="rect">
            <a:avLst/>
          </a:prstGeom>
        </p:spPr>
      </p:pic>
      <p:sp>
        <p:nvSpPr>
          <p:cNvPr id="86" name="テキスト ボックス 85"/>
          <p:cNvSpPr txBox="1"/>
          <p:nvPr/>
        </p:nvSpPr>
        <p:spPr>
          <a:xfrm>
            <a:off x="6524858" y="2315107"/>
            <a:ext cx="1353448" cy="267467"/>
          </a:xfrm>
          <a:prstGeom prst="rect">
            <a:avLst/>
          </a:prstGeom>
          <a:noFill/>
          <a:ln>
            <a:noFill/>
          </a:ln>
        </p:spPr>
        <p:txBody>
          <a:bodyPr wrap="square" lIns="99779" tIns="49890" rIns="99779" bIns="49890" rtlCol="0">
            <a:spAutoFit/>
          </a:bodyPr>
          <a:lstStyle/>
          <a:p>
            <a:pPr algn="ctr">
              <a:lnSpc>
                <a:spcPts val="1309"/>
              </a:lnSpc>
            </a:pPr>
            <a:r>
              <a:rPr lang="ja-JP" altLang="en-US" sz="900" dirty="0">
                <a:latin typeface="ＭＳ ゴシック" panose="020B0609070205080204" pitchFamily="49" charset="-128"/>
                <a:ea typeface="ＭＳ ゴシック" panose="020B0609070205080204" pitchFamily="49" charset="-128"/>
              </a:rPr>
              <a:t>田の入水を操作</a:t>
            </a:r>
          </a:p>
        </p:txBody>
      </p:sp>
      <p:sp>
        <p:nvSpPr>
          <p:cNvPr id="87" name="右矢印 86"/>
          <p:cNvSpPr/>
          <p:nvPr/>
        </p:nvSpPr>
        <p:spPr>
          <a:xfrm rot="13500000">
            <a:off x="5796001" y="2633814"/>
            <a:ext cx="378042" cy="183560"/>
          </a:xfrm>
          <a:prstGeom prst="rightArrow">
            <a:avLst/>
          </a:prstGeom>
          <a:solidFill>
            <a:srgbClr val="FF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dirty="0"/>
          </a:p>
        </p:txBody>
      </p:sp>
      <p:sp>
        <p:nvSpPr>
          <p:cNvPr id="88" name="右矢印 87"/>
          <p:cNvSpPr/>
          <p:nvPr/>
        </p:nvSpPr>
        <p:spPr>
          <a:xfrm rot="18900000">
            <a:off x="6819089" y="2633008"/>
            <a:ext cx="404045" cy="179612"/>
          </a:xfrm>
          <a:prstGeom prst="rightArrow">
            <a:avLst/>
          </a:prstGeom>
          <a:solidFill>
            <a:srgbClr val="FF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89" name="テキスト ボックス 88"/>
          <p:cNvSpPr txBox="1"/>
          <p:nvPr/>
        </p:nvSpPr>
        <p:spPr>
          <a:xfrm>
            <a:off x="7797497" y="3373625"/>
            <a:ext cx="2231057" cy="239254"/>
          </a:xfrm>
          <a:prstGeom prst="rect">
            <a:avLst/>
          </a:prstGeom>
          <a:solidFill>
            <a:srgbClr val="FFFF00"/>
          </a:solidFill>
          <a:ln w="28575">
            <a:solidFill>
              <a:schemeClr val="tx1"/>
            </a:solidFill>
          </a:ln>
        </p:spPr>
        <p:txBody>
          <a:bodyPr wrap="square" lIns="99779" tIns="49890" rIns="99779" bIns="49890" rtlCol="0">
            <a:spAutoFit/>
          </a:bodyPr>
          <a:lstStyle/>
          <a:p>
            <a:pPr algn="ctr"/>
            <a:r>
              <a:rPr lang="ja-JP" altLang="en-US" sz="900" dirty="0">
                <a:latin typeface="ＭＳ ゴシック" panose="020B0609070205080204" pitchFamily="49" charset="-128"/>
                <a:ea typeface="ＭＳ ゴシック" panose="020B0609070205080204" pitchFamily="49" charset="-128"/>
              </a:rPr>
              <a:t>ＧＰＳ機能付自動運転農業機械の活用</a:t>
            </a:r>
          </a:p>
        </p:txBody>
      </p:sp>
      <p:sp>
        <p:nvSpPr>
          <p:cNvPr id="90" name="テキスト ボックス 89"/>
          <p:cNvSpPr txBox="1"/>
          <p:nvPr/>
        </p:nvSpPr>
        <p:spPr>
          <a:xfrm>
            <a:off x="7878305" y="2144035"/>
            <a:ext cx="2121337" cy="434179"/>
          </a:xfrm>
          <a:prstGeom prst="rect">
            <a:avLst/>
          </a:prstGeom>
          <a:solidFill>
            <a:srgbClr val="FFFF00"/>
          </a:solidFill>
          <a:ln w="28575">
            <a:solidFill>
              <a:schemeClr val="tx1"/>
            </a:solidFill>
          </a:ln>
        </p:spPr>
        <p:txBody>
          <a:bodyPr wrap="square" lIns="99779" tIns="49890" rIns="99779" bIns="49890" rtlCol="0">
            <a:spAutoFit/>
          </a:bodyPr>
          <a:lstStyle/>
          <a:p>
            <a:pPr algn="ctr">
              <a:lnSpc>
                <a:spcPts val="1309"/>
              </a:lnSpc>
            </a:pPr>
            <a:r>
              <a:rPr lang="ja-JP" altLang="en-US" sz="900" dirty="0">
                <a:latin typeface="ＭＳ ゴシック" panose="020B0609070205080204" pitchFamily="49" charset="-128"/>
                <a:ea typeface="ＭＳ ゴシック" panose="020B0609070205080204" pitchFamily="49" charset="-128"/>
              </a:rPr>
              <a:t>哺乳ロボット等を活用した</a:t>
            </a:r>
            <a:endParaRPr lang="en-US" altLang="ja-JP" sz="900" dirty="0">
              <a:latin typeface="ＭＳ ゴシック" panose="020B0609070205080204" pitchFamily="49" charset="-128"/>
              <a:ea typeface="ＭＳ ゴシック" panose="020B0609070205080204" pitchFamily="49" charset="-128"/>
            </a:endParaRPr>
          </a:p>
          <a:p>
            <a:pPr algn="ctr">
              <a:lnSpc>
                <a:spcPts val="1309"/>
              </a:lnSpc>
            </a:pPr>
            <a:r>
              <a:rPr lang="ja-JP" altLang="en-US" sz="900" dirty="0">
                <a:latin typeface="ＭＳ ゴシック" panose="020B0609070205080204" pitchFamily="49" charset="-128"/>
                <a:ea typeface="ＭＳ ゴシック" panose="020B0609070205080204" pitchFamily="49" charset="-128"/>
              </a:rPr>
              <a:t>多頭哺育技術体系の確立</a:t>
            </a:r>
          </a:p>
        </p:txBody>
      </p:sp>
      <p:sp>
        <p:nvSpPr>
          <p:cNvPr id="92" name="テキスト ボックス 91"/>
          <p:cNvSpPr txBox="1"/>
          <p:nvPr/>
        </p:nvSpPr>
        <p:spPr>
          <a:xfrm>
            <a:off x="7777193" y="2617541"/>
            <a:ext cx="1313247" cy="254643"/>
          </a:xfrm>
          <a:prstGeom prst="rect">
            <a:avLst/>
          </a:prstGeom>
          <a:noFill/>
        </p:spPr>
        <p:txBody>
          <a:bodyPr wrap="square" lIns="99779" tIns="49890" rIns="99779" bIns="49890" rtlCol="0">
            <a:spAutoFit/>
          </a:bodyPr>
          <a:lstStyle/>
          <a:p>
            <a:r>
              <a:rPr lang="ja-JP" altLang="en-US" sz="1000" dirty="0">
                <a:latin typeface="ＭＳ ゴシック" panose="020B0609070205080204" pitchFamily="49" charset="-128"/>
                <a:ea typeface="ＭＳ ゴシック" panose="020B0609070205080204" pitchFamily="49" charset="-128"/>
              </a:rPr>
              <a:t>自動直進田植機</a:t>
            </a:r>
          </a:p>
        </p:txBody>
      </p:sp>
      <p:sp>
        <p:nvSpPr>
          <p:cNvPr id="93" name="テキスト ボックス 92"/>
          <p:cNvSpPr txBox="1"/>
          <p:nvPr/>
        </p:nvSpPr>
        <p:spPr>
          <a:xfrm>
            <a:off x="9083292" y="2617541"/>
            <a:ext cx="1313247" cy="254643"/>
          </a:xfrm>
          <a:prstGeom prst="rect">
            <a:avLst/>
          </a:prstGeom>
          <a:noFill/>
        </p:spPr>
        <p:txBody>
          <a:bodyPr wrap="square" lIns="99779" tIns="49890" rIns="99779" bIns="49890" rtlCol="0">
            <a:spAutoFit/>
          </a:bodyPr>
          <a:lstStyle/>
          <a:p>
            <a:r>
              <a:rPr lang="ja-JP" altLang="en-US" sz="1000" dirty="0">
                <a:latin typeface="ＭＳ ゴシック" panose="020B0609070205080204" pitchFamily="49" charset="-128"/>
                <a:ea typeface="ＭＳ ゴシック" panose="020B0609070205080204" pitchFamily="49" charset="-128"/>
              </a:rPr>
              <a:t>無人トラクタ</a:t>
            </a:r>
          </a:p>
        </p:txBody>
      </p:sp>
      <p:sp>
        <p:nvSpPr>
          <p:cNvPr id="94" name="テキスト ボックス 93"/>
          <p:cNvSpPr txBox="1"/>
          <p:nvPr/>
        </p:nvSpPr>
        <p:spPr>
          <a:xfrm>
            <a:off x="5454036" y="923058"/>
            <a:ext cx="4545606" cy="831724"/>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農作業や家畜飼養管理の効率化による労力の大幅な削減、きめ細やかな管理による農畜産物の収量・品質の向上、農作業の早期習得による人材の育成</a:t>
            </a:r>
          </a:p>
        </p:txBody>
      </p:sp>
      <p:sp>
        <p:nvSpPr>
          <p:cNvPr id="91" name="テキスト ボックス 90"/>
          <p:cNvSpPr txBox="1"/>
          <p:nvPr/>
        </p:nvSpPr>
        <p:spPr>
          <a:xfrm>
            <a:off x="135960" y="4280925"/>
            <a:ext cx="4686921" cy="870196"/>
          </a:xfrm>
          <a:prstGeom prst="rect">
            <a:avLst/>
          </a:prstGeom>
          <a:noFill/>
        </p:spPr>
        <p:txBody>
          <a:bodyPr wrap="square" lIns="99779" tIns="49890" rIns="99779" bIns="49890" rtlCol="0">
            <a:spAutoFit/>
          </a:bodyPr>
          <a:lstStyle/>
          <a:p>
            <a:pPr marL="187086" indent="-187086">
              <a:lnSpc>
                <a:spcPts val="1964"/>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省エネルギー・節電の推進、エネルギーの効率的な活用推進等</a:t>
            </a:r>
            <a:endParaRPr lang="en-US" altLang="ja-JP" sz="1300" dirty="0">
              <a:latin typeface="Meiryo UI" panose="020B0604030504040204" pitchFamily="50" charset="-128"/>
              <a:ea typeface="Meiryo UI" panose="020B0604030504040204" pitchFamily="50" charset="-128"/>
              <a:cs typeface="Meiryo UI" panose="020B0604030504040204" pitchFamily="50" charset="-128"/>
            </a:endParaRPr>
          </a:p>
          <a:p>
            <a:pPr marL="187086" indent="-187086">
              <a:lnSpc>
                <a:spcPts val="1964"/>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自動運転等の新たな技術の普及促進による持続可能な地域公共交通の実現</a:t>
            </a:r>
          </a:p>
        </p:txBody>
      </p:sp>
      <p:pic>
        <p:nvPicPr>
          <p:cNvPr id="98" name="図 97"/>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1448" y="5239705"/>
            <a:ext cx="1875307" cy="1309473"/>
          </a:xfrm>
          <a:prstGeom prst="rect">
            <a:avLst/>
          </a:prstGeom>
        </p:spPr>
      </p:pic>
      <p:sp>
        <p:nvSpPr>
          <p:cNvPr id="95" name="テキスト ボックス 94"/>
          <p:cNvSpPr txBox="1"/>
          <p:nvPr/>
        </p:nvSpPr>
        <p:spPr>
          <a:xfrm>
            <a:off x="2706531" y="6618935"/>
            <a:ext cx="2142513" cy="357235"/>
          </a:xfrm>
          <a:prstGeom prst="rect">
            <a:avLst/>
          </a:prstGeom>
          <a:noFill/>
        </p:spPr>
        <p:txBody>
          <a:bodyPr wrap="square" lIns="99779" tIns="49890" rIns="99779" bIns="49890" rtlCol="0">
            <a:spAutoFit/>
          </a:bodyPr>
          <a:lstStyle/>
          <a:p>
            <a:pPr algn="ctr">
              <a:lnSpc>
                <a:spcPts val="1964"/>
              </a:lnSpc>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試験運転中の自動運転車</a:t>
            </a:r>
          </a:p>
        </p:txBody>
      </p:sp>
      <p:sp>
        <p:nvSpPr>
          <p:cNvPr id="99" name="角丸四角形 98"/>
          <p:cNvSpPr/>
          <p:nvPr/>
        </p:nvSpPr>
        <p:spPr>
          <a:xfrm>
            <a:off x="5256467" y="3972538"/>
            <a:ext cx="490697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100" name="タイトル 1"/>
          <p:cNvSpPr txBox="1">
            <a:spLocks/>
          </p:cNvSpPr>
          <p:nvPr/>
        </p:nvSpPr>
        <p:spPr>
          <a:xfrm>
            <a:off x="5696463" y="3869462"/>
            <a:ext cx="3959640" cy="335855"/>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ＩＣＴの活用によるビワイチの推進</a:t>
            </a:r>
          </a:p>
        </p:txBody>
      </p:sp>
      <p:pic>
        <p:nvPicPr>
          <p:cNvPr id="101" name="図 100" descr="\\Dbk-1405nas01\01個人\（過去のメンバー）\三和参事\H28 三和\01 課内事務\ビワイチロゴデータ\ビワイチランド001.jpg"/>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bwMode="auto">
          <a:xfrm>
            <a:off x="8938371" y="5958491"/>
            <a:ext cx="1131200" cy="978389"/>
          </a:xfrm>
          <a:prstGeom prst="rect">
            <a:avLst/>
          </a:prstGeom>
          <a:noFill/>
          <a:ln>
            <a:noFill/>
          </a:ln>
          <a:extLst>
            <a:ext uri="{53640926-AAD7-44D8-BBD7-CCE9431645EC}">
              <a14:shadowObscured xmlns:a14="http://schemas.microsoft.com/office/drawing/2010/main"/>
            </a:ext>
          </a:extLst>
        </p:spPr>
      </p:pic>
      <p:pic>
        <p:nvPicPr>
          <p:cNvPr id="102" name="図 101"/>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141774" y="4878405"/>
            <a:ext cx="727200" cy="953916"/>
          </a:xfrm>
          <a:prstGeom prst="rect">
            <a:avLst/>
          </a:prstGeom>
        </p:spPr>
      </p:pic>
      <p:pic>
        <p:nvPicPr>
          <p:cNvPr id="103" name="Picture 2" descr="C:\Users\w259934\Desktop\プラスサイクル推進事業\滋賀プラス・サイクル推進協議会\サイクルツーリズム\2016ビワイチロングライド\ロングライド写真集\一眼レフ\⑥走行中\こどもの国まで\DSC_0206（小さめ）.jp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7687212" y="5753409"/>
            <a:ext cx="1212000" cy="759388"/>
          </a:xfrm>
          <a:prstGeom prst="rect">
            <a:avLst/>
          </a:prstGeom>
          <a:noFill/>
          <a:extLst>
            <a:ext uri="{909E8E84-426E-40DD-AFC4-6F175D3DCCD1}">
              <a14:hiddenFill xmlns:a14="http://schemas.microsoft.com/office/drawing/2010/main">
                <a:solidFill>
                  <a:srgbClr val="FFFFFF"/>
                </a:solidFill>
              </a14:hiddenFill>
            </a:ext>
          </a:extLst>
        </p:spPr>
      </p:pic>
      <p:grpSp>
        <p:nvGrpSpPr>
          <p:cNvPr id="104" name="グループ化 103"/>
          <p:cNvGrpSpPr>
            <a:grpSpLocks noChangeAspect="1"/>
          </p:cNvGrpSpPr>
          <p:nvPr/>
        </p:nvGrpSpPr>
        <p:grpSpPr>
          <a:xfrm>
            <a:off x="7929640" y="5492112"/>
            <a:ext cx="763352" cy="264600"/>
            <a:chOff x="9980896" y="4089167"/>
            <a:chExt cx="1606096" cy="613501"/>
          </a:xfrm>
        </p:grpSpPr>
        <p:sp>
          <p:nvSpPr>
            <p:cNvPr id="105" name="爆発 2 104"/>
            <p:cNvSpPr/>
            <p:nvPr/>
          </p:nvSpPr>
          <p:spPr>
            <a:xfrm rot="615499">
              <a:off x="9980896" y="4089167"/>
              <a:ext cx="1606096" cy="613501"/>
            </a:xfrm>
            <a:prstGeom prst="irregularSeal2">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6" name="Picture 4"/>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0516695" y="4234043"/>
              <a:ext cx="429530" cy="302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7" name="Picture 4"/>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651953" y="4925020"/>
            <a:ext cx="954450" cy="158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8" name="Picture 5"/>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5458403" y="4925020"/>
            <a:ext cx="992604" cy="158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9" name="テキスト ボックス 108"/>
          <p:cNvSpPr txBox="1"/>
          <p:nvPr/>
        </p:nvSpPr>
        <p:spPr>
          <a:xfrm>
            <a:off x="7747812" y="6555968"/>
            <a:ext cx="1090800" cy="334870"/>
          </a:xfrm>
          <a:prstGeom prst="rect">
            <a:avLst/>
          </a:prstGeom>
          <a:noFill/>
          <a:ln w="3175">
            <a:solidFill>
              <a:schemeClr val="tx1"/>
            </a:solidFill>
          </a:ln>
        </p:spPr>
        <p:txBody>
          <a:bodyPr wrap="square" lIns="78566" tIns="39283" rIns="78566" bIns="39283" rtlCol="0">
            <a:spAutoFit/>
          </a:bodyPr>
          <a:lstStyle>
            <a:defPPr>
              <a:defRPr lang="ja-JP"/>
            </a:defPPr>
            <a:lvl1pPr>
              <a:defRPr sz="800">
                <a:latin typeface="ＭＳ ゴシック" panose="020B0609070205080204" pitchFamily="49" charset="-128"/>
                <a:ea typeface="ＭＳ ゴシック" panose="020B0609070205080204" pitchFamily="49" charset="-128"/>
              </a:defRPr>
            </a:lvl1pPr>
          </a:lstStyle>
          <a:p>
            <a:r>
              <a:rPr lang="ja-JP" altLang="en-US" dirty="0"/>
              <a:t>走行シーンの</a:t>
            </a:r>
            <a:r>
              <a:rPr lang="ja-JP" altLang="en-US" dirty="0" smtClean="0"/>
              <a:t>自動撮影！</a:t>
            </a:r>
            <a:endParaRPr lang="ja-JP" altLang="en-US" dirty="0"/>
          </a:p>
        </p:txBody>
      </p:sp>
      <p:sp>
        <p:nvSpPr>
          <p:cNvPr id="110" name="テキスト ボックス 109"/>
          <p:cNvSpPr txBox="1"/>
          <p:nvPr/>
        </p:nvSpPr>
        <p:spPr>
          <a:xfrm>
            <a:off x="5409304" y="6555968"/>
            <a:ext cx="1090800" cy="334870"/>
          </a:xfrm>
          <a:prstGeom prst="rect">
            <a:avLst/>
          </a:prstGeom>
          <a:noFill/>
          <a:ln w="3175">
            <a:solidFill>
              <a:schemeClr val="tx1"/>
            </a:solidFill>
          </a:ln>
        </p:spPr>
        <p:txBody>
          <a:bodyPr wrap="square" lIns="78566" tIns="39283" rIns="78566" bIns="39283" rtlCol="0">
            <a:spAutoFit/>
          </a:bodyPr>
          <a:lstStyle>
            <a:defPPr>
              <a:defRPr lang="ja-JP"/>
            </a:defPPr>
            <a:lvl1pPr>
              <a:defRPr sz="800">
                <a:latin typeface="ＭＳ ゴシック" panose="020B0609070205080204" pitchFamily="49" charset="-128"/>
                <a:ea typeface="ＭＳ ゴシック" panose="020B0609070205080204" pitchFamily="49" charset="-128"/>
              </a:defRPr>
            </a:lvl1pPr>
          </a:lstStyle>
          <a:p>
            <a:r>
              <a:rPr lang="ja-JP" altLang="en-US" dirty="0"/>
              <a:t>スポット</a:t>
            </a:r>
            <a:r>
              <a:rPr lang="ja-JP" altLang="en-US" dirty="0" smtClean="0"/>
              <a:t>を選んでルート設定！</a:t>
            </a:r>
            <a:endParaRPr lang="en-US" altLang="ja-JP" dirty="0"/>
          </a:p>
        </p:txBody>
      </p:sp>
      <p:sp>
        <p:nvSpPr>
          <p:cNvPr id="111" name="テキスト ボックス 110"/>
          <p:cNvSpPr txBox="1"/>
          <p:nvPr/>
        </p:nvSpPr>
        <p:spPr>
          <a:xfrm>
            <a:off x="5370208" y="4280925"/>
            <a:ext cx="4532808"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サイクリングナビアプリにより「調べる」「行動する」「発信する」を支援</a:t>
            </a:r>
            <a:endParaRPr lang="en-US" altLang="ja-JP" sz="1300" b="1" dirty="0">
              <a:latin typeface="ＭＳ Ｐゴシック" panose="020B0600070205080204" pitchFamily="50" charset="-128"/>
              <a:ea typeface="ＭＳ Ｐゴシック" panose="020B0600070205080204" pitchFamily="50" charset="-128"/>
            </a:endParaRPr>
          </a:p>
        </p:txBody>
      </p:sp>
      <p:sp>
        <p:nvSpPr>
          <p:cNvPr id="112" name="テキスト ボックス 111"/>
          <p:cNvSpPr txBox="1"/>
          <p:nvPr/>
        </p:nvSpPr>
        <p:spPr>
          <a:xfrm>
            <a:off x="6583778" y="6555968"/>
            <a:ext cx="1090800" cy="334870"/>
          </a:xfrm>
          <a:prstGeom prst="rect">
            <a:avLst/>
          </a:prstGeom>
          <a:noFill/>
          <a:ln w="3175">
            <a:solidFill>
              <a:schemeClr val="tx1"/>
            </a:solidFill>
          </a:ln>
        </p:spPr>
        <p:txBody>
          <a:bodyPr wrap="square" lIns="78566" tIns="39283" rIns="78566" bIns="39283" rtlCol="0">
            <a:spAutoFit/>
          </a:bodyPr>
          <a:lstStyle>
            <a:defPPr>
              <a:defRPr lang="ja-JP"/>
            </a:defPPr>
            <a:lvl1pPr>
              <a:defRPr sz="800">
                <a:latin typeface="ＭＳ ゴシック" panose="020B0609070205080204" pitchFamily="49" charset="-128"/>
                <a:ea typeface="ＭＳ ゴシック" panose="020B0609070205080204" pitchFamily="49" charset="-128"/>
              </a:defRPr>
            </a:lvl1pPr>
          </a:lstStyle>
          <a:p>
            <a:r>
              <a:rPr lang="ja-JP" altLang="en-US" dirty="0" smtClean="0"/>
              <a:t>走行中におすすめスポットを提案！</a:t>
            </a:r>
            <a:endParaRPr lang="en-US" altLang="ja-JP" dirty="0"/>
          </a:p>
        </p:txBody>
      </p:sp>
      <p:pic>
        <p:nvPicPr>
          <p:cNvPr id="113" name="Picture 10" descr="C:\Users\yo.yano\Pictures\クリップアート\ハードウェア\MC900431616.PNG"/>
          <p:cNvPicPr>
            <a:picLocks noChangeAspect="1" noChangeArrowheads="1"/>
          </p:cNvPicPr>
          <p:nvPr/>
        </p:nvPicPr>
        <p:blipFill>
          <a:blip r:embed="rId34" cstate="print"/>
          <a:srcRect/>
          <a:stretch>
            <a:fillRect/>
          </a:stretch>
        </p:blipFill>
        <p:spPr bwMode="auto">
          <a:xfrm>
            <a:off x="7687212" y="4904525"/>
            <a:ext cx="509588" cy="475736"/>
          </a:xfrm>
          <a:prstGeom prst="rect">
            <a:avLst/>
          </a:prstGeom>
          <a:noFill/>
          <a:ln w="9525">
            <a:noFill/>
            <a:miter lim="800000"/>
            <a:headEnd/>
            <a:tailEnd/>
          </a:ln>
        </p:spPr>
      </p:pic>
      <p:sp>
        <p:nvSpPr>
          <p:cNvPr id="114" name="稲妻 113"/>
          <p:cNvSpPr/>
          <p:nvPr/>
        </p:nvSpPr>
        <p:spPr>
          <a:xfrm>
            <a:off x="8164665" y="5303062"/>
            <a:ext cx="249828" cy="194211"/>
          </a:xfrm>
          <a:prstGeom prst="lightningBol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115" name="稲妻 114"/>
          <p:cNvSpPr/>
          <p:nvPr/>
        </p:nvSpPr>
        <p:spPr>
          <a:xfrm flipH="1">
            <a:off x="7687213" y="5380262"/>
            <a:ext cx="249828" cy="194211"/>
          </a:xfrm>
          <a:prstGeom prst="lightningBol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116" name="テキスト ボックス 115"/>
          <p:cNvSpPr txBox="1"/>
          <p:nvPr/>
        </p:nvSpPr>
        <p:spPr>
          <a:xfrm>
            <a:off x="6087881" y="4617224"/>
            <a:ext cx="3065522" cy="285420"/>
          </a:xfrm>
          <a:prstGeom prst="rect">
            <a:avLst/>
          </a:prstGeom>
          <a:noFill/>
        </p:spPr>
        <p:txBody>
          <a:bodyPr wrap="square" lIns="99779" tIns="49890" rIns="99779" bIns="49890" rtlCol="0">
            <a:spAutoFit/>
          </a:bodyPr>
          <a:lstStyle/>
          <a:p>
            <a:pPr algn="ctr"/>
            <a:r>
              <a:rPr lang="en-US" altLang="ja-JP" sz="1200" b="1" dirty="0">
                <a:latin typeface="ＭＳ Ｐゴシック" panose="020B0600070205080204" pitchFamily="50" charset="-128"/>
                <a:ea typeface="ＭＳ Ｐゴシック" panose="020B0600070205080204" pitchFamily="50" charset="-128"/>
              </a:rPr>
              <a:t>『</a:t>
            </a:r>
            <a:r>
              <a:rPr lang="ja-JP" altLang="en-US" sz="1200" b="1" dirty="0">
                <a:latin typeface="ＭＳ Ｐゴシック" panose="020B0600070205080204" pitchFamily="50" charset="-128"/>
                <a:ea typeface="ＭＳ Ｐゴシック" panose="020B0600070205080204" pitchFamily="50" charset="-128"/>
              </a:rPr>
              <a:t>ＢＩＷＡＩＣＨＩ　ＣＹＣＬＩＮＧ　ＮＡＶＩ</a:t>
            </a:r>
            <a:r>
              <a:rPr lang="en-US" altLang="ja-JP" sz="1200" b="1" dirty="0">
                <a:latin typeface="ＭＳ Ｐゴシック" panose="020B0600070205080204" pitchFamily="50" charset="-128"/>
                <a:ea typeface="ＭＳ Ｐゴシック" panose="020B0600070205080204" pitchFamily="50" charset="-128"/>
              </a:rPr>
              <a:t>』</a:t>
            </a:r>
          </a:p>
        </p:txBody>
      </p:sp>
      <p:grpSp>
        <p:nvGrpSpPr>
          <p:cNvPr id="96" name="グループ化 95"/>
          <p:cNvGrpSpPr>
            <a:grpSpLocks noChangeAspect="1"/>
          </p:cNvGrpSpPr>
          <p:nvPr/>
        </p:nvGrpSpPr>
        <p:grpSpPr>
          <a:xfrm>
            <a:off x="133881" y="5339443"/>
            <a:ext cx="2535782" cy="1374683"/>
            <a:chOff x="73756" y="5122461"/>
            <a:chExt cx="2172700" cy="1258867"/>
          </a:xfrm>
          <a:noFill/>
        </p:grpSpPr>
        <p:pic>
          <p:nvPicPr>
            <p:cNvPr id="97" name="Picture 6"/>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86456" y="5122461"/>
              <a:ext cx="2160000" cy="1142312"/>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 name="正方形/長方形 116"/>
            <p:cNvSpPr/>
            <p:nvPr/>
          </p:nvSpPr>
          <p:spPr>
            <a:xfrm>
              <a:off x="73756" y="6021288"/>
              <a:ext cx="1440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grpSp>
      <p:sp>
        <p:nvSpPr>
          <p:cNvPr id="118" name="テキスト ボックス 117"/>
          <p:cNvSpPr txBox="1"/>
          <p:nvPr/>
        </p:nvSpPr>
        <p:spPr>
          <a:xfrm>
            <a:off x="316910" y="6667739"/>
            <a:ext cx="2228003" cy="208476"/>
          </a:xfrm>
          <a:prstGeom prst="rect">
            <a:avLst/>
          </a:prstGeom>
          <a:noFill/>
        </p:spPr>
        <p:txBody>
          <a:bodyPr wrap="square" lIns="99779" tIns="49890" rIns="0" bIns="49890" rtlCol="0">
            <a:spAutoFit/>
          </a:bodyPr>
          <a:lstStyle/>
          <a:p>
            <a:pPr algn="ctr"/>
            <a:r>
              <a:rPr lang="en-US" altLang="ja-JP" sz="700" dirty="0">
                <a:latin typeface="Meiryo UI" panose="020B0604030504040204" pitchFamily="50" charset="-128"/>
                <a:ea typeface="Meiryo UI" panose="020B0604030504040204" pitchFamily="50" charset="-128"/>
                <a:cs typeface="Meiryo UI" panose="020B0604030504040204" pitchFamily="50" charset="-128"/>
              </a:rPr>
              <a:t>(</a:t>
            </a:r>
            <a:r>
              <a:rPr lang="ja-JP" altLang="en-US" sz="700" dirty="0">
                <a:latin typeface="Meiryo UI" panose="020B0604030504040204" pitchFamily="50" charset="-128"/>
                <a:ea typeface="Meiryo UI" panose="020B0604030504040204" pitchFamily="50" charset="-128"/>
                <a:cs typeface="Meiryo UI" panose="020B0604030504040204" pitchFamily="50" charset="-128"/>
              </a:rPr>
              <a:t>出典</a:t>
            </a:r>
            <a:r>
              <a:rPr lang="en-US" altLang="ja-JP" sz="700" dirty="0">
                <a:latin typeface="Meiryo UI" panose="020B0604030504040204" pitchFamily="50" charset="-128"/>
                <a:ea typeface="Meiryo UI" panose="020B0604030504040204" pitchFamily="50" charset="-128"/>
                <a:cs typeface="Meiryo UI" panose="020B0604030504040204" pitchFamily="50" charset="-128"/>
              </a:rPr>
              <a:t>)</a:t>
            </a:r>
            <a:r>
              <a:rPr lang="ja-JP" altLang="en-US" sz="700" dirty="0">
                <a:latin typeface="Meiryo UI" panose="020B0604030504040204" pitchFamily="50" charset="-128"/>
                <a:ea typeface="Meiryo UI" panose="020B0604030504040204" pitchFamily="50" charset="-128"/>
                <a:cs typeface="Meiryo UI" panose="020B0604030504040204" pitchFamily="50" charset="-128"/>
              </a:rPr>
              <a:t>資源エネルギー庁資料</a:t>
            </a:r>
          </a:p>
        </p:txBody>
      </p:sp>
      <p:sp>
        <p:nvSpPr>
          <p:cNvPr id="6" name="スライド番号プレースホルダー 5"/>
          <p:cNvSpPr>
            <a:spLocks noGrp="1"/>
          </p:cNvSpPr>
          <p:nvPr>
            <p:ph type="sldNum" sz="quarter" idx="12"/>
          </p:nvPr>
        </p:nvSpPr>
        <p:spPr>
          <a:xfrm>
            <a:off x="7827392" y="6700395"/>
            <a:ext cx="2394373" cy="383381"/>
          </a:xfrm>
        </p:spPr>
        <p:txBody>
          <a:bodyPr/>
          <a:lstStyle/>
          <a:p>
            <a:fld id="{D2D8002D-B5B0-4BAC-B1F6-782DDCCE6D9C}" type="slidenum">
              <a:rPr lang="ja-JP" altLang="en-US" sz="2000"/>
              <a:t>4</a:t>
            </a:fld>
            <a:endParaRPr lang="ja-JP" altLang="en-US" sz="2000" dirty="0"/>
          </a:p>
        </p:txBody>
      </p:sp>
    </p:spTree>
    <p:extLst>
      <p:ext uri="{BB962C8B-B14F-4D97-AF65-F5344CB8AC3E}">
        <p14:creationId xmlns:p14="http://schemas.microsoft.com/office/powerpoint/2010/main" val="12057273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w230278.NBSHIGA-JP\AppData\Local\Temp\Temp1_琵琶湖・県域デザイン.zip\琵琶湖・県域デザイン\琵琶湖デザイン\xsmall\1.gif"/>
          <p:cNvPicPr>
            <a:picLocks noChangeAspect="1" noChangeArrowheads="1"/>
          </p:cNvPicPr>
          <p:nvPr/>
        </p:nvPicPr>
        <p:blipFill>
          <a:blip r:embed="rId2">
            <a:clrChange>
              <a:clrFrom>
                <a:srgbClr val="33CCCC"/>
              </a:clrFrom>
              <a:clrTo>
                <a:srgbClr val="33CCCC">
                  <a:alpha val="0"/>
                </a:srgbClr>
              </a:clrTo>
            </a:clrChang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965335" y="2173475"/>
            <a:ext cx="833755" cy="1200150"/>
          </a:xfrm>
          <a:prstGeom prst="rect">
            <a:avLst/>
          </a:prstGeom>
          <a:noFill/>
          <a:extLst>
            <a:ext uri="{909E8E84-426E-40DD-AFC4-6F175D3DCCD1}">
              <a14:hiddenFill xmlns:a14="http://schemas.microsoft.com/office/drawing/2010/main">
                <a:solidFill>
                  <a:srgbClr val="FFFFFF"/>
                </a:solidFill>
              </a14:hiddenFill>
            </a:ext>
          </a:extLst>
        </p:spPr>
      </p:pic>
      <p:sp>
        <p:nvSpPr>
          <p:cNvPr id="71" name="角丸四角形 70"/>
          <p:cNvSpPr/>
          <p:nvPr/>
        </p:nvSpPr>
        <p:spPr>
          <a:xfrm>
            <a:off x="51977" y="692395"/>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2" name="タイトル 1"/>
          <p:cNvSpPr>
            <a:spLocks noGrp="1"/>
          </p:cNvSpPr>
          <p:nvPr>
            <p:ph type="title"/>
          </p:nvPr>
        </p:nvSpPr>
        <p:spPr>
          <a:xfrm>
            <a:off x="-13967" y="-9230"/>
            <a:ext cx="10285434" cy="498523"/>
          </a:xfrm>
          <a:solidFill>
            <a:schemeClr val="accent1"/>
          </a:solidFill>
        </p:spPr>
        <p:txBody>
          <a:bodyPr>
            <a:noAutofit/>
          </a:bodyPr>
          <a:lstStyle/>
          <a:p>
            <a:r>
              <a:rPr lang="ja-JP" altLang="en-US" sz="2200" b="1" dirty="0">
                <a:solidFill>
                  <a:schemeClr val="bg1"/>
                </a:solidFill>
              </a:rPr>
              <a:t>重点戦略２　　 安全・安心な生活を守る　　～ ＩＣＴで守る ～　</a:t>
            </a:r>
          </a:p>
        </p:txBody>
      </p:sp>
      <p:pic>
        <p:nvPicPr>
          <p:cNvPr id="77" name="図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5075" y="0"/>
            <a:ext cx="475882" cy="672084"/>
          </a:xfrm>
          <a:prstGeom prst="rect">
            <a:avLst/>
          </a:prstGeom>
          <a:noFill/>
        </p:spPr>
      </p:pic>
      <p:sp>
        <p:nvSpPr>
          <p:cNvPr id="79" name="タイトル 1"/>
          <p:cNvSpPr txBox="1">
            <a:spLocks/>
          </p:cNvSpPr>
          <p:nvPr/>
        </p:nvSpPr>
        <p:spPr>
          <a:xfrm>
            <a:off x="1413587" y="576114"/>
            <a:ext cx="2101033" cy="302434"/>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防災分野</a:t>
            </a:r>
          </a:p>
        </p:txBody>
      </p:sp>
      <p:sp>
        <p:nvSpPr>
          <p:cNvPr id="80" name="角丸四角形 79"/>
          <p:cNvSpPr/>
          <p:nvPr/>
        </p:nvSpPr>
        <p:spPr>
          <a:xfrm>
            <a:off x="5292418" y="692395"/>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69" name="角丸四角形 68"/>
          <p:cNvSpPr/>
          <p:nvPr/>
        </p:nvSpPr>
        <p:spPr>
          <a:xfrm>
            <a:off x="59218" y="3985744"/>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72" name="タイトル 1"/>
          <p:cNvSpPr txBox="1">
            <a:spLocks/>
          </p:cNvSpPr>
          <p:nvPr/>
        </p:nvSpPr>
        <p:spPr>
          <a:xfrm>
            <a:off x="1090351" y="3869463"/>
            <a:ext cx="2828314" cy="340293"/>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700" b="1" dirty="0">
                <a:solidFill>
                  <a:schemeClr val="bg1"/>
                </a:solidFill>
              </a:rPr>
              <a:t>健康・医療・介護分野</a:t>
            </a:r>
          </a:p>
        </p:txBody>
      </p:sp>
      <p:sp>
        <p:nvSpPr>
          <p:cNvPr id="91" name="タイトル 1"/>
          <p:cNvSpPr txBox="1">
            <a:spLocks/>
          </p:cNvSpPr>
          <p:nvPr/>
        </p:nvSpPr>
        <p:spPr>
          <a:xfrm>
            <a:off x="6669346" y="579849"/>
            <a:ext cx="2101033" cy="302434"/>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防犯分野</a:t>
            </a:r>
          </a:p>
        </p:txBody>
      </p:sp>
      <p:sp>
        <p:nvSpPr>
          <p:cNvPr id="12" name="テキスト ボックス 11"/>
          <p:cNvSpPr txBox="1"/>
          <p:nvPr/>
        </p:nvSpPr>
        <p:spPr>
          <a:xfrm>
            <a:off x="5454036" y="923059"/>
            <a:ext cx="4545606"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多様化・グローバル化する社会において発生する犯罪への各種防犯対策を推進</a:t>
            </a:r>
          </a:p>
        </p:txBody>
      </p:sp>
      <p:grpSp>
        <p:nvGrpSpPr>
          <p:cNvPr id="4" name="グループ化 3"/>
          <p:cNvGrpSpPr/>
          <p:nvPr/>
        </p:nvGrpSpPr>
        <p:grpSpPr>
          <a:xfrm>
            <a:off x="5292419" y="1483415"/>
            <a:ext cx="4850959" cy="2268250"/>
            <a:chOff x="4644008" y="1484786"/>
            <a:chExt cx="4322637" cy="2160238"/>
          </a:xfrm>
        </p:grpSpPr>
        <p:pic>
          <p:nvPicPr>
            <p:cNvPr id="44" name="図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38533" y="1916832"/>
              <a:ext cx="562928" cy="391478"/>
            </a:xfrm>
            <a:prstGeom prst="rect">
              <a:avLst/>
            </a:prstGeom>
          </p:spPr>
        </p:pic>
        <p:cxnSp>
          <p:nvCxnSpPr>
            <p:cNvPr id="45" name="直線矢印コネクタ 44"/>
            <p:cNvCxnSpPr>
              <a:cxnSpLocks noChangeAspect="1"/>
            </p:cNvCxnSpPr>
            <p:nvPr/>
          </p:nvCxnSpPr>
          <p:spPr>
            <a:xfrm>
              <a:off x="7335393" y="3356992"/>
              <a:ext cx="476967" cy="931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6" name="Picture 7" descr="73783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35624" y="2996952"/>
              <a:ext cx="368759" cy="308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直線矢印コネクタ 46"/>
            <p:cNvCxnSpPr>
              <a:cxnSpLocks noChangeAspect="1"/>
            </p:cNvCxnSpPr>
            <p:nvPr/>
          </p:nvCxnSpPr>
          <p:spPr>
            <a:xfrm>
              <a:off x="5935568" y="3356992"/>
              <a:ext cx="476727"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8" name="タイトル 1"/>
            <p:cNvSpPr txBox="1">
              <a:spLocks noChangeAspect="1"/>
            </p:cNvSpPr>
            <p:nvPr/>
          </p:nvSpPr>
          <p:spPr>
            <a:xfrm>
              <a:off x="6684217" y="3324392"/>
              <a:ext cx="696095" cy="25407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100" b="1" dirty="0">
                  <a:solidFill>
                    <a:srgbClr val="FF0000"/>
                  </a:solidFill>
                </a:rPr>
                <a:t>犯人</a:t>
              </a:r>
            </a:p>
          </p:txBody>
        </p:sp>
        <p:sp>
          <p:nvSpPr>
            <p:cNvPr id="50" name="タイトル 1"/>
            <p:cNvSpPr txBox="1">
              <a:spLocks noChangeAspect="1"/>
            </p:cNvSpPr>
            <p:nvPr/>
          </p:nvSpPr>
          <p:spPr>
            <a:xfrm>
              <a:off x="5836231" y="2924944"/>
              <a:ext cx="774071" cy="2490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000" dirty="0">
                  <a:solidFill>
                    <a:srgbClr val="FF0000"/>
                  </a:solidFill>
                </a:rPr>
                <a:t>集中警告！</a:t>
              </a:r>
            </a:p>
          </p:txBody>
        </p:sp>
        <p:pic>
          <p:nvPicPr>
            <p:cNvPr id="51" name="図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44767" y="2924944"/>
              <a:ext cx="315665" cy="305305"/>
            </a:xfrm>
            <a:prstGeom prst="rect">
              <a:avLst/>
            </a:prstGeom>
          </p:spPr>
        </p:pic>
        <p:sp>
          <p:nvSpPr>
            <p:cNvPr id="53" name="タイトル 1"/>
            <p:cNvSpPr txBox="1">
              <a:spLocks/>
            </p:cNvSpPr>
            <p:nvPr/>
          </p:nvSpPr>
          <p:spPr>
            <a:xfrm>
              <a:off x="5300744" y="1844824"/>
              <a:ext cx="1192770" cy="224147"/>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900" dirty="0">
                  <a:solidFill>
                    <a:srgbClr val="00B050"/>
                  </a:solidFill>
                </a:rPr>
                <a:t>詐欺情報を即時連絡</a:t>
              </a:r>
              <a:r>
                <a:rPr lang="ja-JP" altLang="en-US" sz="1000" dirty="0">
                  <a:solidFill>
                    <a:srgbClr val="00B050"/>
                  </a:solidFill>
                </a:rPr>
                <a:t>！</a:t>
              </a:r>
            </a:p>
          </p:txBody>
        </p:sp>
        <p:cxnSp>
          <p:nvCxnSpPr>
            <p:cNvPr id="54" name="直線矢印コネクタ 53"/>
            <p:cNvCxnSpPr/>
            <p:nvPr/>
          </p:nvCxnSpPr>
          <p:spPr>
            <a:xfrm>
              <a:off x="5772926" y="2276872"/>
              <a:ext cx="455258" cy="0"/>
            </a:xfrm>
            <a:prstGeom prst="straightConnector1">
              <a:avLst/>
            </a:prstGeom>
            <a:ln w="571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5" name="タイトル 1"/>
            <p:cNvSpPr txBox="1">
              <a:spLocks/>
            </p:cNvSpPr>
            <p:nvPr/>
          </p:nvSpPr>
          <p:spPr>
            <a:xfrm>
              <a:off x="6224900" y="2276872"/>
              <a:ext cx="790193" cy="26525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000" b="1" dirty="0">
                  <a:solidFill>
                    <a:srgbClr val="00B050"/>
                  </a:solidFill>
                </a:rPr>
                <a:t>事業所</a:t>
              </a:r>
            </a:p>
          </p:txBody>
        </p:sp>
        <p:cxnSp>
          <p:nvCxnSpPr>
            <p:cNvPr id="56" name="直線矢印コネクタ 55"/>
            <p:cNvCxnSpPr/>
            <p:nvPr/>
          </p:nvCxnSpPr>
          <p:spPr>
            <a:xfrm>
              <a:off x="7098012" y="2334750"/>
              <a:ext cx="476655" cy="0"/>
            </a:xfrm>
            <a:prstGeom prst="straightConnector1">
              <a:avLst/>
            </a:prstGeom>
            <a:ln w="571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7" name="タイトル 1"/>
            <p:cNvSpPr txBox="1">
              <a:spLocks/>
            </p:cNvSpPr>
            <p:nvPr/>
          </p:nvSpPr>
          <p:spPr>
            <a:xfrm>
              <a:off x="7067894" y="1956089"/>
              <a:ext cx="627822" cy="193380"/>
            </a:xfrm>
            <a:prstGeom prst="rect">
              <a:avLst/>
            </a:prstGeom>
            <a:noFill/>
          </p:spPr>
          <p:txBody>
            <a:bodyPr vert="horz" lIns="91440" tIns="45720" rIns="91440" bIns="45720" rtlCol="0" anchor="ctr">
              <a:normAutofit fontScale="92500"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900" b="1" dirty="0"/>
                <a:t>水際阻止</a:t>
              </a:r>
            </a:p>
          </p:txBody>
        </p:sp>
        <p:sp>
          <p:nvSpPr>
            <p:cNvPr id="58" name="タイトル 1"/>
            <p:cNvSpPr txBox="1">
              <a:spLocks noChangeAspect="1"/>
            </p:cNvSpPr>
            <p:nvPr/>
          </p:nvSpPr>
          <p:spPr>
            <a:xfrm>
              <a:off x="7250113" y="2852937"/>
              <a:ext cx="1066303" cy="216023"/>
            </a:xfrm>
            <a:prstGeom prst="rect">
              <a:avLst/>
            </a:prstGeom>
            <a:noFill/>
            <a:ln w="19050" cmpd="thinThick">
              <a:noFill/>
            </a:ln>
          </p:spPr>
          <p:txBody>
            <a:bodyPr vert="horz" lIns="91440" tIns="45720" rIns="91440" bIns="45720" rtlCol="0" anchor="t" anchorCtr="0">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1000" dirty="0">
                  <a:solidFill>
                    <a:srgbClr val="FF0000"/>
                  </a:solidFill>
                </a:rPr>
                <a:t>県民への</a:t>
              </a:r>
              <a:endParaRPr lang="en-US" altLang="ja-JP" sz="1000" dirty="0">
                <a:solidFill>
                  <a:srgbClr val="FF0000"/>
                </a:solidFill>
              </a:endParaRPr>
            </a:p>
            <a:p>
              <a:pPr algn="l"/>
              <a:r>
                <a:rPr lang="ja-JP" altLang="en-US" sz="1000" dirty="0">
                  <a:solidFill>
                    <a:srgbClr val="FF0000"/>
                  </a:solidFill>
                </a:rPr>
                <a:t>通話を阻止</a:t>
              </a:r>
            </a:p>
          </p:txBody>
        </p:sp>
        <p:sp>
          <p:nvSpPr>
            <p:cNvPr id="59" name="タイトル 1"/>
            <p:cNvSpPr txBox="1">
              <a:spLocks noChangeAspect="1"/>
            </p:cNvSpPr>
            <p:nvPr/>
          </p:nvSpPr>
          <p:spPr>
            <a:xfrm>
              <a:off x="5355462" y="2602410"/>
              <a:ext cx="490503" cy="2043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300" b="1" dirty="0"/>
                <a:t>ＩＣＴ</a:t>
              </a:r>
            </a:p>
          </p:txBody>
        </p:sp>
        <p:sp>
          <p:nvSpPr>
            <p:cNvPr id="60" name="乗算記号 59"/>
            <p:cNvSpPr>
              <a:spLocks noChangeAspect="1"/>
            </p:cNvSpPr>
            <p:nvPr/>
          </p:nvSpPr>
          <p:spPr>
            <a:xfrm>
              <a:off x="6608181" y="2842945"/>
              <a:ext cx="236162" cy="221770"/>
            </a:xfrm>
            <a:prstGeom prst="mathMultiply">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1" name="図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13889" y="3068960"/>
              <a:ext cx="179859" cy="436367"/>
            </a:xfrm>
            <a:prstGeom prst="rect">
              <a:avLst/>
            </a:prstGeom>
          </p:spPr>
        </p:pic>
        <p:sp>
          <p:nvSpPr>
            <p:cNvPr id="62" name="サブタイトル 2"/>
            <p:cNvSpPr txBox="1">
              <a:spLocks noChangeAspect="1"/>
            </p:cNvSpPr>
            <p:nvPr/>
          </p:nvSpPr>
          <p:spPr>
            <a:xfrm>
              <a:off x="5795402" y="1556792"/>
              <a:ext cx="1349298" cy="275629"/>
            </a:xfrm>
            <a:prstGeom prst="rect">
              <a:avLst/>
            </a:prstGeom>
            <a:solidFill>
              <a:srgbClr val="00B050"/>
            </a:solidFill>
          </p:spPr>
          <p:txBody>
            <a:bodyPr vert="horz" lIns="91440" tIns="45720" rIns="91440" bIns="45720" rtlCol="0" anchor="ctr" anchorCtr="0">
              <a:noAutofit/>
            </a:bodyPr>
            <a:lstStyle>
              <a:lvl1pPr marL="0" indent="0" algn="l" defTabSz="914400" rtl="0" eaLnBrk="1" latinLnBrk="0" hangingPunct="1">
                <a:spcBef>
                  <a:spcPct val="20000"/>
                </a:spcBef>
                <a:buFont typeface="Arial" pitchFamily="34" charset="0"/>
                <a:buNone/>
                <a:defRPr kumimoji="1"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kumimoji="1"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kumimoji="1"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kumimoji="1"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kumimoji="1"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kumimoji="1"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kumimoji="1"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kumimoji="1"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kumimoji="1" sz="1600" b="1" kern="1200">
                  <a:solidFill>
                    <a:schemeClr val="tx1"/>
                  </a:solidFill>
                  <a:latin typeface="+mn-lt"/>
                  <a:ea typeface="+mn-ea"/>
                  <a:cs typeface="+mn-cs"/>
                </a:defRPr>
              </a:lvl9pPr>
            </a:lstStyle>
            <a:p>
              <a:r>
                <a:rPr lang="ja-JP" altLang="en-US" sz="1100" dirty="0">
                  <a:solidFill>
                    <a:schemeClr val="bg1"/>
                  </a:solidFill>
                </a:rPr>
                <a:t>①　オートコール事業</a:t>
              </a:r>
            </a:p>
          </p:txBody>
        </p:sp>
        <p:sp>
          <p:nvSpPr>
            <p:cNvPr id="63" name="サブタイトル 2"/>
            <p:cNvSpPr txBox="1">
              <a:spLocks noChangeAspect="1"/>
            </p:cNvSpPr>
            <p:nvPr/>
          </p:nvSpPr>
          <p:spPr>
            <a:xfrm>
              <a:off x="5821625" y="2564904"/>
              <a:ext cx="1305822" cy="256362"/>
            </a:xfrm>
            <a:prstGeom prst="rect">
              <a:avLst/>
            </a:prstGeom>
            <a:solidFill>
              <a:srgbClr val="FF0000"/>
            </a:solidFill>
          </p:spPr>
          <p:txBody>
            <a:bodyPr vert="horz" lIns="91440" tIns="45720" rIns="91440" bIns="45720" rtlCol="0" anchor="ctr" anchorCtr="0">
              <a:noAutofit/>
            </a:bodyPr>
            <a:lstStyle>
              <a:lvl1pPr marL="0" indent="0" algn="ctr" defTabSz="914400" rtl="0" eaLnBrk="1" latinLnBrk="0" hangingPunct="1">
                <a:spcBef>
                  <a:spcPct val="20000"/>
                </a:spcBef>
                <a:buFont typeface="Arial" panose="020B0604020202020204"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9pPr>
            </a:lstStyle>
            <a:p>
              <a:r>
                <a:rPr lang="ja-JP" altLang="en-US" sz="1100" b="1" dirty="0">
                  <a:solidFill>
                    <a:schemeClr val="bg1"/>
                  </a:solidFill>
                </a:rPr>
                <a:t>②　集中架電事業</a:t>
              </a:r>
            </a:p>
          </p:txBody>
        </p:sp>
        <p:sp>
          <p:nvSpPr>
            <p:cNvPr id="64" name="右矢印 63"/>
            <p:cNvSpPr>
              <a:spLocks noChangeAspect="1"/>
            </p:cNvSpPr>
            <p:nvPr/>
          </p:nvSpPr>
          <p:spPr>
            <a:xfrm rot="5400000">
              <a:off x="4785618" y="1607152"/>
              <a:ext cx="628828" cy="384096"/>
            </a:xfrm>
            <a:prstGeom prst="rightArrow">
              <a:avLst/>
            </a:prstGeom>
            <a:gradFill>
              <a:gsLst>
                <a:gs pos="0">
                  <a:srgbClr val="FF0000"/>
                </a:gs>
                <a:gs pos="50000">
                  <a:schemeClr val="accent1">
                    <a:tint val="44500"/>
                    <a:satMod val="160000"/>
                  </a:schemeClr>
                </a:gs>
                <a:gs pos="100000">
                  <a:schemeClr val="accent1">
                    <a:tint val="23500"/>
                    <a:satMod val="160000"/>
                    <a:lumMod val="0"/>
                    <a:lumOff val="100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ja-JP" altLang="en-US" sz="1200" b="1" dirty="0">
                  <a:solidFill>
                    <a:schemeClr val="tx1"/>
                  </a:solidFill>
                </a:rPr>
                <a:t>通報</a:t>
              </a:r>
            </a:p>
          </p:txBody>
        </p:sp>
        <p:sp>
          <p:nvSpPr>
            <p:cNvPr id="65" name="タイトル 1"/>
            <p:cNvSpPr txBox="1">
              <a:spLocks noChangeAspect="1"/>
            </p:cNvSpPr>
            <p:nvPr/>
          </p:nvSpPr>
          <p:spPr>
            <a:xfrm>
              <a:off x="7756287" y="1878781"/>
              <a:ext cx="1064185" cy="254075"/>
            </a:xfrm>
            <a:prstGeom prst="rect">
              <a:avLst/>
            </a:prstGeom>
            <a:solidFill>
              <a:srgbClr val="00B050"/>
            </a:solidFill>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100" b="1" dirty="0">
                  <a:solidFill>
                    <a:schemeClr val="bg1"/>
                  </a:solidFill>
                </a:rPr>
                <a:t>水際阻止が増加</a:t>
              </a:r>
            </a:p>
          </p:txBody>
        </p:sp>
        <p:sp>
          <p:nvSpPr>
            <p:cNvPr id="66" name="タイトル 1"/>
            <p:cNvSpPr txBox="1">
              <a:spLocks noChangeAspect="1"/>
            </p:cNvSpPr>
            <p:nvPr/>
          </p:nvSpPr>
          <p:spPr>
            <a:xfrm>
              <a:off x="8092888" y="3319490"/>
              <a:ext cx="439552" cy="221476"/>
            </a:xfrm>
            <a:prstGeom prst="rect">
              <a:avLst/>
            </a:prstGeom>
            <a:solidFill>
              <a:srgbClr val="FF0000"/>
            </a:solidFill>
          </p:spPr>
          <p:txBody>
            <a:bodyPr vert="horz" lIns="91440" tIns="45720" rIns="91440" bIns="45720" rtlCol="0" anchor="ctr">
              <a:normAutofit fontScale="85000" lnSpcReduction="2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300" b="1" dirty="0">
                  <a:solidFill>
                    <a:schemeClr val="bg1"/>
                  </a:solidFill>
                </a:rPr>
                <a:t>遮断</a:t>
              </a:r>
            </a:p>
          </p:txBody>
        </p:sp>
        <p:pic>
          <p:nvPicPr>
            <p:cNvPr id="68" name="図 6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09614" y="2537847"/>
              <a:ext cx="565785" cy="459105"/>
            </a:xfrm>
            <a:prstGeom prst="rect">
              <a:avLst/>
            </a:prstGeom>
          </p:spPr>
        </p:pic>
        <p:sp>
          <p:nvSpPr>
            <p:cNvPr id="70" name="タイトル 1"/>
            <p:cNvSpPr txBox="1">
              <a:spLocks/>
            </p:cNvSpPr>
            <p:nvPr/>
          </p:nvSpPr>
          <p:spPr>
            <a:xfrm>
              <a:off x="4716016" y="2246548"/>
              <a:ext cx="963321" cy="17434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900" b="1" dirty="0"/>
                <a:t>Defensive</a:t>
              </a:r>
              <a:r>
                <a:rPr lang="ja-JP" altLang="en-US" sz="900" b="1" dirty="0"/>
                <a:t>な対策</a:t>
              </a:r>
              <a:endParaRPr lang="en-US" altLang="ja-JP" sz="900" b="1" dirty="0"/>
            </a:p>
            <a:p>
              <a:r>
                <a:rPr lang="ja-JP" altLang="en-US" sz="900" b="1" dirty="0"/>
                <a:t>（県民側）</a:t>
              </a:r>
            </a:p>
          </p:txBody>
        </p:sp>
        <p:pic>
          <p:nvPicPr>
            <p:cNvPr id="43" name="図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96404" y="2812870"/>
              <a:ext cx="576522" cy="476996"/>
            </a:xfrm>
            <a:prstGeom prst="rect">
              <a:avLst/>
            </a:prstGeom>
          </p:spPr>
        </p:pic>
        <p:sp>
          <p:nvSpPr>
            <p:cNvPr id="75" name="タイトル 1"/>
            <p:cNvSpPr txBox="1">
              <a:spLocks/>
            </p:cNvSpPr>
            <p:nvPr/>
          </p:nvSpPr>
          <p:spPr>
            <a:xfrm>
              <a:off x="4644008" y="3229002"/>
              <a:ext cx="1297727" cy="41602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900" b="1" dirty="0"/>
                <a:t>Offensive</a:t>
              </a:r>
              <a:r>
                <a:rPr lang="ja-JP" altLang="en-US" sz="900" b="1" dirty="0"/>
                <a:t>な対策</a:t>
              </a:r>
              <a:endParaRPr lang="en-US" altLang="ja-JP" sz="900" b="1" dirty="0"/>
            </a:p>
            <a:p>
              <a:r>
                <a:rPr lang="ja-JP" altLang="en-US" sz="900" b="1" dirty="0">
                  <a:solidFill>
                    <a:srgbClr val="FF0000"/>
                  </a:solidFill>
                </a:rPr>
                <a:t>（犯人側）</a:t>
              </a:r>
            </a:p>
          </p:txBody>
        </p:sp>
        <p:sp>
          <p:nvSpPr>
            <p:cNvPr id="76" name="タイトル 1"/>
            <p:cNvSpPr txBox="1">
              <a:spLocks/>
            </p:cNvSpPr>
            <p:nvPr/>
          </p:nvSpPr>
          <p:spPr>
            <a:xfrm>
              <a:off x="7740352" y="2276872"/>
              <a:ext cx="1226293" cy="539891"/>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lnSpc>
                  <a:spcPts val="1637"/>
                </a:lnSpc>
              </a:pPr>
              <a:r>
                <a:rPr lang="ja-JP" altLang="en-US" sz="900" b="1" dirty="0"/>
                <a:t>注意喚起の強化</a:t>
              </a:r>
              <a:endParaRPr lang="en-US" altLang="ja-JP" sz="900" b="1" dirty="0"/>
            </a:p>
            <a:p>
              <a:pPr algn="l">
                <a:lnSpc>
                  <a:spcPts val="1637"/>
                </a:lnSpc>
              </a:pPr>
              <a:r>
                <a:rPr lang="ja-JP" altLang="en-US" sz="900" b="1" dirty="0"/>
                <a:t>警戒、検挙活動の強化</a:t>
              </a:r>
              <a:endParaRPr lang="en-US" altLang="ja-JP" sz="900" b="1" dirty="0"/>
            </a:p>
            <a:p>
              <a:pPr algn="l">
                <a:lnSpc>
                  <a:spcPts val="1637"/>
                </a:lnSpc>
              </a:pPr>
              <a:r>
                <a:rPr lang="ja-JP" altLang="en-US" sz="900" b="1" dirty="0"/>
                <a:t>特殊詐欺に強い滋賀！</a:t>
              </a:r>
            </a:p>
            <a:p>
              <a:pPr algn="l">
                <a:lnSpc>
                  <a:spcPts val="1637"/>
                </a:lnSpc>
              </a:pPr>
              <a:endParaRPr lang="ja-JP" altLang="en-US" sz="900" b="1" dirty="0"/>
            </a:p>
          </p:txBody>
        </p:sp>
      </p:grpSp>
      <p:sp>
        <p:nvSpPr>
          <p:cNvPr id="82" name="正方形/長方形 81"/>
          <p:cNvSpPr/>
          <p:nvPr/>
        </p:nvSpPr>
        <p:spPr>
          <a:xfrm>
            <a:off x="8246648" y="1360550"/>
            <a:ext cx="1894309" cy="511123"/>
          </a:xfrm>
          <a:prstGeom prst="rect">
            <a:avLst/>
          </a:prstGeom>
        </p:spPr>
        <p:txBody>
          <a:bodyPr wrap="square" lIns="99779" tIns="49890" rIns="99779" bIns="49890">
            <a:spAutoFit/>
          </a:bodyPr>
          <a:lstStyle/>
          <a:p>
            <a:pPr>
              <a:lnSpc>
                <a:spcPts val="1637"/>
              </a:lnSpc>
            </a:pPr>
            <a:r>
              <a:rPr lang="ja-JP" altLang="en-US" sz="1100" u="sng" dirty="0">
                <a:latin typeface="Meiryo UI" panose="020B0604030504040204" pitchFamily="50" charset="-128"/>
                <a:ea typeface="Meiryo UI" panose="020B0604030504040204" pitchFamily="50" charset="-128"/>
                <a:cs typeface="Meiryo UI" panose="020B0604030504040204" pitchFamily="50" charset="-128"/>
              </a:rPr>
              <a:t>県民を特殊詐欺から守る</a:t>
            </a:r>
            <a:endParaRPr lang="en-US" altLang="ja-JP" sz="1100" u="sng" dirty="0">
              <a:latin typeface="Meiryo UI" panose="020B0604030504040204" pitchFamily="50" charset="-128"/>
              <a:ea typeface="Meiryo UI" panose="020B0604030504040204" pitchFamily="50" charset="-128"/>
              <a:cs typeface="Meiryo UI" panose="020B0604030504040204" pitchFamily="50" charset="-128"/>
            </a:endParaRPr>
          </a:p>
          <a:p>
            <a:pPr>
              <a:lnSpc>
                <a:spcPts val="1637"/>
              </a:lnSpc>
            </a:pPr>
            <a:r>
              <a:rPr lang="ja-JP" altLang="en-US" sz="1100" u="sng" dirty="0">
                <a:latin typeface="Meiryo UI" panose="020B0604030504040204" pitchFamily="50" charset="-128"/>
                <a:ea typeface="Meiryo UI" panose="020B0604030504040204" pitchFamily="50" charset="-128"/>
                <a:cs typeface="Meiryo UI" panose="020B0604030504040204" pitchFamily="50" charset="-128"/>
              </a:rPr>
              <a:t>安全安心コール事業</a:t>
            </a:r>
            <a:endParaRPr lang="en-US" altLang="ja-JP" sz="11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a:off x="206618" y="4205318"/>
            <a:ext cx="4545606" cy="700919"/>
          </a:xfrm>
          <a:prstGeom prst="rect">
            <a:avLst/>
          </a:prstGeom>
          <a:noFill/>
        </p:spPr>
        <p:txBody>
          <a:bodyPr wrap="square" lIns="99779" tIns="49890" rIns="99779" bIns="49890" rtlCol="0">
            <a:spAutoFit/>
          </a:bodyPr>
          <a:lstStyle/>
          <a:p>
            <a:pPr marL="187086" indent="-187086">
              <a:lnSpc>
                <a:spcPct val="150000"/>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県民の健康づくり、健康寿命の延伸、医療の質や信頼性の向上、医療費の適正化等</a:t>
            </a:r>
          </a:p>
        </p:txBody>
      </p:sp>
      <p:sp>
        <p:nvSpPr>
          <p:cNvPr id="49" name="テキスト ボックス 48"/>
          <p:cNvSpPr txBox="1"/>
          <p:nvPr/>
        </p:nvSpPr>
        <p:spPr>
          <a:xfrm>
            <a:off x="191301" y="964639"/>
            <a:ext cx="4545606" cy="831724"/>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防災行政無線、ホームページ、防災メール、ＳＮＳ等の直接広報手段に加え、テレビ、ラジオ、Ｌアラート等を通じた間接広報手段の積極的な活用による多重的な情報発信</a:t>
            </a:r>
          </a:p>
        </p:txBody>
      </p:sp>
      <p:pic>
        <p:nvPicPr>
          <p:cNvPr id="1026" name="Picture 2" descr="しらしがスマホイラスト"/>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935680" y="2239500"/>
            <a:ext cx="657675" cy="13812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しらしがメール"/>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35679" y="1800295"/>
            <a:ext cx="1710267" cy="48206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しらしが二次元コード"/>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53607" y="2434185"/>
            <a:ext cx="887949" cy="830804"/>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p:cNvSpPr txBox="1"/>
          <p:nvPr/>
        </p:nvSpPr>
        <p:spPr>
          <a:xfrm>
            <a:off x="3593355" y="3273365"/>
            <a:ext cx="1158868" cy="408531"/>
          </a:xfrm>
          <a:prstGeom prst="rect">
            <a:avLst/>
          </a:prstGeom>
          <a:noFill/>
        </p:spPr>
        <p:txBody>
          <a:bodyPr wrap="square" lIns="99779" tIns="49890" rIns="99779" bIns="49890" rtlCol="0">
            <a:spAutoFit/>
          </a:bodyPr>
          <a:lstStyle/>
          <a:p>
            <a:r>
              <a:rPr lang="en-US" altLang="ja-JP" sz="1000" dirty="0">
                <a:latin typeface="Meiryo UI" panose="020B0604030504040204" pitchFamily="50" charset="-128"/>
                <a:ea typeface="Meiryo UI" panose="020B0604030504040204" pitchFamily="50" charset="-128"/>
                <a:cs typeface="Meiryo UI" panose="020B0604030504040204" pitchFamily="50" charset="-128"/>
                <a:hlinkClick r:id="rId14"/>
              </a:rPr>
              <a:t>http://www.pref.shiga-info.jp</a:t>
            </a: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52" name="図 51">
            <a:extLst>
              <a:ext uri="{FF2B5EF4-FFF2-40B4-BE49-F238E27FC236}">
                <a16:creationId xmlns="" xmlns:a16="http://schemas.microsoft.com/office/drawing/2014/main" id="{9273F6B2-3CD8-44D6-A406-FEEBFABAAE51}"/>
              </a:ext>
            </a:extLst>
          </p:cNvPr>
          <p:cNvPicPr>
            <a:picLocks noChangeAspect="1"/>
          </p:cNvPicPr>
          <p:nvPr/>
        </p:nvPicPr>
        <p:blipFill rotWithShape="1">
          <a:blip r:embed="rId15"/>
          <a:srcRect/>
          <a:stretch/>
        </p:blipFill>
        <p:spPr>
          <a:xfrm>
            <a:off x="245475" y="2263426"/>
            <a:ext cx="2336224" cy="1228954"/>
          </a:xfrm>
          <a:prstGeom prst="rect">
            <a:avLst/>
          </a:prstGeom>
        </p:spPr>
      </p:pic>
      <p:pic>
        <p:nvPicPr>
          <p:cNvPr id="67" name="Picture 2" descr="http://dis-shiga.jp/image/title.jpg">
            <a:extLst>
              <a:ext uri="{FF2B5EF4-FFF2-40B4-BE49-F238E27FC236}">
                <a16:creationId xmlns="" xmlns:a16="http://schemas.microsoft.com/office/drawing/2014/main" id="{A48D49AA-E313-42F1-9D41-E0CBBA19974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1453" y="1842783"/>
            <a:ext cx="1850651" cy="39671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67115" y="4885793"/>
            <a:ext cx="3636404" cy="211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2988792" y="4584579"/>
            <a:ext cx="1681151" cy="452431"/>
          </a:xfrm>
          <a:prstGeom prst="rect">
            <a:avLst/>
          </a:prstGeom>
          <a:noFill/>
        </p:spPr>
        <p:txBody>
          <a:bodyPr wrap="square" lIns="99779" tIns="49890" rIns="99779" bIns="49890" rtlCol="0">
            <a:spAutoFit/>
          </a:bodyPr>
          <a:lstStyle/>
          <a:p>
            <a:r>
              <a:rPr lang="ja-JP" altLang="en-US" sz="1100" b="1" i="1" u="sng" dirty="0">
                <a:solidFill>
                  <a:srgbClr val="0070C0"/>
                </a:solidFill>
              </a:rPr>
              <a:t>滋賀県医療情報連携ネットワークの取組</a:t>
            </a:r>
          </a:p>
        </p:txBody>
      </p:sp>
      <p:pic>
        <p:nvPicPr>
          <p:cNvPr id="83" name="図 82"/>
          <p:cNvPicPr>
            <a:picLocks noChangeAspect="1"/>
          </p:cNvPicPr>
          <p:nvPr/>
        </p:nvPicPr>
        <p:blipFill rotWithShape="1">
          <a:blip r:embed="rId18" cstate="print">
            <a:extLst>
              <a:ext uri="{BEBA8EAE-BF5A-486C-A8C5-ECC9F3942E4B}">
                <a14:imgProps xmlns:a14="http://schemas.microsoft.com/office/drawing/2010/main">
                  <a14:imgLayer r:embed="rId19">
                    <a14:imgEffect>
                      <a14:colorTemperature colorTemp="7200"/>
                    </a14:imgEffect>
                    <a14:imgEffect>
                      <a14:brightnessContrast bright="20000"/>
                    </a14:imgEffect>
                  </a14:imgLayer>
                </a14:imgProps>
              </a:ext>
              <a:ext uri="{28A0092B-C50C-407E-A947-70E740481C1C}">
                <a14:useLocalDpi xmlns:a14="http://schemas.microsoft.com/office/drawing/2010/main" val="0"/>
              </a:ext>
            </a:extLst>
          </a:blip>
          <a:srcRect l="35242" t="19735" r="30577" b="35998"/>
          <a:stretch/>
        </p:blipFill>
        <p:spPr>
          <a:xfrm>
            <a:off x="8596319" y="4996127"/>
            <a:ext cx="1373753" cy="936346"/>
          </a:xfrm>
          <a:prstGeom prst="rect">
            <a:avLst/>
          </a:prstGeom>
        </p:spPr>
      </p:pic>
      <p:sp>
        <p:nvSpPr>
          <p:cNvPr id="84" name="テキスト ボックス 83"/>
          <p:cNvSpPr txBox="1"/>
          <p:nvPr/>
        </p:nvSpPr>
        <p:spPr>
          <a:xfrm>
            <a:off x="5385925" y="4179808"/>
            <a:ext cx="4545606"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ＩＣＴ建設機械、ドローン等を活用した社会資本整備・維持管理の効率化・安全性向上を実現</a:t>
            </a:r>
          </a:p>
        </p:txBody>
      </p:sp>
      <p:pic>
        <p:nvPicPr>
          <p:cNvPr id="85" name="図 8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421384" y="4934731"/>
            <a:ext cx="1674973" cy="1026455"/>
          </a:xfrm>
          <a:prstGeom prst="rect">
            <a:avLst/>
          </a:prstGeom>
        </p:spPr>
      </p:pic>
      <p:pic>
        <p:nvPicPr>
          <p:cNvPr id="86" name="図 85"/>
          <p:cNvPicPr>
            <a:picLocks noChangeAspect="1"/>
          </p:cNvPicPr>
          <p:nvPr/>
        </p:nvPicPr>
        <p:blipFill rotWithShape="1">
          <a:blip r:embed="rId21" cstate="print">
            <a:extLst>
              <a:ext uri="{28A0092B-C50C-407E-A947-70E740481C1C}">
                <a14:useLocalDpi xmlns:a14="http://schemas.microsoft.com/office/drawing/2010/main" val="0"/>
              </a:ext>
            </a:extLst>
          </a:blip>
          <a:srcRect t="8056"/>
          <a:stretch/>
        </p:blipFill>
        <p:spPr>
          <a:xfrm>
            <a:off x="5452404" y="5925386"/>
            <a:ext cx="1645587" cy="1030100"/>
          </a:xfrm>
          <a:prstGeom prst="rect">
            <a:avLst/>
          </a:prstGeom>
        </p:spPr>
      </p:pic>
      <p:pic>
        <p:nvPicPr>
          <p:cNvPr id="87" name="図 86"/>
          <p:cNvPicPr>
            <a:picLocks noChangeAspect="1"/>
          </p:cNvPicPr>
          <p:nvPr/>
        </p:nvPicPr>
        <p:blipFill rotWithShape="1">
          <a:blip r:embed="rId22" cstate="print">
            <a:extLst>
              <a:ext uri="{28A0092B-C50C-407E-A947-70E740481C1C}">
                <a14:useLocalDpi xmlns:a14="http://schemas.microsoft.com/office/drawing/2010/main" val="0"/>
              </a:ext>
            </a:extLst>
          </a:blip>
          <a:srcRect t="2767" b="3370"/>
          <a:stretch/>
        </p:blipFill>
        <p:spPr>
          <a:xfrm>
            <a:off x="6990728" y="5944311"/>
            <a:ext cx="1498659" cy="946257"/>
          </a:xfrm>
          <a:prstGeom prst="rect">
            <a:avLst/>
          </a:prstGeom>
        </p:spPr>
      </p:pic>
      <p:sp>
        <p:nvSpPr>
          <p:cNvPr id="88" name="角丸四角形 87"/>
          <p:cNvSpPr/>
          <p:nvPr/>
        </p:nvSpPr>
        <p:spPr>
          <a:xfrm>
            <a:off x="5256468" y="4013440"/>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89" name="タイトル 1"/>
          <p:cNvSpPr txBox="1">
            <a:spLocks/>
          </p:cNvSpPr>
          <p:nvPr/>
        </p:nvSpPr>
        <p:spPr>
          <a:xfrm>
            <a:off x="5777272" y="3868177"/>
            <a:ext cx="3742346" cy="323117"/>
          </a:xfrm>
          <a:prstGeom prst="rect">
            <a:avLst/>
          </a:prstGeom>
          <a:solidFill>
            <a:schemeClr val="accent1"/>
          </a:solidFill>
          <a:ln>
            <a:noFill/>
          </a:ln>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社会資本の整備・維持管理</a:t>
            </a:r>
          </a:p>
        </p:txBody>
      </p:sp>
      <p:sp>
        <p:nvSpPr>
          <p:cNvPr id="90" name="テキスト ボックス 89"/>
          <p:cNvSpPr txBox="1"/>
          <p:nvPr/>
        </p:nvSpPr>
        <p:spPr>
          <a:xfrm>
            <a:off x="5514070" y="4739728"/>
            <a:ext cx="1427927" cy="243656"/>
          </a:xfrm>
          <a:prstGeom prst="rect">
            <a:avLst/>
          </a:prstGeom>
        </p:spPr>
        <p:style>
          <a:lnRef idx="1">
            <a:schemeClr val="accent2"/>
          </a:lnRef>
          <a:fillRef idx="3">
            <a:schemeClr val="accent2"/>
          </a:fillRef>
          <a:effectRef idx="2">
            <a:schemeClr val="accent2"/>
          </a:effectRef>
          <a:fontRef idx="minor">
            <a:schemeClr val="lt1"/>
          </a:fontRef>
        </p:style>
        <p:txBody>
          <a:bodyPr wrap="square" lIns="39283" tIns="0" rIns="39283" bIns="0" rtlCol="0">
            <a:spAutoFit/>
          </a:bodyPr>
          <a:lstStyle/>
          <a:p>
            <a:pPr>
              <a:lnSpc>
                <a:spcPts val="1855"/>
              </a:lnSpc>
            </a:pP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ICT</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建設機械による施工</a:t>
            </a:r>
          </a:p>
        </p:txBody>
      </p:sp>
      <p:pic>
        <p:nvPicPr>
          <p:cNvPr id="92" name="図 91"/>
          <p:cNvPicPr>
            <a:picLocks noChangeAspect="1"/>
          </p:cNvPicPr>
          <p:nvPr/>
        </p:nvPicPr>
        <p:blipFill rotWithShape="1">
          <a:blip r:embed="rId23" cstate="print">
            <a:extLst>
              <a:ext uri="{28A0092B-C50C-407E-A947-70E740481C1C}">
                <a14:useLocalDpi xmlns:a14="http://schemas.microsoft.com/office/drawing/2010/main" val="0"/>
              </a:ext>
            </a:extLst>
          </a:blip>
          <a:srcRect t="4158" b="3991"/>
          <a:stretch/>
        </p:blipFill>
        <p:spPr>
          <a:xfrm>
            <a:off x="7017137" y="5000232"/>
            <a:ext cx="1493763" cy="938600"/>
          </a:xfrm>
          <a:prstGeom prst="rect">
            <a:avLst/>
          </a:prstGeom>
        </p:spPr>
      </p:pic>
      <p:sp>
        <p:nvSpPr>
          <p:cNvPr id="93" name="下矢印 92"/>
          <p:cNvSpPr/>
          <p:nvPr/>
        </p:nvSpPr>
        <p:spPr>
          <a:xfrm>
            <a:off x="7541771" y="5785416"/>
            <a:ext cx="439824" cy="175771"/>
          </a:xfrm>
          <a:prstGeom prst="downArrow">
            <a:avLst/>
          </a:prstGeom>
        </p:spPr>
        <p:style>
          <a:lnRef idx="1">
            <a:schemeClr val="accent5"/>
          </a:lnRef>
          <a:fillRef idx="2">
            <a:schemeClr val="accent5"/>
          </a:fillRef>
          <a:effectRef idx="1">
            <a:schemeClr val="accent5"/>
          </a:effectRef>
          <a:fontRef idx="minor">
            <a:schemeClr val="dk1"/>
          </a:fontRef>
        </p:style>
        <p:txBody>
          <a:bodyPr lIns="99779" tIns="49890" rIns="99779" bIns="49890" rtlCol="0" anchor="ctr"/>
          <a:lstStyle/>
          <a:p>
            <a:pPr algn="ctr"/>
            <a:endParaRPr kumimoji="1" lang="ja-JP" altLang="en-US"/>
          </a:p>
        </p:txBody>
      </p:sp>
      <p:sp>
        <p:nvSpPr>
          <p:cNvPr id="94" name="テキスト ボックス 93"/>
          <p:cNvSpPr txBox="1"/>
          <p:nvPr/>
        </p:nvSpPr>
        <p:spPr>
          <a:xfrm>
            <a:off x="5578522" y="6813826"/>
            <a:ext cx="1393348" cy="2833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wrap="square" lIns="0" tIns="0" rIns="0" bIns="39283" rtlCol="0" anchor="ctr" anchorCtr="1">
            <a:spAutoFit/>
          </a:bodyPr>
          <a:lstStyle/>
          <a:p>
            <a:pPr>
              <a:lnSpc>
                <a:spcPts val="1855"/>
              </a:lnSpc>
            </a:pPr>
            <a:r>
              <a:rPr lang="ja-JP" altLang="en-US" sz="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自動制御による効率化</a:t>
            </a:r>
          </a:p>
        </p:txBody>
      </p:sp>
      <p:sp>
        <p:nvSpPr>
          <p:cNvPr id="95" name="テキスト ボックス 94"/>
          <p:cNvSpPr txBox="1"/>
          <p:nvPr/>
        </p:nvSpPr>
        <p:spPr>
          <a:xfrm>
            <a:off x="7171737" y="4734576"/>
            <a:ext cx="1142236" cy="243656"/>
          </a:xfrm>
          <a:prstGeom prst="rect">
            <a:avLst/>
          </a:prstGeom>
        </p:spPr>
        <p:style>
          <a:lnRef idx="1">
            <a:schemeClr val="accent5"/>
          </a:lnRef>
          <a:fillRef idx="3">
            <a:schemeClr val="accent5"/>
          </a:fillRef>
          <a:effectRef idx="2">
            <a:schemeClr val="accent5"/>
          </a:effectRef>
          <a:fontRef idx="minor">
            <a:schemeClr val="lt1"/>
          </a:fontRef>
        </p:style>
        <p:txBody>
          <a:bodyPr wrap="square" lIns="39283" tIns="0" rIns="39283" bIns="0" rtlCol="0">
            <a:spAutoFit/>
          </a:bodyPr>
          <a:lstStyle/>
          <a:p>
            <a:pPr>
              <a:lnSpc>
                <a:spcPts val="1855"/>
              </a:lnSpc>
            </a:pP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ドローンによる測量</a:t>
            </a:r>
          </a:p>
        </p:txBody>
      </p:sp>
      <p:sp>
        <p:nvSpPr>
          <p:cNvPr id="96" name="角丸四角形 95"/>
          <p:cNvSpPr/>
          <p:nvPr/>
        </p:nvSpPr>
        <p:spPr>
          <a:xfrm>
            <a:off x="5340577" y="5202969"/>
            <a:ext cx="173493" cy="517523"/>
          </a:xfrm>
          <a:prstGeom prst="roundRect">
            <a:avLst/>
          </a:prstGeom>
        </p:spPr>
        <p:style>
          <a:lnRef idx="1">
            <a:schemeClr val="accent5"/>
          </a:lnRef>
          <a:fillRef idx="2">
            <a:schemeClr val="accent5"/>
          </a:fillRef>
          <a:effectRef idx="1">
            <a:schemeClr val="accent5"/>
          </a:effectRef>
          <a:fontRef idx="minor">
            <a:schemeClr val="dk1"/>
          </a:fontRef>
        </p:style>
        <p:txBody>
          <a:bodyPr lIns="99779" tIns="49890" rIns="99779" bIns="49890" rtlCol="0" anchor="ctr"/>
          <a:lstStyle/>
          <a:p>
            <a:pPr algn="ctr"/>
            <a:endParaRPr kumimoji="1" lang="ja-JP" altLang="en-US"/>
          </a:p>
        </p:txBody>
      </p:sp>
      <p:sp>
        <p:nvSpPr>
          <p:cNvPr id="97" name="テキスト ボックス 96"/>
          <p:cNvSpPr txBox="1"/>
          <p:nvPr/>
        </p:nvSpPr>
        <p:spPr>
          <a:xfrm>
            <a:off x="5324409" y="5190492"/>
            <a:ext cx="283323" cy="547615"/>
          </a:xfrm>
          <a:prstGeom prst="rect">
            <a:avLst/>
          </a:prstGeom>
          <a:noFill/>
          <a:ln>
            <a:noFill/>
          </a:ln>
          <a:effectLst/>
        </p:spPr>
        <p:style>
          <a:lnRef idx="1">
            <a:schemeClr val="accent5"/>
          </a:lnRef>
          <a:fillRef idx="3">
            <a:schemeClr val="accent5"/>
          </a:fillRef>
          <a:effectRef idx="2">
            <a:schemeClr val="accent5"/>
          </a:effectRef>
          <a:fontRef idx="minor">
            <a:schemeClr val="lt1"/>
          </a:fontRef>
        </p:style>
        <p:txBody>
          <a:bodyPr vert="eaVert" wrap="square" lIns="39283" tIns="39283" rIns="0" bIns="39283" rtlCol="0" anchor="ctr" anchorCtr="1">
            <a:spAutoFit/>
          </a:bodyPr>
          <a:lstStyle/>
          <a:p>
            <a:pPr>
              <a:lnSpc>
                <a:spcPts val="1855"/>
              </a:lnSpc>
            </a:pP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これまで</a:t>
            </a:r>
          </a:p>
        </p:txBody>
      </p:sp>
      <p:sp>
        <p:nvSpPr>
          <p:cNvPr id="98" name="角丸四角形 97"/>
          <p:cNvSpPr/>
          <p:nvPr/>
        </p:nvSpPr>
        <p:spPr>
          <a:xfrm>
            <a:off x="5334639" y="6171340"/>
            <a:ext cx="179431" cy="555554"/>
          </a:xfrm>
          <a:prstGeom prst="roundRect">
            <a:avLst/>
          </a:prstGeom>
        </p:spPr>
        <p:style>
          <a:lnRef idx="1">
            <a:schemeClr val="accent5"/>
          </a:lnRef>
          <a:fillRef idx="2">
            <a:schemeClr val="accent5"/>
          </a:fillRef>
          <a:effectRef idx="1">
            <a:schemeClr val="accent5"/>
          </a:effectRef>
          <a:fontRef idx="minor">
            <a:schemeClr val="dk1"/>
          </a:fontRef>
        </p:style>
        <p:txBody>
          <a:bodyPr lIns="99779" tIns="49890" rIns="99779" bIns="49890" rtlCol="0" anchor="ctr"/>
          <a:lstStyle/>
          <a:p>
            <a:pPr algn="ctr"/>
            <a:endParaRPr kumimoji="1" lang="ja-JP" altLang="en-US"/>
          </a:p>
        </p:txBody>
      </p:sp>
      <p:sp>
        <p:nvSpPr>
          <p:cNvPr id="99" name="テキスト ボックス 98"/>
          <p:cNvSpPr txBox="1"/>
          <p:nvPr/>
        </p:nvSpPr>
        <p:spPr>
          <a:xfrm>
            <a:off x="5316047" y="6255308"/>
            <a:ext cx="283323" cy="353329"/>
          </a:xfrm>
          <a:prstGeom prst="rect">
            <a:avLst/>
          </a:prstGeom>
          <a:noFill/>
          <a:ln>
            <a:noFill/>
          </a:ln>
          <a:effectLst/>
        </p:spPr>
        <p:style>
          <a:lnRef idx="1">
            <a:schemeClr val="accent5"/>
          </a:lnRef>
          <a:fillRef idx="3">
            <a:schemeClr val="accent5"/>
          </a:fillRef>
          <a:effectRef idx="2">
            <a:schemeClr val="accent5"/>
          </a:effectRef>
          <a:fontRef idx="minor">
            <a:schemeClr val="lt1"/>
          </a:fontRef>
        </p:style>
        <p:txBody>
          <a:bodyPr vert="eaVert" wrap="square" lIns="39283" tIns="39283" rIns="0" bIns="39283" rtlCol="0" anchor="ctr" anchorCtr="1">
            <a:spAutoFit/>
          </a:bodyPr>
          <a:lstStyle/>
          <a:p>
            <a:pPr>
              <a:lnSpc>
                <a:spcPts val="1855"/>
              </a:lnSpc>
            </a:pP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今後</a:t>
            </a:r>
          </a:p>
        </p:txBody>
      </p:sp>
      <p:sp>
        <p:nvSpPr>
          <p:cNvPr id="100" name="下矢印 20"/>
          <p:cNvSpPr/>
          <p:nvPr/>
        </p:nvSpPr>
        <p:spPr>
          <a:xfrm>
            <a:off x="9564607" y="5303482"/>
            <a:ext cx="338409" cy="765729"/>
          </a:xfrm>
          <a:custGeom>
            <a:avLst/>
            <a:gdLst>
              <a:gd name="connsiteX0" fmla="*/ 0 w 322287"/>
              <a:gd name="connsiteY0" fmla="*/ 246698 h 407841"/>
              <a:gd name="connsiteX1" fmla="*/ 80572 w 322287"/>
              <a:gd name="connsiteY1" fmla="*/ 246698 h 407841"/>
              <a:gd name="connsiteX2" fmla="*/ 80572 w 322287"/>
              <a:gd name="connsiteY2" fmla="*/ 0 h 407841"/>
              <a:gd name="connsiteX3" fmla="*/ 241715 w 322287"/>
              <a:gd name="connsiteY3" fmla="*/ 0 h 407841"/>
              <a:gd name="connsiteX4" fmla="*/ 241715 w 322287"/>
              <a:gd name="connsiteY4" fmla="*/ 246698 h 407841"/>
              <a:gd name="connsiteX5" fmla="*/ 322287 w 322287"/>
              <a:gd name="connsiteY5" fmla="*/ 246698 h 407841"/>
              <a:gd name="connsiteX6" fmla="*/ 161144 w 322287"/>
              <a:gd name="connsiteY6" fmla="*/ 407841 h 407841"/>
              <a:gd name="connsiteX7" fmla="*/ 0 w 322287"/>
              <a:gd name="connsiteY7" fmla="*/ 246698 h 407841"/>
              <a:gd name="connsiteX0" fmla="*/ 241715 w 322287"/>
              <a:gd name="connsiteY0" fmla="*/ 0 h 407841"/>
              <a:gd name="connsiteX1" fmla="*/ 241715 w 322287"/>
              <a:gd name="connsiteY1" fmla="*/ 246698 h 407841"/>
              <a:gd name="connsiteX2" fmla="*/ 322287 w 322287"/>
              <a:gd name="connsiteY2" fmla="*/ 246698 h 407841"/>
              <a:gd name="connsiteX3" fmla="*/ 161144 w 322287"/>
              <a:gd name="connsiteY3" fmla="*/ 407841 h 407841"/>
              <a:gd name="connsiteX4" fmla="*/ 0 w 322287"/>
              <a:gd name="connsiteY4" fmla="*/ 246698 h 407841"/>
              <a:gd name="connsiteX5" fmla="*/ 80572 w 322287"/>
              <a:gd name="connsiteY5" fmla="*/ 246698 h 407841"/>
              <a:gd name="connsiteX6" fmla="*/ 172012 w 322287"/>
              <a:gd name="connsiteY6" fmla="*/ 91440 h 407841"/>
              <a:gd name="connsiteX0" fmla="*/ 241715 w 322287"/>
              <a:gd name="connsiteY0" fmla="*/ 0 h 407841"/>
              <a:gd name="connsiteX1" fmla="*/ 241715 w 322287"/>
              <a:gd name="connsiteY1" fmla="*/ 246698 h 407841"/>
              <a:gd name="connsiteX2" fmla="*/ 322287 w 322287"/>
              <a:gd name="connsiteY2" fmla="*/ 246698 h 407841"/>
              <a:gd name="connsiteX3" fmla="*/ 161144 w 322287"/>
              <a:gd name="connsiteY3" fmla="*/ 407841 h 407841"/>
              <a:gd name="connsiteX4" fmla="*/ 0 w 322287"/>
              <a:gd name="connsiteY4" fmla="*/ 246698 h 407841"/>
              <a:gd name="connsiteX5" fmla="*/ 80572 w 322287"/>
              <a:gd name="connsiteY5" fmla="*/ 246698 h 407841"/>
              <a:gd name="connsiteX6" fmla="*/ 229162 w 322287"/>
              <a:gd name="connsiteY6" fmla="*/ 4748 h 407841"/>
              <a:gd name="connsiteX0" fmla="*/ 241715 w 337112"/>
              <a:gd name="connsiteY0" fmla="*/ 20537 h 428378"/>
              <a:gd name="connsiteX1" fmla="*/ 241715 w 337112"/>
              <a:gd name="connsiteY1" fmla="*/ 267235 h 428378"/>
              <a:gd name="connsiteX2" fmla="*/ 322287 w 337112"/>
              <a:gd name="connsiteY2" fmla="*/ 267235 h 428378"/>
              <a:gd name="connsiteX3" fmla="*/ 161144 w 337112"/>
              <a:gd name="connsiteY3" fmla="*/ 428378 h 428378"/>
              <a:gd name="connsiteX4" fmla="*/ 0 w 337112"/>
              <a:gd name="connsiteY4" fmla="*/ 267235 h 428378"/>
              <a:gd name="connsiteX5" fmla="*/ 80572 w 337112"/>
              <a:gd name="connsiteY5" fmla="*/ 267235 h 428378"/>
              <a:gd name="connsiteX6" fmla="*/ 337112 w 337112"/>
              <a:gd name="connsiteY6" fmla="*/ 0 h 428378"/>
              <a:gd name="connsiteX0" fmla="*/ 336965 w 337112"/>
              <a:gd name="connsiteY0" fmla="*/ 2476 h 428378"/>
              <a:gd name="connsiteX1" fmla="*/ 241715 w 337112"/>
              <a:gd name="connsiteY1" fmla="*/ 267235 h 428378"/>
              <a:gd name="connsiteX2" fmla="*/ 322287 w 337112"/>
              <a:gd name="connsiteY2" fmla="*/ 267235 h 428378"/>
              <a:gd name="connsiteX3" fmla="*/ 161144 w 337112"/>
              <a:gd name="connsiteY3" fmla="*/ 428378 h 428378"/>
              <a:gd name="connsiteX4" fmla="*/ 0 w 337112"/>
              <a:gd name="connsiteY4" fmla="*/ 267235 h 428378"/>
              <a:gd name="connsiteX5" fmla="*/ 80572 w 337112"/>
              <a:gd name="connsiteY5" fmla="*/ 267235 h 428378"/>
              <a:gd name="connsiteX6" fmla="*/ 337112 w 337112"/>
              <a:gd name="connsiteY6" fmla="*/ 0 h 428378"/>
              <a:gd name="connsiteX0" fmla="*/ 336965 w 337112"/>
              <a:gd name="connsiteY0" fmla="*/ 2476 h 428378"/>
              <a:gd name="connsiteX1" fmla="*/ 241715 w 337112"/>
              <a:gd name="connsiteY1" fmla="*/ 267235 h 428378"/>
              <a:gd name="connsiteX2" fmla="*/ 322287 w 337112"/>
              <a:gd name="connsiteY2" fmla="*/ 267235 h 428378"/>
              <a:gd name="connsiteX3" fmla="*/ 161144 w 337112"/>
              <a:gd name="connsiteY3" fmla="*/ 428378 h 428378"/>
              <a:gd name="connsiteX4" fmla="*/ 0 w 337112"/>
              <a:gd name="connsiteY4" fmla="*/ 267235 h 428378"/>
              <a:gd name="connsiteX5" fmla="*/ 80572 w 337112"/>
              <a:gd name="connsiteY5" fmla="*/ 267235 h 428378"/>
              <a:gd name="connsiteX6" fmla="*/ 337112 w 337112"/>
              <a:gd name="connsiteY6" fmla="*/ 0 h 428378"/>
              <a:gd name="connsiteX0" fmla="*/ 298865 w 299012"/>
              <a:gd name="connsiteY0" fmla="*/ 2476 h 428378"/>
              <a:gd name="connsiteX1" fmla="*/ 203615 w 299012"/>
              <a:gd name="connsiteY1" fmla="*/ 267235 h 428378"/>
              <a:gd name="connsiteX2" fmla="*/ 284187 w 299012"/>
              <a:gd name="connsiteY2" fmla="*/ 267235 h 428378"/>
              <a:gd name="connsiteX3" fmla="*/ 123044 w 299012"/>
              <a:gd name="connsiteY3" fmla="*/ 428378 h 428378"/>
              <a:gd name="connsiteX4" fmla="*/ 0 w 299012"/>
              <a:gd name="connsiteY4" fmla="*/ 352772 h 428378"/>
              <a:gd name="connsiteX5" fmla="*/ 42472 w 299012"/>
              <a:gd name="connsiteY5" fmla="*/ 267235 h 428378"/>
              <a:gd name="connsiteX6" fmla="*/ 299012 w 299012"/>
              <a:gd name="connsiteY6" fmla="*/ 0 h 428378"/>
              <a:gd name="connsiteX0" fmla="*/ 298865 w 299012"/>
              <a:gd name="connsiteY0" fmla="*/ 2476 h 428378"/>
              <a:gd name="connsiteX1" fmla="*/ 203615 w 299012"/>
              <a:gd name="connsiteY1" fmla="*/ 267235 h 428378"/>
              <a:gd name="connsiteX2" fmla="*/ 284187 w 299012"/>
              <a:gd name="connsiteY2" fmla="*/ 267235 h 428378"/>
              <a:gd name="connsiteX3" fmla="*/ 123044 w 299012"/>
              <a:gd name="connsiteY3" fmla="*/ 428378 h 428378"/>
              <a:gd name="connsiteX4" fmla="*/ 0 w 299012"/>
              <a:gd name="connsiteY4" fmla="*/ 352772 h 428378"/>
              <a:gd name="connsiteX5" fmla="*/ 61522 w 299012"/>
              <a:gd name="connsiteY5" fmla="*/ 352772 h 428378"/>
              <a:gd name="connsiteX6" fmla="*/ 299012 w 299012"/>
              <a:gd name="connsiteY6" fmla="*/ 0 h 428378"/>
              <a:gd name="connsiteX0" fmla="*/ 298865 w 299012"/>
              <a:gd name="connsiteY0" fmla="*/ 2476 h 428378"/>
              <a:gd name="connsiteX1" fmla="*/ 159165 w 299012"/>
              <a:gd name="connsiteY1" fmla="*/ 356660 h 428378"/>
              <a:gd name="connsiteX2" fmla="*/ 284187 w 299012"/>
              <a:gd name="connsiteY2" fmla="*/ 267235 h 428378"/>
              <a:gd name="connsiteX3" fmla="*/ 123044 w 299012"/>
              <a:gd name="connsiteY3" fmla="*/ 428378 h 428378"/>
              <a:gd name="connsiteX4" fmla="*/ 0 w 299012"/>
              <a:gd name="connsiteY4" fmla="*/ 352772 h 428378"/>
              <a:gd name="connsiteX5" fmla="*/ 61522 w 299012"/>
              <a:gd name="connsiteY5" fmla="*/ 352772 h 428378"/>
              <a:gd name="connsiteX6" fmla="*/ 299012 w 299012"/>
              <a:gd name="connsiteY6" fmla="*/ 0 h 428378"/>
              <a:gd name="connsiteX0" fmla="*/ 298865 w 299012"/>
              <a:gd name="connsiteY0" fmla="*/ 2476 h 428378"/>
              <a:gd name="connsiteX1" fmla="*/ 159165 w 299012"/>
              <a:gd name="connsiteY1" fmla="*/ 356660 h 428378"/>
              <a:gd name="connsiteX2" fmla="*/ 252437 w 299012"/>
              <a:gd name="connsiteY2" fmla="*/ 341108 h 428378"/>
              <a:gd name="connsiteX3" fmla="*/ 123044 w 299012"/>
              <a:gd name="connsiteY3" fmla="*/ 428378 h 428378"/>
              <a:gd name="connsiteX4" fmla="*/ 0 w 299012"/>
              <a:gd name="connsiteY4" fmla="*/ 352772 h 428378"/>
              <a:gd name="connsiteX5" fmla="*/ 61522 w 299012"/>
              <a:gd name="connsiteY5" fmla="*/ 352772 h 428378"/>
              <a:gd name="connsiteX6" fmla="*/ 299012 w 299012"/>
              <a:gd name="connsiteY6" fmla="*/ 0 h 428378"/>
              <a:gd name="connsiteX0" fmla="*/ 361559 w 361706"/>
              <a:gd name="connsiteY0" fmla="*/ 2476 h 416714"/>
              <a:gd name="connsiteX1" fmla="*/ 221859 w 361706"/>
              <a:gd name="connsiteY1" fmla="*/ 356660 h 416714"/>
              <a:gd name="connsiteX2" fmla="*/ 315131 w 361706"/>
              <a:gd name="connsiteY2" fmla="*/ 341108 h 416714"/>
              <a:gd name="connsiteX3" fmla="*/ 0 w 361706"/>
              <a:gd name="connsiteY3" fmla="*/ 416714 h 416714"/>
              <a:gd name="connsiteX4" fmla="*/ 62694 w 361706"/>
              <a:gd name="connsiteY4" fmla="*/ 352772 h 416714"/>
              <a:gd name="connsiteX5" fmla="*/ 124216 w 361706"/>
              <a:gd name="connsiteY5" fmla="*/ 352772 h 416714"/>
              <a:gd name="connsiteX6" fmla="*/ 361706 w 361706"/>
              <a:gd name="connsiteY6" fmla="*/ 0 h 416714"/>
              <a:gd name="connsiteX0" fmla="*/ 489365 w 489512"/>
              <a:gd name="connsiteY0" fmla="*/ 2476 h 416714"/>
              <a:gd name="connsiteX1" fmla="*/ 349665 w 489512"/>
              <a:gd name="connsiteY1" fmla="*/ 356660 h 416714"/>
              <a:gd name="connsiteX2" fmla="*/ 442937 w 489512"/>
              <a:gd name="connsiteY2" fmla="*/ 341108 h 416714"/>
              <a:gd name="connsiteX3" fmla="*/ 127806 w 489512"/>
              <a:gd name="connsiteY3" fmla="*/ 416714 h 416714"/>
              <a:gd name="connsiteX4" fmla="*/ 0 w 489512"/>
              <a:gd name="connsiteY4" fmla="*/ 345482 h 416714"/>
              <a:gd name="connsiteX5" fmla="*/ 252022 w 489512"/>
              <a:gd name="connsiteY5" fmla="*/ 352772 h 416714"/>
              <a:gd name="connsiteX6" fmla="*/ 489512 w 489512"/>
              <a:gd name="connsiteY6" fmla="*/ 0 h 416714"/>
              <a:gd name="connsiteX0" fmla="*/ 489365 w 489512"/>
              <a:gd name="connsiteY0" fmla="*/ 2476 h 416714"/>
              <a:gd name="connsiteX1" fmla="*/ 349665 w 489512"/>
              <a:gd name="connsiteY1" fmla="*/ 356660 h 416714"/>
              <a:gd name="connsiteX2" fmla="*/ 442937 w 489512"/>
              <a:gd name="connsiteY2" fmla="*/ 341108 h 416714"/>
              <a:gd name="connsiteX3" fmla="*/ 127806 w 489512"/>
              <a:gd name="connsiteY3" fmla="*/ 416714 h 416714"/>
              <a:gd name="connsiteX4" fmla="*/ 0 w 489512"/>
              <a:gd name="connsiteY4" fmla="*/ 345482 h 416714"/>
              <a:gd name="connsiteX5" fmla="*/ 128197 w 489512"/>
              <a:gd name="connsiteY5" fmla="*/ 336733 h 416714"/>
              <a:gd name="connsiteX6" fmla="*/ 489512 w 489512"/>
              <a:gd name="connsiteY6" fmla="*/ 0 h 416714"/>
              <a:gd name="connsiteX0" fmla="*/ 489365 w 489512"/>
              <a:gd name="connsiteY0" fmla="*/ 2476 h 416714"/>
              <a:gd name="connsiteX1" fmla="*/ 232984 w 489512"/>
              <a:gd name="connsiteY1" fmla="*/ 349370 h 416714"/>
              <a:gd name="connsiteX2" fmla="*/ 442937 w 489512"/>
              <a:gd name="connsiteY2" fmla="*/ 341108 h 416714"/>
              <a:gd name="connsiteX3" fmla="*/ 127806 w 489512"/>
              <a:gd name="connsiteY3" fmla="*/ 416714 h 416714"/>
              <a:gd name="connsiteX4" fmla="*/ 0 w 489512"/>
              <a:gd name="connsiteY4" fmla="*/ 345482 h 416714"/>
              <a:gd name="connsiteX5" fmla="*/ 128197 w 489512"/>
              <a:gd name="connsiteY5" fmla="*/ 336733 h 416714"/>
              <a:gd name="connsiteX6" fmla="*/ 489512 w 489512"/>
              <a:gd name="connsiteY6" fmla="*/ 0 h 416714"/>
              <a:gd name="connsiteX0" fmla="*/ 489365 w 489512"/>
              <a:gd name="connsiteY0" fmla="*/ 2476 h 416714"/>
              <a:gd name="connsiteX1" fmla="*/ 232984 w 489512"/>
              <a:gd name="connsiteY1" fmla="*/ 349370 h 416714"/>
              <a:gd name="connsiteX2" fmla="*/ 340544 w 489512"/>
              <a:gd name="connsiteY2" fmla="*/ 357147 h 416714"/>
              <a:gd name="connsiteX3" fmla="*/ 127806 w 489512"/>
              <a:gd name="connsiteY3" fmla="*/ 416714 h 416714"/>
              <a:gd name="connsiteX4" fmla="*/ 0 w 489512"/>
              <a:gd name="connsiteY4" fmla="*/ 345482 h 416714"/>
              <a:gd name="connsiteX5" fmla="*/ 128197 w 489512"/>
              <a:gd name="connsiteY5" fmla="*/ 336733 h 416714"/>
              <a:gd name="connsiteX6" fmla="*/ 489512 w 489512"/>
              <a:gd name="connsiteY6" fmla="*/ 0 h 416714"/>
              <a:gd name="connsiteX0" fmla="*/ 489365 w 489512"/>
              <a:gd name="connsiteY0" fmla="*/ 2476 h 416714"/>
              <a:gd name="connsiteX1" fmla="*/ 232984 w 489512"/>
              <a:gd name="connsiteY1" fmla="*/ 349370 h 416714"/>
              <a:gd name="connsiteX2" fmla="*/ 340544 w 489512"/>
              <a:gd name="connsiteY2" fmla="*/ 357147 h 416714"/>
              <a:gd name="connsiteX3" fmla="*/ 127806 w 489512"/>
              <a:gd name="connsiteY3" fmla="*/ 416714 h 416714"/>
              <a:gd name="connsiteX4" fmla="*/ 0 w 489512"/>
              <a:gd name="connsiteY4" fmla="*/ 345482 h 416714"/>
              <a:gd name="connsiteX5" fmla="*/ 128197 w 489512"/>
              <a:gd name="connsiteY5" fmla="*/ 336733 h 416714"/>
              <a:gd name="connsiteX6" fmla="*/ 489512 w 489512"/>
              <a:gd name="connsiteY6" fmla="*/ 0 h 416714"/>
              <a:gd name="connsiteX7" fmla="*/ 489365 w 489512"/>
              <a:gd name="connsiteY7" fmla="*/ 2476 h 416714"/>
              <a:gd name="connsiteX0" fmla="*/ 506034 w 506034"/>
              <a:gd name="connsiteY0" fmla="*/ 2476 h 416714"/>
              <a:gd name="connsiteX1" fmla="*/ 232984 w 506034"/>
              <a:gd name="connsiteY1" fmla="*/ 349370 h 416714"/>
              <a:gd name="connsiteX2" fmla="*/ 340544 w 506034"/>
              <a:gd name="connsiteY2" fmla="*/ 357147 h 416714"/>
              <a:gd name="connsiteX3" fmla="*/ 127806 w 506034"/>
              <a:gd name="connsiteY3" fmla="*/ 416714 h 416714"/>
              <a:gd name="connsiteX4" fmla="*/ 0 w 506034"/>
              <a:gd name="connsiteY4" fmla="*/ 345482 h 416714"/>
              <a:gd name="connsiteX5" fmla="*/ 128197 w 506034"/>
              <a:gd name="connsiteY5" fmla="*/ 336733 h 416714"/>
              <a:gd name="connsiteX6" fmla="*/ 489512 w 506034"/>
              <a:gd name="connsiteY6" fmla="*/ 0 h 416714"/>
              <a:gd name="connsiteX7" fmla="*/ 506034 w 506034"/>
              <a:gd name="connsiteY7" fmla="*/ 2476 h 416714"/>
              <a:gd name="connsiteX0" fmla="*/ 506034 w 506034"/>
              <a:gd name="connsiteY0" fmla="*/ 2476 h 416714"/>
              <a:gd name="connsiteX1" fmla="*/ 232984 w 506034"/>
              <a:gd name="connsiteY1" fmla="*/ 349370 h 416714"/>
              <a:gd name="connsiteX2" fmla="*/ 340544 w 506034"/>
              <a:gd name="connsiteY2" fmla="*/ 357147 h 416714"/>
              <a:gd name="connsiteX3" fmla="*/ 127806 w 506034"/>
              <a:gd name="connsiteY3" fmla="*/ 416714 h 416714"/>
              <a:gd name="connsiteX4" fmla="*/ 0 w 506034"/>
              <a:gd name="connsiteY4" fmla="*/ 345482 h 416714"/>
              <a:gd name="connsiteX5" fmla="*/ 128197 w 506034"/>
              <a:gd name="connsiteY5" fmla="*/ 336733 h 416714"/>
              <a:gd name="connsiteX6" fmla="*/ 489512 w 506034"/>
              <a:gd name="connsiteY6" fmla="*/ 0 h 416714"/>
              <a:gd name="connsiteX7" fmla="*/ 506034 w 506034"/>
              <a:gd name="connsiteY7" fmla="*/ 2476 h 416714"/>
              <a:gd name="connsiteX0" fmla="*/ 494128 w 494128"/>
              <a:gd name="connsiteY0" fmla="*/ 2476 h 416714"/>
              <a:gd name="connsiteX1" fmla="*/ 232984 w 494128"/>
              <a:gd name="connsiteY1" fmla="*/ 349370 h 416714"/>
              <a:gd name="connsiteX2" fmla="*/ 340544 w 494128"/>
              <a:gd name="connsiteY2" fmla="*/ 357147 h 416714"/>
              <a:gd name="connsiteX3" fmla="*/ 127806 w 494128"/>
              <a:gd name="connsiteY3" fmla="*/ 416714 h 416714"/>
              <a:gd name="connsiteX4" fmla="*/ 0 w 494128"/>
              <a:gd name="connsiteY4" fmla="*/ 345482 h 416714"/>
              <a:gd name="connsiteX5" fmla="*/ 128197 w 494128"/>
              <a:gd name="connsiteY5" fmla="*/ 336733 h 416714"/>
              <a:gd name="connsiteX6" fmla="*/ 489512 w 494128"/>
              <a:gd name="connsiteY6" fmla="*/ 0 h 416714"/>
              <a:gd name="connsiteX7" fmla="*/ 494128 w 494128"/>
              <a:gd name="connsiteY7" fmla="*/ 2476 h 416714"/>
              <a:gd name="connsiteX0" fmla="*/ 494128 w 494128"/>
              <a:gd name="connsiteY0" fmla="*/ 2476 h 416714"/>
              <a:gd name="connsiteX1" fmla="*/ 232984 w 494128"/>
              <a:gd name="connsiteY1" fmla="*/ 349370 h 416714"/>
              <a:gd name="connsiteX2" fmla="*/ 340544 w 494128"/>
              <a:gd name="connsiteY2" fmla="*/ 357147 h 416714"/>
              <a:gd name="connsiteX3" fmla="*/ 127806 w 494128"/>
              <a:gd name="connsiteY3" fmla="*/ 416714 h 416714"/>
              <a:gd name="connsiteX4" fmla="*/ 0 w 494128"/>
              <a:gd name="connsiteY4" fmla="*/ 345482 h 416714"/>
              <a:gd name="connsiteX5" fmla="*/ 121054 w 494128"/>
              <a:gd name="connsiteY5" fmla="*/ 349855 h 416714"/>
              <a:gd name="connsiteX6" fmla="*/ 489512 w 494128"/>
              <a:gd name="connsiteY6" fmla="*/ 0 h 416714"/>
              <a:gd name="connsiteX7" fmla="*/ 494128 w 494128"/>
              <a:gd name="connsiteY7" fmla="*/ 2476 h 416714"/>
              <a:gd name="connsiteX0" fmla="*/ 494128 w 494128"/>
              <a:gd name="connsiteY0" fmla="*/ 2476 h 416714"/>
              <a:gd name="connsiteX1" fmla="*/ 206790 w 494128"/>
              <a:gd name="connsiteY1" fmla="*/ 356660 h 416714"/>
              <a:gd name="connsiteX2" fmla="*/ 340544 w 494128"/>
              <a:gd name="connsiteY2" fmla="*/ 357147 h 416714"/>
              <a:gd name="connsiteX3" fmla="*/ 127806 w 494128"/>
              <a:gd name="connsiteY3" fmla="*/ 416714 h 416714"/>
              <a:gd name="connsiteX4" fmla="*/ 0 w 494128"/>
              <a:gd name="connsiteY4" fmla="*/ 345482 h 416714"/>
              <a:gd name="connsiteX5" fmla="*/ 121054 w 494128"/>
              <a:gd name="connsiteY5" fmla="*/ 349855 h 416714"/>
              <a:gd name="connsiteX6" fmla="*/ 489512 w 494128"/>
              <a:gd name="connsiteY6" fmla="*/ 0 h 416714"/>
              <a:gd name="connsiteX7" fmla="*/ 494128 w 494128"/>
              <a:gd name="connsiteY7" fmla="*/ 2476 h 416714"/>
              <a:gd name="connsiteX0" fmla="*/ 494128 w 494128"/>
              <a:gd name="connsiteY0" fmla="*/ 2476 h 416714"/>
              <a:gd name="connsiteX1" fmla="*/ 235365 w 494128"/>
              <a:gd name="connsiteY1" fmla="*/ 355202 h 416714"/>
              <a:gd name="connsiteX2" fmla="*/ 340544 w 494128"/>
              <a:gd name="connsiteY2" fmla="*/ 357147 h 416714"/>
              <a:gd name="connsiteX3" fmla="*/ 127806 w 494128"/>
              <a:gd name="connsiteY3" fmla="*/ 416714 h 416714"/>
              <a:gd name="connsiteX4" fmla="*/ 0 w 494128"/>
              <a:gd name="connsiteY4" fmla="*/ 345482 h 416714"/>
              <a:gd name="connsiteX5" fmla="*/ 121054 w 494128"/>
              <a:gd name="connsiteY5" fmla="*/ 349855 h 416714"/>
              <a:gd name="connsiteX6" fmla="*/ 489512 w 494128"/>
              <a:gd name="connsiteY6" fmla="*/ 0 h 416714"/>
              <a:gd name="connsiteX7" fmla="*/ 494128 w 494128"/>
              <a:gd name="connsiteY7" fmla="*/ 2476 h 416714"/>
              <a:gd name="connsiteX0" fmla="*/ 494128 w 494128"/>
              <a:gd name="connsiteY0" fmla="*/ 2476 h 416714"/>
              <a:gd name="connsiteX1" fmla="*/ 235365 w 494128"/>
              <a:gd name="connsiteY1" fmla="*/ 355202 h 416714"/>
              <a:gd name="connsiteX2" fmla="*/ 340544 w 494128"/>
              <a:gd name="connsiteY2" fmla="*/ 357147 h 416714"/>
              <a:gd name="connsiteX3" fmla="*/ 127806 w 494128"/>
              <a:gd name="connsiteY3" fmla="*/ 416714 h 416714"/>
              <a:gd name="connsiteX4" fmla="*/ 0 w 494128"/>
              <a:gd name="connsiteY4" fmla="*/ 345482 h 416714"/>
              <a:gd name="connsiteX5" fmla="*/ 90097 w 494128"/>
              <a:gd name="connsiteY5" fmla="*/ 348397 h 416714"/>
              <a:gd name="connsiteX6" fmla="*/ 489512 w 494128"/>
              <a:gd name="connsiteY6" fmla="*/ 0 h 416714"/>
              <a:gd name="connsiteX7" fmla="*/ 494128 w 494128"/>
              <a:gd name="connsiteY7" fmla="*/ 2476 h 416714"/>
              <a:gd name="connsiteX0" fmla="*/ 494128 w 494128"/>
              <a:gd name="connsiteY0" fmla="*/ 2476 h 416714"/>
              <a:gd name="connsiteX1" fmla="*/ 235365 w 494128"/>
              <a:gd name="connsiteY1" fmla="*/ 355202 h 416714"/>
              <a:gd name="connsiteX2" fmla="*/ 340544 w 494128"/>
              <a:gd name="connsiteY2" fmla="*/ 357147 h 416714"/>
              <a:gd name="connsiteX3" fmla="*/ 127806 w 494128"/>
              <a:gd name="connsiteY3" fmla="*/ 416714 h 416714"/>
              <a:gd name="connsiteX4" fmla="*/ 0 w 494128"/>
              <a:gd name="connsiteY4" fmla="*/ 345482 h 416714"/>
              <a:gd name="connsiteX5" fmla="*/ 137722 w 494128"/>
              <a:gd name="connsiteY5" fmla="*/ 348397 h 416714"/>
              <a:gd name="connsiteX6" fmla="*/ 489512 w 494128"/>
              <a:gd name="connsiteY6" fmla="*/ 0 h 416714"/>
              <a:gd name="connsiteX7" fmla="*/ 494128 w 494128"/>
              <a:gd name="connsiteY7" fmla="*/ 2476 h 416714"/>
              <a:gd name="connsiteX0" fmla="*/ 432215 w 432215"/>
              <a:gd name="connsiteY0" fmla="*/ 2476 h 416714"/>
              <a:gd name="connsiteX1" fmla="*/ 173452 w 432215"/>
              <a:gd name="connsiteY1" fmla="*/ 355202 h 416714"/>
              <a:gd name="connsiteX2" fmla="*/ 278631 w 432215"/>
              <a:gd name="connsiteY2" fmla="*/ 357147 h 416714"/>
              <a:gd name="connsiteX3" fmla="*/ 65893 w 432215"/>
              <a:gd name="connsiteY3" fmla="*/ 416714 h 416714"/>
              <a:gd name="connsiteX4" fmla="*/ 0 w 432215"/>
              <a:gd name="connsiteY4" fmla="*/ 346940 h 416714"/>
              <a:gd name="connsiteX5" fmla="*/ 75809 w 432215"/>
              <a:gd name="connsiteY5" fmla="*/ 348397 h 416714"/>
              <a:gd name="connsiteX6" fmla="*/ 427599 w 432215"/>
              <a:gd name="connsiteY6" fmla="*/ 0 h 416714"/>
              <a:gd name="connsiteX7" fmla="*/ 432215 w 432215"/>
              <a:gd name="connsiteY7" fmla="*/ 2476 h 416714"/>
              <a:gd name="connsiteX0" fmla="*/ 432215 w 432215"/>
              <a:gd name="connsiteY0" fmla="*/ 2476 h 416714"/>
              <a:gd name="connsiteX1" fmla="*/ 173452 w 432215"/>
              <a:gd name="connsiteY1" fmla="*/ 355202 h 416714"/>
              <a:gd name="connsiteX2" fmla="*/ 278631 w 432215"/>
              <a:gd name="connsiteY2" fmla="*/ 357147 h 416714"/>
              <a:gd name="connsiteX3" fmla="*/ 65893 w 432215"/>
              <a:gd name="connsiteY3" fmla="*/ 416714 h 416714"/>
              <a:gd name="connsiteX4" fmla="*/ 0 w 432215"/>
              <a:gd name="connsiteY4" fmla="*/ 346940 h 416714"/>
              <a:gd name="connsiteX5" fmla="*/ 75809 w 432215"/>
              <a:gd name="connsiteY5" fmla="*/ 348397 h 416714"/>
              <a:gd name="connsiteX6" fmla="*/ 427599 w 432215"/>
              <a:gd name="connsiteY6" fmla="*/ 0 h 416714"/>
              <a:gd name="connsiteX7" fmla="*/ 432215 w 432215"/>
              <a:gd name="connsiteY7" fmla="*/ 2476 h 416714"/>
              <a:gd name="connsiteX0" fmla="*/ 432215 w 432215"/>
              <a:gd name="connsiteY0" fmla="*/ 2476 h 416714"/>
              <a:gd name="connsiteX1" fmla="*/ 173452 w 432215"/>
              <a:gd name="connsiteY1" fmla="*/ 355202 h 416714"/>
              <a:gd name="connsiteX2" fmla="*/ 242912 w 432215"/>
              <a:gd name="connsiteY2" fmla="*/ 358605 h 416714"/>
              <a:gd name="connsiteX3" fmla="*/ 65893 w 432215"/>
              <a:gd name="connsiteY3" fmla="*/ 416714 h 416714"/>
              <a:gd name="connsiteX4" fmla="*/ 0 w 432215"/>
              <a:gd name="connsiteY4" fmla="*/ 346940 h 416714"/>
              <a:gd name="connsiteX5" fmla="*/ 75809 w 432215"/>
              <a:gd name="connsiteY5" fmla="*/ 348397 h 416714"/>
              <a:gd name="connsiteX6" fmla="*/ 427599 w 432215"/>
              <a:gd name="connsiteY6" fmla="*/ 0 h 416714"/>
              <a:gd name="connsiteX7" fmla="*/ 432215 w 432215"/>
              <a:gd name="connsiteY7" fmla="*/ 2476 h 416714"/>
              <a:gd name="connsiteX0" fmla="*/ 432215 w 432215"/>
              <a:gd name="connsiteY0" fmla="*/ 2476 h 416714"/>
              <a:gd name="connsiteX1" fmla="*/ 154402 w 432215"/>
              <a:gd name="connsiteY1" fmla="*/ 358118 h 416714"/>
              <a:gd name="connsiteX2" fmla="*/ 242912 w 432215"/>
              <a:gd name="connsiteY2" fmla="*/ 358605 h 416714"/>
              <a:gd name="connsiteX3" fmla="*/ 65893 w 432215"/>
              <a:gd name="connsiteY3" fmla="*/ 416714 h 416714"/>
              <a:gd name="connsiteX4" fmla="*/ 0 w 432215"/>
              <a:gd name="connsiteY4" fmla="*/ 346940 h 416714"/>
              <a:gd name="connsiteX5" fmla="*/ 75809 w 432215"/>
              <a:gd name="connsiteY5" fmla="*/ 348397 h 416714"/>
              <a:gd name="connsiteX6" fmla="*/ 427599 w 432215"/>
              <a:gd name="connsiteY6" fmla="*/ 0 h 416714"/>
              <a:gd name="connsiteX7" fmla="*/ 432215 w 432215"/>
              <a:gd name="connsiteY7" fmla="*/ 2476 h 416714"/>
              <a:gd name="connsiteX0" fmla="*/ 432215 w 432215"/>
              <a:gd name="connsiteY0" fmla="*/ 2476 h 416714"/>
              <a:gd name="connsiteX1" fmla="*/ 154402 w 432215"/>
              <a:gd name="connsiteY1" fmla="*/ 358118 h 416714"/>
              <a:gd name="connsiteX2" fmla="*/ 242912 w 432215"/>
              <a:gd name="connsiteY2" fmla="*/ 358605 h 416714"/>
              <a:gd name="connsiteX3" fmla="*/ 65893 w 432215"/>
              <a:gd name="connsiteY3" fmla="*/ 416714 h 416714"/>
              <a:gd name="connsiteX4" fmla="*/ 0 w 432215"/>
              <a:gd name="connsiteY4" fmla="*/ 346940 h 416714"/>
              <a:gd name="connsiteX5" fmla="*/ 75809 w 432215"/>
              <a:gd name="connsiteY5" fmla="*/ 348397 h 416714"/>
              <a:gd name="connsiteX6" fmla="*/ 427599 w 432215"/>
              <a:gd name="connsiteY6" fmla="*/ 0 h 416714"/>
              <a:gd name="connsiteX7" fmla="*/ 432215 w 432215"/>
              <a:gd name="connsiteY7" fmla="*/ 2476 h 416714"/>
              <a:gd name="connsiteX0" fmla="*/ 482221 w 482221"/>
              <a:gd name="connsiteY0" fmla="*/ 22888 h 416714"/>
              <a:gd name="connsiteX1" fmla="*/ 154402 w 482221"/>
              <a:gd name="connsiteY1" fmla="*/ 358118 h 416714"/>
              <a:gd name="connsiteX2" fmla="*/ 242912 w 482221"/>
              <a:gd name="connsiteY2" fmla="*/ 358605 h 416714"/>
              <a:gd name="connsiteX3" fmla="*/ 65893 w 482221"/>
              <a:gd name="connsiteY3" fmla="*/ 416714 h 416714"/>
              <a:gd name="connsiteX4" fmla="*/ 0 w 482221"/>
              <a:gd name="connsiteY4" fmla="*/ 346940 h 416714"/>
              <a:gd name="connsiteX5" fmla="*/ 75809 w 482221"/>
              <a:gd name="connsiteY5" fmla="*/ 348397 h 416714"/>
              <a:gd name="connsiteX6" fmla="*/ 427599 w 482221"/>
              <a:gd name="connsiteY6" fmla="*/ 0 h 416714"/>
              <a:gd name="connsiteX7" fmla="*/ 482221 w 482221"/>
              <a:gd name="connsiteY7" fmla="*/ 22888 h 416714"/>
              <a:gd name="connsiteX0" fmla="*/ 482221 w 482221"/>
              <a:gd name="connsiteY0" fmla="*/ 22888 h 416714"/>
              <a:gd name="connsiteX1" fmla="*/ 154402 w 482221"/>
              <a:gd name="connsiteY1" fmla="*/ 358118 h 416714"/>
              <a:gd name="connsiteX2" fmla="*/ 242912 w 482221"/>
              <a:gd name="connsiteY2" fmla="*/ 358605 h 416714"/>
              <a:gd name="connsiteX3" fmla="*/ 65893 w 482221"/>
              <a:gd name="connsiteY3" fmla="*/ 416714 h 416714"/>
              <a:gd name="connsiteX4" fmla="*/ 0 w 482221"/>
              <a:gd name="connsiteY4" fmla="*/ 346940 h 416714"/>
              <a:gd name="connsiteX5" fmla="*/ 75809 w 482221"/>
              <a:gd name="connsiteY5" fmla="*/ 348397 h 416714"/>
              <a:gd name="connsiteX6" fmla="*/ 427599 w 482221"/>
              <a:gd name="connsiteY6" fmla="*/ 0 h 416714"/>
              <a:gd name="connsiteX7" fmla="*/ 482221 w 482221"/>
              <a:gd name="connsiteY7" fmla="*/ 22888 h 416714"/>
              <a:gd name="connsiteX0" fmla="*/ 429833 w 429833"/>
              <a:gd name="connsiteY0" fmla="*/ 0 h 417154"/>
              <a:gd name="connsiteX1" fmla="*/ 154402 w 429833"/>
              <a:gd name="connsiteY1" fmla="*/ 358558 h 417154"/>
              <a:gd name="connsiteX2" fmla="*/ 242912 w 429833"/>
              <a:gd name="connsiteY2" fmla="*/ 359045 h 417154"/>
              <a:gd name="connsiteX3" fmla="*/ 65893 w 429833"/>
              <a:gd name="connsiteY3" fmla="*/ 417154 h 417154"/>
              <a:gd name="connsiteX4" fmla="*/ 0 w 429833"/>
              <a:gd name="connsiteY4" fmla="*/ 347380 h 417154"/>
              <a:gd name="connsiteX5" fmla="*/ 75809 w 429833"/>
              <a:gd name="connsiteY5" fmla="*/ 348837 h 417154"/>
              <a:gd name="connsiteX6" fmla="*/ 427599 w 429833"/>
              <a:gd name="connsiteY6" fmla="*/ 440 h 417154"/>
              <a:gd name="connsiteX7" fmla="*/ 429833 w 429833"/>
              <a:gd name="connsiteY7" fmla="*/ 0 h 417154"/>
              <a:gd name="connsiteX0" fmla="*/ 429833 w 429833"/>
              <a:gd name="connsiteY0" fmla="*/ 0 h 417154"/>
              <a:gd name="connsiteX1" fmla="*/ 154402 w 429833"/>
              <a:gd name="connsiteY1" fmla="*/ 358558 h 417154"/>
              <a:gd name="connsiteX2" fmla="*/ 242912 w 429833"/>
              <a:gd name="connsiteY2" fmla="*/ 359045 h 417154"/>
              <a:gd name="connsiteX3" fmla="*/ 65893 w 429833"/>
              <a:gd name="connsiteY3" fmla="*/ 417154 h 417154"/>
              <a:gd name="connsiteX4" fmla="*/ 0 w 429833"/>
              <a:gd name="connsiteY4" fmla="*/ 347380 h 417154"/>
              <a:gd name="connsiteX5" fmla="*/ 75809 w 429833"/>
              <a:gd name="connsiteY5" fmla="*/ 348837 h 417154"/>
              <a:gd name="connsiteX6" fmla="*/ 427599 w 429833"/>
              <a:gd name="connsiteY6" fmla="*/ 440 h 417154"/>
              <a:gd name="connsiteX7" fmla="*/ 429833 w 429833"/>
              <a:gd name="connsiteY7" fmla="*/ 0 h 417154"/>
              <a:gd name="connsiteX0" fmla="*/ 429833 w 429833"/>
              <a:gd name="connsiteY0" fmla="*/ 0 h 417154"/>
              <a:gd name="connsiteX1" fmla="*/ 154402 w 429833"/>
              <a:gd name="connsiteY1" fmla="*/ 358558 h 417154"/>
              <a:gd name="connsiteX2" fmla="*/ 242912 w 429833"/>
              <a:gd name="connsiteY2" fmla="*/ 359045 h 417154"/>
              <a:gd name="connsiteX3" fmla="*/ 65893 w 429833"/>
              <a:gd name="connsiteY3" fmla="*/ 417154 h 417154"/>
              <a:gd name="connsiteX4" fmla="*/ 0 w 429833"/>
              <a:gd name="connsiteY4" fmla="*/ 347380 h 417154"/>
              <a:gd name="connsiteX5" fmla="*/ 75809 w 429833"/>
              <a:gd name="connsiteY5" fmla="*/ 348837 h 417154"/>
              <a:gd name="connsiteX6" fmla="*/ 427599 w 429833"/>
              <a:gd name="connsiteY6" fmla="*/ 440 h 417154"/>
              <a:gd name="connsiteX7" fmla="*/ 429833 w 429833"/>
              <a:gd name="connsiteY7" fmla="*/ 0 h 417154"/>
              <a:gd name="connsiteX0" fmla="*/ 429833 w 429833"/>
              <a:gd name="connsiteY0" fmla="*/ 0 h 468185"/>
              <a:gd name="connsiteX1" fmla="*/ 154402 w 429833"/>
              <a:gd name="connsiteY1" fmla="*/ 358558 h 468185"/>
              <a:gd name="connsiteX2" fmla="*/ 242912 w 429833"/>
              <a:gd name="connsiteY2" fmla="*/ 359045 h 468185"/>
              <a:gd name="connsiteX3" fmla="*/ 296875 w 429833"/>
              <a:gd name="connsiteY3" fmla="*/ 468185 h 468185"/>
              <a:gd name="connsiteX4" fmla="*/ 0 w 429833"/>
              <a:gd name="connsiteY4" fmla="*/ 347380 h 468185"/>
              <a:gd name="connsiteX5" fmla="*/ 75809 w 429833"/>
              <a:gd name="connsiteY5" fmla="*/ 348837 h 468185"/>
              <a:gd name="connsiteX6" fmla="*/ 427599 w 429833"/>
              <a:gd name="connsiteY6" fmla="*/ 440 h 468185"/>
              <a:gd name="connsiteX7" fmla="*/ 429833 w 429833"/>
              <a:gd name="connsiteY7" fmla="*/ 0 h 468185"/>
              <a:gd name="connsiteX0" fmla="*/ 429833 w 531043"/>
              <a:gd name="connsiteY0" fmla="*/ 0 h 468185"/>
              <a:gd name="connsiteX1" fmla="*/ 154402 w 531043"/>
              <a:gd name="connsiteY1" fmla="*/ 358558 h 468185"/>
              <a:gd name="connsiteX2" fmla="*/ 531043 w 531043"/>
              <a:gd name="connsiteY2" fmla="*/ 361961 h 468185"/>
              <a:gd name="connsiteX3" fmla="*/ 296875 w 531043"/>
              <a:gd name="connsiteY3" fmla="*/ 468185 h 468185"/>
              <a:gd name="connsiteX4" fmla="*/ 0 w 531043"/>
              <a:gd name="connsiteY4" fmla="*/ 347380 h 468185"/>
              <a:gd name="connsiteX5" fmla="*/ 75809 w 531043"/>
              <a:gd name="connsiteY5" fmla="*/ 348837 h 468185"/>
              <a:gd name="connsiteX6" fmla="*/ 427599 w 531043"/>
              <a:gd name="connsiteY6" fmla="*/ 440 h 468185"/>
              <a:gd name="connsiteX7" fmla="*/ 429833 w 531043"/>
              <a:gd name="connsiteY7" fmla="*/ 0 h 468185"/>
              <a:gd name="connsiteX0" fmla="*/ 429833 w 531043"/>
              <a:gd name="connsiteY0" fmla="*/ 0 h 468185"/>
              <a:gd name="connsiteX1" fmla="*/ 454439 w 531043"/>
              <a:gd name="connsiteY1" fmla="*/ 357099 h 468185"/>
              <a:gd name="connsiteX2" fmla="*/ 531043 w 531043"/>
              <a:gd name="connsiteY2" fmla="*/ 361961 h 468185"/>
              <a:gd name="connsiteX3" fmla="*/ 296875 w 531043"/>
              <a:gd name="connsiteY3" fmla="*/ 468185 h 468185"/>
              <a:gd name="connsiteX4" fmla="*/ 0 w 531043"/>
              <a:gd name="connsiteY4" fmla="*/ 347380 h 468185"/>
              <a:gd name="connsiteX5" fmla="*/ 75809 w 531043"/>
              <a:gd name="connsiteY5" fmla="*/ 348837 h 468185"/>
              <a:gd name="connsiteX6" fmla="*/ 427599 w 531043"/>
              <a:gd name="connsiteY6" fmla="*/ 440 h 468185"/>
              <a:gd name="connsiteX7" fmla="*/ 429833 w 531043"/>
              <a:gd name="connsiteY7" fmla="*/ 0 h 468185"/>
              <a:gd name="connsiteX0" fmla="*/ 429833 w 531043"/>
              <a:gd name="connsiteY0" fmla="*/ 0 h 468185"/>
              <a:gd name="connsiteX1" fmla="*/ 454439 w 531043"/>
              <a:gd name="connsiteY1" fmla="*/ 357099 h 468185"/>
              <a:gd name="connsiteX2" fmla="*/ 531043 w 531043"/>
              <a:gd name="connsiteY2" fmla="*/ 361961 h 468185"/>
              <a:gd name="connsiteX3" fmla="*/ 296875 w 531043"/>
              <a:gd name="connsiteY3" fmla="*/ 468185 h 468185"/>
              <a:gd name="connsiteX4" fmla="*/ 0 w 531043"/>
              <a:gd name="connsiteY4" fmla="*/ 347380 h 468185"/>
              <a:gd name="connsiteX5" fmla="*/ 75809 w 531043"/>
              <a:gd name="connsiteY5" fmla="*/ 348837 h 468185"/>
              <a:gd name="connsiteX6" fmla="*/ 427599 w 531043"/>
              <a:gd name="connsiteY6" fmla="*/ 440 h 468185"/>
              <a:gd name="connsiteX7" fmla="*/ 429833 w 531043"/>
              <a:gd name="connsiteY7" fmla="*/ 0 h 468185"/>
              <a:gd name="connsiteX0" fmla="*/ 460789 w 531043"/>
              <a:gd name="connsiteY0" fmla="*/ 0 h 469643"/>
              <a:gd name="connsiteX1" fmla="*/ 454439 w 531043"/>
              <a:gd name="connsiteY1" fmla="*/ 358557 h 469643"/>
              <a:gd name="connsiteX2" fmla="*/ 531043 w 531043"/>
              <a:gd name="connsiteY2" fmla="*/ 363419 h 469643"/>
              <a:gd name="connsiteX3" fmla="*/ 296875 w 531043"/>
              <a:gd name="connsiteY3" fmla="*/ 469643 h 469643"/>
              <a:gd name="connsiteX4" fmla="*/ 0 w 531043"/>
              <a:gd name="connsiteY4" fmla="*/ 348838 h 469643"/>
              <a:gd name="connsiteX5" fmla="*/ 75809 w 531043"/>
              <a:gd name="connsiteY5" fmla="*/ 350295 h 469643"/>
              <a:gd name="connsiteX6" fmla="*/ 427599 w 531043"/>
              <a:gd name="connsiteY6" fmla="*/ 1898 h 469643"/>
              <a:gd name="connsiteX7" fmla="*/ 460789 w 531043"/>
              <a:gd name="connsiteY7" fmla="*/ 0 h 469643"/>
              <a:gd name="connsiteX0" fmla="*/ 460789 w 531043"/>
              <a:gd name="connsiteY0" fmla="*/ 0 h 469643"/>
              <a:gd name="connsiteX1" fmla="*/ 454439 w 531043"/>
              <a:gd name="connsiteY1" fmla="*/ 358557 h 469643"/>
              <a:gd name="connsiteX2" fmla="*/ 531043 w 531043"/>
              <a:gd name="connsiteY2" fmla="*/ 363419 h 469643"/>
              <a:gd name="connsiteX3" fmla="*/ 296875 w 531043"/>
              <a:gd name="connsiteY3" fmla="*/ 469643 h 469643"/>
              <a:gd name="connsiteX4" fmla="*/ 0 w 531043"/>
              <a:gd name="connsiteY4" fmla="*/ 348838 h 469643"/>
              <a:gd name="connsiteX5" fmla="*/ 75809 w 531043"/>
              <a:gd name="connsiteY5" fmla="*/ 350295 h 469643"/>
              <a:gd name="connsiteX6" fmla="*/ 427599 w 531043"/>
              <a:gd name="connsiteY6" fmla="*/ 1898 h 469643"/>
              <a:gd name="connsiteX7" fmla="*/ 460789 w 531043"/>
              <a:gd name="connsiteY7" fmla="*/ 0 h 469643"/>
              <a:gd name="connsiteX0" fmla="*/ 460789 w 531043"/>
              <a:gd name="connsiteY0" fmla="*/ 0 h 469643"/>
              <a:gd name="connsiteX1" fmla="*/ 454439 w 531043"/>
              <a:gd name="connsiteY1" fmla="*/ 358557 h 469643"/>
              <a:gd name="connsiteX2" fmla="*/ 531043 w 531043"/>
              <a:gd name="connsiteY2" fmla="*/ 363419 h 469643"/>
              <a:gd name="connsiteX3" fmla="*/ 296875 w 531043"/>
              <a:gd name="connsiteY3" fmla="*/ 469643 h 469643"/>
              <a:gd name="connsiteX4" fmla="*/ 0 w 531043"/>
              <a:gd name="connsiteY4" fmla="*/ 348838 h 469643"/>
              <a:gd name="connsiteX5" fmla="*/ 330602 w 531043"/>
              <a:gd name="connsiteY5" fmla="*/ 359043 h 469643"/>
              <a:gd name="connsiteX6" fmla="*/ 427599 w 531043"/>
              <a:gd name="connsiteY6" fmla="*/ 1898 h 469643"/>
              <a:gd name="connsiteX7" fmla="*/ 460789 w 531043"/>
              <a:gd name="connsiteY7" fmla="*/ 0 h 469643"/>
              <a:gd name="connsiteX0" fmla="*/ 460789 w 531043"/>
              <a:gd name="connsiteY0" fmla="*/ 0 h 469643"/>
              <a:gd name="connsiteX1" fmla="*/ 454439 w 531043"/>
              <a:gd name="connsiteY1" fmla="*/ 358557 h 469643"/>
              <a:gd name="connsiteX2" fmla="*/ 531043 w 531043"/>
              <a:gd name="connsiteY2" fmla="*/ 363419 h 469643"/>
              <a:gd name="connsiteX3" fmla="*/ 296875 w 531043"/>
              <a:gd name="connsiteY3" fmla="*/ 469643 h 469643"/>
              <a:gd name="connsiteX4" fmla="*/ 0 w 531043"/>
              <a:gd name="connsiteY4" fmla="*/ 348838 h 469643"/>
              <a:gd name="connsiteX5" fmla="*/ 302027 w 531043"/>
              <a:gd name="connsiteY5" fmla="*/ 398410 h 469643"/>
              <a:gd name="connsiteX6" fmla="*/ 427599 w 531043"/>
              <a:gd name="connsiteY6" fmla="*/ 1898 h 469643"/>
              <a:gd name="connsiteX7" fmla="*/ 460789 w 531043"/>
              <a:gd name="connsiteY7" fmla="*/ 0 h 469643"/>
              <a:gd name="connsiteX0" fmla="*/ 248858 w 319112"/>
              <a:gd name="connsiteY0" fmla="*/ 0 h 469643"/>
              <a:gd name="connsiteX1" fmla="*/ 242508 w 319112"/>
              <a:gd name="connsiteY1" fmla="*/ 358557 h 469643"/>
              <a:gd name="connsiteX2" fmla="*/ 319112 w 319112"/>
              <a:gd name="connsiteY2" fmla="*/ 363419 h 469643"/>
              <a:gd name="connsiteX3" fmla="*/ 84944 w 319112"/>
              <a:gd name="connsiteY3" fmla="*/ 469643 h 469643"/>
              <a:gd name="connsiteX4" fmla="*/ 0 w 319112"/>
              <a:gd name="connsiteY4" fmla="*/ 394037 h 469643"/>
              <a:gd name="connsiteX5" fmla="*/ 90096 w 319112"/>
              <a:gd name="connsiteY5" fmla="*/ 398410 h 469643"/>
              <a:gd name="connsiteX6" fmla="*/ 215668 w 319112"/>
              <a:gd name="connsiteY6" fmla="*/ 1898 h 469643"/>
              <a:gd name="connsiteX7" fmla="*/ 248858 w 319112"/>
              <a:gd name="connsiteY7" fmla="*/ 0 h 469643"/>
              <a:gd name="connsiteX0" fmla="*/ 248858 w 316558"/>
              <a:gd name="connsiteY0" fmla="*/ 0 h 469643"/>
              <a:gd name="connsiteX1" fmla="*/ 242508 w 316558"/>
              <a:gd name="connsiteY1" fmla="*/ 358557 h 469643"/>
              <a:gd name="connsiteX2" fmla="*/ 273869 w 316558"/>
              <a:gd name="connsiteY2" fmla="*/ 424655 h 469643"/>
              <a:gd name="connsiteX3" fmla="*/ 84944 w 316558"/>
              <a:gd name="connsiteY3" fmla="*/ 469643 h 469643"/>
              <a:gd name="connsiteX4" fmla="*/ 0 w 316558"/>
              <a:gd name="connsiteY4" fmla="*/ 394037 h 469643"/>
              <a:gd name="connsiteX5" fmla="*/ 90096 w 316558"/>
              <a:gd name="connsiteY5" fmla="*/ 398410 h 469643"/>
              <a:gd name="connsiteX6" fmla="*/ 215668 w 316558"/>
              <a:gd name="connsiteY6" fmla="*/ 1898 h 469643"/>
              <a:gd name="connsiteX7" fmla="*/ 248858 w 316558"/>
              <a:gd name="connsiteY7" fmla="*/ 0 h 469643"/>
              <a:gd name="connsiteX0" fmla="*/ 248858 w 305506"/>
              <a:gd name="connsiteY0" fmla="*/ 0 h 469643"/>
              <a:gd name="connsiteX1" fmla="*/ 197264 w 305506"/>
              <a:gd name="connsiteY1" fmla="*/ 412504 h 469643"/>
              <a:gd name="connsiteX2" fmla="*/ 273869 w 305506"/>
              <a:gd name="connsiteY2" fmla="*/ 424655 h 469643"/>
              <a:gd name="connsiteX3" fmla="*/ 84944 w 305506"/>
              <a:gd name="connsiteY3" fmla="*/ 469643 h 469643"/>
              <a:gd name="connsiteX4" fmla="*/ 0 w 305506"/>
              <a:gd name="connsiteY4" fmla="*/ 394037 h 469643"/>
              <a:gd name="connsiteX5" fmla="*/ 90096 w 305506"/>
              <a:gd name="connsiteY5" fmla="*/ 398410 h 469643"/>
              <a:gd name="connsiteX6" fmla="*/ 215668 w 305506"/>
              <a:gd name="connsiteY6" fmla="*/ 1898 h 469643"/>
              <a:gd name="connsiteX7" fmla="*/ 248858 w 305506"/>
              <a:gd name="connsiteY7" fmla="*/ 0 h 469643"/>
              <a:gd name="connsiteX0" fmla="*/ 248858 w 308603"/>
              <a:gd name="connsiteY0" fmla="*/ 0 h 469643"/>
              <a:gd name="connsiteX1" fmla="*/ 211551 w 308603"/>
              <a:gd name="connsiteY1" fmla="*/ 412504 h 469643"/>
              <a:gd name="connsiteX2" fmla="*/ 273869 w 308603"/>
              <a:gd name="connsiteY2" fmla="*/ 424655 h 469643"/>
              <a:gd name="connsiteX3" fmla="*/ 84944 w 308603"/>
              <a:gd name="connsiteY3" fmla="*/ 469643 h 469643"/>
              <a:gd name="connsiteX4" fmla="*/ 0 w 308603"/>
              <a:gd name="connsiteY4" fmla="*/ 394037 h 469643"/>
              <a:gd name="connsiteX5" fmla="*/ 90096 w 308603"/>
              <a:gd name="connsiteY5" fmla="*/ 398410 h 469643"/>
              <a:gd name="connsiteX6" fmla="*/ 215668 w 308603"/>
              <a:gd name="connsiteY6" fmla="*/ 1898 h 469643"/>
              <a:gd name="connsiteX7" fmla="*/ 248858 w 308603"/>
              <a:gd name="connsiteY7" fmla="*/ 0 h 469643"/>
              <a:gd name="connsiteX0" fmla="*/ 248858 w 308603"/>
              <a:gd name="connsiteY0" fmla="*/ 0 h 469643"/>
              <a:gd name="connsiteX1" fmla="*/ 211551 w 308603"/>
              <a:gd name="connsiteY1" fmla="*/ 412504 h 469643"/>
              <a:gd name="connsiteX2" fmla="*/ 281013 w 308603"/>
              <a:gd name="connsiteY2" fmla="*/ 412991 h 469643"/>
              <a:gd name="connsiteX3" fmla="*/ 84944 w 308603"/>
              <a:gd name="connsiteY3" fmla="*/ 469643 h 469643"/>
              <a:gd name="connsiteX4" fmla="*/ 0 w 308603"/>
              <a:gd name="connsiteY4" fmla="*/ 394037 h 469643"/>
              <a:gd name="connsiteX5" fmla="*/ 90096 w 308603"/>
              <a:gd name="connsiteY5" fmla="*/ 398410 h 469643"/>
              <a:gd name="connsiteX6" fmla="*/ 215668 w 308603"/>
              <a:gd name="connsiteY6" fmla="*/ 1898 h 469643"/>
              <a:gd name="connsiteX7" fmla="*/ 248858 w 308603"/>
              <a:gd name="connsiteY7" fmla="*/ 0 h 469643"/>
              <a:gd name="connsiteX0" fmla="*/ 217902 w 277647"/>
              <a:gd name="connsiteY0" fmla="*/ 0 h 469643"/>
              <a:gd name="connsiteX1" fmla="*/ 180595 w 277647"/>
              <a:gd name="connsiteY1" fmla="*/ 412504 h 469643"/>
              <a:gd name="connsiteX2" fmla="*/ 250057 w 277647"/>
              <a:gd name="connsiteY2" fmla="*/ 412991 h 469643"/>
              <a:gd name="connsiteX3" fmla="*/ 53988 w 277647"/>
              <a:gd name="connsiteY3" fmla="*/ 469643 h 469643"/>
              <a:gd name="connsiteX4" fmla="*/ 0 w 277647"/>
              <a:gd name="connsiteY4" fmla="*/ 410076 h 469643"/>
              <a:gd name="connsiteX5" fmla="*/ 59140 w 277647"/>
              <a:gd name="connsiteY5" fmla="*/ 398410 h 469643"/>
              <a:gd name="connsiteX6" fmla="*/ 184712 w 277647"/>
              <a:gd name="connsiteY6" fmla="*/ 1898 h 469643"/>
              <a:gd name="connsiteX7" fmla="*/ 217902 w 277647"/>
              <a:gd name="connsiteY7" fmla="*/ 0 h 469643"/>
              <a:gd name="connsiteX0" fmla="*/ 217902 w 277647"/>
              <a:gd name="connsiteY0" fmla="*/ 0 h 469643"/>
              <a:gd name="connsiteX1" fmla="*/ 180595 w 277647"/>
              <a:gd name="connsiteY1" fmla="*/ 412504 h 469643"/>
              <a:gd name="connsiteX2" fmla="*/ 250057 w 277647"/>
              <a:gd name="connsiteY2" fmla="*/ 412991 h 469643"/>
              <a:gd name="connsiteX3" fmla="*/ 53988 w 277647"/>
              <a:gd name="connsiteY3" fmla="*/ 469643 h 469643"/>
              <a:gd name="connsiteX4" fmla="*/ 0 w 277647"/>
              <a:gd name="connsiteY4" fmla="*/ 410076 h 469643"/>
              <a:gd name="connsiteX5" fmla="*/ 80571 w 277647"/>
              <a:gd name="connsiteY5" fmla="*/ 423197 h 469643"/>
              <a:gd name="connsiteX6" fmla="*/ 184712 w 277647"/>
              <a:gd name="connsiteY6" fmla="*/ 1898 h 469643"/>
              <a:gd name="connsiteX7" fmla="*/ 217902 w 277647"/>
              <a:gd name="connsiteY7" fmla="*/ 0 h 469643"/>
              <a:gd name="connsiteX0" fmla="*/ 217902 w 277647"/>
              <a:gd name="connsiteY0" fmla="*/ 0 h 469643"/>
              <a:gd name="connsiteX1" fmla="*/ 180595 w 277647"/>
              <a:gd name="connsiteY1" fmla="*/ 412504 h 469643"/>
              <a:gd name="connsiteX2" fmla="*/ 250057 w 277647"/>
              <a:gd name="connsiteY2" fmla="*/ 412991 h 469643"/>
              <a:gd name="connsiteX3" fmla="*/ 53988 w 277647"/>
              <a:gd name="connsiteY3" fmla="*/ 469643 h 469643"/>
              <a:gd name="connsiteX4" fmla="*/ 0 w 277647"/>
              <a:gd name="connsiteY4" fmla="*/ 410076 h 469643"/>
              <a:gd name="connsiteX5" fmla="*/ 61521 w 277647"/>
              <a:gd name="connsiteY5" fmla="*/ 417365 h 469643"/>
              <a:gd name="connsiteX6" fmla="*/ 184712 w 277647"/>
              <a:gd name="connsiteY6" fmla="*/ 1898 h 469643"/>
              <a:gd name="connsiteX7" fmla="*/ 217902 w 277647"/>
              <a:gd name="connsiteY7" fmla="*/ 0 h 469643"/>
              <a:gd name="connsiteX0" fmla="*/ 217902 w 277647"/>
              <a:gd name="connsiteY0" fmla="*/ 0 h 469643"/>
              <a:gd name="connsiteX1" fmla="*/ 180595 w 277647"/>
              <a:gd name="connsiteY1" fmla="*/ 412504 h 469643"/>
              <a:gd name="connsiteX2" fmla="*/ 183382 w 277647"/>
              <a:gd name="connsiteY2" fmla="*/ 434861 h 469643"/>
              <a:gd name="connsiteX3" fmla="*/ 53988 w 277647"/>
              <a:gd name="connsiteY3" fmla="*/ 469643 h 469643"/>
              <a:gd name="connsiteX4" fmla="*/ 0 w 277647"/>
              <a:gd name="connsiteY4" fmla="*/ 410076 h 469643"/>
              <a:gd name="connsiteX5" fmla="*/ 61521 w 277647"/>
              <a:gd name="connsiteY5" fmla="*/ 417365 h 469643"/>
              <a:gd name="connsiteX6" fmla="*/ 184712 w 277647"/>
              <a:gd name="connsiteY6" fmla="*/ 1898 h 469643"/>
              <a:gd name="connsiteX7" fmla="*/ 217902 w 277647"/>
              <a:gd name="connsiteY7" fmla="*/ 0 h 469643"/>
              <a:gd name="connsiteX0" fmla="*/ 217902 w 267630"/>
              <a:gd name="connsiteY0" fmla="*/ 0 h 469643"/>
              <a:gd name="connsiteX1" fmla="*/ 128208 w 267630"/>
              <a:gd name="connsiteY1" fmla="*/ 427084 h 469643"/>
              <a:gd name="connsiteX2" fmla="*/ 183382 w 267630"/>
              <a:gd name="connsiteY2" fmla="*/ 434861 h 469643"/>
              <a:gd name="connsiteX3" fmla="*/ 53988 w 267630"/>
              <a:gd name="connsiteY3" fmla="*/ 469643 h 469643"/>
              <a:gd name="connsiteX4" fmla="*/ 0 w 267630"/>
              <a:gd name="connsiteY4" fmla="*/ 410076 h 469643"/>
              <a:gd name="connsiteX5" fmla="*/ 61521 w 267630"/>
              <a:gd name="connsiteY5" fmla="*/ 417365 h 469643"/>
              <a:gd name="connsiteX6" fmla="*/ 184712 w 267630"/>
              <a:gd name="connsiteY6" fmla="*/ 1898 h 469643"/>
              <a:gd name="connsiteX7" fmla="*/ 217902 w 267630"/>
              <a:gd name="connsiteY7" fmla="*/ 0 h 469643"/>
              <a:gd name="connsiteX0" fmla="*/ 217902 w 267630"/>
              <a:gd name="connsiteY0" fmla="*/ 0 h 469643"/>
              <a:gd name="connsiteX1" fmla="*/ 128208 w 267630"/>
              <a:gd name="connsiteY1" fmla="*/ 427084 h 469643"/>
              <a:gd name="connsiteX2" fmla="*/ 183382 w 267630"/>
              <a:gd name="connsiteY2" fmla="*/ 434861 h 469643"/>
              <a:gd name="connsiteX3" fmla="*/ 53988 w 267630"/>
              <a:gd name="connsiteY3" fmla="*/ 469643 h 469643"/>
              <a:gd name="connsiteX4" fmla="*/ 0 w 267630"/>
              <a:gd name="connsiteY4" fmla="*/ 410076 h 469643"/>
              <a:gd name="connsiteX5" fmla="*/ 61521 w 267630"/>
              <a:gd name="connsiteY5" fmla="*/ 417365 h 469643"/>
              <a:gd name="connsiteX6" fmla="*/ 184712 w 267630"/>
              <a:gd name="connsiteY6" fmla="*/ 1898 h 469643"/>
              <a:gd name="connsiteX7" fmla="*/ 217902 w 267630"/>
              <a:gd name="connsiteY7" fmla="*/ 0 h 469643"/>
              <a:gd name="connsiteX0" fmla="*/ 217902 w 286044"/>
              <a:gd name="connsiteY0" fmla="*/ 0 h 469643"/>
              <a:gd name="connsiteX1" fmla="*/ 128208 w 286044"/>
              <a:gd name="connsiteY1" fmla="*/ 427084 h 469643"/>
              <a:gd name="connsiteX2" fmla="*/ 183382 w 286044"/>
              <a:gd name="connsiteY2" fmla="*/ 434861 h 469643"/>
              <a:gd name="connsiteX3" fmla="*/ 53988 w 286044"/>
              <a:gd name="connsiteY3" fmla="*/ 469643 h 469643"/>
              <a:gd name="connsiteX4" fmla="*/ 0 w 286044"/>
              <a:gd name="connsiteY4" fmla="*/ 410076 h 469643"/>
              <a:gd name="connsiteX5" fmla="*/ 61521 w 286044"/>
              <a:gd name="connsiteY5" fmla="*/ 417365 h 469643"/>
              <a:gd name="connsiteX6" fmla="*/ 184712 w 286044"/>
              <a:gd name="connsiteY6" fmla="*/ 1898 h 469643"/>
              <a:gd name="connsiteX7" fmla="*/ 217902 w 286044"/>
              <a:gd name="connsiteY7" fmla="*/ 0 h 469643"/>
              <a:gd name="connsiteX0" fmla="*/ 217902 w 286044"/>
              <a:gd name="connsiteY0" fmla="*/ 0 h 469643"/>
              <a:gd name="connsiteX1" fmla="*/ 128208 w 286044"/>
              <a:gd name="connsiteY1" fmla="*/ 427084 h 469643"/>
              <a:gd name="connsiteX2" fmla="*/ 183382 w 286044"/>
              <a:gd name="connsiteY2" fmla="*/ 434861 h 469643"/>
              <a:gd name="connsiteX3" fmla="*/ 53988 w 286044"/>
              <a:gd name="connsiteY3" fmla="*/ 469643 h 469643"/>
              <a:gd name="connsiteX4" fmla="*/ 0 w 286044"/>
              <a:gd name="connsiteY4" fmla="*/ 410076 h 469643"/>
              <a:gd name="connsiteX5" fmla="*/ 61521 w 286044"/>
              <a:gd name="connsiteY5" fmla="*/ 417365 h 469643"/>
              <a:gd name="connsiteX6" fmla="*/ 184712 w 286044"/>
              <a:gd name="connsiteY6" fmla="*/ 1898 h 469643"/>
              <a:gd name="connsiteX7" fmla="*/ 217902 w 286044"/>
              <a:gd name="connsiteY7" fmla="*/ 0 h 469643"/>
              <a:gd name="connsiteX0" fmla="*/ 217902 w 286044"/>
              <a:gd name="connsiteY0" fmla="*/ 5 h 469648"/>
              <a:gd name="connsiteX1" fmla="*/ 128208 w 286044"/>
              <a:gd name="connsiteY1" fmla="*/ 427089 h 469648"/>
              <a:gd name="connsiteX2" fmla="*/ 183382 w 286044"/>
              <a:gd name="connsiteY2" fmla="*/ 434866 h 469648"/>
              <a:gd name="connsiteX3" fmla="*/ 53988 w 286044"/>
              <a:gd name="connsiteY3" fmla="*/ 469648 h 469648"/>
              <a:gd name="connsiteX4" fmla="*/ 0 w 286044"/>
              <a:gd name="connsiteY4" fmla="*/ 410081 h 469648"/>
              <a:gd name="connsiteX5" fmla="*/ 61521 w 286044"/>
              <a:gd name="connsiteY5" fmla="*/ 417370 h 469648"/>
              <a:gd name="connsiteX6" fmla="*/ 217902 w 286044"/>
              <a:gd name="connsiteY6" fmla="*/ 5 h 469648"/>
              <a:gd name="connsiteX0" fmla="*/ 217902 w 286044"/>
              <a:gd name="connsiteY0" fmla="*/ 0 h 469643"/>
              <a:gd name="connsiteX1" fmla="*/ 128208 w 286044"/>
              <a:gd name="connsiteY1" fmla="*/ 427084 h 469643"/>
              <a:gd name="connsiteX2" fmla="*/ 183382 w 286044"/>
              <a:gd name="connsiteY2" fmla="*/ 434861 h 469643"/>
              <a:gd name="connsiteX3" fmla="*/ 53988 w 286044"/>
              <a:gd name="connsiteY3" fmla="*/ 469643 h 469643"/>
              <a:gd name="connsiteX4" fmla="*/ 0 w 286044"/>
              <a:gd name="connsiteY4" fmla="*/ 410076 h 469643"/>
              <a:gd name="connsiteX5" fmla="*/ 61521 w 286044"/>
              <a:gd name="connsiteY5" fmla="*/ 417365 h 469643"/>
              <a:gd name="connsiteX6" fmla="*/ 217902 w 286044"/>
              <a:gd name="connsiteY6" fmla="*/ 0 h 469643"/>
              <a:gd name="connsiteX0" fmla="*/ 217902 w 286044"/>
              <a:gd name="connsiteY0" fmla="*/ 0 h 469643"/>
              <a:gd name="connsiteX1" fmla="*/ 128208 w 286044"/>
              <a:gd name="connsiteY1" fmla="*/ 427084 h 469643"/>
              <a:gd name="connsiteX2" fmla="*/ 240532 w 286044"/>
              <a:gd name="connsiteY2" fmla="*/ 437778 h 469643"/>
              <a:gd name="connsiteX3" fmla="*/ 53988 w 286044"/>
              <a:gd name="connsiteY3" fmla="*/ 469643 h 469643"/>
              <a:gd name="connsiteX4" fmla="*/ 0 w 286044"/>
              <a:gd name="connsiteY4" fmla="*/ 410076 h 469643"/>
              <a:gd name="connsiteX5" fmla="*/ 61521 w 286044"/>
              <a:gd name="connsiteY5" fmla="*/ 417365 h 469643"/>
              <a:gd name="connsiteX6" fmla="*/ 217902 w 286044"/>
              <a:gd name="connsiteY6" fmla="*/ 0 h 469643"/>
              <a:gd name="connsiteX0" fmla="*/ 217902 w 301108"/>
              <a:gd name="connsiteY0" fmla="*/ 0 h 469643"/>
              <a:gd name="connsiteX1" fmla="*/ 175833 w 301108"/>
              <a:gd name="connsiteY1" fmla="*/ 430000 h 469643"/>
              <a:gd name="connsiteX2" fmla="*/ 240532 w 301108"/>
              <a:gd name="connsiteY2" fmla="*/ 437778 h 469643"/>
              <a:gd name="connsiteX3" fmla="*/ 53988 w 301108"/>
              <a:gd name="connsiteY3" fmla="*/ 469643 h 469643"/>
              <a:gd name="connsiteX4" fmla="*/ 0 w 301108"/>
              <a:gd name="connsiteY4" fmla="*/ 410076 h 469643"/>
              <a:gd name="connsiteX5" fmla="*/ 61521 w 301108"/>
              <a:gd name="connsiteY5" fmla="*/ 417365 h 469643"/>
              <a:gd name="connsiteX6" fmla="*/ 217902 w 301108"/>
              <a:gd name="connsiteY6" fmla="*/ 0 h 469643"/>
              <a:gd name="connsiteX0" fmla="*/ 217902 w 282490"/>
              <a:gd name="connsiteY0" fmla="*/ 0 h 469643"/>
              <a:gd name="connsiteX1" fmla="*/ 175833 w 282490"/>
              <a:gd name="connsiteY1" fmla="*/ 430000 h 469643"/>
              <a:gd name="connsiteX2" fmla="*/ 240532 w 282490"/>
              <a:gd name="connsiteY2" fmla="*/ 437778 h 469643"/>
              <a:gd name="connsiteX3" fmla="*/ 53988 w 282490"/>
              <a:gd name="connsiteY3" fmla="*/ 469643 h 469643"/>
              <a:gd name="connsiteX4" fmla="*/ 0 w 282490"/>
              <a:gd name="connsiteY4" fmla="*/ 410076 h 469643"/>
              <a:gd name="connsiteX5" fmla="*/ 61521 w 282490"/>
              <a:gd name="connsiteY5" fmla="*/ 417365 h 469643"/>
              <a:gd name="connsiteX6" fmla="*/ 217902 w 282490"/>
              <a:gd name="connsiteY6" fmla="*/ 0 h 469643"/>
              <a:gd name="connsiteX0" fmla="*/ 217902 w 282490"/>
              <a:gd name="connsiteY0" fmla="*/ 0 h 469643"/>
              <a:gd name="connsiteX1" fmla="*/ 175833 w 282490"/>
              <a:gd name="connsiteY1" fmla="*/ 430000 h 469643"/>
              <a:gd name="connsiteX2" fmla="*/ 240532 w 282490"/>
              <a:gd name="connsiteY2" fmla="*/ 437778 h 469643"/>
              <a:gd name="connsiteX3" fmla="*/ 53988 w 282490"/>
              <a:gd name="connsiteY3" fmla="*/ 469643 h 469643"/>
              <a:gd name="connsiteX4" fmla="*/ 0 w 282490"/>
              <a:gd name="connsiteY4" fmla="*/ 410076 h 469643"/>
              <a:gd name="connsiteX5" fmla="*/ 61521 w 282490"/>
              <a:gd name="connsiteY5" fmla="*/ 417365 h 469643"/>
              <a:gd name="connsiteX6" fmla="*/ 217902 w 282490"/>
              <a:gd name="connsiteY6" fmla="*/ 0 h 469643"/>
              <a:gd name="connsiteX0" fmla="*/ 217902 w 259206"/>
              <a:gd name="connsiteY0" fmla="*/ 0 h 469643"/>
              <a:gd name="connsiteX1" fmla="*/ 175833 w 259206"/>
              <a:gd name="connsiteY1" fmla="*/ 430000 h 469643"/>
              <a:gd name="connsiteX2" fmla="*/ 240532 w 259206"/>
              <a:gd name="connsiteY2" fmla="*/ 437778 h 469643"/>
              <a:gd name="connsiteX3" fmla="*/ 53988 w 259206"/>
              <a:gd name="connsiteY3" fmla="*/ 469643 h 469643"/>
              <a:gd name="connsiteX4" fmla="*/ 0 w 259206"/>
              <a:gd name="connsiteY4" fmla="*/ 410076 h 469643"/>
              <a:gd name="connsiteX5" fmla="*/ 61521 w 259206"/>
              <a:gd name="connsiteY5" fmla="*/ 417365 h 469643"/>
              <a:gd name="connsiteX6" fmla="*/ 217902 w 259206"/>
              <a:gd name="connsiteY6" fmla="*/ 0 h 469643"/>
              <a:gd name="connsiteX0" fmla="*/ 217902 w 259206"/>
              <a:gd name="connsiteY0" fmla="*/ 0 h 469643"/>
              <a:gd name="connsiteX1" fmla="*/ 175833 w 259206"/>
              <a:gd name="connsiteY1" fmla="*/ 430000 h 469643"/>
              <a:gd name="connsiteX2" fmla="*/ 240532 w 259206"/>
              <a:gd name="connsiteY2" fmla="*/ 437778 h 469643"/>
              <a:gd name="connsiteX3" fmla="*/ 53988 w 259206"/>
              <a:gd name="connsiteY3" fmla="*/ 469643 h 469643"/>
              <a:gd name="connsiteX4" fmla="*/ 0 w 259206"/>
              <a:gd name="connsiteY4" fmla="*/ 410076 h 469643"/>
              <a:gd name="connsiteX5" fmla="*/ 61521 w 259206"/>
              <a:gd name="connsiteY5" fmla="*/ 417365 h 469643"/>
              <a:gd name="connsiteX6" fmla="*/ 217902 w 259206"/>
              <a:gd name="connsiteY6" fmla="*/ 0 h 469643"/>
              <a:gd name="connsiteX0" fmla="*/ 217902 w 259206"/>
              <a:gd name="connsiteY0" fmla="*/ 0 h 469643"/>
              <a:gd name="connsiteX1" fmla="*/ 175833 w 259206"/>
              <a:gd name="connsiteY1" fmla="*/ 430000 h 469643"/>
              <a:gd name="connsiteX2" fmla="*/ 240532 w 259206"/>
              <a:gd name="connsiteY2" fmla="*/ 437778 h 469643"/>
              <a:gd name="connsiteX3" fmla="*/ 53988 w 259206"/>
              <a:gd name="connsiteY3" fmla="*/ 469643 h 469643"/>
              <a:gd name="connsiteX4" fmla="*/ 0 w 259206"/>
              <a:gd name="connsiteY4" fmla="*/ 410076 h 469643"/>
              <a:gd name="connsiteX5" fmla="*/ 61521 w 259206"/>
              <a:gd name="connsiteY5" fmla="*/ 417365 h 469643"/>
              <a:gd name="connsiteX6" fmla="*/ 217902 w 259206"/>
              <a:gd name="connsiteY6" fmla="*/ 0 h 469643"/>
              <a:gd name="connsiteX0" fmla="*/ 217902 w 267492"/>
              <a:gd name="connsiteY0" fmla="*/ 0 h 469643"/>
              <a:gd name="connsiteX1" fmla="*/ 175833 w 267492"/>
              <a:gd name="connsiteY1" fmla="*/ 430000 h 469643"/>
              <a:gd name="connsiteX2" fmla="*/ 240532 w 267492"/>
              <a:gd name="connsiteY2" fmla="*/ 437778 h 469643"/>
              <a:gd name="connsiteX3" fmla="*/ 53988 w 267492"/>
              <a:gd name="connsiteY3" fmla="*/ 469643 h 469643"/>
              <a:gd name="connsiteX4" fmla="*/ 0 w 267492"/>
              <a:gd name="connsiteY4" fmla="*/ 410076 h 469643"/>
              <a:gd name="connsiteX5" fmla="*/ 61521 w 267492"/>
              <a:gd name="connsiteY5" fmla="*/ 417365 h 469643"/>
              <a:gd name="connsiteX6" fmla="*/ 217902 w 267492"/>
              <a:gd name="connsiteY6" fmla="*/ 0 h 469643"/>
              <a:gd name="connsiteX0" fmla="*/ 217902 w 259206"/>
              <a:gd name="connsiteY0" fmla="*/ 0 h 469643"/>
              <a:gd name="connsiteX1" fmla="*/ 175833 w 259206"/>
              <a:gd name="connsiteY1" fmla="*/ 430000 h 469643"/>
              <a:gd name="connsiteX2" fmla="*/ 240532 w 259206"/>
              <a:gd name="connsiteY2" fmla="*/ 437778 h 469643"/>
              <a:gd name="connsiteX3" fmla="*/ 53988 w 259206"/>
              <a:gd name="connsiteY3" fmla="*/ 469643 h 469643"/>
              <a:gd name="connsiteX4" fmla="*/ 0 w 259206"/>
              <a:gd name="connsiteY4" fmla="*/ 410076 h 469643"/>
              <a:gd name="connsiteX5" fmla="*/ 61521 w 259206"/>
              <a:gd name="connsiteY5" fmla="*/ 417365 h 469643"/>
              <a:gd name="connsiteX6" fmla="*/ 217902 w 259206"/>
              <a:gd name="connsiteY6" fmla="*/ 0 h 469643"/>
              <a:gd name="connsiteX0" fmla="*/ 217902 w 248623"/>
              <a:gd name="connsiteY0" fmla="*/ 0 h 469643"/>
              <a:gd name="connsiteX1" fmla="*/ 175833 w 248623"/>
              <a:gd name="connsiteY1" fmla="*/ 430000 h 469643"/>
              <a:gd name="connsiteX2" fmla="*/ 240532 w 248623"/>
              <a:gd name="connsiteY2" fmla="*/ 437778 h 469643"/>
              <a:gd name="connsiteX3" fmla="*/ 53988 w 248623"/>
              <a:gd name="connsiteY3" fmla="*/ 469643 h 469643"/>
              <a:gd name="connsiteX4" fmla="*/ 0 w 248623"/>
              <a:gd name="connsiteY4" fmla="*/ 410076 h 469643"/>
              <a:gd name="connsiteX5" fmla="*/ 61521 w 248623"/>
              <a:gd name="connsiteY5" fmla="*/ 417365 h 469643"/>
              <a:gd name="connsiteX6" fmla="*/ 217902 w 248623"/>
              <a:gd name="connsiteY6" fmla="*/ 0 h 469643"/>
              <a:gd name="connsiteX0" fmla="*/ 217902 w 240532"/>
              <a:gd name="connsiteY0" fmla="*/ 0 h 469643"/>
              <a:gd name="connsiteX1" fmla="*/ 175833 w 240532"/>
              <a:gd name="connsiteY1" fmla="*/ 430000 h 469643"/>
              <a:gd name="connsiteX2" fmla="*/ 240532 w 240532"/>
              <a:gd name="connsiteY2" fmla="*/ 437778 h 469643"/>
              <a:gd name="connsiteX3" fmla="*/ 53988 w 240532"/>
              <a:gd name="connsiteY3" fmla="*/ 469643 h 469643"/>
              <a:gd name="connsiteX4" fmla="*/ 0 w 240532"/>
              <a:gd name="connsiteY4" fmla="*/ 410076 h 469643"/>
              <a:gd name="connsiteX5" fmla="*/ 61521 w 240532"/>
              <a:gd name="connsiteY5" fmla="*/ 417365 h 469643"/>
              <a:gd name="connsiteX6" fmla="*/ 217902 w 240532"/>
              <a:gd name="connsiteY6" fmla="*/ 0 h 469643"/>
              <a:gd name="connsiteX0" fmla="*/ 217902 w 240532"/>
              <a:gd name="connsiteY0" fmla="*/ 0 h 469643"/>
              <a:gd name="connsiteX1" fmla="*/ 175833 w 240532"/>
              <a:gd name="connsiteY1" fmla="*/ 430000 h 469643"/>
              <a:gd name="connsiteX2" fmla="*/ 240532 w 240532"/>
              <a:gd name="connsiteY2" fmla="*/ 437778 h 469643"/>
              <a:gd name="connsiteX3" fmla="*/ 53988 w 240532"/>
              <a:gd name="connsiteY3" fmla="*/ 469643 h 469643"/>
              <a:gd name="connsiteX4" fmla="*/ 0 w 240532"/>
              <a:gd name="connsiteY4" fmla="*/ 410076 h 469643"/>
              <a:gd name="connsiteX5" fmla="*/ 65356 w 240532"/>
              <a:gd name="connsiteY5" fmla="*/ 408617 h 469643"/>
              <a:gd name="connsiteX6" fmla="*/ 217902 w 240532"/>
              <a:gd name="connsiteY6" fmla="*/ 0 h 469643"/>
              <a:gd name="connsiteX0" fmla="*/ 225570 w 248200"/>
              <a:gd name="connsiteY0" fmla="*/ 0 h 469643"/>
              <a:gd name="connsiteX1" fmla="*/ 183501 w 248200"/>
              <a:gd name="connsiteY1" fmla="*/ 430000 h 469643"/>
              <a:gd name="connsiteX2" fmla="*/ 248200 w 248200"/>
              <a:gd name="connsiteY2" fmla="*/ 437778 h 469643"/>
              <a:gd name="connsiteX3" fmla="*/ 61656 w 248200"/>
              <a:gd name="connsiteY3" fmla="*/ 469643 h 469643"/>
              <a:gd name="connsiteX4" fmla="*/ 0 w 248200"/>
              <a:gd name="connsiteY4" fmla="*/ 398412 h 469643"/>
              <a:gd name="connsiteX5" fmla="*/ 73024 w 248200"/>
              <a:gd name="connsiteY5" fmla="*/ 408617 h 469643"/>
              <a:gd name="connsiteX6" fmla="*/ 225570 w 248200"/>
              <a:gd name="connsiteY6" fmla="*/ 0 h 469643"/>
              <a:gd name="connsiteX0" fmla="*/ 225570 w 248200"/>
              <a:gd name="connsiteY0" fmla="*/ 0 h 469643"/>
              <a:gd name="connsiteX1" fmla="*/ 168164 w 248200"/>
              <a:gd name="connsiteY1" fmla="*/ 425626 h 469643"/>
              <a:gd name="connsiteX2" fmla="*/ 248200 w 248200"/>
              <a:gd name="connsiteY2" fmla="*/ 437778 h 469643"/>
              <a:gd name="connsiteX3" fmla="*/ 61656 w 248200"/>
              <a:gd name="connsiteY3" fmla="*/ 469643 h 469643"/>
              <a:gd name="connsiteX4" fmla="*/ 0 w 248200"/>
              <a:gd name="connsiteY4" fmla="*/ 398412 h 469643"/>
              <a:gd name="connsiteX5" fmla="*/ 73024 w 248200"/>
              <a:gd name="connsiteY5" fmla="*/ 408617 h 469643"/>
              <a:gd name="connsiteX6" fmla="*/ 225570 w 248200"/>
              <a:gd name="connsiteY6" fmla="*/ 0 h 46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00" h="469643">
                <a:moveTo>
                  <a:pt x="225570" y="0"/>
                </a:moveTo>
                <a:cubicBezTo>
                  <a:pt x="272401" y="107209"/>
                  <a:pt x="223727" y="320640"/>
                  <a:pt x="168164" y="425626"/>
                </a:cubicBezTo>
                <a:lnTo>
                  <a:pt x="248200" y="437778"/>
                </a:lnTo>
                <a:lnTo>
                  <a:pt x="61656" y="469643"/>
                </a:lnTo>
                <a:lnTo>
                  <a:pt x="0" y="398412"/>
                </a:lnTo>
                <a:lnTo>
                  <a:pt x="73024" y="408617"/>
                </a:lnTo>
                <a:cubicBezTo>
                  <a:pt x="180778" y="320345"/>
                  <a:pt x="223981" y="125713"/>
                  <a:pt x="225570" y="0"/>
                </a:cubicBezTo>
                <a:close/>
              </a:path>
            </a:pathLst>
          </a:cu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120" name="テキスト ボックス 119"/>
          <p:cNvSpPr txBox="1"/>
          <p:nvPr/>
        </p:nvSpPr>
        <p:spPr>
          <a:xfrm>
            <a:off x="8581269" y="4734576"/>
            <a:ext cx="1418373" cy="243656"/>
          </a:xfrm>
          <a:prstGeom prst="rect">
            <a:avLst/>
          </a:prstGeom>
        </p:spPr>
        <p:style>
          <a:lnRef idx="1">
            <a:schemeClr val="accent6"/>
          </a:lnRef>
          <a:fillRef idx="3">
            <a:schemeClr val="accent6"/>
          </a:fillRef>
          <a:effectRef idx="2">
            <a:schemeClr val="accent6"/>
          </a:effectRef>
          <a:fontRef idx="minor">
            <a:schemeClr val="lt1"/>
          </a:fontRef>
        </p:style>
        <p:txBody>
          <a:bodyPr wrap="square" lIns="39283" tIns="0" rIns="39283" bIns="0" rtlCol="0">
            <a:spAutoFit/>
          </a:bodyPr>
          <a:lstStyle/>
          <a:p>
            <a:pPr algn="ctr">
              <a:lnSpc>
                <a:spcPts val="1855"/>
              </a:lnSpc>
            </a:pP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ドローンによる点検</a:t>
            </a:r>
          </a:p>
        </p:txBody>
      </p:sp>
      <p:sp>
        <p:nvSpPr>
          <p:cNvPr id="121" name="正方形/長方形 120"/>
          <p:cNvSpPr/>
          <p:nvPr/>
        </p:nvSpPr>
        <p:spPr>
          <a:xfrm>
            <a:off x="8578393" y="5643651"/>
            <a:ext cx="704803" cy="283528"/>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122" name="下矢印 121"/>
          <p:cNvSpPr/>
          <p:nvPr/>
        </p:nvSpPr>
        <p:spPr>
          <a:xfrm>
            <a:off x="6038958" y="5793094"/>
            <a:ext cx="439824" cy="175771"/>
          </a:xfrm>
          <a:prstGeom prst="downArrow">
            <a:avLst/>
          </a:prstGeom>
        </p:spPr>
        <p:style>
          <a:lnRef idx="1">
            <a:schemeClr val="accent5"/>
          </a:lnRef>
          <a:fillRef idx="2">
            <a:schemeClr val="accent5"/>
          </a:fillRef>
          <a:effectRef idx="1">
            <a:schemeClr val="accent5"/>
          </a:effectRef>
          <a:fontRef idx="minor">
            <a:schemeClr val="dk1"/>
          </a:fontRef>
        </p:style>
        <p:txBody>
          <a:bodyPr lIns="99779" tIns="49890" rIns="99779" bIns="49890" rtlCol="0" anchor="ctr"/>
          <a:lstStyle/>
          <a:p>
            <a:pPr algn="ctr"/>
            <a:endParaRPr kumimoji="1" lang="ja-JP" altLang="en-US"/>
          </a:p>
        </p:txBody>
      </p:sp>
      <p:pic>
        <p:nvPicPr>
          <p:cNvPr id="123" name="図 122"/>
          <p:cNvPicPr>
            <a:picLocks noChangeAspect="1"/>
          </p:cNvPicPr>
          <p:nvPr/>
        </p:nvPicPr>
        <p:blipFill rotWithShape="1">
          <a:blip r:embed="rId24" cstate="print">
            <a:extLst>
              <a:ext uri="{BEBA8EAE-BF5A-486C-A8C5-ECC9F3942E4B}">
                <a14:imgProps xmlns:a14="http://schemas.microsoft.com/office/drawing/2010/main">
                  <a14:imgLayer r:embed="rId25">
                    <a14:imgEffect>
                      <a14:brightnessContrast bright="20000"/>
                    </a14:imgEffect>
                  </a14:imgLayer>
                </a14:imgProps>
              </a:ext>
              <a:ext uri="{28A0092B-C50C-407E-A947-70E740481C1C}">
                <a14:useLocalDpi xmlns:a14="http://schemas.microsoft.com/office/drawing/2010/main" val="0"/>
              </a:ext>
            </a:extLst>
          </a:blip>
          <a:srcRect l="25746" t="10158" r="29482" b="20430"/>
          <a:stretch/>
        </p:blipFill>
        <p:spPr>
          <a:xfrm>
            <a:off x="8767204" y="6019919"/>
            <a:ext cx="1135811" cy="868841"/>
          </a:xfrm>
          <a:prstGeom prst="ellipse">
            <a:avLst/>
          </a:prstGeom>
          <a:ln>
            <a:solidFill>
              <a:schemeClr val="accent6">
                <a:lumMod val="75000"/>
              </a:schemeClr>
            </a:solidFill>
          </a:ln>
        </p:spPr>
      </p:pic>
      <p:sp>
        <p:nvSpPr>
          <p:cNvPr id="124" name="テキスト ボックス 123"/>
          <p:cNvSpPr txBox="1"/>
          <p:nvPr/>
        </p:nvSpPr>
        <p:spPr>
          <a:xfrm>
            <a:off x="8486099" y="5628536"/>
            <a:ext cx="903457" cy="346976"/>
          </a:xfrm>
          <a:prstGeom prst="rect">
            <a:avLst/>
          </a:prstGeom>
          <a:noFill/>
        </p:spPr>
        <p:txBody>
          <a:bodyPr wrap="square" lIns="99779" tIns="49890" rIns="99779" bIns="49890" rtlCol="0">
            <a:spAutoFit/>
          </a:bodyPr>
          <a:lstStyle/>
          <a:p>
            <a:r>
              <a:rPr lang="ja-JP" altLang="en-US" sz="800" b="1" dirty="0">
                <a:ln w="3175">
                  <a:noFill/>
                </a:ln>
                <a:solidFill>
                  <a:schemeClr val="bg1"/>
                </a:solidFill>
                <a:latin typeface="Meiryo UI" panose="020B0604030504040204" pitchFamily="50" charset="-128"/>
                <a:ea typeface="Meiryo UI" panose="020B0604030504040204" pitchFamily="50" charset="-128"/>
                <a:cs typeface="Meiryo UI" panose="020B0604030504040204" pitchFamily="50" charset="-128"/>
              </a:rPr>
              <a:t>ガードを装着して近接撮影</a:t>
            </a:r>
          </a:p>
        </p:txBody>
      </p:sp>
      <p:sp>
        <p:nvSpPr>
          <p:cNvPr id="125" name="テキスト ボックス 124"/>
          <p:cNvSpPr txBox="1"/>
          <p:nvPr/>
        </p:nvSpPr>
        <p:spPr>
          <a:xfrm>
            <a:off x="6883069" y="6803236"/>
            <a:ext cx="1761899" cy="2833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wrap="square" lIns="0" tIns="0" rIns="0" bIns="39283" rtlCol="0" anchor="ctr" anchorCtr="1">
            <a:spAutoFit/>
          </a:bodyPr>
          <a:lstStyle/>
          <a:p>
            <a:pPr>
              <a:lnSpc>
                <a:spcPts val="1855"/>
              </a:lnSpc>
            </a:pPr>
            <a:r>
              <a:rPr lang="ja-JP" altLang="en-US" sz="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危険作業の削減による安全性向上</a:t>
            </a:r>
          </a:p>
        </p:txBody>
      </p:sp>
      <p:sp>
        <p:nvSpPr>
          <p:cNvPr id="126" name="テキスト ボックス 125"/>
          <p:cNvSpPr txBox="1"/>
          <p:nvPr/>
        </p:nvSpPr>
        <p:spPr>
          <a:xfrm>
            <a:off x="8605586" y="6843489"/>
            <a:ext cx="1393348" cy="283323"/>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wrap="square" lIns="0" tIns="0" rIns="0" bIns="39283" rtlCol="0" anchor="ctr" anchorCtr="1">
            <a:spAutoFit/>
          </a:bodyPr>
          <a:lstStyle/>
          <a:p>
            <a:pPr>
              <a:lnSpc>
                <a:spcPts val="1855"/>
              </a:lnSpc>
            </a:pPr>
            <a:r>
              <a:rPr lang="ja-JP" altLang="en-US" sz="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施設維持管理の効率化</a:t>
            </a:r>
          </a:p>
        </p:txBody>
      </p:sp>
      <p:sp>
        <p:nvSpPr>
          <p:cNvPr id="9" name="スライド番号プレースホルダー 8"/>
          <p:cNvSpPr>
            <a:spLocks noGrp="1"/>
          </p:cNvSpPr>
          <p:nvPr>
            <p:ph type="sldNum" sz="quarter" idx="12"/>
          </p:nvPr>
        </p:nvSpPr>
        <p:spPr>
          <a:xfrm>
            <a:off x="7797496" y="6776003"/>
            <a:ext cx="2394373" cy="383381"/>
          </a:xfrm>
        </p:spPr>
        <p:txBody>
          <a:bodyPr/>
          <a:lstStyle/>
          <a:p>
            <a:fld id="{D2D8002D-B5B0-4BAC-B1F6-782DDCCE6D9C}" type="slidenum">
              <a:rPr lang="ja-JP" altLang="en-US" sz="2000"/>
              <a:t>5</a:t>
            </a:fld>
            <a:endParaRPr lang="ja-JP" altLang="en-US" sz="2000" dirty="0"/>
          </a:p>
        </p:txBody>
      </p:sp>
    </p:spTree>
    <p:extLst>
      <p:ext uri="{BB962C8B-B14F-4D97-AF65-F5344CB8AC3E}">
        <p14:creationId xmlns:p14="http://schemas.microsoft.com/office/powerpoint/2010/main" val="14574441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トライプ矢印 4"/>
          <p:cNvSpPr/>
          <p:nvPr/>
        </p:nvSpPr>
        <p:spPr>
          <a:xfrm>
            <a:off x="6825187" y="2315108"/>
            <a:ext cx="1861209" cy="639403"/>
          </a:xfrm>
          <a:prstGeom prst="striped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45" name="爆発 1 44"/>
          <p:cNvSpPr/>
          <p:nvPr/>
        </p:nvSpPr>
        <p:spPr>
          <a:xfrm>
            <a:off x="3406648" y="3071191"/>
            <a:ext cx="1449972" cy="453650"/>
          </a:xfrm>
          <a:prstGeom prst="irregularSeal1">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dirty="0"/>
          </a:p>
        </p:txBody>
      </p:sp>
      <p:sp>
        <p:nvSpPr>
          <p:cNvPr id="71" name="角丸四角形 70"/>
          <p:cNvSpPr/>
          <p:nvPr/>
        </p:nvSpPr>
        <p:spPr>
          <a:xfrm>
            <a:off x="51977" y="692395"/>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2" name="タイトル 1"/>
          <p:cNvSpPr>
            <a:spLocks noGrp="1"/>
          </p:cNvSpPr>
          <p:nvPr>
            <p:ph type="title"/>
          </p:nvPr>
        </p:nvSpPr>
        <p:spPr>
          <a:xfrm>
            <a:off x="-13967" y="-9230"/>
            <a:ext cx="10285434" cy="498523"/>
          </a:xfrm>
          <a:solidFill>
            <a:srgbClr val="0070C0"/>
          </a:solidFill>
        </p:spPr>
        <p:txBody>
          <a:bodyPr>
            <a:noAutofit/>
          </a:bodyPr>
          <a:lstStyle/>
          <a:p>
            <a:r>
              <a:rPr lang="ja-JP" altLang="en-US" sz="2200" b="1" dirty="0">
                <a:solidFill>
                  <a:schemeClr val="bg1"/>
                </a:solidFill>
              </a:rPr>
              <a:t>重点戦略３　　働き方・行政サービスを革新する  　　～ ＩＣＴで変える ～　</a:t>
            </a:r>
          </a:p>
        </p:txBody>
      </p:sp>
      <p:pic>
        <p:nvPicPr>
          <p:cNvPr id="77" name="図 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65075" y="0"/>
            <a:ext cx="475882" cy="672084"/>
          </a:xfrm>
          <a:prstGeom prst="rect">
            <a:avLst/>
          </a:prstGeom>
          <a:noFill/>
        </p:spPr>
      </p:pic>
      <p:sp>
        <p:nvSpPr>
          <p:cNvPr id="79" name="タイトル 1"/>
          <p:cNvSpPr txBox="1">
            <a:spLocks/>
          </p:cNvSpPr>
          <p:nvPr/>
        </p:nvSpPr>
        <p:spPr>
          <a:xfrm>
            <a:off x="1090351" y="576114"/>
            <a:ext cx="2828314" cy="346944"/>
          </a:xfrm>
          <a:prstGeom prst="rect">
            <a:avLst/>
          </a:prstGeom>
          <a:solidFill>
            <a:srgbClr val="0070C0"/>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働き方改革の実現</a:t>
            </a:r>
          </a:p>
        </p:txBody>
      </p:sp>
      <p:sp>
        <p:nvSpPr>
          <p:cNvPr id="80" name="角丸四角形 79"/>
          <p:cNvSpPr/>
          <p:nvPr/>
        </p:nvSpPr>
        <p:spPr>
          <a:xfrm>
            <a:off x="5292418" y="692395"/>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67" name="タイトル 1"/>
          <p:cNvSpPr txBox="1">
            <a:spLocks/>
          </p:cNvSpPr>
          <p:nvPr/>
        </p:nvSpPr>
        <p:spPr>
          <a:xfrm>
            <a:off x="5777273" y="576114"/>
            <a:ext cx="3806675" cy="337846"/>
          </a:xfrm>
          <a:prstGeom prst="rect">
            <a:avLst/>
          </a:prstGeom>
          <a:solidFill>
            <a:srgbClr val="0070C0"/>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インターネット利用による手続等</a:t>
            </a:r>
          </a:p>
        </p:txBody>
      </p:sp>
      <p:sp>
        <p:nvSpPr>
          <p:cNvPr id="69" name="角丸四角形 68"/>
          <p:cNvSpPr/>
          <p:nvPr/>
        </p:nvSpPr>
        <p:spPr>
          <a:xfrm>
            <a:off x="59218" y="3985744"/>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72" name="タイトル 1"/>
          <p:cNvSpPr txBox="1">
            <a:spLocks/>
          </p:cNvSpPr>
          <p:nvPr/>
        </p:nvSpPr>
        <p:spPr>
          <a:xfrm>
            <a:off x="858956" y="3869463"/>
            <a:ext cx="3236291" cy="340293"/>
          </a:xfrm>
          <a:prstGeom prst="rect">
            <a:avLst/>
          </a:prstGeom>
          <a:solidFill>
            <a:srgbClr val="0070C0"/>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オープンデータの推進</a:t>
            </a:r>
          </a:p>
        </p:txBody>
      </p:sp>
      <p:sp>
        <p:nvSpPr>
          <p:cNvPr id="73" name="角丸四角形 72"/>
          <p:cNvSpPr/>
          <p:nvPr/>
        </p:nvSpPr>
        <p:spPr>
          <a:xfrm>
            <a:off x="5256468" y="4013440"/>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74" name="タイトル 1"/>
          <p:cNvSpPr txBox="1">
            <a:spLocks/>
          </p:cNvSpPr>
          <p:nvPr/>
        </p:nvSpPr>
        <p:spPr>
          <a:xfrm>
            <a:off x="6423744" y="3868177"/>
            <a:ext cx="2505078" cy="323117"/>
          </a:xfrm>
          <a:prstGeom prst="rect">
            <a:avLst/>
          </a:prstGeom>
          <a:solidFill>
            <a:srgbClr val="0070C0"/>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ＥＢＰＭの推進</a:t>
            </a:r>
          </a:p>
        </p:txBody>
      </p:sp>
      <p:sp>
        <p:nvSpPr>
          <p:cNvPr id="12" name="テキスト ボックス 11"/>
          <p:cNvSpPr txBox="1"/>
          <p:nvPr/>
        </p:nvSpPr>
        <p:spPr>
          <a:xfrm>
            <a:off x="201452" y="4280926"/>
            <a:ext cx="4545606"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オープンデータの推進による地域課題の解決、行政事務の効率化、新たなサービスの創出</a:t>
            </a:r>
          </a:p>
        </p:txBody>
      </p:sp>
      <p:sp>
        <p:nvSpPr>
          <p:cNvPr id="13" name="テキスト ボックス 12"/>
          <p:cNvSpPr txBox="1"/>
          <p:nvPr/>
        </p:nvSpPr>
        <p:spPr>
          <a:xfrm>
            <a:off x="5322019" y="4253334"/>
            <a:ext cx="4738129" cy="831724"/>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統計等の客観的データを積極的に利用して、証拠に基づく政策立案</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（ＥＢＰＭ＝</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Evidence Based Policy Making </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を推進</a:t>
            </a:r>
            <a:endParaRPr lang="en-US" altLang="ja-JP" sz="1300" dirty="0">
              <a:latin typeface="Meiryo UI" panose="020B0604030504040204" pitchFamily="50" charset="-128"/>
              <a:ea typeface="Meiryo UI" panose="020B0604030504040204" pitchFamily="50" charset="-128"/>
              <a:cs typeface="Meiryo UI" panose="020B0604030504040204" pitchFamily="50" charset="-128"/>
            </a:endParaRPr>
          </a:p>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データを活用する能力、データを重視する文化の普及</a:t>
            </a:r>
          </a:p>
        </p:txBody>
      </p:sp>
      <p:pic>
        <p:nvPicPr>
          <p:cNvPr id="1026" name="Picture 2" descr="統計相談窓口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6687" y="5263835"/>
            <a:ext cx="2125006" cy="1324566"/>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p:cNvSpPr txBox="1"/>
          <p:nvPr/>
        </p:nvSpPr>
        <p:spPr>
          <a:xfrm>
            <a:off x="7870248" y="6660608"/>
            <a:ext cx="1866664" cy="270032"/>
          </a:xfrm>
          <a:prstGeom prst="rect">
            <a:avLst/>
          </a:prstGeom>
          <a:noFill/>
        </p:spPr>
        <p:txBody>
          <a:bodyPr wrap="square" lIns="99779" tIns="49890" rIns="99779" bIns="49890" rtlCol="0">
            <a:spAutoFit/>
          </a:bodyPr>
          <a:lstStyle/>
          <a:p>
            <a:pPr algn="ctr"/>
            <a:r>
              <a:rPr lang="ja-JP" altLang="en-US" sz="11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統計相談窓口</a:t>
            </a:r>
          </a:p>
        </p:txBody>
      </p:sp>
      <p:pic>
        <p:nvPicPr>
          <p:cNvPr id="1027" name="Picture 3" descr="D:\イラスト集\02_Scene\046-047\PNG\046-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96463" y="5078008"/>
            <a:ext cx="1616180" cy="1093128"/>
          </a:xfrm>
          <a:prstGeom prst="rect">
            <a:avLst/>
          </a:prstGeom>
          <a:noFill/>
          <a:extLst>
            <a:ext uri="{909E8E84-426E-40DD-AFC4-6F175D3DCCD1}">
              <a14:hiddenFill xmlns:a14="http://schemas.microsoft.com/office/drawing/2010/main">
                <a:solidFill>
                  <a:srgbClr val="FFFFFF"/>
                </a:solidFill>
              </a14:hiddenFill>
            </a:ext>
          </a:extLst>
        </p:spPr>
      </p:pic>
      <p:sp>
        <p:nvSpPr>
          <p:cNvPr id="3" name="角丸四角形 2"/>
          <p:cNvSpPr/>
          <p:nvPr/>
        </p:nvSpPr>
        <p:spPr>
          <a:xfrm>
            <a:off x="5696463" y="6246744"/>
            <a:ext cx="1616180" cy="73083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283" tIns="39283" rIns="99779" bIns="49890" rtlCol="0" anchor="ctr"/>
          <a:lstStyle/>
          <a:p>
            <a:pPr marL="187086" indent="-187086">
              <a:lnSpc>
                <a:spcPts val="1309"/>
              </a:lnSpc>
              <a:buFont typeface="Wingdings" panose="05000000000000000000" pitchFamily="2" charset="2"/>
              <a:buChar char="ü"/>
            </a:pP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人口推計データの充実</a:t>
            </a:r>
            <a:endPar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87086" indent="-187086">
              <a:lnSpc>
                <a:spcPts val="1309"/>
              </a:lnSpc>
              <a:buFont typeface="Wingdings" panose="05000000000000000000" pitchFamily="2" charset="2"/>
              <a:buChar char="ü"/>
            </a:pP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行政職員向け専門統計研修の実施</a:t>
            </a:r>
            <a:endPar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187086" indent="-187086">
              <a:lnSpc>
                <a:spcPts val="1309"/>
              </a:lnSpc>
              <a:buFont typeface="Wingdings" panose="05000000000000000000" pitchFamily="2" charset="2"/>
              <a:buChar char="ü"/>
            </a:pP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データを活用した研究事業</a:t>
            </a:r>
          </a:p>
        </p:txBody>
      </p:sp>
      <p:pic>
        <p:nvPicPr>
          <p:cNvPr id="1028" name="Picture 4" descr="C:\Users\w230278.NBSHIGA-JP\Desktop\新しいビットマップ イメージ.bm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688" y="4994980"/>
            <a:ext cx="2660320" cy="18566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イラスト集\02_Scene\054-055\PNG\054-0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54734" y="5944311"/>
            <a:ext cx="952831" cy="884377"/>
          </a:xfrm>
          <a:prstGeom prst="rect">
            <a:avLst/>
          </a:prstGeom>
          <a:noFill/>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196113" y="4962621"/>
            <a:ext cx="1692261" cy="1024084"/>
          </a:xfrm>
          <a:prstGeom prst="rect">
            <a:avLst/>
          </a:prstGeom>
          <a:noFill/>
        </p:spPr>
        <p:txBody>
          <a:bodyPr wrap="square" lIns="99779" tIns="49890" rIns="99779" bIns="49890" rtlCol="0">
            <a:spAutoFit/>
          </a:bodyPr>
          <a:lstStyle/>
          <a:p>
            <a:r>
              <a:rPr lang="ja-JP" altLang="en-US" sz="12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滋賀県オープンデータ</a:t>
            </a:r>
            <a:endParaRPr lang="en-US" altLang="ja-JP" sz="12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カタログ</a:t>
            </a:r>
            <a:endParaRPr lang="en-US" altLang="ja-JP" sz="12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a:solidFill>
                  <a:srgbClr val="0070C0"/>
                </a:solidFill>
                <a:latin typeface="Meiryo UI" panose="020B0604030504040204" pitchFamily="50" charset="-128"/>
                <a:ea typeface="Meiryo UI" panose="020B0604030504040204" pitchFamily="50" charset="-128"/>
                <a:cs typeface="Meiryo UI" panose="020B0604030504040204" pitchFamily="50" charset="-128"/>
                <a:hlinkClick r:id="rId8"/>
              </a:rPr>
              <a:t>http://www.pref.shiga.lg.jp/c/it/opendata.html</a:t>
            </a:r>
            <a:endParaRPr lang="ja-JP" altLang="en-US" sz="1200"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ストライプ矢印 5"/>
          <p:cNvSpPr/>
          <p:nvPr/>
        </p:nvSpPr>
        <p:spPr>
          <a:xfrm>
            <a:off x="3185008" y="6119289"/>
            <a:ext cx="565663" cy="492873"/>
          </a:xfrm>
          <a:prstGeom prst="striped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25" name="テキスト ボックス 24"/>
          <p:cNvSpPr txBox="1"/>
          <p:nvPr/>
        </p:nvSpPr>
        <p:spPr>
          <a:xfrm>
            <a:off x="323876" y="1029764"/>
            <a:ext cx="4411226"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テレワークの導入等、ＩＣＴの活用による生産性の向上、多様な働き方の実現</a:t>
            </a:r>
          </a:p>
        </p:txBody>
      </p:sp>
      <p:sp>
        <p:nvSpPr>
          <p:cNvPr id="26" name="テキスト ボックス 25"/>
          <p:cNvSpPr txBox="1"/>
          <p:nvPr/>
        </p:nvSpPr>
        <p:spPr>
          <a:xfrm>
            <a:off x="201452" y="2496832"/>
            <a:ext cx="969708" cy="285420"/>
          </a:xfrm>
          <a:prstGeom prst="rect">
            <a:avLst/>
          </a:prstGeom>
          <a:noFill/>
        </p:spPr>
        <p:txBody>
          <a:bodyPr wrap="square" lIns="99779" tIns="49890" rIns="99779" bIns="49890" rtlCol="0">
            <a:sp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在宅ワーク</a:t>
            </a:r>
          </a:p>
        </p:txBody>
      </p:sp>
      <p:sp>
        <p:nvSpPr>
          <p:cNvPr id="27" name="テキスト ボックス 26"/>
          <p:cNvSpPr txBox="1"/>
          <p:nvPr/>
        </p:nvSpPr>
        <p:spPr>
          <a:xfrm>
            <a:off x="1385719" y="2373884"/>
            <a:ext cx="1320812" cy="270032"/>
          </a:xfrm>
          <a:prstGeom prst="rect">
            <a:avLst/>
          </a:prstGeom>
          <a:noFill/>
        </p:spPr>
        <p:txBody>
          <a:bodyPr wrap="square" lIns="99779" tIns="49890" rIns="99779" bIns="49890" rtlCol="0">
            <a:spAutoFit/>
          </a:bodyPr>
          <a:lstStyle/>
          <a:p>
            <a:pPr algn="ctr"/>
            <a:r>
              <a:rPr lang="ja-JP" altLang="en-US" sz="1100" dirty="0">
                <a:latin typeface="Meiryo UI" panose="020B0604030504040204" pitchFamily="50" charset="-128"/>
                <a:ea typeface="Meiryo UI" panose="020B0604030504040204" pitchFamily="50" charset="-128"/>
                <a:cs typeface="Meiryo UI" panose="020B0604030504040204" pitchFamily="50" charset="-128"/>
              </a:rPr>
              <a:t>モバイルワーク</a:t>
            </a:r>
          </a:p>
        </p:txBody>
      </p:sp>
      <p:sp>
        <p:nvSpPr>
          <p:cNvPr id="28" name="テキスト ボックス 27"/>
          <p:cNvSpPr txBox="1"/>
          <p:nvPr/>
        </p:nvSpPr>
        <p:spPr>
          <a:xfrm>
            <a:off x="847924" y="3508010"/>
            <a:ext cx="1139673" cy="270032"/>
          </a:xfrm>
          <a:prstGeom prst="rect">
            <a:avLst/>
          </a:prstGeom>
          <a:noFill/>
        </p:spPr>
        <p:txBody>
          <a:bodyPr wrap="square" lIns="99779" tIns="49890" rIns="99779" bIns="49890" rtlCol="0">
            <a:spAutoFit/>
          </a:bodyPr>
          <a:lstStyle/>
          <a:p>
            <a:r>
              <a:rPr lang="ja-JP" altLang="en-US" sz="1100" dirty="0">
                <a:latin typeface="Meiryo UI" panose="020B0604030504040204" pitchFamily="50" charset="-128"/>
                <a:ea typeface="Meiryo UI" panose="020B0604030504040204" pitchFamily="50" charset="-128"/>
                <a:cs typeface="Meiryo UI" panose="020B0604030504040204" pitchFamily="50" charset="-128"/>
              </a:rPr>
              <a:t>サテライトオフィス</a:t>
            </a:r>
          </a:p>
        </p:txBody>
      </p:sp>
      <p:pic>
        <p:nvPicPr>
          <p:cNvPr id="29" name="図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03623" y="2730980"/>
            <a:ext cx="713729" cy="700485"/>
          </a:xfrm>
          <a:prstGeom prst="rect">
            <a:avLst/>
          </a:prstGeom>
        </p:spPr>
      </p:pic>
      <p:pic>
        <p:nvPicPr>
          <p:cNvPr id="30" name="図 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3877" y="1785849"/>
            <a:ext cx="734952" cy="652389"/>
          </a:xfrm>
          <a:prstGeom prst="rect">
            <a:avLst/>
          </a:prstGeom>
        </p:spPr>
      </p:pic>
      <p:pic>
        <p:nvPicPr>
          <p:cNvPr id="31" name="図 3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51391" y="1660139"/>
            <a:ext cx="570946" cy="694462"/>
          </a:xfrm>
          <a:prstGeom prst="rect">
            <a:avLst/>
          </a:prstGeom>
        </p:spPr>
      </p:pic>
      <p:pic>
        <p:nvPicPr>
          <p:cNvPr id="32" name="図 3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64901" y="1975040"/>
            <a:ext cx="399661" cy="347231"/>
          </a:xfrm>
          <a:prstGeom prst="rect">
            <a:avLst/>
          </a:prstGeom>
        </p:spPr>
      </p:pic>
      <p:pic>
        <p:nvPicPr>
          <p:cNvPr id="33" name="図 3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37081" y="2844366"/>
            <a:ext cx="389307" cy="583737"/>
          </a:xfrm>
          <a:prstGeom prst="rect">
            <a:avLst/>
          </a:prstGeom>
        </p:spPr>
      </p:pic>
      <p:sp>
        <p:nvSpPr>
          <p:cNvPr id="42" name="テキスト ボックス 41"/>
          <p:cNvSpPr txBox="1"/>
          <p:nvPr/>
        </p:nvSpPr>
        <p:spPr>
          <a:xfrm>
            <a:off x="3191385" y="3162505"/>
            <a:ext cx="1818415" cy="270032"/>
          </a:xfrm>
          <a:prstGeom prst="rect">
            <a:avLst/>
          </a:prstGeom>
          <a:noFill/>
        </p:spPr>
        <p:txBody>
          <a:bodyPr wrap="square" lIns="99779" tIns="49890" rIns="99779" bIns="49890" rtlCol="0">
            <a:spAutoFit/>
          </a:bodyPr>
          <a:lstStyle/>
          <a:p>
            <a:pPr algn="ctr"/>
            <a:r>
              <a:rPr lang="ja-JP" altLang="en-US" sz="1100" dirty="0">
                <a:latin typeface="Meiryo UI" panose="020B0604030504040204" pitchFamily="50" charset="-128"/>
                <a:ea typeface="Meiryo UI" panose="020B0604030504040204" pitchFamily="50" charset="-128"/>
                <a:cs typeface="Meiryo UI" panose="020B0604030504040204" pitchFamily="50" charset="-128"/>
              </a:rPr>
              <a:t>作業時間の短縮</a:t>
            </a:r>
          </a:p>
        </p:txBody>
      </p:sp>
      <p:sp>
        <p:nvSpPr>
          <p:cNvPr id="43" name="テキスト ボックス 42"/>
          <p:cNvSpPr txBox="1"/>
          <p:nvPr/>
        </p:nvSpPr>
        <p:spPr>
          <a:xfrm>
            <a:off x="3353002" y="1584532"/>
            <a:ext cx="1373753" cy="562419"/>
          </a:xfrm>
          <a:prstGeom prst="rect">
            <a:avLst/>
          </a:prstGeom>
          <a:noFill/>
        </p:spPr>
        <p:txBody>
          <a:bodyPr wrap="square" lIns="99779" tIns="49890" rIns="99779" bIns="49890" rtlCol="0">
            <a:spAutoFit/>
          </a:bodyPr>
          <a:lstStyle/>
          <a:p>
            <a:pPr algn="ctr"/>
            <a:r>
              <a:rPr lang="ja-JP" altLang="en-US" sz="1000" u="sng" dirty="0">
                <a:latin typeface="Meiryo UI" panose="020B0604030504040204" pitchFamily="50" charset="-128"/>
                <a:ea typeface="Meiryo UI" panose="020B0604030504040204" pitchFamily="50" charset="-128"/>
                <a:cs typeface="Meiryo UI" panose="020B0604030504040204" pitchFamily="50" charset="-128"/>
              </a:rPr>
              <a:t>ＡＩを活用した</a:t>
            </a:r>
            <a:endParaRPr lang="en-US" altLang="ja-JP" sz="1000" u="sng"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00" u="sng" dirty="0">
                <a:latin typeface="Meiryo UI" panose="020B0604030504040204" pitchFamily="50" charset="-128"/>
                <a:ea typeface="Meiryo UI" panose="020B0604030504040204" pitchFamily="50" charset="-128"/>
                <a:cs typeface="Meiryo UI" panose="020B0604030504040204" pitchFamily="50" charset="-128"/>
              </a:rPr>
              <a:t>会議録作成支援</a:t>
            </a:r>
            <a:endParaRPr lang="en-US" altLang="ja-JP" sz="1000" u="sng"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00" u="sng" dirty="0">
                <a:latin typeface="Meiryo UI" panose="020B0604030504040204" pitchFamily="50" charset="-128"/>
                <a:ea typeface="Meiryo UI" panose="020B0604030504040204" pitchFamily="50" charset="-128"/>
                <a:cs typeface="Meiryo UI" panose="020B0604030504040204" pitchFamily="50" charset="-128"/>
              </a:rPr>
              <a:t>システム</a:t>
            </a:r>
          </a:p>
        </p:txBody>
      </p:sp>
      <p:pic>
        <p:nvPicPr>
          <p:cNvPr id="4" name="Picture 2" descr="http://ipkgws007.office.pref.shiga.jp/$JBEAAAAABf6wNAAAYQAHDPgDAfxU.M/会議録イラスト.png?attindex=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892730" y="1790974"/>
            <a:ext cx="697822" cy="1766707"/>
          </a:xfrm>
          <a:prstGeom prst="rect">
            <a:avLst/>
          </a:prstGeom>
          <a:noFill/>
          <a:extLst>
            <a:ext uri="{909E8E84-426E-40DD-AFC4-6F175D3DCCD1}">
              <a14:hiddenFill xmlns:a14="http://schemas.microsoft.com/office/drawing/2010/main">
                <a:solidFill>
                  <a:srgbClr val="FFFFFF"/>
                </a:solidFill>
              </a14:hiddenFill>
            </a:ext>
          </a:extLst>
        </p:spPr>
      </p:pic>
      <p:sp>
        <p:nvSpPr>
          <p:cNvPr id="44" name="テキスト ボックス 43"/>
          <p:cNvSpPr txBox="1"/>
          <p:nvPr/>
        </p:nvSpPr>
        <p:spPr>
          <a:xfrm>
            <a:off x="3595429" y="2466324"/>
            <a:ext cx="1139673" cy="408531"/>
          </a:xfrm>
          <a:prstGeom prst="rect">
            <a:avLst/>
          </a:prstGeom>
          <a:noFill/>
        </p:spPr>
        <p:txBody>
          <a:bodyPr wrap="square" lIns="99779" tIns="49890" rIns="99779" bIns="49890" rtlCol="0">
            <a:spAutoFit/>
          </a:bodyPr>
          <a:lstStyle/>
          <a:p>
            <a:r>
              <a:rPr lang="ja-JP" altLang="en-US" sz="1000" dirty="0">
                <a:latin typeface="Meiryo UI" panose="020B0604030504040204" pitchFamily="50" charset="-128"/>
                <a:ea typeface="Meiryo UI" panose="020B0604030504040204" pitchFamily="50" charset="-128"/>
                <a:cs typeface="Meiryo UI" panose="020B0604030504040204" pitchFamily="50" charset="-128"/>
              </a:rPr>
              <a:t>発言内容を自動で概ねテキスト化</a:t>
            </a:r>
          </a:p>
        </p:txBody>
      </p:sp>
      <p:pic>
        <p:nvPicPr>
          <p:cNvPr id="46" name="図 4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1206583">
            <a:off x="6350524" y="1744405"/>
            <a:ext cx="310661" cy="518489"/>
          </a:xfrm>
          <a:prstGeom prst="rect">
            <a:avLst/>
          </a:prstGeom>
        </p:spPr>
      </p:pic>
      <p:pic>
        <p:nvPicPr>
          <p:cNvPr id="47" name="図 4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498087" y="2912081"/>
            <a:ext cx="440803" cy="612761"/>
          </a:xfrm>
          <a:prstGeom prst="rect">
            <a:avLst/>
          </a:prstGeom>
          <a:scene3d>
            <a:camera prst="orthographicFront">
              <a:rot lat="0" lon="10800000" rev="0"/>
            </a:camera>
            <a:lightRig rig="threePt" dir="t"/>
          </a:scene3d>
        </p:spPr>
      </p:pic>
      <p:pic>
        <p:nvPicPr>
          <p:cNvPr id="48" name="図 4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615654" y="1710240"/>
            <a:ext cx="464133" cy="604867"/>
          </a:xfrm>
          <a:prstGeom prst="rect">
            <a:avLst/>
          </a:prstGeom>
          <a:scene3d>
            <a:camera prst="orthographicFront">
              <a:rot lat="0" lon="10800000" rev="0"/>
            </a:camera>
            <a:lightRig rig="threePt" dir="t"/>
          </a:scene3d>
        </p:spPr>
      </p:pic>
      <p:pic>
        <p:nvPicPr>
          <p:cNvPr id="49" name="図 4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009154" y="2950325"/>
            <a:ext cx="818635" cy="565626"/>
          </a:xfrm>
          <a:prstGeom prst="rect">
            <a:avLst/>
          </a:prstGeom>
          <a:scene3d>
            <a:camera prst="orthographicFront">
              <a:rot lat="0" lon="10800000" rev="0"/>
            </a:camera>
            <a:lightRig rig="threePt" dir="t"/>
          </a:scene3d>
        </p:spPr>
      </p:pic>
      <p:pic>
        <p:nvPicPr>
          <p:cNvPr id="50" name="図 4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740992" y="2163891"/>
            <a:ext cx="741954" cy="516866"/>
          </a:xfrm>
          <a:prstGeom prst="rect">
            <a:avLst/>
          </a:prstGeom>
        </p:spPr>
      </p:pic>
      <p:pic>
        <p:nvPicPr>
          <p:cNvPr id="52" name="コンテンツ プレースホルダー 21"/>
          <p:cNvPicPr>
            <a:picLocks noGrp="1" noChangeAspect="1"/>
          </p:cNvPicPr>
          <p:nvPr>
            <p:ph idx="1"/>
          </p:nvPr>
        </p:nvPicPr>
        <p:blipFill>
          <a:blip r:embed="rId20" cstate="print">
            <a:extLst>
              <a:ext uri="{28A0092B-C50C-407E-A947-70E740481C1C}">
                <a14:useLocalDpi xmlns:a14="http://schemas.microsoft.com/office/drawing/2010/main" val="0"/>
              </a:ext>
            </a:extLst>
          </a:blip>
          <a:stretch>
            <a:fillRect/>
          </a:stretch>
        </p:blipFill>
        <p:spPr>
          <a:xfrm>
            <a:off x="6438583" y="3022030"/>
            <a:ext cx="224985" cy="211107"/>
          </a:xfrm>
        </p:spPr>
      </p:pic>
      <p:sp>
        <p:nvSpPr>
          <p:cNvPr id="53" name="テキスト ボックス 52"/>
          <p:cNvSpPr txBox="1"/>
          <p:nvPr/>
        </p:nvSpPr>
        <p:spPr>
          <a:xfrm>
            <a:off x="5514249" y="954156"/>
            <a:ext cx="4411226"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行政手続におけるオンライン化、情報システム改革・業務の見直し（ＢＰＲ＝</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Business Process Reengineering</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84" name="テキスト ボックス 83"/>
          <p:cNvSpPr txBox="1"/>
          <p:nvPr/>
        </p:nvSpPr>
        <p:spPr>
          <a:xfrm>
            <a:off x="8803580" y="2693150"/>
            <a:ext cx="1228868" cy="300809"/>
          </a:xfrm>
          <a:prstGeom prst="rect">
            <a:avLst/>
          </a:prstGeom>
          <a:noFill/>
        </p:spPr>
        <p:txBody>
          <a:bodyPr wrap="square" lIns="99779" tIns="49890" rIns="99779" bIns="49890" rtlCol="0">
            <a:spAutoFit/>
          </a:bodyPr>
          <a:lstStyle/>
          <a:p>
            <a:pPr algn="ctr"/>
            <a:r>
              <a:rPr lang="ja-JP" altLang="en-US" sz="1300" dirty="0">
                <a:latin typeface="Meiryo UI" panose="020B0604030504040204" pitchFamily="50" charset="-128"/>
                <a:ea typeface="Meiryo UI" panose="020B0604030504040204" pitchFamily="50" charset="-128"/>
                <a:cs typeface="Meiryo UI" panose="020B0604030504040204" pitchFamily="50" charset="-128"/>
              </a:rPr>
              <a:t>行　政</a:t>
            </a:r>
          </a:p>
        </p:txBody>
      </p:sp>
      <p:sp>
        <p:nvSpPr>
          <p:cNvPr id="85" name="テキスト ボックス 84"/>
          <p:cNvSpPr txBox="1"/>
          <p:nvPr/>
        </p:nvSpPr>
        <p:spPr>
          <a:xfrm>
            <a:off x="6827789" y="1963666"/>
            <a:ext cx="1975494" cy="351442"/>
          </a:xfrm>
          <a:prstGeom prst="rect">
            <a:avLst/>
          </a:prstGeom>
          <a:noFill/>
        </p:spPr>
        <p:txBody>
          <a:bodyPr wrap="square" lIns="99779" tIns="49890" rIns="99779" bIns="49890" rtlCol="0">
            <a:spAutoFit/>
          </a:bodyPr>
          <a:lstStyle/>
          <a:p>
            <a:pPr>
              <a:lnSpc>
                <a:spcPct val="150000"/>
              </a:lnSpc>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行政手続のオンライン化</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テキスト ボックス 85"/>
          <p:cNvSpPr txBox="1"/>
          <p:nvPr/>
        </p:nvSpPr>
        <p:spPr>
          <a:xfrm>
            <a:off x="6868193" y="2995584"/>
            <a:ext cx="1818202" cy="351442"/>
          </a:xfrm>
          <a:prstGeom prst="rect">
            <a:avLst/>
          </a:prstGeom>
          <a:noFill/>
        </p:spPr>
        <p:txBody>
          <a:bodyPr wrap="square" lIns="99779" tIns="49890" rIns="99779" bIns="49890" rtlCol="0">
            <a:spAutoFit/>
          </a:bodyPr>
          <a:lstStyle/>
          <a:p>
            <a:pPr>
              <a:lnSpc>
                <a:spcPct val="150000"/>
              </a:lnSpc>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マイナンバーカードの活用</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円/楕円 90"/>
          <p:cNvSpPr/>
          <p:nvPr/>
        </p:nvSpPr>
        <p:spPr>
          <a:xfrm>
            <a:off x="8843846" y="1407806"/>
            <a:ext cx="1059170" cy="68540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紙資料の削減</a:t>
            </a:r>
            <a:endPar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lnSpc>
                <a:spcPct val="150000"/>
              </a:lnSpc>
            </a:pP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事務ミスの削減</a:t>
            </a:r>
          </a:p>
        </p:txBody>
      </p:sp>
      <p:pic>
        <p:nvPicPr>
          <p:cNvPr id="92" name="図 9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581141" y="2267516"/>
            <a:ext cx="479007" cy="428932"/>
          </a:xfrm>
          <a:prstGeom prst="rect">
            <a:avLst/>
          </a:prstGeom>
        </p:spPr>
      </p:pic>
      <p:sp>
        <p:nvSpPr>
          <p:cNvPr id="93" name="円/楕円 92"/>
          <p:cNvSpPr/>
          <p:nvPr/>
        </p:nvSpPr>
        <p:spPr>
          <a:xfrm>
            <a:off x="8834103" y="2995583"/>
            <a:ext cx="1145236" cy="68540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ＡＩ、ＲＰＡ等による業務改革・システム改革</a:t>
            </a:r>
            <a:endPar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a:off x="5521131" y="2390716"/>
            <a:ext cx="1228868" cy="500864"/>
          </a:xfrm>
          <a:prstGeom prst="rect">
            <a:avLst/>
          </a:prstGeom>
          <a:noFill/>
        </p:spPr>
        <p:txBody>
          <a:bodyPr wrap="square" lIns="99779" tIns="49890" rIns="99779" bIns="49890" rtlCol="0">
            <a:spAutoFit/>
          </a:bodyPr>
          <a:lstStyle/>
          <a:p>
            <a:pPr algn="ctr"/>
            <a:r>
              <a:rPr lang="ja-JP" altLang="en-US" sz="1300" dirty="0">
                <a:latin typeface="Meiryo UI" panose="020B0604030504040204" pitchFamily="50" charset="-128"/>
                <a:ea typeface="Meiryo UI" panose="020B0604030504040204" pitchFamily="50" charset="-128"/>
                <a:cs typeface="Meiryo UI" panose="020B0604030504040204" pitchFamily="50" charset="-128"/>
              </a:rPr>
              <a:t>県民</a:t>
            </a:r>
            <a:endParaRPr lang="en-US" altLang="ja-JP" sz="1300"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300" dirty="0">
                <a:latin typeface="Meiryo UI" panose="020B0604030504040204" pitchFamily="50" charset="-128"/>
                <a:ea typeface="Meiryo UI" panose="020B0604030504040204" pitchFamily="50" charset="-128"/>
                <a:cs typeface="Meiryo UI" panose="020B0604030504040204" pitchFamily="50" charset="-128"/>
              </a:rPr>
              <a:t>事業者等</a:t>
            </a:r>
          </a:p>
        </p:txBody>
      </p:sp>
      <p:sp>
        <p:nvSpPr>
          <p:cNvPr id="51" name="テキスト ボックス 50"/>
          <p:cNvSpPr txBox="1"/>
          <p:nvPr/>
        </p:nvSpPr>
        <p:spPr>
          <a:xfrm>
            <a:off x="7029811" y="2466325"/>
            <a:ext cx="1575775" cy="351442"/>
          </a:xfrm>
          <a:prstGeom prst="rect">
            <a:avLst/>
          </a:prstGeom>
          <a:noFill/>
        </p:spPr>
        <p:txBody>
          <a:bodyPr wrap="square" lIns="99779" tIns="49890" rIns="99779" bIns="49890" rtlCol="0">
            <a:spAutoFit/>
          </a:bodyPr>
          <a:lstStyle/>
          <a:p>
            <a:pPr>
              <a:lnSpc>
                <a:spcPct val="150000"/>
              </a:lnSpc>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申請・届出等</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スライド番号プレースホルダー 8"/>
          <p:cNvSpPr>
            <a:spLocks noGrp="1"/>
          </p:cNvSpPr>
          <p:nvPr>
            <p:ph type="sldNum" sz="quarter" idx="12"/>
          </p:nvPr>
        </p:nvSpPr>
        <p:spPr>
          <a:xfrm>
            <a:off x="7827392" y="6770664"/>
            <a:ext cx="2394373" cy="383381"/>
          </a:xfrm>
        </p:spPr>
        <p:txBody>
          <a:bodyPr/>
          <a:lstStyle/>
          <a:p>
            <a:fld id="{D2D8002D-B5B0-4BAC-B1F6-782DDCCE6D9C}" type="slidenum">
              <a:rPr lang="ja-JP" altLang="en-US" sz="2000"/>
              <a:t>6</a:t>
            </a:fld>
            <a:endParaRPr lang="ja-JP" altLang="en-US" sz="2000" dirty="0"/>
          </a:p>
        </p:txBody>
      </p:sp>
    </p:spTree>
    <p:extLst>
      <p:ext uri="{BB962C8B-B14F-4D97-AF65-F5344CB8AC3E}">
        <p14:creationId xmlns:p14="http://schemas.microsoft.com/office/powerpoint/2010/main" val="467460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05710" y="1464591"/>
            <a:ext cx="5192820" cy="2287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角丸四角形 70"/>
          <p:cNvSpPr/>
          <p:nvPr/>
        </p:nvSpPr>
        <p:spPr>
          <a:xfrm>
            <a:off x="51977" y="576114"/>
            <a:ext cx="10088980" cy="6502323"/>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2" name="タイトル 1"/>
          <p:cNvSpPr>
            <a:spLocks noGrp="1"/>
          </p:cNvSpPr>
          <p:nvPr>
            <p:ph type="title"/>
          </p:nvPr>
        </p:nvSpPr>
        <p:spPr>
          <a:xfrm>
            <a:off x="-13967" y="-9230"/>
            <a:ext cx="10285434" cy="498523"/>
          </a:xfrm>
          <a:solidFill>
            <a:schemeClr val="accent1"/>
          </a:solidFill>
        </p:spPr>
        <p:txBody>
          <a:bodyPr>
            <a:noAutofit/>
          </a:bodyPr>
          <a:lstStyle/>
          <a:p>
            <a:r>
              <a:rPr lang="ja-JP" altLang="en-US" sz="2200" b="1" dirty="0">
                <a:solidFill>
                  <a:schemeClr val="bg1"/>
                </a:solidFill>
              </a:rPr>
              <a:t>重点戦略４　　滋賀発の人材を育成する　　　～ ＩＣＴを</a:t>
            </a:r>
            <a:r>
              <a:rPr lang="en-US" altLang="ja-JP" sz="2200" b="1" dirty="0">
                <a:solidFill>
                  <a:schemeClr val="bg1"/>
                </a:solidFill>
              </a:rPr>
              <a:t>(</a:t>
            </a:r>
            <a:r>
              <a:rPr lang="ja-JP" altLang="en-US" sz="2200" b="1" dirty="0">
                <a:solidFill>
                  <a:schemeClr val="bg1"/>
                </a:solidFill>
              </a:rPr>
              <a:t>で</a:t>
            </a:r>
            <a:r>
              <a:rPr lang="en-US" altLang="ja-JP" sz="2200" b="1" dirty="0">
                <a:solidFill>
                  <a:schemeClr val="bg1"/>
                </a:solidFill>
              </a:rPr>
              <a:t>)</a:t>
            </a:r>
            <a:r>
              <a:rPr lang="ja-JP" altLang="en-US" sz="2200" b="1" dirty="0">
                <a:solidFill>
                  <a:schemeClr val="bg1"/>
                </a:solidFill>
              </a:rPr>
              <a:t>育てる ～　</a:t>
            </a:r>
          </a:p>
        </p:txBody>
      </p:sp>
      <p:pic>
        <p:nvPicPr>
          <p:cNvPr id="77" name="図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5075" y="0"/>
            <a:ext cx="475882" cy="672084"/>
          </a:xfrm>
          <a:prstGeom prst="rect">
            <a:avLst/>
          </a:prstGeom>
          <a:noFill/>
        </p:spPr>
      </p:pic>
      <p:sp>
        <p:nvSpPr>
          <p:cNvPr id="79" name="タイトル 1"/>
          <p:cNvSpPr txBox="1">
            <a:spLocks/>
          </p:cNvSpPr>
          <p:nvPr/>
        </p:nvSpPr>
        <p:spPr>
          <a:xfrm>
            <a:off x="3676239" y="651723"/>
            <a:ext cx="2828314" cy="346944"/>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専門教育</a:t>
            </a:r>
          </a:p>
        </p:txBody>
      </p:sp>
      <p:sp>
        <p:nvSpPr>
          <p:cNvPr id="12" name="テキスト ボックス 11"/>
          <p:cNvSpPr txBox="1"/>
          <p:nvPr/>
        </p:nvSpPr>
        <p:spPr>
          <a:xfrm>
            <a:off x="201453" y="1079864"/>
            <a:ext cx="9616268"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Ｉ</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o</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Ｔ、ビッグデータ、人工知能（ＡＩ）等が発達した社会において、これらの技術を活用するためのスキルやマインドを持ったＩＣＴ人材、データサイエンス人材の育成、インターンシップ等による人材の地域への定着</a:t>
            </a: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151" y="2513862"/>
            <a:ext cx="3895368" cy="1464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テキスト ボックス 15"/>
          <p:cNvSpPr txBox="1"/>
          <p:nvPr/>
        </p:nvSpPr>
        <p:spPr>
          <a:xfrm>
            <a:off x="2625722" y="2239499"/>
            <a:ext cx="1858606" cy="270032"/>
          </a:xfrm>
          <a:prstGeom prst="rect">
            <a:avLst/>
          </a:prstGeom>
          <a:noFill/>
        </p:spPr>
        <p:txBody>
          <a:bodyPr wrap="square" lIns="99779" tIns="49890" rIns="99779" bIns="49890" rtlCol="0">
            <a:spAutoFit/>
          </a:bodyPr>
          <a:lstStyle/>
          <a:p>
            <a:r>
              <a:rPr lang="ja-JP" altLang="en-US" sz="11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（平成</a:t>
            </a:r>
            <a:r>
              <a:rPr lang="en-US" altLang="ja-JP" sz="11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29</a:t>
            </a:r>
            <a:r>
              <a:rPr lang="ja-JP" altLang="en-US" sz="11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年 ４月設立）</a:t>
            </a:r>
          </a:p>
        </p:txBody>
      </p:sp>
      <p:pic>
        <p:nvPicPr>
          <p:cNvPr id="1029" name="Picture 5" descr="\\w01\CE00$\01_課内共通\610_ＩＣＴ推進戦略\H29\180_策定・公表\素材\10_2.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151" y="2088282"/>
            <a:ext cx="1749603" cy="26663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å­¦ç« æ¨ª2åã«ã©ã¼">
            <a:extLst>
              <a:ext uri="{FF2B5EF4-FFF2-40B4-BE49-F238E27FC236}">
                <a16:creationId xmlns="" xmlns:a16="http://schemas.microsoft.com/office/drawing/2014/main" id="{225ED110-16BE-45F0-9824-76FCEAE79AB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05710" y="1806147"/>
            <a:ext cx="763465" cy="508960"/>
          </a:xfrm>
          <a:prstGeom prst="rect">
            <a:avLst/>
          </a:prstGeom>
          <a:noFill/>
          <a:extLst>
            <a:ext uri="{909E8E84-426E-40DD-AFC4-6F175D3DCCD1}">
              <a14:hiddenFill xmlns:a14="http://schemas.microsoft.com/office/drawing/2010/main">
                <a:solidFill>
                  <a:srgbClr val="FFFFFF"/>
                </a:solidFill>
              </a14:hiddenFill>
            </a:ext>
          </a:extLst>
        </p:spPr>
      </p:pic>
      <p:sp>
        <p:nvSpPr>
          <p:cNvPr id="67" name="タイトル 1"/>
          <p:cNvSpPr txBox="1">
            <a:spLocks/>
          </p:cNvSpPr>
          <p:nvPr/>
        </p:nvSpPr>
        <p:spPr>
          <a:xfrm>
            <a:off x="6100508" y="4141367"/>
            <a:ext cx="2747505" cy="357399"/>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学校教育</a:t>
            </a:r>
          </a:p>
        </p:txBody>
      </p:sp>
      <p:sp>
        <p:nvSpPr>
          <p:cNvPr id="14" name="テキスト ボックス 13"/>
          <p:cNvSpPr txBox="1"/>
          <p:nvPr/>
        </p:nvSpPr>
        <p:spPr>
          <a:xfrm>
            <a:off x="4645947" y="4557850"/>
            <a:ext cx="5257069"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学校現場における教員のＩＣＴ活用指導力の向上、情報通信機器やネットワークの整備等、学校のＩＣＴ環境の整備</a:t>
            </a:r>
          </a:p>
        </p:txBody>
      </p:sp>
      <p:pic>
        <p:nvPicPr>
          <p:cNvPr id="1026" name="Picture 2" descr="\\w01\CE00$\01_課内共通\610_ＩＣＴ推進戦略\H29\180_策定・公表\素材\ict活用推進モデル校.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07565" y="5339443"/>
            <a:ext cx="1551554" cy="1088136"/>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p:cNvSpPr txBox="1"/>
          <p:nvPr/>
        </p:nvSpPr>
        <p:spPr>
          <a:xfrm>
            <a:off x="4726755" y="6397961"/>
            <a:ext cx="1696989" cy="408531"/>
          </a:xfrm>
          <a:prstGeom prst="rect">
            <a:avLst/>
          </a:prstGeom>
          <a:noFill/>
        </p:spPr>
        <p:txBody>
          <a:bodyPr wrap="square" lIns="99779" tIns="49890" rIns="99779" bIns="49890" rtlCol="0">
            <a:spAutoFit/>
          </a:bodyPr>
          <a:lstStyle/>
          <a:p>
            <a:pPr algn="ctr"/>
            <a:r>
              <a:rPr lang="ja-JP" altLang="en-US" sz="1000" dirty="0">
                <a:latin typeface="Meiryo UI" panose="020B0604030504040204" pitchFamily="50" charset="-128"/>
                <a:ea typeface="Meiryo UI" panose="020B0604030504040204" pitchFamily="50" charset="-128"/>
                <a:cs typeface="Meiryo UI" panose="020B0604030504040204" pitchFamily="50" charset="-128"/>
              </a:rPr>
              <a:t>ＩＣＴを効果的に使用</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cs typeface="Meiryo UI" panose="020B0604030504040204" pitchFamily="50" charset="-128"/>
              </a:rPr>
              <a:t>するための授業研究会</a:t>
            </a:r>
          </a:p>
        </p:txBody>
      </p:sp>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070" y="4523742"/>
            <a:ext cx="315331" cy="440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2402" y="4614463"/>
            <a:ext cx="1368213" cy="310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7074" y="4944989"/>
            <a:ext cx="1988185" cy="515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3877" y="5506648"/>
            <a:ext cx="3196488" cy="828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84660" y="4482722"/>
            <a:ext cx="1489857" cy="1099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テキスト ボックス 21"/>
          <p:cNvSpPr txBox="1"/>
          <p:nvPr/>
        </p:nvSpPr>
        <p:spPr>
          <a:xfrm>
            <a:off x="6819731" y="6624786"/>
            <a:ext cx="3078799" cy="239254"/>
          </a:xfrm>
          <a:prstGeom prst="rect">
            <a:avLst/>
          </a:prstGeom>
          <a:noFill/>
        </p:spPr>
        <p:txBody>
          <a:bodyPr wrap="square" lIns="99779" tIns="49890" rIns="99779" bIns="49890" rtlCol="0">
            <a:spAutoFit/>
          </a:bodyPr>
          <a:lstStyle/>
          <a:p>
            <a:pPr algn="ctr"/>
            <a:r>
              <a:rPr lang="ja-JP" altLang="en-US" sz="9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（草津市教育委員会提供）</a:t>
            </a:r>
          </a:p>
        </p:txBody>
      </p:sp>
      <p:pic>
        <p:nvPicPr>
          <p:cNvPr id="23" name="図 1"/>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469577" y="5353176"/>
            <a:ext cx="1509761" cy="1060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円/楕円 23"/>
          <p:cNvSpPr>
            <a:spLocks noChangeAspect="1"/>
          </p:cNvSpPr>
          <p:nvPr/>
        </p:nvSpPr>
        <p:spPr>
          <a:xfrm>
            <a:off x="6753071" y="5335594"/>
            <a:ext cx="1613134" cy="1074120"/>
          </a:xfrm>
          <a:prstGeom prst="ellipse">
            <a:avLst/>
          </a:prstGeom>
          <a:blipFill dpi="0" rotWithShape="1">
            <a:blip r:embed="rId1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9779" tIns="49890" rIns="99779" bIns="49890" rtlCol="0" anchor="ctr"/>
          <a:lstStyle/>
          <a:p>
            <a:pPr algn="ctr"/>
            <a:endParaRPr kumimoji="1" lang="ja-JP" altLang="en-US"/>
          </a:p>
        </p:txBody>
      </p:sp>
      <p:sp>
        <p:nvSpPr>
          <p:cNvPr id="25" name="テキスト ボックス 24"/>
          <p:cNvSpPr txBox="1"/>
          <p:nvPr/>
        </p:nvSpPr>
        <p:spPr>
          <a:xfrm>
            <a:off x="7142967" y="6397961"/>
            <a:ext cx="2836372" cy="254643"/>
          </a:xfrm>
          <a:prstGeom prst="rect">
            <a:avLst/>
          </a:prstGeom>
          <a:noFill/>
        </p:spPr>
        <p:txBody>
          <a:bodyPr wrap="square" lIns="99779" tIns="49890" rIns="99779" bIns="49890" rtlCol="0">
            <a:spAutoFit/>
          </a:bodyPr>
          <a:lstStyle/>
          <a:p>
            <a:r>
              <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タブレット学習　　　　　　　　　　電子黒板の活用</a:t>
            </a:r>
          </a:p>
        </p:txBody>
      </p:sp>
      <p:sp>
        <p:nvSpPr>
          <p:cNvPr id="7" name="スライド番号プレースホルダー 6"/>
          <p:cNvSpPr>
            <a:spLocks noGrp="1"/>
          </p:cNvSpPr>
          <p:nvPr>
            <p:ph type="sldNum" sz="quarter" idx="12"/>
          </p:nvPr>
        </p:nvSpPr>
        <p:spPr>
          <a:xfrm>
            <a:off x="7716687" y="6700395"/>
            <a:ext cx="2394373" cy="383381"/>
          </a:xfrm>
        </p:spPr>
        <p:txBody>
          <a:bodyPr/>
          <a:lstStyle/>
          <a:p>
            <a:fld id="{D2D8002D-B5B0-4BAC-B1F6-782DDCCE6D9C}" type="slidenum">
              <a:rPr lang="ja-JP" altLang="en-US" sz="2000"/>
              <a:t>7</a:t>
            </a:fld>
            <a:endParaRPr lang="ja-JP" altLang="en-US" sz="2000" dirty="0"/>
          </a:p>
        </p:txBody>
      </p:sp>
    </p:spTree>
    <p:extLst>
      <p:ext uri="{BB962C8B-B14F-4D97-AF65-F5344CB8AC3E}">
        <p14:creationId xmlns:p14="http://schemas.microsoft.com/office/powerpoint/2010/main" val="10274386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角丸四角形 70"/>
          <p:cNvSpPr/>
          <p:nvPr/>
        </p:nvSpPr>
        <p:spPr>
          <a:xfrm>
            <a:off x="51977" y="692395"/>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2" name="タイトル 1"/>
          <p:cNvSpPr>
            <a:spLocks noGrp="1"/>
          </p:cNvSpPr>
          <p:nvPr>
            <p:ph type="title"/>
          </p:nvPr>
        </p:nvSpPr>
        <p:spPr>
          <a:xfrm>
            <a:off x="-13967" y="-9230"/>
            <a:ext cx="10285434" cy="498523"/>
          </a:xfrm>
          <a:solidFill>
            <a:schemeClr val="accent1"/>
          </a:solidFill>
        </p:spPr>
        <p:txBody>
          <a:bodyPr>
            <a:noAutofit/>
          </a:bodyPr>
          <a:lstStyle/>
          <a:p>
            <a:r>
              <a:rPr lang="ja-JP" altLang="en-US" sz="2200" b="1" dirty="0">
                <a:solidFill>
                  <a:schemeClr val="bg1"/>
                </a:solidFill>
              </a:rPr>
              <a:t>重点戦略５　　ＩＣＴ基盤を確立する　　　～ ＩＣＴを支える～　</a:t>
            </a:r>
          </a:p>
        </p:txBody>
      </p:sp>
      <p:pic>
        <p:nvPicPr>
          <p:cNvPr id="77" name="図 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65075" y="0"/>
            <a:ext cx="475882" cy="672084"/>
          </a:xfrm>
          <a:prstGeom prst="rect">
            <a:avLst/>
          </a:prstGeom>
          <a:noFill/>
        </p:spPr>
      </p:pic>
      <p:sp>
        <p:nvSpPr>
          <p:cNvPr id="79" name="タイトル 1"/>
          <p:cNvSpPr txBox="1">
            <a:spLocks/>
          </p:cNvSpPr>
          <p:nvPr/>
        </p:nvSpPr>
        <p:spPr>
          <a:xfrm>
            <a:off x="443879" y="576114"/>
            <a:ext cx="4121258" cy="346944"/>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情報通信ネットワークの整備促進</a:t>
            </a:r>
          </a:p>
        </p:txBody>
      </p:sp>
      <p:sp>
        <p:nvSpPr>
          <p:cNvPr id="80" name="角丸四角形 79"/>
          <p:cNvSpPr/>
          <p:nvPr/>
        </p:nvSpPr>
        <p:spPr>
          <a:xfrm>
            <a:off x="64641" y="3985743"/>
            <a:ext cx="4854888" cy="3064997"/>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67" name="タイトル 1"/>
          <p:cNvSpPr txBox="1">
            <a:spLocks/>
          </p:cNvSpPr>
          <p:nvPr/>
        </p:nvSpPr>
        <p:spPr>
          <a:xfrm>
            <a:off x="261999" y="3869462"/>
            <a:ext cx="4464756" cy="346943"/>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ja-JP" sz="1500" b="1" dirty="0">
                <a:solidFill>
                  <a:schemeClr val="bg1"/>
                </a:solidFill>
              </a:rPr>
              <a:t>ＩＣＴおよびデータの活用を推進するための場づくり</a:t>
            </a:r>
            <a:endParaRPr lang="ja-JP" altLang="en-US" sz="1500" b="1" dirty="0">
              <a:solidFill>
                <a:schemeClr val="bg1"/>
              </a:solidFill>
            </a:endParaRPr>
          </a:p>
        </p:txBody>
      </p:sp>
      <p:sp>
        <p:nvSpPr>
          <p:cNvPr id="69" name="角丸四角形 68"/>
          <p:cNvSpPr/>
          <p:nvPr/>
        </p:nvSpPr>
        <p:spPr>
          <a:xfrm>
            <a:off x="5096913" y="692394"/>
            <a:ext cx="5044044" cy="6356585"/>
          </a:xfrm>
          <a:prstGeom prst="roundRect">
            <a:avLst>
              <a:gd name="adj" fmla="val 4601"/>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5788" tIns="47894" rIns="95788" bIns="47894" rtlCol="0" anchor="ctr"/>
          <a:lstStyle/>
          <a:p>
            <a:pPr algn="ctr"/>
            <a:endParaRPr kumimoji="1" lang="ja-JP" altLang="en-US"/>
          </a:p>
        </p:txBody>
      </p:sp>
      <p:sp>
        <p:nvSpPr>
          <p:cNvPr id="72" name="タイトル 1"/>
          <p:cNvSpPr txBox="1">
            <a:spLocks/>
          </p:cNvSpPr>
          <p:nvPr/>
        </p:nvSpPr>
        <p:spPr>
          <a:xfrm>
            <a:off x="6000788" y="576114"/>
            <a:ext cx="3236291" cy="340293"/>
          </a:xfrm>
          <a:prstGeom prst="rect">
            <a:avLst/>
          </a:prstGeom>
          <a:solidFill>
            <a:schemeClr val="accent1"/>
          </a:solidFill>
        </p:spPr>
        <p:txBody>
          <a:bodyPr vert="horz" lIns="99779" tIns="49890" rIns="99779" bIns="4989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000" b="1" dirty="0">
                <a:solidFill>
                  <a:schemeClr val="bg1"/>
                </a:solidFill>
              </a:rPr>
              <a:t>情報セキュリティの確保</a:t>
            </a:r>
          </a:p>
        </p:txBody>
      </p:sp>
      <p:sp>
        <p:nvSpPr>
          <p:cNvPr id="12" name="テキスト ボックス 11"/>
          <p:cNvSpPr txBox="1"/>
          <p:nvPr/>
        </p:nvSpPr>
        <p:spPr>
          <a:xfrm>
            <a:off x="231705" y="1029764"/>
            <a:ext cx="4545606"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県域無料</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Wi-Fi</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の整備促進による観光・商業の振興、災害対策の強化等</a:t>
            </a:r>
          </a:p>
        </p:txBody>
      </p:sp>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371" y="1729161"/>
            <a:ext cx="1464308" cy="1370070"/>
          </a:xfrm>
          <a:prstGeom prst="rect">
            <a:avLst/>
          </a:prstGeom>
          <a:noFill/>
          <a:ln>
            <a:noFill/>
          </a:ln>
        </p:spPr>
      </p:pic>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1895" y="1483415"/>
            <a:ext cx="1484860" cy="2129063"/>
          </a:xfrm>
          <a:prstGeom prst="rect">
            <a:avLst/>
          </a:prstGeom>
          <a:noFill/>
          <a:ln>
            <a:noFill/>
          </a:ln>
        </p:spPr>
      </p:pic>
      <p:sp>
        <p:nvSpPr>
          <p:cNvPr id="3" name="テキスト ボックス 2"/>
          <p:cNvSpPr txBox="1"/>
          <p:nvPr/>
        </p:nvSpPr>
        <p:spPr>
          <a:xfrm>
            <a:off x="1575205" y="1710240"/>
            <a:ext cx="1648336" cy="654752"/>
          </a:xfrm>
          <a:prstGeom prst="rect">
            <a:avLst/>
          </a:prstGeom>
          <a:noFill/>
        </p:spPr>
        <p:txBody>
          <a:bodyPr wrap="square" lIns="99779" tIns="49890" rIns="99779" bIns="49890" rtlCol="0">
            <a:spAutoFit/>
          </a:bodyPr>
          <a:lstStyle/>
          <a:p>
            <a:pPr algn="ctr"/>
            <a:r>
              <a:rPr lang="ja-JP" altLang="en-US" sz="120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県域無料</a:t>
            </a:r>
            <a:r>
              <a:rPr lang="en-US" altLang="ja-JP" sz="120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Wi-Fi</a:t>
            </a:r>
            <a:r>
              <a:rPr lang="ja-JP" altLang="en-US" sz="120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の</a:t>
            </a:r>
            <a:endParaRPr lang="en-US" altLang="ja-JP" sz="120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0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統一ブランド</a:t>
            </a:r>
            <a:endParaRPr lang="en-US" altLang="ja-JP" sz="120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「びわ湖</a:t>
            </a:r>
            <a:r>
              <a:rPr lang="en-US" altLang="ja-JP" sz="12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Free Wi-Fi</a:t>
            </a:r>
            <a:r>
              <a:rPr lang="ja-JP" altLang="en-US" sz="12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6" name="テキスト ボックス 15"/>
          <p:cNvSpPr txBox="1"/>
          <p:nvPr/>
        </p:nvSpPr>
        <p:spPr>
          <a:xfrm>
            <a:off x="23301" y="5134588"/>
            <a:ext cx="2262653" cy="239254"/>
          </a:xfrm>
          <a:prstGeom prst="rect">
            <a:avLst/>
          </a:prstGeom>
          <a:noFill/>
        </p:spPr>
        <p:txBody>
          <a:bodyPr wrap="square" lIns="99779" tIns="49890" rIns="0" bIns="49890" rtlCol="0">
            <a:spAutoFit/>
          </a:bodyPr>
          <a:lstStyle/>
          <a:p>
            <a:pPr algn="ctr"/>
            <a:r>
              <a:rPr lang="ja-JP" altLang="en-US" sz="900" b="1" dirty="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＜滋賀ＩＣＴ大賞</a:t>
            </a:r>
            <a:r>
              <a:rPr lang="en-US" altLang="ja-JP" sz="900" b="1" dirty="0" smtClean="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2018</a:t>
            </a:r>
            <a:r>
              <a:rPr lang="ja-JP" altLang="en-US" sz="900" b="1" dirty="0" smtClean="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最優秀</a:t>
            </a:r>
            <a:r>
              <a:rPr lang="ja-JP" altLang="en-US" sz="900" b="1" dirty="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作品＞</a:t>
            </a:r>
          </a:p>
        </p:txBody>
      </p:sp>
      <p:pic>
        <p:nvPicPr>
          <p:cNvPr id="1026" name="Picture 2" descr="biwako_QR_Cod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2589" y="2995583"/>
            <a:ext cx="719595" cy="673284"/>
          </a:xfrm>
          <a:prstGeom prst="rect">
            <a:avLst/>
          </a:prstGeom>
          <a:noFill/>
          <a:extLst>
            <a:ext uri="{909E8E84-426E-40DD-AFC4-6F175D3DCCD1}">
              <a14:hiddenFill xmlns:a14="http://schemas.microsoft.com/office/drawing/2010/main">
                <a:solidFill>
                  <a:srgbClr val="FFFFFF"/>
                </a:solidFill>
              </a14:hiddenFill>
            </a:ext>
          </a:extLst>
        </p:spPr>
      </p:pic>
      <p:sp>
        <p:nvSpPr>
          <p:cNvPr id="18" name="テキスト ボックス 17"/>
          <p:cNvSpPr txBox="1"/>
          <p:nvPr/>
        </p:nvSpPr>
        <p:spPr>
          <a:xfrm>
            <a:off x="155292" y="3222408"/>
            <a:ext cx="2228003" cy="436273"/>
          </a:xfrm>
          <a:prstGeom prst="rect">
            <a:avLst/>
          </a:prstGeom>
          <a:noFill/>
        </p:spPr>
        <p:txBody>
          <a:bodyPr wrap="square" lIns="99779" tIns="49890" rIns="0" bIns="49890" rtlCol="0">
            <a:spAutoFit/>
          </a:bodyPr>
          <a:lstStyle/>
          <a:p>
            <a:pPr algn="r"/>
            <a:r>
              <a:rPr lang="ja-JP" altLang="en-US" sz="1100" dirty="0">
                <a:latin typeface="Meiryo UI" panose="020B0604030504040204" pitchFamily="50" charset="-128"/>
                <a:ea typeface="Meiryo UI" panose="020B0604030504040204" pitchFamily="50" charset="-128"/>
                <a:cs typeface="Meiryo UI" panose="020B0604030504040204" pitchFamily="50" charset="-128"/>
              </a:rPr>
              <a:t>「びわ湖</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Free Wi-Fi</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」ポータルサイト</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1100" dirty="0">
                <a:hlinkClick r:id="rId6"/>
              </a:rPr>
              <a:t>http://biwako-wifi-info.jp</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a:off x="219282" y="4323112"/>
            <a:ext cx="4545606" cy="831724"/>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情報共有・情報交換・意見交換、新たな技術やサービスに関するニーズとシーズのマッチング、様々な主体が連携して検討、実証、導入、普及を行うための場づくり</a:t>
            </a:r>
          </a:p>
        </p:txBody>
      </p:sp>
      <p:sp>
        <p:nvSpPr>
          <p:cNvPr id="23" name="テキスト ボックス 22"/>
          <p:cNvSpPr txBox="1"/>
          <p:nvPr/>
        </p:nvSpPr>
        <p:spPr>
          <a:xfrm>
            <a:off x="1736823" y="2414195"/>
            <a:ext cx="1292944" cy="562419"/>
          </a:xfrm>
          <a:prstGeom prst="rect">
            <a:avLst/>
          </a:prstGeom>
          <a:noFill/>
        </p:spPr>
        <p:txBody>
          <a:bodyPr wrap="square" lIns="99779" tIns="49890" rIns="0" bIns="49890" rtlCol="0">
            <a:spAutoFit/>
          </a:bodyPr>
          <a:lstStyle/>
          <a:p>
            <a:pPr algn="ctr"/>
            <a:r>
              <a:rPr lang="ja-JP" altLang="en-US" sz="1000" dirty="0">
                <a:latin typeface="Meiryo UI" panose="020B0604030504040204" pitchFamily="50" charset="-128"/>
                <a:ea typeface="Meiryo UI" panose="020B0604030504040204" pitchFamily="50" charset="-128"/>
                <a:cs typeface="Meiryo UI" panose="020B0604030504040204" pitchFamily="50" charset="-128"/>
              </a:rPr>
              <a:t>アクセスポイント</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１０５２</a:t>
            </a:r>
            <a:r>
              <a:rPr lang="zh-TW" altLang="en-US" sz="1000" dirty="0" smtClean="0">
                <a:latin typeface="Meiryo UI" panose="020B0604030504040204" pitchFamily="50" charset="-128"/>
                <a:ea typeface="Meiryo UI" panose="020B0604030504040204" pitchFamily="50" charset="-128"/>
                <a:cs typeface="Meiryo UI" panose="020B0604030504040204" pitchFamily="50" charset="-128"/>
              </a:rPr>
              <a:t>箇所</a:t>
            </a:r>
            <a:endParaRPr lang="zh-TW" altLang="en-US" sz="1000" dirty="0">
              <a:latin typeface="Meiryo UI" panose="020B0604030504040204" pitchFamily="50" charset="-128"/>
              <a:ea typeface="Meiryo UI" panose="020B0604030504040204" pitchFamily="50" charset="-128"/>
              <a:cs typeface="Meiryo UI" panose="020B0604030504040204" pitchFamily="50" charset="-128"/>
            </a:endParaRPr>
          </a:p>
          <a:p>
            <a:pPr algn="ctr"/>
            <a:r>
              <a:rPr lang="zh-TW" altLang="en-US" sz="1000" dirty="0">
                <a:latin typeface="Meiryo UI" panose="020B0604030504040204" pitchFamily="50" charset="-128"/>
                <a:ea typeface="Meiryo UI" panose="020B0604030504040204" pitchFamily="50" charset="-128"/>
                <a:cs typeface="Meiryo UI" panose="020B0604030504040204" pitchFamily="50" charset="-128"/>
              </a:rPr>
              <a:t>（</a:t>
            </a:r>
            <a:r>
              <a:rPr lang="en-US" altLang="zh-TW" sz="1000" dirty="0" smtClean="0">
                <a:latin typeface="Meiryo UI" panose="020B0604030504040204" pitchFamily="50" charset="-128"/>
                <a:ea typeface="Meiryo UI" panose="020B0604030504040204" pitchFamily="50" charset="-128"/>
                <a:cs typeface="Meiryo UI" panose="020B0604030504040204" pitchFamily="50" charset="-128"/>
              </a:rPr>
              <a:t>H3</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1</a:t>
            </a:r>
            <a:r>
              <a:rPr lang="en-US" altLang="zh-TW"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3</a:t>
            </a:r>
            <a:r>
              <a:rPr lang="zh-TW" altLang="en-US" sz="1000" dirty="0" smtClean="0">
                <a:latin typeface="Meiryo UI" panose="020B0604030504040204" pitchFamily="50" charset="-128"/>
                <a:ea typeface="Meiryo UI" panose="020B0604030504040204" pitchFamily="50" charset="-128"/>
                <a:cs typeface="Meiryo UI" panose="020B0604030504040204" pitchFamily="50" charset="-128"/>
              </a:rPr>
              <a:t>末</a:t>
            </a:r>
            <a:r>
              <a:rPr lang="zh-TW" altLang="en-US" sz="1000" dirty="0">
                <a:latin typeface="Meiryo UI" panose="020B0604030504040204" pitchFamily="50" charset="-128"/>
                <a:ea typeface="Meiryo UI" panose="020B0604030504040204" pitchFamily="50" charset="-128"/>
                <a:cs typeface="Meiryo UI" panose="020B0604030504040204" pitchFamily="50" charset="-128"/>
              </a:rPr>
              <a:t>現在）</a:t>
            </a:r>
          </a:p>
        </p:txBody>
      </p:sp>
      <p:sp>
        <p:nvSpPr>
          <p:cNvPr id="24" name="テキスト ボックス 23"/>
          <p:cNvSpPr txBox="1"/>
          <p:nvPr/>
        </p:nvSpPr>
        <p:spPr>
          <a:xfrm>
            <a:off x="2398235" y="5134588"/>
            <a:ext cx="2262653" cy="239254"/>
          </a:xfrm>
          <a:prstGeom prst="rect">
            <a:avLst/>
          </a:prstGeom>
          <a:noFill/>
        </p:spPr>
        <p:txBody>
          <a:bodyPr wrap="square" lIns="99779" tIns="49890" rIns="0" bIns="49890" rtlCol="0">
            <a:spAutoFit/>
          </a:bodyPr>
          <a:lstStyle/>
          <a:p>
            <a:pPr algn="ctr"/>
            <a:r>
              <a:rPr lang="ja-JP" altLang="en-US" sz="900" b="1" dirty="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＜ＩＣＴ利活用プレゼンテーション会＞</a:t>
            </a:r>
          </a:p>
        </p:txBody>
      </p:sp>
      <p:pic>
        <p:nvPicPr>
          <p:cNvPr id="1027" name="Picture 3" descr="C:\Users\w230278.NBSHIGA-JP\Desktop\P102014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77492" y="5413441"/>
            <a:ext cx="1570025" cy="1044786"/>
          </a:xfrm>
          <a:prstGeom prst="rect">
            <a:avLst/>
          </a:prstGeom>
          <a:noFill/>
          <a:extLst>
            <a:ext uri="{909E8E84-426E-40DD-AFC4-6F175D3DCCD1}">
              <a14:hiddenFill xmlns:a14="http://schemas.microsoft.com/office/drawing/2010/main">
                <a:solidFill>
                  <a:srgbClr val="FFFFFF"/>
                </a:solidFill>
              </a14:hiddenFill>
            </a:ext>
          </a:extLst>
        </p:spPr>
      </p:pic>
      <p:sp>
        <p:nvSpPr>
          <p:cNvPr id="31" name="テキスト ボックス 30"/>
          <p:cNvSpPr txBox="1"/>
          <p:nvPr/>
        </p:nvSpPr>
        <p:spPr>
          <a:xfrm>
            <a:off x="5130800" y="954156"/>
            <a:ext cx="4545606"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日々巧妙化するサイバー攻撃等に対し、自治体における情報セキュリティ（機密性、可用性、完全性）を確保</a:t>
            </a:r>
          </a:p>
        </p:txBody>
      </p:sp>
      <p:sp>
        <p:nvSpPr>
          <p:cNvPr id="32" name="テキスト ボックス 31"/>
          <p:cNvSpPr txBox="1"/>
          <p:nvPr/>
        </p:nvSpPr>
        <p:spPr>
          <a:xfrm>
            <a:off x="8378138" y="4492202"/>
            <a:ext cx="1520392" cy="254643"/>
          </a:xfrm>
          <a:prstGeom prst="rect">
            <a:avLst/>
          </a:prstGeom>
          <a:noFill/>
        </p:spPr>
        <p:txBody>
          <a:bodyPr wrap="square" lIns="99779" tIns="49890" rIns="0" bIns="49890" rtlCol="0">
            <a:spAutoFit/>
          </a:bodyPr>
          <a:lstStyle/>
          <a:p>
            <a:pPr algn="ctr"/>
            <a:r>
              <a:rPr lang="ja-JP" altLang="en-US" sz="1000" dirty="0">
                <a:latin typeface="Meiryo UI" panose="020B0604030504040204" pitchFamily="50" charset="-128"/>
                <a:ea typeface="Meiryo UI" panose="020B0604030504040204" pitchFamily="50" charset="-128"/>
                <a:cs typeface="Meiryo UI" panose="020B0604030504040204" pitchFamily="50" charset="-128"/>
              </a:rPr>
              <a:t>［ 出典：総務省資料 ］</a:t>
            </a:r>
          </a:p>
        </p:txBody>
      </p:sp>
      <p:sp>
        <p:nvSpPr>
          <p:cNvPr id="33" name="テキスト ボックス 32"/>
          <p:cNvSpPr txBox="1"/>
          <p:nvPr/>
        </p:nvSpPr>
        <p:spPr>
          <a:xfrm>
            <a:off x="5191305" y="4835188"/>
            <a:ext cx="4788034" cy="588067"/>
          </a:xfrm>
          <a:prstGeom prst="rect">
            <a:avLst/>
          </a:prstGeom>
          <a:noFill/>
        </p:spPr>
        <p:txBody>
          <a:bodyPr wrap="square" lIns="99779" tIns="49890" rIns="99779" bIns="49890" rtlCol="0">
            <a:spAutoFit/>
          </a:bodyPr>
          <a:lstStyle/>
          <a:p>
            <a:pPr marL="187086" indent="-187086">
              <a:lnSpc>
                <a:spcPts val="1855"/>
              </a:lnSpc>
              <a:buFont typeface="Wingdings" panose="05000000000000000000" pitchFamily="2" charset="2"/>
              <a:buChar char="Ø"/>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コンピュータ・ネットワークを利用した犯罪の被害やその拡大防止と違法・有害情報の排除、ネットワーク社会の健全な発展</a:t>
            </a:r>
          </a:p>
        </p:txBody>
      </p:sp>
      <p:pic>
        <p:nvPicPr>
          <p:cNvPr id="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366" y="1617390"/>
            <a:ext cx="4495650" cy="2890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cyv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71278" y="5518240"/>
            <a:ext cx="1708556" cy="1197968"/>
          </a:xfrm>
          <a:prstGeom prst="rect">
            <a:avLst/>
          </a:prstGeom>
          <a:noFill/>
          <a:extLst>
            <a:ext uri="{909E8E84-426E-40DD-AFC4-6F175D3DCCD1}">
              <a14:hiddenFill xmlns:a14="http://schemas.microsoft.com/office/drawing/2010/main">
                <a:solidFill>
                  <a:srgbClr val="FFFFFF"/>
                </a:solidFill>
              </a14:hiddenFill>
            </a:ext>
          </a:extLst>
        </p:spPr>
      </p:pic>
      <p:sp>
        <p:nvSpPr>
          <p:cNvPr id="30" name="テキスト ボックス 29"/>
          <p:cNvSpPr txBox="1"/>
          <p:nvPr/>
        </p:nvSpPr>
        <p:spPr>
          <a:xfrm>
            <a:off x="5373227" y="6700394"/>
            <a:ext cx="2142513" cy="357235"/>
          </a:xfrm>
          <a:prstGeom prst="rect">
            <a:avLst/>
          </a:prstGeom>
          <a:noFill/>
        </p:spPr>
        <p:txBody>
          <a:bodyPr wrap="square" lIns="99779" tIns="49890" rIns="99779" bIns="49890" rtlCol="0">
            <a:spAutoFit/>
          </a:bodyPr>
          <a:lstStyle/>
          <a:p>
            <a:pPr algn="ctr">
              <a:lnSpc>
                <a:spcPts val="1964"/>
              </a:lnSpc>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サイバー犯罪防止教室</a:t>
            </a:r>
          </a:p>
        </p:txBody>
      </p:sp>
      <p:pic>
        <p:nvPicPr>
          <p:cNvPr id="1028" name="Picture 4" descr="啓発"/>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55070" y="5490660"/>
            <a:ext cx="1745541" cy="122605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yberkeita"/>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332867" y="6171136"/>
            <a:ext cx="758931" cy="710089"/>
          </a:xfrm>
          <a:prstGeom prst="rect">
            <a:avLst/>
          </a:prstGeom>
          <a:noFill/>
        </p:spPr>
      </p:pic>
      <p:sp>
        <p:nvSpPr>
          <p:cNvPr id="34" name="テキスト ボックス 33"/>
          <p:cNvSpPr txBox="1"/>
          <p:nvPr/>
        </p:nvSpPr>
        <p:spPr>
          <a:xfrm>
            <a:off x="7646030" y="6700395"/>
            <a:ext cx="1606028" cy="357235"/>
          </a:xfrm>
          <a:prstGeom prst="rect">
            <a:avLst/>
          </a:prstGeom>
          <a:noFill/>
        </p:spPr>
        <p:txBody>
          <a:bodyPr wrap="square" lIns="99779" tIns="49890" rIns="99779" bIns="49890" rtlCol="0">
            <a:spAutoFit/>
          </a:bodyPr>
          <a:lstStyle/>
          <a:p>
            <a:pPr algn="ctr">
              <a:lnSpc>
                <a:spcPts val="1964"/>
              </a:lnSpc>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街頭啓発活動</a:t>
            </a:r>
          </a:p>
        </p:txBody>
      </p:sp>
      <p:sp>
        <p:nvSpPr>
          <p:cNvPr id="8" name="スライド番号プレースホルダー 7"/>
          <p:cNvSpPr>
            <a:spLocks noGrp="1"/>
          </p:cNvSpPr>
          <p:nvPr>
            <p:ph type="sldNum" sz="quarter" idx="12"/>
          </p:nvPr>
        </p:nvSpPr>
        <p:spPr>
          <a:xfrm>
            <a:off x="7827392" y="6776003"/>
            <a:ext cx="2394373" cy="383381"/>
          </a:xfrm>
        </p:spPr>
        <p:txBody>
          <a:bodyPr/>
          <a:lstStyle/>
          <a:p>
            <a:fld id="{D2D8002D-B5B0-4BAC-B1F6-782DDCCE6D9C}" type="slidenum">
              <a:rPr lang="ja-JP" altLang="en-US" sz="2000"/>
              <a:t>8</a:t>
            </a:fld>
            <a:endParaRPr lang="ja-JP" altLang="en-US" sz="2000" dirty="0"/>
          </a:p>
        </p:txBody>
      </p:sp>
      <p:pic>
        <p:nvPicPr>
          <p:cNvPr id="10" name="Picture 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92957" y="5373842"/>
            <a:ext cx="741499" cy="105345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31" name="Picture 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6950" y="6093381"/>
            <a:ext cx="1112014" cy="83627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97295" y="5423255"/>
            <a:ext cx="730569" cy="103497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4255389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10875</TotalTime>
  <Words>2154</Words>
  <Application>Microsoft Office PowerPoint</Application>
  <PresentationFormat>ユーザー設定</PresentationFormat>
  <Paragraphs>435</Paragraphs>
  <Slides>15</Slides>
  <Notes>3</Notes>
  <HiddenSlides>0</HiddenSlides>
  <MMClips>0</MMClips>
  <ScaleCrop>false</ScaleCrop>
  <HeadingPairs>
    <vt:vector size="4" baseType="variant">
      <vt:variant>
        <vt:lpstr>テーマ</vt:lpstr>
      </vt:variant>
      <vt:variant>
        <vt:i4>1</vt:i4>
      </vt:variant>
      <vt:variant>
        <vt:lpstr>スライド タイトル</vt:lpstr>
      </vt:variant>
      <vt:variant>
        <vt:i4>15</vt:i4>
      </vt:variant>
    </vt:vector>
  </HeadingPairs>
  <TitlesOfParts>
    <vt:vector size="16" baseType="lpstr">
      <vt:lpstr>Office ​​テーマ</vt:lpstr>
      <vt:lpstr>PowerPoint プレゼンテーション</vt:lpstr>
      <vt:lpstr>PowerPoint プレゼンテーション</vt:lpstr>
      <vt:lpstr>PowerPoint プレゼンテーション</vt:lpstr>
      <vt:lpstr>PowerPoint プレゼンテーション</vt:lpstr>
      <vt:lpstr>重点戦略１　　 地域・産業を再創造する 　　～ ＩＣＴで創る ～　</vt:lpstr>
      <vt:lpstr>重点戦略２　　 安全・安心な生活を守る　　～ ＩＣＴで守る ～　</vt:lpstr>
      <vt:lpstr>重点戦略３　　働き方・行政サービスを革新する  　　～ ＩＣＴで変える ～　</vt:lpstr>
      <vt:lpstr>重点戦略４　　滋賀発の人材を育成する　　　～ ＩＣＴを(で)育てる ～　</vt:lpstr>
      <vt:lpstr>重点戦略５　　ＩＣＴ基盤を確立する　　　～ ＩＣＴを支える～　</vt:lpstr>
      <vt:lpstr>PowerPoint プレゼンテーション</vt:lpstr>
      <vt:lpstr>PowerPoint プレゼンテーション</vt:lpstr>
      <vt:lpstr>PowerPoint プレゼンテーション</vt:lpstr>
      <vt:lpstr>滋賀データ活用ラボ研究事業　スケジュール（案）</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w</dc:creator>
  <cp:lastModifiedBy>w</cp:lastModifiedBy>
  <cp:revision>699</cp:revision>
  <cp:lastPrinted>2019-05-21T00:44:08Z</cp:lastPrinted>
  <dcterms:created xsi:type="dcterms:W3CDTF">2016-01-04T05:28:26Z</dcterms:created>
  <dcterms:modified xsi:type="dcterms:W3CDTF">2019-05-21T05:33:45Z</dcterms:modified>
</cp:coreProperties>
</file>