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3" r:id="rId1"/>
  </p:sldMasterIdLst>
  <p:notesMasterIdLst>
    <p:notesMasterId r:id="rId23"/>
  </p:notesMasterIdLst>
  <p:handoutMasterIdLst>
    <p:handoutMasterId r:id="rId24"/>
  </p:handoutMasterIdLst>
  <p:sldIdLst>
    <p:sldId id="256" r:id="rId2"/>
    <p:sldId id="460" r:id="rId3"/>
    <p:sldId id="461" r:id="rId4"/>
    <p:sldId id="462" r:id="rId5"/>
    <p:sldId id="399" r:id="rId6"/>
    <p:sldId id="401" r:id="rId7"/>
    <p:sldId id="403" r:id="rId8"/>
    <p:sldId id="404" r:id="rId9"/>
    <p:sldId id="405" r:id="rId10"/>
    <p:sldId id="410" r:id="rId11"/>
    <p:sldId id="415" r:id="rId12"/>
    <p:sldId id="416" r:id="rId13"/>
    <p:sldId id="452" r:id="rId14"/>
    <p:sldId id="420" r:id="rId15"/>
    <p:sldId id="453" r:id="rId16"/>
    <p:sldId id="433" r:id="rId17"/>
    <p:sldId id="463" r:id="rId18"/>
    <p:sldId id="454" r:id="rId19"/>
    <p:sldId id="455" r:id="rId20"/>
    <p:sldId id="419" r:id="rId21"/>
    <p:sldId id="456" r:id="rId22"/>
  </p:sldIdLst>
  <p:sldSz cx="13004800" cy="9753600"/>
  <p:notesSz cx="6735763" cy="9866313"/>
  <p:defaultTextStyle>
    <a:lvl1pPr algn="ctr" defTabSz="584200">
      <a:defRPr sz="3600">
        <a:solidFill>
          <a:srgbClr val="535353"/>
        </a:solidFill>
        <a:latin typeface="+mn-lt"/>
        <a:ea typeface="+mn-ea"/>
        <a:cs typeface="+mn-cs"/>
        <a:sym typeface="Gill Sans Light"/>
      </a:defRPr>
    </a:lvl1pPr>
    <a:lvl2pPr indent="228600" algn="ctr" defTabSz="584200">
      <a:defRPr sz="3600">
        <a:solidFill>
          <a:srgbClr val="535353"/>
        </a:solidFill>
        <a:latin typeface="+mn-lt"/>
        <a:ea typeface="+mn-ea"/>
        <a:cs typeface="+mn-cs"/>
        <a:sym typeface="Gill Sans Light"/>
      </a:defRPr>
    </a:lvl2pPr>
    <a:lvl3pPr indent="457200" algn="ctr" defTabSz="584200">
      <a:defRPr sz="3600">
        <a:solidFill>
          <a:srgbClr val="535353"/>
        </a:solidFill>
        <a:latin typeface="+mn-lt"/>
        <a:ea typeface="+mn-ea"/>
        <a:cs typeface="+mn-cs"/>
        <a:sym typeface="Gill Sans Light"/>
      </a:defRPr>
    </a:lvl3pPr>
    <a:lvl4pPr indent="685800" algn="ctr" defTabSz="584200">
      <a:defRPr sz="3600">
        <a:solidFill>
          <a:srgbClr val="535353"/>
        </a:solidFill>
        <a:latin typeface="+mn-lt"/>
        <a:ea typeface="+mn-ea"/>
        <a:cs typeface="+mn-cs"/>
        <a:sym typeface="Gill Sans Light"/>
      </a:defRPr>
    </a:lvl4pPr>
    <a:lvl5pPr indent="914400" algn="ctr" defTabSz="584200">
      <a:defRPr sz="3600">
        <a:solidFill>
          <a:srgbClr val="535353"/>
        </a:solidFill>
        <a:latin typeface="+mn-lt"/>
        <a:ea typeface="+mn-ea"/>
        <a:cs typeface="+mn-cs"/>
        <a:sym typeface="Gill Sans Light"/>
      </a:defRPr>
    </a:lvl5pPr>
    <a:lvl6pPr indent="1143000" algn="ctr" defTabSz="584200">
      <a:defRPr sz="3600">
        <a:solidFill>
          <a:srgbClr val="535353"/>
        </a:solidFill>
        <a:latin typeface="+mn-lt"/>
        <a:ea typeface="+mn-ea"/>
        <a:cs typeface="+mn-cs"/>
        <a:sym typeface="Gill Sans Light"/>
      </a:defRPr>
    </a:lvl6pPr>
    <a:lvl7pPr indent="1371600" algn="ctr" defTabSz="584200">
      <a:defRPr sz="3600">
        <a:solidFill>
          <a:srgbClr val="535353"/>
        </a:solidFill>
        <a:latin typeface="+mn-lt"/>
        <a:ea typeface="+mn-ea"/>
        <a:cs typeface="+mn-cs"/>
        <a:sym typeface="Gill Sans Light"/>
      </a:defRPr>
    </a:lvl7pPr>
    <a:lvl8pPr indent="1600200" algn="ctr" defTabSz="584200">
      <a:defRPr sz="3600">
        <a:solidFill>
          <a:srgbClr val="535353"/>
        </a:solidFill>
        <a:latin typeface="+mn-lt"/>
        <a:ea typeface="+mn-ea"/>
        <a:cs typeface="+mn-cs"/>
        <a:sym typeface="Gill Sans Light"/>
      </a:defRPr>
    </a:lvl8pPr>
    <a:lvl9pPr indent="1828800" algn="ctr" defTabSz="584200">
      <a:defRPr sz="3600">
        <a:solidFill>
          <a:srgbClr val="535353"/>
        </a:solidFill>
        <a:latin typeface="+mn-lt"/>
        <a:ea typeface="+mn-ea"/>
        <a:cs typeface="+mn-cs"/>
        <a:sym typeface="Gill Sans Light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53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D4553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3D455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06B7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3D455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06B7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50800" cap="flat">
              <a:noFill/>
              <a:miter lim="400000"/>
            </a:ln>
          </a:left>
          <a:right>
            <a:ln w="50800" cap="flat">
              <a:noFill/>
              <a:miter lim="400000"/>
            </a:ln>
          </a:right>
          <a:top>
            <a:ln w="50800" cap="flat">
              <a:noFill/>
              <a:miter lim="400000"/>
            </a:ln>
          </a:top>
          <a:bottom>
            <a:ln w="50800" cap="flat">
              <a:noFill/>
              <a:miter lim="400000"/>
            </a:ln>
          </a:bottom>
          <a:insideH>
            <a:ln w="50800" cap="flat">
              <a:noFill/>
              <a:miter lim="400000"/>
            </a:ln>
          </a:insideH>
          <a:insideV>
            <a:ln w="508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5E6E5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A5F5E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E5E6E5"/>
          </a:solidFill>
        </a:fill>
      </a:tcStyle>
    </a:firstCol>
    <a:la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lastRow>
    <a:fir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A5F5E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A5F5E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56" autoAdjust="0"/>
    <p:restoredTop sz="80537" autoAdjust="0"/>
  </p:normalViewPr>
  <p:slideViewPr>
    <p:cSldViewPr>
      <p:cViewPr varScale="1">
        <p:scale>
          <a:sx n="46" d="100"/>
          <a:sy n="46" d="100"/>
        </p:scale>
        <p:origin x="1517" y="53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406" y="-90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13" cy="493713"/>
          </a:xfrm>
          <a:prstGeom prst="rect">
            <a:avLst/>
          </a:prstGeom>
        </p:spPr>
        <p:txBody>
          <a:bodyPr vert="horz" lIns="91425" tIns="45713" rIns="91425" bIns="4571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371013"/>
            <a:ext cx="2919413" cy="493712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r">
              <a:defRPr sz="1200"/>
            </a:lvl1pPr>
          </a:lstStyle>
          <a:p>
            <a:fld id="{182741DF-85E7-4B15-9266-0DDBC2B30D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6386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</p:spPr>
        <p:txBody>
          <a:bodyPr lIns="91425" tIns="45713" rIns="91425" bIns="45713"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898102" y="4686499"/>
            <a:ext cx="4939560" cy="4439841"/>
          </a:xfrm>
          <a:prstGeom prst="rect">
            <a:avLst/>
          </a:prstGeom>
        </p:spPr>
        <p:txBody>
          <a:bodyPr lIns="91425" tIns="45713" rIns="91425" bIns="45713"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54906599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61989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17" name="Shape 3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4018883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20947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999873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17" name="Shape 3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40188835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37578">
              <a:defRPr sz="1800"/>
            </a:pP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40589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17" name="Shape 3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4018883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3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54007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0955">
              <a:defRPr/>
            </a:pPr>
            <a:endParaRPr lang="ja-JP" altLang="en-US" sz="1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1626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47" name="Shape 34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9487378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17" name="Shape 3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4018883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78" name="Shape 7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1324753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5" name="Shape 3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7053">
              <a:defRPr sz="1800"/>
            </a:pP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4516538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5" name="Shape 3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56905">
              <a:defRPr sz="1800"/>
            </a:pP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950314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329156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3062042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>
              <a:latin typeface="+mn-ea"/>
              <a:ea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lIns="91425" tIns="45713" rIns="91425" bIns="45713"/>
          <a:lstStyle/>
          <a:p>
            <a:fld id="{C0A170C6-0217-42CD-89EF-B6D2399A442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266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>
              <a:latin typeface="+mn-ea"/>
              <a:ea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lIns="91425" tIns="45713" rIns="91425" bIns="45713"/>
          <a:lstStyle/>
          <a:p>
            <a:fld id="{C0A170C6-0217-42CD-89EF-B6D2399A442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2667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>
              <a:latin typeface="+mn-ea"/>
              <a:ea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lIns="91425" tIns="45713" rIns="91425" bIns="45713"/>
          <a:lstStyle/>
          <a:p>
            <a:fld id="{C0A170C6-0217-42CD-89EF-B6D2399A4428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266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>
              <a:latin typeface="+mn-ea"/>
              <a:ea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lIns="91425" tIns="45713" rIns="91425" bIns="45713"/>
          <a:lstStyle/>
          <a:p>
            <a:fld id="{C0A170C6-0217-42CD-89EF-B6D2399A442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266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99" name="Shape 29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584106">
              <a:lnSpc>
                <a:spcPct val="100000"/>
              </a:lnSpc>
              <a:defRPr sz="1800"/>
            </a:pPr>
            <a:endParaRPr sz="1600" dirty="0">
              <a:ea typeface="Lucida Grande"/>
              <a:cs typeface="Lucida Grande"/>
              <a:sym typeface="Lucida Grande"/>
            </a:endParaRPr>
          </a:p>
        </p:txBody>
      </p:sp>
    </p:spTree>
    <p:extLst>
      <p:ext uri="{BB962C8B-B14F-4D97-AF65-F5344CB8AC3E}">
        <p14:creationId xmlns:p14="http://schemas.microsoft.com/office/powerpoint/2010/main" val="2170521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75360" y="3029940"/>
            <a:ext cx="11054080" cy="2090702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950720" y="5527040"/>
            <a:ext cx="9103360" cy="24925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0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0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1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C574F2-0FEB-4253-B41D-D54C88FFBC14}" type="datetime1">
              <a:rPr lang="ja-JP" altLang="en-US" smtClean="0"/>
              <a:t>2019/8/16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574535-D125-4435-AC8B-D3438A59D24A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8549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0CDA-F68C-4702-83BA-D0CE3A6578D1}" type="datetime1">
              <a:rPr kumimoji="1" lang="ja-JP" altLang="en-US" smtClean="0"/>
              <a:t>2019/8/16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8931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428480" y="390598"/>
            <a:ext cx="2926080" cy="8322169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50240" y="390598"/>
            <a:ext cx="8561493" cy="8322169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A69C5-32C5-4D92-B77C-22C28A436B7A}" type="datetime1">
              <a:rPr kumimoji="1" lang="ja-JP" altLang="en-US" smtClean="0"/>
              <a:t>2019/8/16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241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 &amp; 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355600" y="556320"/>
            <a:ext cx="12293600" cy="1584176"/>
          </a:xfrm>
          <a:prstGeom prst="rect">
            <a:avLst/>
          </a:prstGeom>
        </p:spPr>
        <p:txBody>
          <a:bodyPr anchor="b"/>
          <a:lstStyle>
            <a:lvl1pPr>
              <a:defRPr>
                <a:latin typeface="AR P丸ゴシック体E" panose="020F0900000000000000" pitchFamily="50" charset="-128"/>
                <a:ea typeface="AR P丸ゴシック体E" panose="020F0900000000000000" pitchFamily="50" charset="-128"/>
              </a:defRPr>
            </a:lvl1pPr>
          </a:lstStyle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sz="7200" b="1" cap="all">
                <a:solidFill>
                  <a:srgbClr val="535353"/>
                </a:solidFill>
              </a:rPr>
              <a:t>タイトルテキスト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355600" y="5270500"/>
            <a:ext cx="122936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45720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68580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91440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535353"/>
                </a:solidFill>
              </a:rPr>
              <a:t>本文レベル1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535353"/>
                </a:solidFill>
              </a:rPr>
              <a:t>本文レベル2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535353"/>
                </a:solidFill>
              </a:rPr>
              <a:t>本文レベル3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535353"/>
                </a:solidFill>
              </a:rPr>
              <a:t>本文レベル4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535353"/>
                </a:solidFill>
              </a:rPr>
              <a:t>本文レベル 5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654807" y="2374907"/>
            <a:ext cx="5588001" cy="6807201"/>
          </a:xfrm>
          <a:prstGeom prst="rect">
            <a:avLst/>
          </a:prstGeom>
          <a:ln w="25400"/>
          <a:effectLst>
            <a:outerShdw blurRad="254000" dist="127000" dir="5400000" rotWithShape="0">
              <a:srgbClr val="000000">
                <a:alpha val="70000"/>
              </a:srgbClr>
            </a:outerShdw>
          </a:effectLst>
        </p:spPr>
        <p:txBody>
          <a:bodyPr lIns="91410" tIns="45705" rIns="91410" bIns="45705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タイトルテキスト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762001" y="2374907"/>
            <a:ext cx="5384801" cy="6807201"/>
          </a:xfrm>
          <a:prstGeom prst="rect">
            <a:avLst/>
          </a:prstGeom>
        </p:spPr>
        <p:txBody>
          <a:bodyPr/>
          <a:lstStyle>
            <a:lvl1pPr marL="342796" indent="-342796">
              <a:spcBef>
                <a:spcPts val="3200"/>
              </a:spcBef>
              <a:buClr>
                <a:srgbClr val="EBEBEB"/>
              </a:buClr>
              <a:defRPr sz="2800"/>
            </a:lvl1pPr>
            <a:lvl2pPr marL="685589" indent="-342796">
              <a:spcBef>
                <a:spcPts val="3200"/>
              </a:spcBef>
              <a:buClr>
                <a:srgbClr val="EBEBEB"/>
              </a:buClr>
              <a:defRPr sz="2800"/>
            </a:lvl2pPr>
            <a:lvl3pPr marL="1028384" indent="-342796">
              <a:spcBef>
                <a:spcPts val="3200"/>
              </a:spcBef>
              <a:buClr>
                <a:srgbClr val="EBEBEB"/>
              </a:buClr>
              <a:defRPr sz="2800"/>
            </a:lvl3pPr>
            <a:lvl4pPr marL="1371177" indent="-342796">
              <a:spcBef>
                <a:spcPts val="3200"/>
              </a:spcBef>
              <a:buClr>
                <a:srgbClr val="EBEBEB"/>
              </a:buClr>
              <a:defRPr sz="2800"/>
            </a:lvl4pPr>
            <a:lvl5pPr marL="1713973" indent="-342796">
              <a:spcBef>
                <a:spcPts val="3200"/>
              </a:spcBef>
              <a:buClr>
                <a:srgbClr val="EBEBEB"/>
              </a:buClr>
              <a:defRPr sz="2800"/>
            </a:lvl5pPr>
          </a:lstStyle>
          <a:p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 5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xfrm>
            <a:off x="6246420" y="9258301"/>
            <a:ext cx="499260" cy="387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064692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545454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C14-16F1-4F5C-96C4-675E7B9C9C01}" type="datetime1">
              <a:rPr kumimoji="1" lang="ja-JP" altLang="en-US" smtClean="0"/>
              <a:t>2019/8/16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6046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27290" y="6267593"/>
            <a:ext cx="11054080" cy="1937173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27290" y="4133994"/>
            <a:ext cx="11054080" cy="2133599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5019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39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059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007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5098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011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5137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0157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7E96-89EE-45EF-9DA4-B2E1ABA30A70}" type="datetime1">
              <a:rPr kumimoji="1" lang="ja-JP" altLang="en-US" smtClean="0"/>
              <a:t>2019/8/16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4091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50240" y="2275842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610773" y="2275842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B994E-7F3E-475B-9304-EF8471275D2C}" type="datetime1">
              <a:rPr kumimoji="1" lang="ja-JP" altLang="en-US" smtClean="0"/>
              <a:t>2019/8/16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0264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50240" y="2183272"/>
            <a:ext cx="5746045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197" indent="0">
              <a:buNone/>
              <a:defRPr sz="2800" b="1"/>
            </a:lvl2pPr>
            <a:lvl3pPr marL="1300393" indent="0">
              <a:buNone/>
              <a:defRPr sz="2600" b="1"/>
            </a:lvl3pPr>
            <a:lvl4pPr marL="1950590" indent="0">
              <a:buNone/>
              <a:defRPr sz="2300" b="1"/>
            </a:lvl4pPr>
            <a:lvl5pPr marL="2600786" indent="0">
              <a:buNone/>
              <a:defRPr sz="2300" b="1"/>
            </a:lvl5pPr>
            <a:lvl6pPr marL="3250983" indent="0">
              <a:buNone/>
              <a:defRPr sz="2300" b="1"/>
            </a:lvl6pPr>
            <a:lvl7pPr marL="3901180" indent="0">
              <a:buNone/>
              <a:defRPr sz="2300" b="1"/>
            </a:lvl7pPr>
            <a:lvl8pPr marL="4551376" indent="0">
              <a:buNone/>
              <a:defRPr sz="2300" b="1"/>
            </a:lvl8pPr>
            <a:lvl9pPr marL="5201573" indent="0">
              <a:buNone/>
              <a:defRPr sz="23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50240" y="3093155"/>
            <a:ext cx="5746045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606260" y="2183272"/>
            <a:ext cx="5748302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197" indent="0">
              <a:buNone/>
              <a:defRPr sz="2800" b="1"/>
            </a:lvl2pPr>
            <a:lvl3pPr marL="1300393" indent="0">
              <a:buNone/>
              <a:defRPr sz="2600" b="1"/>
            </a:lvl3pPr>
            <a:lvl4pPr marL="1950590" indent="0">
              <a:buNone/>
              <a:defRPr sz="2300" b="1"/>
            </a:lvl4pPr>
            <a:lvl5pPr marL="2600786" indent="0">
              <a:buNone/>
              <a:defRPr sz="2300" b="1"/>
            </a:lvl5pPr>
            <a:lvl6pPr marL="3250983" indent="0">
              <a:buNone/>
              <a:defRPr sz="2300" b="1"/>
            </a:lvl6pPr>
            <a:lvl7pPr marL="3901180" indent="0">
              <a:buNone/>
              <a:defRPr sz="2300" b="1"/>
            </a:lvl7pPr>
            <a:lvl8pPr marL="4551376" indent="0">
              <a:buNone/>
              <a:defRPr sz="2300" b="1"/>
            </a:lvl8pPr>
            <a:lvl9pPr marL="5201573" indent="0">
              <a:buNone/>
              <a:defRPr sz="23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606260" y="3093155"/>
            <a:ext cx="5748302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B6535-42B3-4159-9DE7-4FA684B7C597}" type="datetime1">
              <a:rPr kumimoji="1" lang="ja-JP" altLang="en-US" smtClean="0"/>
              <a:t>2019/8/16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4049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AB2F-B0BD-4491-8BC7-C1EA8D3935B9}" type="datetime1">
              <a:rPr kumimoji="1" lang="ja-JP" altLang="en-US" smtClean="0"/>
              <a:t>2019/8/16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2792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94178-185A-43A7-95C8-5C78C47B11B3}" type="datetime1">
              <a:rPr kumimoji="1" lang="ja-JP" altLang="en-US" smtClean="0"/>
              <a:t>2019/8/16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8538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50242" y="388338"/>
            <a:ext cx="4278490" cy="165269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084516" y="388340"/>
            <a:ext cx="7270044" cy="8324427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50242" y="2041033"/>
            <a:ext cx="4278490" cy="6671734"/>
          </a:xfrm>
        </p:spPr>
        <p:txBody>
          <a:bodyPr/>
          <a:lstStyle>
            <a:lvl1pPr marL="0" indent="0">
              <a:buNone/>
              <a:defRPr sz="2000"/>
            </a:lvl1pPr>
            <a:lvl2pPr marL="650197" indent="0">
              <a:buNone/>
              <a:defRPr sz="1700"/>
            </a:lvl2pPr>
            <a:lvl3pPr marL="1300393" indent="0">
              <a:buNone/>
              <a:defRPr sz="1400"/>
            </a:lvl3pPr>
            <a:lvl4pPr marL="1950590" indent="0">
              <a:buNone/>
              <a:defRPr sz="1300"/>
            </a:lvl4pPr>
            <a:lvl5pPr marL="2600786" indent="0">
              <a:buNone/>
              <a:defRPr sz="1300"/>
            </a:lvl5pPr>
            <a:lvl6pPr marL="3250983" indent="0">
              <a:buNone/>
              <a:defRPr sz="1300"/>
            </a:lvl6pPr>
            <a:lvl7pPr marL="3901180" indent="0">
              <a:buNone/>
              <a:defRPr sz="1300"/>
            </a:lvl7pPr>
            <a:lvl8pPr marL="4551376" indent="0">
              <a:buNone/>
              <a:defRPr sz="1300"/>
            </a:lvl8pPr>
            <a:lvl9pPr marL="5201573" indent="0">
              <a:buNone/>
              <a:defRPr sz="13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EC63-9FE3-4BC9-B5B1-7C3DDA7CFCF5}" type="datetime1">
              <a:rPr kumimoji="1" lang="ja-JP" altLang="en-US" smtClean="0"/>
              <a:t>2019/8/16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7702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49032" y="6827520"/>
            <a:ext cx="7802880" cy="806027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549032" y="871502"/>
            <a:ext cx="7802880" cy="5852160"/>
          </a:xfrm>
        </p:spPr>
        <p:txBody>
          <a:bodyPr/>
          <a:lstStyle>
            <a:lvl1pPr marL="0" indent="0">
              <a:buNone/>
              <a:defRPr sz="4600"/>
            </a:lvl1pPr>
            <a:lvl2pPr marL="650197" indent="0">
              <a:buNone/>
              <a:defRPr sz="4000"/>
            </a:lvl2pPr>
            <a:lvl3pPr marL="1300393" indent="0">
              <a:buNone/>
              <a:defRPr sz="3400"/>
            </a:lvl3pPr>
            <a:lvl4pPr marL="1950590" indent="0">
              <a:buNone/>
              <a:defRPr sz="2800"/>
            </a:lvl4pPr>
            <a:lvl5pPr marL="2600786" indent="0">
              <a:buNone/>
              <a:defRPr sz="2800"/>
            </a:lvl5pPr>
            <a:lvl6pPr marL="3250983" indent="0">
              <a:buNone/>
              <a:defRPr sz="2800"/>
            </a:lvl6pPr>
            <a:lvl7pPr marL="3901180" indent="0">
              <a:buNone/>
              <a:defRPr sz="2800"/>
            </a:lvl7pPr>
            <a:lvl8pPr marL="4551376" indent="0">
              <a:buNone/>
              <a:defRPr sz="2800"/>
            </a:lvl8pPr>
            <a:lvl9pPr marL="5201573" indent="0">
              <a:buNone/>
              <a:defRPr sz="28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549032" y="7633547"/>
            <a:ext cx="7802880" cy="1144693"/>
          </a:xfrm>
        </p:spPr>
        <p:txBody>
          <a:bodyPr/>
          <a:lstStyle>
            <a:lvl1pPr marL="0" indent="0">
              <a:buNone/>
              <a:defRPr sz="2000"/>
            </a:lvl1pPr>
            <a:lvl2pPr marL="650197" indent="0">
              <a:buNone/>
              <a:defRPr sz="1700"/>
            </a:lvl2pPr>
            <a:lvl3pPr marL="1300393" indent="0">
              <a:buNone/>
              <a:defRPr sz="1400"/>
            </a:lvl3pPr>
            <a:lvl4pPr marL="1950590" indent="0">
              <a:buNone/>
              <a:defRPr sz="1300"/>
            </a:lvl4pPr>
            <a:lvl5pPr marL="2600786" indent="0">
              <a:buNone/>
              <a:defRPr sz="1300"/>
            </a:lvl5pPr>
            <a:lvl6pPr marL="3250983" indent="0">
              <a:buNone/>
              <a:defRPr sz="1300"/>
            </a:lvl6pPr>
            <a:lvl7pPr marL="3901180" indent="0">
              <a:buNone/>
              <a:defRPr sz="1300"/>
            </a:lvl7pPr>
            <a:lvl8pPr marL="4551376" indent="0">
              <a:buNone/>
              <a:defRPr sz="1300"/>
            </a:lvl8pPr>
            <a:lvl9pPr marL="5201573" indent="0">
              <a:buNone/>
              <a:defRPr sz="13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4289-98A0-4E64-9E35-BB0A759AC44D}" type="datetime1">
              <a:rPr kumimoji="1" lang="ja-JP" altLang="en-US" smtClean="0"/>
              <a:t>2019/8/16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9113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  <a:prstGeom prst="rect">
            <a:avLst/>
          </a:prstGeom>
        </p:spPr>
        <p:txBody>
          <a:bodyPr vert="horz" lIns="130039" tIns="65020" rIns="130039" bIns="650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50240" y="2275842"/>
            <a:ext cx="11704320" cy="6436925"/>
          </a:xfrm>
          <a:prstGeom prst="rect">
            <a:avLst/>
          </a:prstGeom>
        </p:spPr>
        <p:txBody>
          <a:bodyPr vert="horz" lIns="130039" tIns="65020" rIns="130039" bIns="650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50240" y="9040144"/>
            <a:ext cx="3034453" cy="519289"/>
          </a:xfrm>
          <a:prstGeom prst="rect">
            <a:avLst/>
          </a:prstGeom>
        </p:spPr>
        <p:txBody>
          <a:bodyPr vert="horz" lIns="130039" tIns="65020" rIns="130039" bIns="65020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BBB87-D294-40BA-8491-0FBA87DAA6AB}" type="datetime1">
              <a:rPr kumimoji="1" lang="ja-JP" altLang="en-US" smtClean="0"/>
              <a:t>2019/8/16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443308" y="9040144"/>
            <a:ext cx="4118187" cy="519289"/>
          </a:xfrm>
          <a:prstGeom prst="rect">
            <a:avLst/>
          </a:prstGeom>
        </p:spPr>
        <p:txBody>
          <a:bodyPr vert="horz" lIns="130039" tIns="65020" rIns="130039" bIns="65020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320107" y="9040144"/>
            <a:ext cx="3034453" cy="519289"/>
          </a:xfrm>
          <a:prstGeom prst="rect">
            <a:avLst/>
          </a:prstGeom>
        </p:spPr>
        <p:txBody>
          <a:bodyPr vert="horz" lIns="130039" tIns="65020" rIns="130039" bIns="65020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A593A-266A-43A3-A0A9-7A7861C1EC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72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hf hdr="0" ftr="0" dt="0"/>
  <p:txStyles>
    <p:titleStyle>
      <a:lvl1pPr algn="ctr" defTabSz="1300393" rtl="0" eaLnBrk="1" latinLnBrk="0" hangingPunct="1">
        <a:spcBef>
          <a:spcPct val="0"/>
        </a:spcBef>
        <a:buNone/>
        <a:defRPr kumimoji="1"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647" indent="-487647" algn="l" defTabSz="130039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56569" indent="-406374" algn="l" defTabSz="130039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492" indent="-325098" algn="l" defTabSz="130039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75688" indent="-325098" algn="l" defTabSz="130039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885" indent="-325098" algn="l" defTabSz="1300393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081" indent="-325098" algn="l" defTabSz="130039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26278" indent="-325098" algn="l" defTabSz="130039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76475" indent="-325098" algn="l" defTabSz="130039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526671" indent="-325098" algn="l" defTabSz="130039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300393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197" algn="l" defTabSz="1300393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393" algn="l" defTabSz="1300393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590" algn="l" defTabSz="1300393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786" algn="l" defTabSz="1300393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0983" algn="l" defTabSz="1300393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1180" algn="l" defTabSz="1300393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1376" algn="l" defTabSz="1300393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1573" algn="l" defTabSz="1300393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JPG"/><Relationship Id="rId5" Type="http://schemas.openxmlformats.org/officeDocument/2006/relationships/image" Target="../media/image35.jpeg"/><Relationship Id="rId4" Type="http://schemas.openxmlformats.org/officeDocument/2006/relationships/image" Target="../media/image3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353398" y="3436640"/>
            <a:ext cx="12293600" cy="237626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ja-JP" altLang="en-US" sz="6600" b="1" cap="all" dirty="0">
                <a:solidFill>
                  <a:srgbClr val="535353"/>
                </a:solidFill>
              </a:rPr>
              <a:t>金沢市における</a:t>
            </a:r>
            <a:br>
              <a:rPr lang="en-US" altLang="ja-JP" sz="6600" b="1" cap="all" dirty="0">
                <a:solidFill>
                  <a:srgbClr val="535353"/>
                </a:solidFill>
              </a:rPr>
            </a:br>
            <a:r>
              <a:rPr lang="ja-JP" altLang="en-US" sz="6600" b="1" cap="all" dirty="0">
                <a:solidFill>
                  <a:srgbClr val="535353"/>
                </a:solidFill>
              </a:rPr>
              <a:t>オープンデータの取り組み</a:t>
            </a:r>
            <a:endParaRPr sz="6600" b="1" cap="all" dirty="0">
              <a:solidFill>
                <a:srgbClr val="535353"/>
              </a:solidFill>
            </a:endParaRP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355600" y="6956720"/>
            <a:ext cx="12293600" cy="116044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 dirty="0" err="1">
                <a:solidFill>
                  <a:srgbClr val="535353"/>
                </a:solidFill>
              </a:rPr>
              <a:t>金沢市</a:t>
            </a:r>
            <a:r>
              <a:rPr lang="ja-JP" altLang="en-US" sz="3800" dirty="0">
                <a:solidFill>
                  <a:srgbClr val="535353"/>
                </a:solidFill>
              </a:rPr>
              <a:t>都市政策局</a:t>
            </a:r>
            <a:endParaRPr lang="en-US" altLang="ja-JP" sz="3800" dirty="0">
              <a:solidFill>
                <a:srgbClr val="535353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 dirty="0" err="1">
                <a:solidFill>
                  <a:srgbClr val="535353"/>
                </a:solidFill>
              </a:rPr>
              <a:t>情報政策課ICT</a:t>
            </a:r>
            <a:r>
              <a:rPr lang="ja-JP" altLang="en-US" sz="3800" dirty="0">
                <a:solidFill>
                  <a:srgbClr val="535353"/>
                </a:solidFill>
              </a:rPr>
              <a:t>活用</a:t>
            </a:r>
            <a:r>
              <a:rPr sz="3800" dirty="0" err="1">
                <a:solidFill>
                  <a:srgbClr val="535353"/>
                </a:solidFill>
              </a:rPr>
              <a:t>推進室</a:t>
            </a:r>
            <a:endParaRPr sz="3800" dirty="0">
              <a:solidFill>
                <a:srgbClr val="535353"/>
              </a:solidFill>
            </a:endParaRPr>
          </a:p>
        </p:txBody>
      </p:sp>
      <p:pic>
        <p:nvPicPr>
          <p:cNvPr id="1026" name="Picture 2" descr="\\knsv0008\ＯＡ推進\２８年度作業\06 視察・取材対応\20160512 守山市議視察応対(オープンデータ)\chotto_b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664" y="628328"/>
            <a:ext cx="3313362" cy="232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/>
        </p:nvSpPr>
        <p:spPr>
          <a:xfrm>
            <a:off x="1016000" y="2572544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活用事例の収集、紹介とニーズの把握</a:t>
            </a:r>
            <a:endParaRPr sz="4800" b="0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315" name="Shape 315"/>
          <p:cNvSpPr/>
          <p:nvPr/>
        </p:nvSpPr>
        <p:spPr>
          <a:xfrm>
            <a:off x="1016000" y="3940696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石川中央都市圏オープンデータ</a:t>
            </a:r>
            <a:endParaRPr sz="4800" b="0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5" name="Shape 315"/>
          <p:cNvSpPr/>
          <p:nvPr/>
        </p:nvSpPr>
        <p:spPr>
          <a:xfrm>
            <a:off x="1017865" y="6905105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全庁的な取組みに向けて</a:t>
            </a:r>
            <a:endParaRPr sz="4800" b="0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6" name="Shape 315"/>
          <p:cNvSpPr/>
          <p:nvPr/>
        </p:nvSpPr>
        <p:spPr>
          <a:xfrm>
            <a:off x="1068193" y="5380856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担い手の増加につながる機会の提供</a:t>
            </a:r>
            <a:endParaRPr sz="4800" b="0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-1" y="390596"/>
            <a:ext cx="13002935" cy="1625600"/>
          </a:xfrm>
          <a:prstGeom prst="rect">
            <a:avLst/>
          </a:prstGeom>
        </p:spPr>
        <p:txBody>
          <a:bodyPr vert="horz" lIns="130039" tIns="65020" rIns="130039" bIns="65020" rtlCol="0" anchor="b">
            <a:noAutofit/>
          </a:bodyPr>
          <a:lstStyle>
            <a:lvl1pPr algn="ctr" defTabSz="1300393" rtl="0" eaLnBrk="1" latinLnBrk="0" hangingPunct="1">
              <a:spcBef>
                <a:spcPct val="0"/>
              </a:spcBef>
              <a:buNone/>
              <a:defRPr kumimoji="1" sz="6300" kern="1200">
                <a:solidFill>
                  <a:schemeClr val="tx1"/>
                </a:solidFill>
                <a:latin typeface="AR P丸ゴシック体E" panose="020F0900000000000000" pitchFamily="50" charset="-128"/>
                <a:ea typeface="AR P丸ゴシック体E" panose="020F0900000000000000" pitchFamily="50" charset="-128"/>
                <a:cs typeface="+mj-cs"/>
              </a:defRPr>
            </a:lvl1pPr>
          </a:lstStyle>
          <a:p>
            <a:r>
              <a:rPr lang="ja-JP" altLang="en-US" sz="4800" dirty="0">
                <a:latin typeface="AR丸ゴシック体E" panose="020F0909000000000000" pitchFamily="49" charset="-128"/>
                <a:ea typeface="AR丸ゴシック体E" panose="020F0909000000000000" pitchFamily="49" charset="-128"/>
              </a:rPr>
              <a:t>オープンデータを進めるために</a:t>
            </a:r>
          </a:p>
        </p:txBody>
      </p:sp>
    </p:spTree>
    <p:extLst>
      <p:ext uri="{BB962C8B-B14F-4D97-AF65-F5344CB8AC3E}">
        <p14:creationId xmlns:p14="http://schemas.microsoft.com/office/powerpoint/2010/main" val="247389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活用事例の収集、紹介</a:t>
            </a:r>
            <a:endParaRPr kumimoji="1" lang="ja-JP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469" y="5092824"/>
            <a:ext cx="5916603" cy="69318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8652892" y="3583558"/>
            <a:ext cx="4464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オープンデータは</a:t>
            </a:r>
            <a:r>
              <a:rPr kumimoji="1" lang="ja-JP" altLang="en-US" sz="32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費用対効果</a:t>
            </a:r>
            <a:r>
              <a:rPr kumimoji="1"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が見えにくい</a:t>
            </a:r>
            <a:endParaRPr kumimoji="1"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9" name="Shape 345"/>
          <p:cNvSpPr/>
          <p:nvPr/>
        </p:nvSpPr>
        <p:spPr>
          <a:xfrm>
            <a:off x="8923882" y="6100936"/>
            <a:ext cx="3800028" cy="1944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2248" tIns="72248" rIns="72248" bIns="72248" anchor="ctr"/>
          <a:lstStyle>
            <a:lvl1pPr marL="339586" indent="-339586" algn="l">
              <a:spcBef>
                <a:spcPts val="2400"/>
              </a:spcBef>
              <a:buSzPct val="30000"/>
              <a:buBlip>
                <a:blip r:embed="rId4"/>
              </a:buBlip>
              <a:defRPr sz="3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indent="0">
              <a:lnSpc>
                <a:spcPts val="5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ja-JP" altLang="en-US" sz="4000" dirty="0">
                <a:solidFill>
                  <a:srgbClr val="7030A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メイリオ" panose="020B0604030504040204" pitchFamily="50" charset="-128"/>
              </a:rPr>
              <a:t>活用事例を募集してポータルに掲載</a:t>
            </a:r>
            <a:endParaRPr lang="en-US" altLang="ja-JP" sz="4000" dirty="0">
              <a:solidFill>
                <a:srgbClr val="7030A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6" name="下矢印 5"/>
          <p:cNvSpPr/>
          <p:nvPr/>
        </p:nvSpPr>
        <p:spPr>
          <a:xfrm>
            <a:off x="10319840" y="4907427"/>
            <a:ext cx="1008112" cy="936104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734648" y="3259005"/>
            <a:ext cx="4464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6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活用事例を把握できることもありますが、</a:t>
            </a:r>
            <a:endParaRPr kumimoji="1" lang="en-US" altLang="ja-JP" sz="16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12" name="arunk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44" y="3005420"/>
            <a:ext cx="2921651" cy="1851582"/>
          </a:xfrm>
          <a:prstGeom prst="rect">
            <a:avLst/>
          </a:prstGeom>
          <a:ln w="3175">
            <a:solidFill>
              <a:schemeClr val="tx1"/>
            </a:solidFill>
            <a:miter lim="4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3" name="Shape 173"/>
          <p:cNvSpPr>
            <a:spLocks noChangeAspect="1"/>
          </p:cNvSpPr>
          <p:nvPr/>
        </p:nvSpPr>
        <p:spPr>
          <a:xfrm>
            <a:off x="260400" y="2500537"/>
            <a:ext cx="2641600" cy="465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>
            <a:lvl1pPr marL="565978" indent="-565978" algn="l">
              <a:buSzPct val="30000"/>
              <a:buBlip>
                <a:blip r:embed="rId4"/>
              </a:buBlip>
              <a:defRPr sz="4000" b="1" cap="all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lvl="0" indent="0" algn="ctr">
              <a:buNone/>
              <a:defRPr sz="1800" b="0" cap="none">
                <a:solidFill>
                  <a:srgbClr val="000000"/>
                </a:solidFill>
              </a:defRPr>
            </a:pPr>
            <a:r>
              <a:rPr sz="1800" b="1" cap="all" dirty="0" err="1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あるんけ金沢</a:t>
            </a:r>
            <a:endParaRPr sz="1800" b="1" cap="all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4" name="Shape 174"/>
          <p:cNvSpPr>
            <a:spLocks noChangeAspect="1"/>
          </p:cNvSpPr>
          <p:nvPr/>
        </p:nvSpPr>
        <p:spPr>
          <a:xfrm>
            <a:off x="3181437" y="2524504"/>
            <a:ext cx="2641600" cy="465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>
            <a:lvl1pPr marL="565978" indent="-565978" algn="l">
              <a:buSzPct val="30000"/>
              <a:buBlip>
                <a:blip r:embed="rId4"/>
              </a:buBlip>
              <a:defRPr sz="4000" b="1" cap="all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lvl="0" indent="0" algn="ctr">
              <a:buNone/>
              <a:defRPr sz="1800" b="0" cap="none">
                <a:solidFill>
                  <a:srgbClr val="000000"/>
                </a:solidFill>
              </a:defRPr>
            </a:pPr>
            <a:r>
              <a:rPr sz="1800" b="1" cap="all" dirty="0" err="1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アーバンホーム</a:t>
            </a:r>
            <a:endParaRPr sz="1800" b="1" cap="all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830" y="3016458"/>
            <a:ext cx="2820815" cy="1861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352" y="3004020"/>
            <a:ext cx="2477812" cy="185835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8" name="Shape 174"/>
          <p:cNvSpPr>
            <a:spLocks noChangeAspect="1"/>
          </p:cNvSpPr>
          <p:nvPr/>
        </p:nvSpPr>
        <p:spPr>
          <a:xfrm>
            <a:off x="5912645" y="2500536"/>
            <a:ext cx="2641600" cy="465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>
            <a:lvl1pPr marL="565978" indent="-565978" algn="l">
              <a:buSzPct val="30000"/>
              <a:buBlip>
                <a:blip r:embed="rId4"/>
              </a:buBlip>
              <a:defRPr sz="4000" b="1" cap="all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lvl="0" indent="0" algn="ctr">
              <a:buNone/>
              <a:defRPr sz="1800" b="0" cap="none">
                <a:solidFill>
                  <a:srgbClr val="000000"/>
                </a:solidFill>
              </a:defRPr>
            </a:pPr>
            <a:r>
              <a:rPr lang="ja-JP" altLang="en-US" sz="1800" b="1" cap="all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雑誌等</a:t>
            </a:r>
            <a:endParaRPr sz="1800" b="1" cap="all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0438567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ニーズの把握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438504" y="2887679"/>
            <a:ext cx="525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32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どのようなデータを公開</a:t>
            </a:r>
            <a:endParaRPr kumimoji="1" lang="en-US" altLang="ja-JP" sz="3200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l"/>
            <a:r>
              <a:rPr kumimoji="1" lang="ja-JP" altLang="en-US" sz="32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すればよいか</a:t>
            </a:r>
            <a:r>
              <a:rPr kumimoji="1"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分かりにくい</a:t>
            </a:r>
            <a:endParaRPr kumimoji="1"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21" y="5092824"/>
            <a:ext cx="6480721" cy="22457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下矢印 8"/>
          <p:cNvSpPr/>
          <p:nvPr/>
        </p:nvSpPr>
        <p:spPr>
          <a:xfrm>
            <a:off x="9386025" y="4300736"/>
            <a:ext cx="1008112" cy="936104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421562" y="5812904"/>
            <a:ext cx="49134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ポータルで</a:t>
            </a:r>
            <a:r>
              <a:rPr kumimoji="1" lang="ja-JP" altLang="en-US" sz="28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要望を受付</a:t>
            </a:r>
            <a:endParaRPr kumimoji="1" lang="en-US" altLang="ja-JP" sz="2800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オープンデータ化が可能な情報の一覧を公開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82" y="2845132"/>
            <a:ext cx="2727182" cy="2103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056" y="2822219"/>
            <a:ext cx="3581798" cy="21265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84828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/>
        </p:nvSpPr>
        <p:spPr>
          <a:xfrm>
            <a:off x="1016000" y="2572544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活用事例の収集、紹介とニーズの把握</a:t>
            </a:r>
            <a:endParaRPr sz="4800" b="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315" name="Shape 315"/>
          <p:cNvSpPr/>
          <p:nvPr/>
        </p:nvSpPr>
        <p:spPr>
          <a:xfrm>
            <a:off x="1016000" y="3940696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石川中央都市圏オープンデータ</a:t>
            </a:r>
            <a:endParaRPr sz="4800" b="0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5" name="Shape 315"/>
          <p:cNvSpPr/>
          <p:nvPr/>
        </p:nvSpPr>
        <p:spPr>
          <a:xfrm>
            <a:off x="1017865" y="6905105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全庁的な取組みに向けて</a:t>
            </a:r>
            <a:endParaRPr sz="4800" b="0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6" name="Shape 315"/>
          <p:cNvSpPr/>
          <p:nvPr/>
        </p:nvSpPr>
        <p:spPr>
          <a:xfrm>
            <a:off x="1068193" y="5380856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担い手の増加につながる機会の提供</a:t>
            </a:r>
            <a:endParaRPr sz="4800" b="0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-1" y="390596"/>
            <a:ext cx="13002935" cy="1625600"/>
          </a:xfrm>
          <a:prstGeom prst="rect">
            <a:avLst/>
          </a:prstGeom>
        </p:spPr>
        <p:txBody>
          <a:bodyPr vert="horz" lIns="130039" tIns="65020" rIns="130039" bIns="65020" rtlCol="0" anchor="b">
            <a:noAutofit/>
          </a:bodyPr>
          <a:lstStyle>
            <a:lvl1pPr algn="ctr" defTabSz="1300393" rtl="0" eaLnBrk="1" latinLnBrk="0" hangingPunct="1">
              <a:spcBef>
                <a:spcPct val="0"/>
              </a:spcBef>
              <a:buNone/>
              <a:defRPr kumimoji="1" sz="6300" kern="1200">
                <a:solidFill>
                  <a:schemeClr val="tx1"/>
                </a:solidFill>
                <a:latin typeface="AR P丸ゴシック体E" panose="020F0900000000000000" pitchFamily="50" charset="-128"/>
                <a:ea typeface="AR P丸ゴシック体E" panose="020F0900000000000000" pitchFamily="50" charset="-128"/>
                <a:cs typeface="+mj-cs"/>
              </a:defRPr>
            </a:lvl1pPr>
          </a:lstStyle>
          <a:p>
            <a:r>
              <a:rPr lang="ja-JP" altLang="en-US" sz="4800" dirty="0">
                <a:latin typeface="AR丸ゴシック体E" panose="020F0909000000000000" pitchFamily="49" charset="-128"/>
                <a:ea typeface="AR丸ゴシック体E" panose="020F0909000000000000" pitchFamily="49" charset="-128"/>
              </a:rPr>
              <a:t>オープンデータを進める</a:t>
            </a:r>
          </a:p>
        </p:txBody>
      </p:sp>
    </p:spTree>
    <p:extLst>
      <p:ext uri="{BB962C8B-B14F-4D97-AF65-F5344CB8AC3E}">
        <p14:creationId xmlns:p14="http://schemas.microsoft.com/office/powerpoint/2010/main" val="400235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石川中央都市圏オープンデータ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543280" y="2959687"/>
            <a:ext cx="4824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各自治体で公開しているオープンデータの形式が</a:t>
            </a:r>
            <a:r>
              <a:rPr kumimoji="1" lang="ja-JP" altLang="en-US" sz="32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統一されていない</a:t>
            </a:r>
            <a:r>
              <a:rPr kumimoji="1" lang="ja-JP" altLang="en-US" sz="3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。</a:t>
            </a:r>
            <a:endParaRPr kumimoji="1" lang="en-US" altLang="ja-JP" sz="3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9" name="下矢印 8"/>
          <p:cNvSpPr/>
          <p:nvPr/>
        </p:nvSpPr>
        <p:spPr>
          <a:xfrm>
            <a:off x="9221986" y="4737429"/>
            <a:ext cx="1008112" cy="936104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543280" y="5884912"/>
            <a:ext cx="51059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石川中央都市圏において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l"/>
            <a:r>
              <a:rPr kumimoji="1" lang="ja-JP" altLang="en-US" sz="28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共通フォーマット</a:t>
            </a:r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で提供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国推奨データセット</a:t>
            </a:r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についても並行して調査、検討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37" y="3070093"/>
            <a:ext cx="6336704" cy="49496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646948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/>
        </p:nvSpPr>
        <p:spPr>
          <a:xfrm>
            <a:off x="1016000" y="2572544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活用事例の収集、紹介とニーズの把握</a:t>
            </a:r>
            <a:endParaRPr sz="4800" b="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315" name="Shape 315"/>
          <p:cNvSpPr/>
          <p:nvPr/>
        </p:nvSpPr>
        <p:spPr>
          <a:xfrm>
            <a:off x="1016000" y="3940696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石川中央都市圏オープンデータ</a:t>
            </a:r>
            <a:endParaRPr sz="4800" b="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5" name="Shape 315"/>
          <p:cNvSpPr/>
          <p:nvPr/>
        </p:nvSpPr>
        <p:spPr>
          <a:xfrm>
            <a:off x="1017865" y="6905105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全庁的な取組みに向けて</a:t>
            </a:r>
            <a:endParaRPr sz="4800" b="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6" name="Shape 315"/>
          <p:cNvSpPr/>
          <p:nvPr/>
        </p:nvSpPr>
        <p:spPr>
          <a:xfrm>
            <a:off x="1068193" y="5380856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担い手の増加につながる機会の提供</a:t>
            </a:r>
            <a:endParaRPr sz="4800" b="0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-1" y="390596"/>
            <a:ext cx="13002935" cy="1625600"/>
          </a:xfrm>
          <a:prstGeom prst="rect">
            <a:avLst/>
          </a:prstGeom>
        </p:spPr>
        <p:txBody>
          <a:bodyPr vert="horz" lIns="130039" tIns="65020" rIns="130039" bIns="65020" rtlCol="0" anchor="b">
            <a:noAutofit/>
          </a:bodyPr>
          <a:lstStyle>
            <a:lvl1pPr algn="ctr" defTabSz="1300393" rtl="0" eaLnBrk="1" latinLnBrk="0" hangingPunct="1">
              <a:spcBef>
                <a:spcPct val="0"/>
              </a:spcBef>
              <a:buNone/>
              <a:defRPr kumimoji="1" sz="6300" kern="1200">
                <a:solidFill>
                  <a:schemeClr val="tx1"/>
                </a:solidFill>
                <a:latin typeface="AR P丸ゴシック体E" panose="020F0900000000000000" pitchFamily="50" charset="-128"/>
                <a:ea typeface="AR P丸ゴシック体E" panose="020F0900000000000000" pitchFamily="50" charset="-128"/>
                <a:cs typeface="+mj-cs"/>
              </a:defRPr>
            </a:lvl1pPr>
          </a:lstStyle>
          <a:p>
            <a:r>
              <a:rPr lang="ja-JP" altLang="en-US" sz="4800" dirty="0">
                <a:latin typeface="AR丸ゴシック体E" panose="020F0909000000000000" pitchFamily="49" charset="-128"/>
                <a:ea typeface="AR丸ゴシック体E" panose="020F0909000000000000" pitchFamily="49" charset="-128"/>
              </a:rPr>
              <a:t>オープンデータを進める</a:t>
            </a:r>
          </a:p>
        </p:txBody>
      </p:sp>
    </p:spTree>
    <p:extLst>
      <p:ext uri="{BB962C8B-B14F-4D97-AF65-F5344CB8AC3E}">
        <p14:creationId xmlns:p14="http://schemas.microsoft.com/office/powerpoint/2010/main" val="63145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351"/>
          <p:cNvSpPr/>
          <p:nvPr/>
        </p:nvSpPr>
        <p:spPr>
          <a:xfrm>
            <a:off x="271293" y="2044658"/>
            <a:ext cx="12462213" cy="1680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algn="l">
              <a:spcBef>
                <a:spcPts val="2400"/>
              </a:spcBef>
              <a:defRPr sz="4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4000" b="1" dirty="0">
                <a:solidFill>
                  <a:srgbClr val="535353"/>
                </a:solidFill>
              </a:rPr>
              <a:t>KANAZAW</a:t>
            </a:r>
            <a:r>
              <a:rPr lang="en-US" sz="4000" b="1" dirty="0">
                <a:solidFill>
                  <a:srgbClr val="535353"/>
                </a:solidFill>
              </a:rPr>
              <a:t>A</a:t>
            </a:r>
            <a:r>
              <a:rPr lang="ja-JP" altLang="en-US" dirty="0"/>
              <a:t> </a:t>
            </a:r>
            <a:r>
              <a:rPr lang="en-US" altLang="ja-JP" sz="4000" b="1" dirty="0">
                <a:solidFill>
                  <a:srgbClr val="535353"/>
                </a:solidFill>
              </a:rPr>
              <a:t>Civic Tech Contest 2019</a:t>
            </a:r>
            <a:endParaRPr sz="4000" b="1" dirty="0">
              <a:solidFill>
                <a:srgbClr val="535353"/>
              </a:solidFill>
            </a:endParaRPr>
          </a:p>
        </p:txBody>
      </p:sp>
      <p:sp>
        <p:nvSpPr>
          <p:cNvPr id="10" name="Shape 349"/>
          <p:cNvSpPr>
            <a:spLocks noGrp="1"/>
          </p:cNvSpPr>
          <p:nvPr>
            <p:ph type="title"/>
          </p:nvPr>
        </p:nvSpPr>
        <p:spPr>
          <a:xfrm>
            <a:off x="355600" y="254000"/>
            <a:ext cx="12293600" cy="24384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ja-JP" altLang="en-US" sz="5400" cap="all" dirty="0">
                <a:solidFill>
                  <a:srgbClr val="53535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担い手の増加につながる機会の提供</a:t>
            </a:r>
            <a:endParaRPr sz="5400" cap="all" dirty="0">
              <a:solidFill>
                <a:srgbClr val="535353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t>16</a:t>
            </a:fld>
            <a:endParaRPr lang="ja-JP" alt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896" y="3230861"/>
            <a:ext cx="4479927" cy="633437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402" y="3227990"/>
            <a:ext cx="4522015" cy="639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08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Shape 481"/>
          <p:cNvSpPr/>
          <p:nvPr/>
        </p:nvSpPr>
        <p:spPr>
          <a:xfrm>
            <a:off x="597746" y="2428528"/>
            <a:ext cx="11859432" cy="1118218"/>
          </a:xfrm>
          <a:prstGeom prst="rect">
            <a:avLst/>
          </a:prstGeom>
          <a:ln w="12700">
            <a:miter lim="400000"/>
          </a:ln>
          <a:effectLst>
            <a:outerShdw blurRad="38100" dist="127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782" tIns="50782" rIns="50782" bIns="50782" anchor="ctr">
            <a:spAutoFit/>
          </a:bodyPr>
          <a:lstStyle>
            <a:lvl1pPr>
              <a:defRPr sz="3800">
                <a:solidFill>
                  <a:schemeClr val="accent4"/>
                </a:solidFill>
                <a:effectLst>
                  <a:outerShdw blurRad="50800" dist="25400" dir="5400000" rotWithShape="0">
                    <a:srgbClr val="020202"/>
                  </a:outerShdw>
                </a:effectLst>
              </a:defRPr>
            </a:lvl1pPr>
          </a:lstStyle>
          <a:p>
            <a:r>
              <a:rPr dirty="0">
                <a:latin typeface="HGSｺﾞｼｯｸE" pitchFamily="50" charset="-128"/>
                <a:ea typeface="HGSｺﾞｼｯｸE" pitchFamily="50" charset="-128"/>
              </a:rPr>
              <a:t>平成</a:t>
            </a:r>
            <a:r>
              <a:rPr lang="en-US" dirty="0">
                <a:latin typeface="HGSｺﾞｼｯｸE" pitchFamily="50" charset="-128"/>
                <a:ea typeface="HGSｺﾞｼｯｸE" pitchFamily="50" charset="-128"/>
              </a:rPr>
              <a:t>30</a:t>
            </a:r>
            <a:r>
              <a:rPr dirty="0">
                <a:latin typeface="HGSｺﾞｼｯｸE" pitchFamily="50" charset="-128"/>
                <a:ea typeface="HGSｺﾞｼｯｸE" pitchFamily="50" charset="-128"/>
              </a:rPr>
              <a:t>年度グランプリ『</a:t>
            </a:r>
            <a:r>
              <a:rPr lang="ja-JP" altLang="en-US" dirty="0">
                <a:latin typeface="HGSｺﾞｼｯｸE" pitchFamily="50" charset="-128"/>
                <a:ea typeface="HGSｺﾞｼｯｸE" pitchFamily="50" charset="-128"/>
              </a:rPr>
              <a:t>ぶんべつクン</a:t>
            </a:r>
            <a:r>
              <a:rPr dirty="0">
                <a:latin typeface="HGSｺﾞｼｯｸE" pitchFamily="50" charset="-128"/>
                <a:ea typeface="HGSｺﾞｼｯｸE" pitchFamily="50" charset="-128"/>
              </a:rPr>
              <a:t>』</a:t>
            </a:r>
            <a:endParaRPr lang="en-US" dirty="0">
              <a:latin typeface="HGSｺﾞｼｯｸE" pitchFamily="50" charset="-128"/>
              <a:ea typeface="HGSｺﾞｼｯｸE" pitchFamily="50" charset="-128"/>
            </a:endParaRPr>
          </a:p>
          <a:p>
            <a:r>
              <a:rPr lang="ja-JP" altLang="en-US" sz="2800" dirty="0">
                <a:latin typeface="HGSｺﾞｼｯｸE" pitchFamily="50" charset="-128"/>
                <a:ea typeface="HGSｺﾞｼｯｸE" pitchFamily="50" charset="-128"/>
              </a:rPr>
              <a:t>佐藤　快星（金沢市）</a:t>
            </a:r>
            <a:endParaRPr sz="2800" dirty="0">
              <a:latin typeface="HGSｺﾞｼｯｸE" pitchFamily="50" charset="-128"/>
              <a:ea typeface="HGSｺﾞｼｯｸE" pitchFamily="50" charset="-128"/>
            </a:endParaRPr>
          </a:p>
        </p:txBody>
      </p:sp>
      <p:sp>
        <p:nvSpPr>
          <p:cNvPr id="9" name="Shape 351"/>
          <p:cNvSpPr/>
          <p:nvPr/>
        </p:nvSpPr>
        <p:spPr>
          <a:xfrm>
            <a:off x="271293" y="700336"/>
            <a:ext cx="12462213" cy="1680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spcBef>
                <a:spcPts val="2400"/>
              </a:spcBef>
              <a:defRPr sz="4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4000" b="1" dirty="0">
                <a:solidFill>
                  <a:srgbClr val="535353"/>
                </a:solidFill>
              </a:rPr>
              <a:t>KANAZAW</a:t>
            </a:r>
            <a:r>
              <a:rPr lang="en-US" sz="4000" b="1" dirty="0">
                <a:solidFill>
                  <a:srgbClr val="535353"/>
                </a:solidFill>
              </a:rPr>
              <a:t>A</a:t>
            </a:r>
            <a:r>
              <a:rPr lang="ja-JP" altLang="en-US" dirty="0"/>
              <a:t> </a:t>
            </a:r>
            <a:r>
              <a:rPr lang="en-US" altLang="ja-JP" sz="4000" b="1" dirty="0">
                <a:solidFill>
                  <a:srgbClr val="535353"/>
                </a:solidFill>
              </a:rPr>
              <a:t>Civic Tech Contest 2018</a:t>
            </a:r>
          </a:p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en-US" altLang="ja-JP" sz="4000" b="1" dirty="0">
                <a:solidFill>
                  <a:srgbClr val="535353"/>
                </a:solidFill>
              </a:rPr>
              <a:t> </a:t>
            </a:r>
            <a:r>
              <a:rPr lang="ja-JP" altLang="en-US" sz="4000" b="1" dirty="0">
                <a:solidFill>
                  <a:srgbClr val="535353"/>
                </a:solidFill>
              </a:rPr>
              <a:t>～オープンデータで地域を変える～</a:t>
            </a:r>
            <a:endParaRPr sz="4000" b="1" dirty="0">
              <a:solidFill>
                <a:srgbClr val="535353"/>
              </a:solidFill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112" y="3940696"/>
            <a:ext cx="3033220" cy="5395088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852" y="3940696"/>
            <a:ext cx="3033220" cy="5395088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664" y="3940696"/>
            <a:ext cx="3033220" cy="539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5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/>
          <p:nvPr/>
        </p:nvSpPr>
        <p:spPr>
          <a:xfrm>
            <a:off x="1473200" y="2302526"/>
            <a:ext cx="8668002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spcBef>
                <a:spcPts val="2400"/>
              </a:spcBef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5000" b="1" dirty="0" err="1">
                <a:solidFill>
                  <a:srgbClr val="535353"/>
                </a:solidFill>
              </a:rPr>
              <a:t>民間団体との</a:t>
            </a:r>
            <a:r>
              <a:rPr lang="ja-JP" altLang="en-US" sz="5000" b="1" dirty="0">
                <a:solidFill>
                  <a:srgbClr val="535353"/>
                </a:solidFill>
              </a:rPr>
              <a:t>協</a:t>
            </a:r>
            <a:r>
              <a:rPr sz="5000" b="1" dirty="0">
                <a:solidFill>
                  <a:srgbClr val="535353"/>
                </a:solidFill>
              </a:rPr>
              <a:t>働</a:t>
            </a:r>
          </a:p>
        </p:txBody>
      </p:sp>
      <p:sp>
        <p:nvSpPr>
          <p:cNvPr id="343" name="Shape 343"/>
          <p:cNvSpPr/>
          <p:nvPr/>
        </p:nvSpPr>
        <p:spPr>
          <a:xfrm>
            <a:off x="1481666" y="3428593"/>
            <a:ext cx="11224936" cy="7196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spcBef>
                <a:spcPts val="2400"/>
              </a:spcBef>
              <a:defRPr sz="3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800" b="1" dirty="0">
                <a:solidFill>
                  <a:srgbClr val="535353"/>
                </a:solidFill>
              </a:rPr>
              <a:t>インターナショナルオープンデータデイ201</a:t>
            </a:r>
            <a:r>
              <a:rPr lang="en-US" sz="2800" b="1" dirty="0">
                <a:solidFill>
                  <a:srgbClr val="535353"/>
                </a:solidFill>
              </a:rPr>
              <a:t>9 </a:t>
            </a:r>
            <a:r>
              <a:rPr sz="2800" b="1" dirty="0">
                <a:solidFill>
                  <a:srgbClr val="535353"/>
                </a:solidFill>
              </a:rPr>
              <a:t>in </a:t>
            </a:r>
            <a:r>
              <a:rPr lang="en-US" altLang="ja-JP" sz="2800" b="1" dirty="0">
                <a:solidFill>
                  <a:srgbClr val="535353"/>
                </a:solidFill>
              </a:rPr>
              <a:t>ISHIKAWA</a:t>
            </a:r>
            <a:endParaRPr sz="2800" b="1" dirty="0">
              <a:solidFill>
                <a:srgbClr val="535353"/>
              </a:solidFill>
            </a:endParaRPr>
          </a:p>
        </p:txBody>
      </p:sp>
      <p:sp>
        <p:nvSpPr>
          <p:cNvPr id="344" name="Shape 344"/>
          <p:cNvSpPr/>
          <p:nvPr/>
        </p:nvSpPr>
        <p:spPr>
          <a:xfrm>
            <a:off x="1600200" y="4152338"/>
            <a:ext cx="11224935" cy="7196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339586" indent="-339586" algn="l">
              <a:spcBef>
                <a:spcPts val="2400"/>
              </a:spcBef>
              <a:buSzPct val="30000"/>
              <a:buBlip>
                <a:blip r:embed="rId3"/>
              </a:buBlip>
              <a:defRPr sz="3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 dirty="0" err="1">
                <a:solidFill>
                  <a:srgbClr val="535353"/>
                </a:solidFill>
              </a:rPr>
              <a:t>平成</a:t>
            </a:r>
            <a:r>
              <a:rPr lang="ja-JP" altLang="en-US" sz="3200" dirty="0">
                <a:solidFill>
                  <a:srgbClr val="535353"/>
                </a:solidFill>
              </a:rPr>
              <a:t>３</a:t>
            </a:r>
            <a:r>
              <a:rPr lang="en-US" altLang="ja-JP" sz="3200" dirty="0">
                <a:solidFill>
                  <a:srgbClr val="535353"/>
                </a:solidFill>
              </a:rPr>
              <a:t>1</a:t>
            </a:r>
            <a:r>
              <a:rPr sz="3200" dirty="0">
                <a:solidFill>
                  <a:srgbClr val="535353"/>
                </a:solidFill>
              </a:rPr>
              <a:t>年</a:t>
            </a:r>
            <a:r>
              <a:rPr lang="ja-JP" altLang="en-US" sz="3200" dirty="0">
                <a:solidFill>
                  <a:srgbClr val="535353"/>
                </a:solidFill>
              </a:rPr>
              <a:t>３</a:t>
            </a:r>
            <a:r>
              <a:rPr sz="3200" dirty="0">
                <a:solidFill>
                  <a:srgbClr val="535353"/>
                </a:solidFill>
              </a:rPr>
              <a:t>月</a:t>
            </a:r>
            <a:r>
              <a:rPr lang="ja-JP" altLang="en-US" sz="3200" dirty="0">
                <a:solidFill>
                  <a:srgbClr val="000000"/>
                </a:solidFill>
              </a:rPr>
              <a:t>２</a:t>
            </a:r>
            <a:r>
              <a:rPr sz="3200" dirty="0">
                <a:solidFill>
                  <a:srgbClr val="535353"/>
                </a:solidFill>
              </a:rPr>
              <a:t>日（</a:t>
            </a:r>
            <a:r>
              <a:rPr lang="ja-JP" altLang="en-US" sz="3200" dirty="0">
                <a:solidFill>
                  <a:srgbClr val="535353"/>
                </a:solidFill>
              </a:rPr>
              <a:t>土</a:t>
            </a:r>
            <a:r>
              <a:rPr sz="3200" dirty="0">
                <a:solidFill>
                  <a:srgbClr val="535353"/>
                </a:solidFill>
              </a:rPr>
              <a:t>）</a:t>
            </a:r>
          </a:p>
        </p:txBody>
      </p:sp>
      <p:sp>
        <p:nvSpPr>
          <p:cNvPr id="345" name="Shape 345"/>
          <p:cNvSpPr/>
          <p:nvPr/>
        </p:nvSpPr>
        <p:spPr>
          <a:xfrm>
            <a:off x="1591465" y="4688484"/>
            <a:ext cx="10230792" cy="15121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marL="339586" indent="-339586" algn="l">
              <a:spcBef>
                <a:spcPts val="2400"/>
              </a:spcBef>
              <a:buSzPct val="30000"/>
              <a:buBlip>
                <a:blip r:embed="rId3"/>
              </a:buBlip>
              <a:defRPr sz="3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ja-JP" altLang="en-US" sz="3000" dirty="0">
                <a:solidFill>
                  <a:srgbClr val="535353"/>
                </a:solidFill>
              </a:rPr>
              <a:t>オープンデータのセミナーや自治体の取組事例、オープンデータについて考えるワークショップを実施</a:t>
            </a:r>
            <a:endParaRPr sz="3000" dirty="0">
              <a:solidFill>
                <a:srgbClr val="535353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294967295"/>
          </p:nvPr>
        </p:nvSpPr>
        <p:spPr>
          <a:xfrm>
            <a:off x="9320213" y="9040813"/>
            <a:ext cx="3033712" cy="519112"/>
          </a:xfrm>
          <a:prstGeom prst="rect">
            <a:avLst/>
          </a:prstGeom>
        </p:spPr>
        <p:txBody>
          <a:bodyPr/>
          <a:lstStyle/>
          <a:p>
            <a:fld id="{F162C6C6-A5FF-46D6-AF23-512162730DC9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13" name="Shape 358"/>
          <p:cNvSpPr>
            <a:spLocks noGrp="1"/>
          </p:cNvSpPr>
          <p:nvPr>
            <p:ph type="title"/>
          </p:nvPr>
        </p:nvSpPr>
        <p:spPr>
          <a:xfrm>
            <a:off x="355600" y="556320"/>
            <a:ext cx="12293600" cy="1584176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ja-JP" altLang="en-US" sz="5400" cap="all" dirty="0">
                <a:solidFill>
                  <a:srgbClr val="53535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担い手の増加につながる機会の提供</a:t>
            </a:r>
            <a:endParaRPr sz="5400" b="1" cap="all" dirty="0">
              <a:solidFill>
                <a:srgbClr val="535353"/>
              </a:solidFill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1" y="6182000"/>
            <a:ext cx="2564205" cy="32872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405" y="6218744"/>
            <a:ext cx="4029093" cy="3196752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892" y="6182000"/>
            <a:ext cx="3963569" cy="313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61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/>
        </p:nvSpPr>
        <p:spPr>
          <a:xfrm>
            <a:off x="1016000" y="2572544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活用事例の収集、紹介とニーズの把握</a:t>
            </a:r>
            <a:endParaRPr sz="4800" b="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315" name="Shape 315"/>
          <p:cNvSpPr/>
          <p:nvPr/>
        </p:nvSpPr>
        <p:spPr>
          <a:xfrm>
            <a:off x="1016000" y="3940696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石川中央都市圏オープンデータ</a:t>
            </a:r>
            <a:endParaRPr sz="4800" b="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5" name="Shape 315"/>
          <p:cNvSpPr/>
          <p:nvPr/>
        </p:nvSpPr>
        <p:spPr>
          <a:xfrm>
            <a:off x="1017865" y="6905105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全庁的な取組みに向けて</a:t>
            </a:r>
            <a:endParaRPr sz="4800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6" name="Shape 315"/>
          <p:cNvSpPr/>
          <p:nvPr/>
        </p:nvSpPr>
        <p:spPr>
          <a:xfrm>
            <a:off x="1068193" y="5380856"/>
            <a:ext cx="1198693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599936" indent="-59993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ja-JP" altLang="en-US" sz="4800" b="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メイリオ" panose="020B0604030504040204" pitchFamily="50" charset="-128"/>
              </a:rPr>
              <a:t>担い手の増加につながる機会の提供</a:t>
            </a:r>
            <a:endParaRPr sz="4800" b="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-1" y="390596"/>
            <a:ext cx="13002935" cy="1625600"/>
          </a:xfrm>
          <a:prstGeom prst="rect">
            <a:avLst/>
          </a:prstGeom>
        </p:spPr>
        <p:txBody>
          <a:bodyPr vert="horz" lIns="130039" tIns="65020" rIns="130039" bIns="65020" rtlCol="0" anchor="b">
            <a:noAutofit/>
          </a:bodyPr>
          <a:lstStyle>
            <a:lvl1pPr algn="ctr" defTabSz="1300393" rtl="0" eaLnBrk="1" latinLnBrk="0" hangingPunct="1">
              <a:spcBef>
                <a:spcPct val="0"/>
              </a:spcBef>
              <a:buNone/>
              <a:defRPr kumimoji="1" sz="6300" kern="1200">
                <a:solidFill>
                  <a:schemeClr val="tx1"/>
                </a:solidFill>
                <a:latin typeface="AR P丸ゴシック体E" panose="020F0900000000000000" pitchFamily="50" charset="-128"/>
                <a:ea typeface="AR P丸ゴシック体E" panose="020F0900000000000000" pitchFamily="50" charset="-128"/>
                <a:cs typeface="+mj-cs"/>
              </a:defRPr>
            </a:lvl1pPr>
          </a:lstStyle>
          <a:p>
            <a:r>
              <a:rPr lang="ja-JP" altLang="en-US" sz="4800" dirty="0">
                <a:latin typeface="AR丸ゴシック体E" panose="020F0909000000000000" pitchFamily="49" charset="-128"/>
                <a:ea typeface="AR丸ゴシック体E" panose="020F0909000000000000" pitchFamily="49" charset="-128"/>
              </a:rPr>
              <a:t>オープンデータを進める</a:t>
            </a:r>
          </a:p>
        </p:txBody>
      </p:sp>
    </p:spTree>
    <p:extLst>
      <p:ext uri="{BB962C8B-B14F-4D97-AF65-F5344CB8AC3E}">
        <p14:creationId xmlns:p14="http://schemas.microsoft.com/office/powerpoint/2010/main" val="286160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sz="7200" b="1" cap="all">
                <a:solidFill>
                  <a:srgbClr val="535353"/>
                </a:solidFill>
              </a:rPr>
              <a:t>きっかけ①</a:t>
            </a:r>
          </a:p>
        </p:txBody>
      </p:sp>
      <p:pic>
        <p:nvPicPr>
          <p:cNvPr id="75" name="Lunch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130425" y="4732784"/>
            <a:ext cx="8743950" cy="3886200"/>
          </a:xfrm>
          <a:prstGeom prst="rect">
            <a:avLst/>
          </a:prstGeom>
          <a:ln w="12700">
            <a:miter lim="400000"/>
          </a:ln>
        </p:spPr>
      </p:pic>
      <p:sp>
        <p:nvSpPr>
          <p:cNvPr id="76" name="Shape 76"/>
          <p:cNvSpPr/>
          <p:nvPr/>
        </p:nvSpPr>
        <p:spPr>
          <a:xfrm>
            <a:off x="381000" y="2373551"/>
            <a:ext cx="12242800" cy="23493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3600" dirty="0" err="1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アプリ開発のために</a:t>
            </a:r>
            <a:r>
              <a:rPr sz="36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、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55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   </a:t>
            </a:r>
            <a:r>
              <a:rPr sz="5500" b="1" dirty="0" err="1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公共データを自由に利用できる</a:t>
            </a:r>
            <a:endParaRPr sz="5500" b="1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ヒラギノ角ゴ Pro W3"/>
              <a:sym typeface="ヒラギノ角ゴ Pro W3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5500" b="1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                                </a:t>
            </a:r>
            <a:r>
              <a:rPr sz="5500" b="1" dirty="0" err="1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環境がほしい</a:t>
            </a:r>
            <a:r>
              <a:rPr sz="55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 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294967295"/>
          </p:nvPr>
        </p:nvSpPr>
        <p:spPr>
          <a:xfrm>
            <a:off x="9320213" y="9040813"/>
            <a:ext cx="3033712" cy="519112"/>
          </a:xfrm>
          <a:prstGeom prst="rect">
            <a:avLst/>
          </a:prstGeom>
        </p:spPr>
        <p:txBody>
          <a:bodyPr/>
          <a:lstStyle/>
          <a:p>
            <a:fld id="{F162C6C6-A5FF-46D6-AF23-512162730DC9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6" name="Shape 76">
            <a:extLst>
              <a:ext uri="{FF2B5EF4-FFF2-40B4-BE49-F238E27FC236}">
                <a16:creationId xmlns:a16="http://schemas.microsoft.com/office/drawing/2014/main" id="{86819855-E584-4723-A30D-60F9A45D9C61}"/>
              </a:ext>
            </a:extLst>
          </p:cNvPr>
          <p:cNvSpPr/>
          <p:nvPr/>
        </p:nvSpPr>
        <p:spPr>
          <a:xfrm>
            <a:off x="1245816" y="8579985"/>
            <a:ext cx="10223500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ja-JP" altLang="en-US" sz="32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市長とのビジネスランチミーティング（</a:t>
            </a:r>
            <a:r>
              <a:rPr lang="en-US" altLang="ja-JP" sz="32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H24.7)</a:t>
            </a:r>
            <a:endParaRPr sz="3200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ヒラギノ角ゴ Pro W3"/>
              <a:sym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234256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/>
          <p:cNvSpPr txBox="1">
            <a:spLocks/>
          </p:cNvSpPr>
          <p:nvPr/>
        </p:nvSpPr>
        <p:spPr>
          <a:xfrm>
            <a:off x="650240" y="370880"/>
            <a:ext cx="11704320" cy="1625600"/>
          </a:xfrm>
          <a:prstGeom prst="rect">
            <a:avLst/>
          </a:prstGeom>
        </p:spPr>
        <p:txBody>
          <a:bodyPr vert="horz" lIns="130039" tIns="65020" rIns="130039" bIns="65020" rtlCol="0" anchor="t" anchorCtr="0">
            <a:normAutofit/>
          </a:bodyPr>
          <a:lstStyle>
            <a:lvl1pPr algn="ctr" defTabSz="1300393" rtl="0" eaLnBrk="1" latinLnBrk="0" hangingPunct="1">
              <a:spcBef>
                <a:spcPct val="0"/>
              </a:spcBef>
              <a:buNone/>
              <a:defRPr kumimoji="1" sz="6300" kern="1200">
                <a:solidFill>
                  <a:schemeClr val="tx1"/>
                </a:solidFill>
                <a:latin typeface="AR P丸ゴシック体E" panose="020F0900000000000000" pitchFamily="50" charset="-128"/>
                <a:ea typeface="AR P丸ゴシック体E" panose="020F0900000000000000" pitchFamily="50" charset="-128"/>
                <a:cs typeface="+mj-cs"/>
              </a:defRPr>
            </a:lvl1pPr>
          </a:lstStyle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全庁的な取組みに向けて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1389832" y="1411705"/>
            <a:ext cx="106731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200" dirty="0"/>
              <a:t>金沢市オープンデータの推進のためのロードマップ（工程表）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3207" y="1996480"/>
            <a:ext cx="10817150" cy="724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6297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lang="ja-JP" altLang="en-US" sz="7200" cap="all" dirty="0">
                <a:solidFill>
                  <a:srgbClr val="53535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全庁的な取組みに向けて</a:t>
            </a:r>
            <a:endParaRPr sz="7200" cap="all" dirty="0">
              <a:solidFill>
                <a:srgbClr val="535353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59" name="Shape 359"/>
          <p:cNvSpPr/>
          <p:nvPr/>
        </p:nvSpPr>
        <p:spPr>
          <a:xfrm>
            <a:off x="941834" y="2384008"/>
            <a:ext cx="11121132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45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ja-JP" altLang="en-US" sz="400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職員向けオープンデータ研修</a:t>
            </a:r>
            <a:r>
              <a:rPr lang="ja-JP" altLang="en-US" sz="320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（平成</a:t>
            </a:r>
            <a:r>
              <a:rPr lang="en-US" altLang="ja-JP" sz="320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26</a:t>
            </a:r>
            <a:r>
              <a:rPr lang="ja-JP" altLang="en-US" sz="320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年度～）</a:t>
            </a:r>
          </a:p>
        </p:txBody>
      </p:sp>
      <p:sp>
        <p:nvSpPr>
          <p:cNvPr id="4" name="Shape 359"/>
          <p:cNvSpPr/>
          <p:nvPr/>
        </p:nvSpPr>
        <p:spPr>
          <a:xfrm>
            <a:off x="911823" y="3489677"/>
            <a:ext cx="11151143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5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ja-JP" altLang="en-US" sz="320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・オープンデータについての勉強会やアイデアソンの開催</a:t>
            </a:r>
            <a:endParaRPr lang="en-US" altLang="ja-JP" sz="3200" dirty="0">
              <a:solidFill>
                <a:srgbClr val="545454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5" name="Shape 359"/>
          <p:cNvSpPr/>
          <p:nvPr/>
        </p:nvSpPr>
        <p:spPr>
          <a:xfrm>
            <a:off x="958572" y="4119943"/>
            <a:ext cx="1112113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45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ja-JP" altLang="en-US" sz="320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・他市町の職員を含めた研修を開催</a:t>
            </a:r>
            <a:r>
              <a:rPr lang="ja-JP" altLang="en-US" sz="200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（平成２９年２月）</a:t>
            </a:r>
            <a:endParaRPr lang="en-US" altLang="ja-JP" sz="2000" dirty="0">
              <a:solidFill>
                <a:srgbClr val="545454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872" y="4747097"/>
            <a:ext cx="4608512" cy="345638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430" y="4732784"/>
            <a:ext cx="4608512" cy="3456384"/>
          </a:xfrm>
          <a:prstGeom prst="rect">
            <a:avLst/>
          </a:prstGeom>
        </p:spPr>
      </p:pic>
      <p:sp>
        <p:nvSpPr>
          <p:cNvPr id="9" name="Shape 359"/>
          <p:cNvSpPr/>
          <p:nvPr/>
        </p:nvSpPr>
        <p:spPr>
          <a:xfrm>
            <a:off x="1110972" y="8458228"/>
            <a:ext cx="1112113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45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ja-JP" altLang="en-US" sz="320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・オープンデータ・シビックテック研修を開催</a:t>
            </a:r>
            <a:r>
              <a:rPr lang="ja-JP" altLang="en-US" sz="200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（平成２９年</a:t>
            </a:r>
            <a:r>
              <a:rPr lang="en-US" altLang="ja-JP" sz="200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7</a:t>
            </a:r>
            <a:r>
              <a:rPr lang="ja-JP" altLang="en-US" sz="200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月）</a:t>
            </a:r>
            <a:endParaRPr lang="en-US" altLang="ja-JP" sz="3200" dirty="0">
              <a:solidFill>
                <a:srgbClr val="545454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028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sz="7200" b="1" cap="all">
                <a:solidFill>
                  <a:srgbClr val="535353"/>
                </a:solidFill>
              </a:rPr>
              <a:t>きっかけ②</a:t>
            </a:r>
          </a:p>
        </p:txBody>
      </p:sp>
      <p:sp>
        <p:nvSpPr>
          <p:cNvPr id="81" name="Shape 81"/>
          <p:cNvSpPr/>
          <p:nvPr/>
        </p:nvSpPr>
        <p:spPr>
          <a:xfrm>
            <a:off x="1270000" y="3403616"/>
            <a:ext cx="10464800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5000" b="1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</a:t>
            </a:r>
            <a:r>
              <a:rPr sz="5000" b="1" dirty="0" err="1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金沢市公式アプリ</a:t>
            </a:r>
            <a:endParaRPr sz="5000" b="1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82" name="Shape 82"/>
          <p:cNvSpPr/>
          <p:nvPr/>
        </p:nvSpPr>
        <p:spPr>
          <a:xfrm>
            <a:off x="362709" y="6849549"/>
            <a:ext cx="12279382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市有施設を案内する機能はどうだろう？</a:t>
            </a:r>
          </a:p>
        </p:txBody>
      </p:sp>
      <p:sp>
        <p:nvSpPr>
          <p:cNvPr id="83" name="Shape 83"/>
          <p:cNvSpPr/>
          <p:nvPr/>
        </p:nvSpPr>
        <p:spPr>
          <a:xfrm>
            <a:off x="846666" y="5065846"/>
            <a:ext cx="11311468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</a:t>
            </a:r>
            <a:r>
              <a:rPr sz="5000" dirty="0" err="1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市民向けに必要な機能は</a:t>
            </a:r>
            <a:r>
              <a:rPr sz="50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？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294967295"/>
          </p:nvPr>
        </p:nvSpPr>
        <p:spPr>
          <a:xfrm>
            <a:off x="9320213" y="9040813"/>
            <a:ext cx="3033712" cy="519112"/>
          </a:xfrm>
          <a:prstGeom prst="rect">
            <a:avLst/>
          </a:prstGeom>
        </p:spPr>
        <p:txBody>
          <a:bodyPr/>
          <a:lstStyle/>
          <a:p>
            <a:fld id="{F162C6C6-A5FF-46D6-AF23-512162730DC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26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b="0" cap="none">
                <a:solidFill>
                  <a:srgbClr val="000000"/>
                </a:solidFill>
              </a:defRPr>
            </a:pPr>
            <a:r>
              <a:rPr sz="7200" b="1" cap="all" dirty="0" err="1">
                <a:solidFill>
                  <a:srgbClr val="535353"/>
                </a:solidFill>
              </a:rPr>
              <a:t>きっかけ</a:t>
            </a:r>
            <a:r>
              <a:rPr sz="7200" b="1" cap="all" dirty="0">
                <a:solidFill>
                  <a:srgbClr val="535353"/>
                </a:solidFill>
              </a:rPr>
              <a:t>②</a:t>
            </a:r>
          </a:p>
        </p:txBody>
      </p:sp>
      <p:pic>
        <p:nvPicPr>
          <p:cNvPr id="88" name="appicon.tiff"/>
          <p:cNvPicPr/>
          <p:nvPr/>
        </p:nvPicPr>
        <p:blipFill>
          <a:blip r:embed="rId3"/>
          <a:stretch>
            <a:fillRect/>
          </a:stretch>
        </p:blipFill>
        <p:spPr>
          <a:xfrm>
            <a:off x="6881283" y="6527800"/>
            <a:ext cx="2781301" cy="2781300"/>
          </a:xfrm>
          <a:prstGeom prst="rect">
            <a:avLst/>
          </a:prstGeom>
          <a:ln w="12700">
            <a:miter lim="400000"/>
          </a:ln>
          <a:effectLst>
            <a:outerShdw blurRad="190500" dist="8455" dir="5400000" rotWithShape="0">
              <a:srgbClr val="000000"/>
            </a:outerShdw>
          </a:effectLst>
        </p:spPr>
      </p:pic>
      <p:pic>
        <p:nvPicPr>
          <p:cNvPr id="89" name=" smartphone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3434394" y="4654099"/>
            <a:ext cx="2489758" cy="4780335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90" name="Shape 90"/>
          <p:cNvSpPr/>
          <p:nvPr/>
        </p:nvSpPr>
        <p:spPr>
          <a:xfrm>
            <a:off x="1085761" y="2392504"/>
            <a:ext cx="11133744" cy="1543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45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500" dirty="0" err="1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公式アプリ用に整備する市有施設データをオープンデータ化して公開しよう</a:t>
            </a:r>
            <a:r>
              <a:rPr sz="45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！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294967295"/>
          </p:nvPr>
        </p:nvSpPr>
        <p:spPr>
          <a:xfrm>
            <a:off x="9320213" y="9040813"/>
            <a:ext cx="3033712" cy="519112"/>
          </a:xfrm>
          <a:prstGeom prst="rect">
            <a:avLst/>
          </a:prstGeom>
        </p:spPr>
        <p:txBody>
          <a:bodyPr/>
          <a:lstStyle/>
          <a:p>
            <a:fld id="{F162C6C6-A5FF-46D6-AF23-512162730DC9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7" name="Shape 90">
            <a:extLst>
              <a:ext uri="{FF2B5EF4-FFF2-40B4-BE49-F238E27FC236}">
                <a16:creationId xmlns:a16="http://schemas.microsoft.com/office/drawing/2014/main" id="{0360F1AB-B304-49D0-9CA9-A7BF1C6B4581}"/>
              </a:ext>
            </a:extLst>
          </p:cNvPr>
          <p:cNvSpPr/>
          <p:nvPr/>
        </p:nvSpPr>
        <p:spPr>
          <a:xfrm>
            <a:off x="6718424" y="5596880"/>
            <a:ext cx="3528391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45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ja-JP" sz="36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H25.1</a:t>
            </a:r>
            <a:r>
              <a:rPr lang="ja-JP" altLang="en-US" sz="36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リリース</a:t>
            </a:r>
            <a:endParaRPr sz="3600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189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56" y="3088275"/>
            <a:ext cx="3731010" cy="43310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latin typeface="AR丸ゴシック体E" panose="020F0909000000000000" pitchFamily="49" charset="-128"/>
                <a:ea typeface="AR丸ゴシック体E" panose="020F0909000000000000" pitchFamily="49" charset="-128"/>
              </a:rPr>
              <a:t>金沢市オープンデータ</a:t>
            </a:r>
          </a:p>
        </p:txBody>
      </p:sp>
      <p:sp>
        <p:nvSpPr>
          <p:cNvPr id="5" name="Shape 105"/>
          <p:cNvSpPr txBox="1">
            <a:spLocks/>
          </p:cNvSpPr>
          <p:nvPr/>
        </p:nvSpPr>
        <p:spPr>
          <a:xfrm>
            <a:off x="703772" y="1946988"/>
            <a:ext cx="3545579" cy="1062913"/>
          </a:xfrm>
          <a:prstGeom prst="rect">
            <a:avLst/>
          </a:prstGeom>
        </p:spPr>
        <p:txBody>
          <a:bodyPr vert="horz" lIns="130046" tIns="65023" rIns="130046" bIns="6502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 b="0" cap="none">
                <a:solidFill>
                  <a:srgbClr val="000000"/>
                </a:solidFill>
              </a:defRPr>
            </a:pPr>
            <a:r>
              <a:rPr lang="ja-JP" altLang="en-US" sz="2800" b="1" cap="all" dirty="0">
                <a:solidFill>
                  <a:srgbClr val="53535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市有施設の情報</a:t>
            </a:r>
          </a:p>
        </p:txBody>
      </p:sp>
      <p:sp>
        <p:nvSpPr>
          <p:cNvPr id="8" name="Shape 105"/>
          <p:cNvSpPr txBox="1">
            <a:spLocks/>
          </p:cNvSpPr>
          <p:nvPr/>
        </p:nvSpPr>
        <p:spPr>
          <a:xfrm>
            <a:off x="4249350" y="1804459"/>
            <a:ext cx="4506101" cy="1307853"/>
          </a:xfrm>
          <a:prstGeom prst="rect">
            <a:avLst/>
          </a:prstGeom>
        </p:spPr>
        <p:txBody>
          <a:bodyPr vert="horz" lIns="130046" tIns="65023" rIns="130046" bIns="6502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 b="0" cap="none">
                <a:solidFill>
                  <a:srgbClr val="000000"/>
                </a:solidFill>
              </a:defRPr>
            </a:pPr>
            <a:r>
              <a:rPr lang="ja-JP" altLang="en-US" sz="2800" b="1" cap="all" dirty="0">
                <a:solidFill>
                  <a:srgbClr val="53535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観光地等の画像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738" y="3129161"/>
            <a:ext cx="3699068" cy="42901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450" y="3112312"/>
            <a:ext cx="3399054" cy="4319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Shape 105"/>
          <p:cNvSpPr txBox="1">
            <a:spLocks/>
          </p:cNvSpPr>
          <p:nvPr/>
        </p:nvSpPr>
        <p:spPr>
          <a:xfrm>
            <a:off x="7942560" y="1804459"/>
            <a:ext cx="5062239" cy="1307853"/>
          </a:xfrm>
          <a:prstGeom prst="rect">
            <a:avLst/>
          </a:prstGeom>
        </p:spPr>
        <p:txBody>
          <a:bodyPr vert="horz" lIns="130046" tIns="65023" rIns="130046" bIns="6502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800" b="0" cap="none">
                <a:solidFill>
                  <a:srgbClr val="000000"/>
                </a:solidFill>
              </a:defRPr>
            </a:pPr>
            <a:r>
              <a:rPr lang="ja-JP" altLang="en-US" sz="2800" b="1" cap="all" dirty="0">
                <a:solidFill>
                  <a:srgbClr val="53535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イベント情報</a:t>
            </a:r>
          </a:p>
          <a:p>
            <a:pPr>
              <a:defRPr sz="1800" b="0" cap="none">
                <a:solidFill>
                  <a:srgbClr val="000000"/>
                </a:solidFill>
              </a:defRPr>
            </a:pPr>
            <a:r>
              <a:rPr lang="zh-TW" altLang="en-US" sz="2800" b="1" cap="all" dirty="0">
                <a:solidFill>
                  <a:srgbClr val="53535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</a:t>
            </a:r>
            <a:r>
              <a:rPr lang="ja-JP" altLang="en-US" sz="2800" b="1" cap="all" dirty="0">
                <a:solidFill>
                  <a:srgbClr val="53535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本市、</a:t>
            </a:r>
            <a:r>
              <a:rPr lang="zh-TW" altLang="en-US" sz="2800" b="1" cap="all" dirty="0">
                <a:solidFill>
                  <a:srgbClr val="53535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金沢芸術創造財団</a:t>
            </a:r>
            <a:r>
              <a:rPr lang="ja-JP" altLang="en-US" sz="2800" b="1" cap="all" dirty="0">
                <a:solidFill>
                  <a:srgbClr val="53535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</a:t>
            </a:r>
          </a:p>
        </p:txBody>
      </p:sp>
      <p:sp>
        <p:nvSpPr>
          <p:cNvPr id="16" name="Shape 345"/>
          <p:cNvSpPr/>
          <p:nvPr/>
        </p:nvSpPr>
        <p:spPr>
          <a:xfrm>
            <a:off x="1791477" y="7744319"/>
            <a:ext cx="9468779" cy="1553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2248" tIns="72248" rIns="72248" bIns="72248" anchor="ctr"/>
          <a:lstStyle>
            <a:lvl1pPr marL="339586" indent="-339586" algn="l">
              <a:spcBef>
                <a:spcPts val="2400"/>
              </a:spcBef>
              <a:buSzPct val="30000"/>
              <a:buBlip>
                <a:blip r:embed="rId6"/>
              </a:buBlip>
              <a:defRPr sz="3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indent="0" algn="ctr">
              <a:buNone/>
              <a:defRPr sz="1800">
                <a:solidFill>
                  <a:srgbClr val="000000"/>
                </a:solidFill>
              </a:defRPr>
            </a:pPr>
            <a:endParaRPr lang="en-US" altLang="ja-JP" sz="3400" dirty="0">
              <a:solidFill>
                <a:srgbClr val="7030A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17" name="Shape 345"/>
          <p:cNvSpPr/>
          <p:nvPr/>
        </p:nvSpPr>
        <p:spPr>
          <a:xfrm>
            <a:off x="972186" y="7744319"/>
            <a:ext cx="11060429" cy="1553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2248" tIns="72248" rIns="72248" bIns="72248" anchor="ctr"/>
          <a:lstStyle>
            <a:lvl1pPr marL="339586" indent="-339586" algn="l">
              <a:spcBef>
                <a:spcPts val="2400"/>
              </a:spcBef>
              <a:buSzPct val="30000"/>
              <a:buBlip>
                <a:blip r:embed="rId6"/>
              </a:buBlip>
              <a:defRPr sz="3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indent="0" algn="ctr">
              <a:lnSpc>
                <a:spcPts val="4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ja-JP" altLang="en-US" sz="4600" dirty="0">
                <a:solidFill>
                  <a:srgbClr val="7030A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メイリオ" panose="020B0604030504040204" pitchFamily="50" charset="-128"/>
              </a:rPr>
              <a:t>興味を持った方はぜひ</a:t>
            </a:r>
            <a:endParaRPr lang="en-US" altLang="ja-JP" sz="4600" dirty="0">
              <a:solidFill>
                <a:srgbClr val="7030A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メイリオ" panose="020B0604030504040204" pitchFamily="50" charset="-128"/>
            </a:endParaRPr>
          </a:p>
          <a:p>
            <a:pPr marL="0" indent="0" algn="ctr">
              <a:lnSpc>
                <a:spcPts val="4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ja-JP" altLang="en-US" sz="4600" dirty="0">
                <a:solidFill>
                  <a:srgbClr val="7030A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メイリオ" panose="020B0604030504040204" pitchFamily="50" charset="-128"/>
              </a:rPr>
              <a:t>「金沢市　オープンデータ」で検索！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9787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AR丸ゴシック体E" panose="020F0909000000000000" pitchFamily="49" charset="-128"/>
                <a:ea typeface="AR丸ゴシック体E" panose="020F0909000000000000" pitchFamily="49" charset="-128"/>
              </a:rPr>
              <a:t>金沢市施設オープンデータ</a:t>
            </a:r>
            <a:endParaRPr kumimoji="1" lang="ja-JP" altLang="en-US" dirty="0">
              <a:latin typeface="AR丸ゴシック体E" panose="020F0909000000000000" pitchFamily="49" charset="-128"/>
              <a:ea typeface="AR丸ゴシック体E" panose="020F0909000000000000" pitchFamily="49" charset="-128"/>
            </a:endParaRPr>
          </a:p>
        </p:txBody>
      </p:sp>
      <p:sp>
        <p:nvSpPr>
          <p:cNvPr id="16" name="Shape 345"/>
          <p:cNvSpPr/>
          <p:nvPr/>
        </p:nvSpPr>
        <p:spPr>
          <a:xfrm>
            <a:off x="1791477" y="7744319"/>
            <a:ext cx="9468779" cy="1553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2248" tIns="72248" rIns="72248" bIns="72248" anchor="ctr"/>
          <a:lstStyle>
            <a:lvl1pPr marL="339586" indent="-339586" algn="l">
              <a:spcBef>
                <a:spcPts val="2400"/>
              </a:spcBef>
              <a:buSzPct val="30000"/>
              <a:buBlip>
                <a:blip r:embed="rId3"/>
              </a:buBlip>
              <a:defRPr sz="3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indent="0" algn="ctr">
              <a:buNone/>
              <a:defRPr sz="1800">
                <a:solidFill>
                  <a:srgbClr val="000000"/>
                </a:solidFill>
              </a:defRPr>
            </a:pPr>
            <a:endParaRPr lang="en-US" altLang="ja-JP" sz="3400" dirty="0">
              <a:solidFill>
                <a:srgbClr val="7030A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11" name="Shape 100"/>
          <p:cNvSpPr/>
          <p:nvPr/>
        </p:nvSpPr>
        <p:spPr>
          <a:xfrm>
            <a:off x="4146550" y="1780456"/>
            <a:ext cx="4711700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平成２５年１月〜公開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726536" y="2904298"/>
            <a:ext cx="56166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kumimoji="1" lang="ja-JP" altLang="en-US" sz="2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データ件数</a:t>
            </a:r>
            <a:endParaRPr kumimoji="1" lang="en-US" altLang="ja-JP" sz="28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l"/>
            <a:r>
              <a:rPr kumimoji="1"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約</a:t>
            </a:r>
            <a:r>
              <a:rPr kumimoji="1" lang="ja-JP" altLang="en-US" sz="24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４</a:t>
            </a:r>
            <a:r>
              <a:rPr kumimoji="1" lang="en-US" altLang="ja-JP" sz="24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,</a:t>
            </a:r>
            <a:r>
              <a:rPr kumimoji="1" lang="ja-JP" altLang="en-US" sz="24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４００</a:t>
            </a:r>
            <a:r>
              <a:rPr kumimoji="1"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件（</a:t>
            </a:r>
            <a:r>
              <a:rPr kumimoji="1" lang="en-US" altLang="ja-JP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2019.</a:t>
            </a:r>
            <a:r>
              <a:rPr kumimoji="1"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８時点）</a:t>
            </a:r>
            <a:endParaRPr kumimoji="1" lang="en-US" altLang="ja-JP" sz="2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798544" y="5590490"/>
            <a:ext cx="44644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kumimoji="1" lang="ja-JP" altLang="en-US" sz="2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データ取得方法</a:t>
            </a:r>
            <a:endParaRPr kumimoji="1" lang="en-US" altLang="ja-JP" sz="28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l"/>
            <a:r>
              <a:rPr kumimoji="1" lang="en-US" altLang="ja-JP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	CSV</a:t>
            </a:r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ファイル</a:t>
            </a:r>
            <a:endParaRPr kumimoji="1" lang="en-US" altLang="ja-JP" sz="2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l"/>
            <a:r>
              <a:rPr kumimoji="1" lang="en-US" altLang="ja-JP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	API</a:t>
            </a:r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kumimoji="1" lang="en-US" altLang="ja-JP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JSON</a:t>
            </a:r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  <a:endParaRPr kumimoji="1" lang="en-US" altLang="ja-JP" sz="2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l"/>
            <a:r>
              <a:rPr kumimoji="1" lang="en-US" altLang="ja-JP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	XML</a:t>
            </a:r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ファイル（</a:t>
            </a:r>
            <a:r>
              <a:rPr kumimoji="1" lang="en-US" altLang="ja-JP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RDF</a:t>
            </a:r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  <a:endParaRPr kumimoji="1" lang="en-US" altLang="ja-JP" sz="2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9" name="Shape 115"/>
          <p:cNvSpPr/>
          <p:nvPr/>
        </p:nvSpPr>
        <p:spPr>
          <a:xfrm>
            <a:off x="8374608" y="4426942"/>
            <a:ext cx="4464496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000" dirty="0" err="1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緯度・経度</a:t>
            </a:r>
            <a:r>
              <a:rPr sz="2000" dirty="0" err="1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、ジャンル、施設名称、概略、住所、連絡先、開館時間</a:t>
            </a:r>
            <a:r>
              <a:rPr sz="20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、</a:t>
            </a:r>
            <a:endParaRPr lang="en-US" sz="2000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ヒラギノ角ゴ Pro W3"/>
              <a:sym typeface="ヒラギノ角ゴ Pro W3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000" dirty="0" err="1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休館日、料金、備考、リンク</a:t>
            </a:r>
            <a:endParaRPr sz="2000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ヒラギノ角ゴ Pro W3"/>
              <a:sym typeface="ヒラギノ角ゴ Pro W3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7726536" y="3901787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kumimoji="1" lang="ja-JP" altLang="en-US" sz="2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データ項目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7798544" y="7220480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kumimoji="1" lang="ja-JP" altLang="en-US" sz="2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ライセンス</a:t>
            </a:r>
            <a:endParaRPr kumimoji="1" lang="en-US" altLang="ja-JP" sz="24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22" name="b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0218" y="7815708"/>
            <a:ext cx="2096457" cy="73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841" y="2538238"/>
            <a:ext cx="6046693" cy="70190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5240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AR丸ゴシック体E" panose="020F0909000000000000" pitchFamily="49" charset="-128"/>
                <a:ea typeface="AR丸ゴシック体E" panose="020F0909000000000000" pitchFamily="49" charset="-128"/>
              </a:rPr>
              <a:t>金沢市画像オープンデータ</a:t>
            </a:r>
            <a:endParaRPr kumimoji="1" lang="ja-JP" altLang="en-US" dirty="0">
              <a:latin typeface="AR丸ゴシック体E" panose="020F0909000000000000" pitchFamily="49" charset="-128"/>
              <a:ea typeface="AR丸ゴシック体E" panose="020F0909000000000000" pitchFamily="49" charset="-128"/>
            </a:endParaRPr>
          </a:p>
        </p:txBody>
      </p:sp>
      <p:sp>
        <p:nvSpPr>
          <p:cNvPr id="16" name="Shape 345"/>
          <p:cNvSpPr/>
          <p:nvPr/>
        </p:nvSpPr>
        <p:spPr>
          <a:xfrm>
            <a:off x="1791477" y="7744319"/>
            <a:ext cx="9468779" cy="1553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2248" tIns="72248" rIns="72248" bIns="72248" anchor="ctr"/>
          <a:lstStyle>
            <a:lvl1pPr marL="339586" indent="-339586" algn="l">
              <a:spcBef>
                <a:spcPts val="2400"/>
              </a:spcBef>
              <a:buSzPct val="30000"/>
              <a:buBlip>
                <a:blip r:embed="rId3"/>
              </a:buBlip>
              <a:defRPr sz="3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indent="0" algn="ctr">
              <a:buNone/>
              <a:defRPr sz="1800">
                <a:solidFill>
                  <a:srgbClr val="000000"/>
                </a:solidFill>
              </a:defRPr>
            </a:pPr>
            <a:endParaRPr lang="en-US" altLang="ja-JP" sz="3400" dirty="0">
              <a:solidFill>
                <a:srgbClr val="7030A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11" name="Shape 100"/>
          <p:cNvSpPr/>
          <p:nvPr/>
        </p:nvSpPr>
        <p:spPr>
          <a:xfrm>
            <a:off x="4146550" y="1780456"/>
            <a:ext cx="4711700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平成２</a:t>
            </a:r>
            <a:r>
              <a:rPr lang="ja-JP" altLang="en-US" sz="36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６</a:t>
            </a:r>
            <a:r>
              <a:rPr sz="36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年</a:t>
            </a:r>
            <a:r>
              <a:rPr lang="ja-JP" altLang="en-US" sz="36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３</a:t>
            </a:r>
            <a:r>
              <a:rPr sz="3600" dirty="0" err="1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月〜公開</a:t>
            </a:r>
            <a:endParaRPr sz="3600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8950672" y="3013378"/>
            <a:ext cx="48245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kumimoji="1" lang="ja-JP" altLang="en-US" sz="2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データ件数</a:t>
            </a:r>
            <a:endParaRPr kumimoji="1" lang="en-US" altLang="ja-JP" sz="28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l"/>
            <a:r>
              <a:rPr kumimoji="1"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  約９</a:t>
            </a:r>
            <a:r>
              <a:rPr kumimoji="1" lang="en-US" altLang="ja-JP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00</a:t>
            </a:r>
            <a:r>
              <a:rPr kumimoji="1" lang="ja-JP" altLang="en-US" sz="2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件</a:t>
            </a:r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kumimoji="1" lang="en-US" altLang="ja-JP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2019.8</a:t>
            </a:r>
            <a:r>
              <a:rPr kumimoji="1" lang="ja-JP" altLang="en-US" sz="2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時点）</a:t>
            </a:r>
            <a:endParaRPr kumimoji="1" lang="en-US" altLang="ja-JP" sz="2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9" name="Shape 115"/>
          <p:cNvSpPr/>
          <p:nvPr/>
        </p:nvSpPr>
        <p:spPr>
          <a:xfrm>
            <a:off x="9454728" y="4601481"/>
            <a:ext cx="432048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TW" altLang="en-US" sz="20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撮影場所（住所、地域、座標）</a:t>
            </a: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TW" altLang="en-US" sz="200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画像解像度</a:t>
            </a: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TW" altLang="en-US" sz="20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撮影日</a:t>
            </a:r>
            <a:r>
              <a:rPr lang="zh-TW" altLang="en-US" sz="200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　　　　　　　　　等</a:t>
            </a:r>
            <a:endParaRPr sz="200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ヒラギノ角ゴ Pro W3"/>
              <a:sym typeface="ヒラギノ角ゴ Pro W3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950672" y="4076326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kumimoji="1" lang="ja-JP" altLang="en-US" sz="2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写真＋メタデータ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9022680" y="587852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kumimoji="1" lang="ja-JP" altLang="en-US" sz="2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ライセンス</a:t>
            </a:r>
            <a:endParaRPr kumimoji="1" lang="en-US" altLang="ja-JP" sz="24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2" name="Shape 220"/>
          <p:cNvSpPr/>
          <p:nvPr/>
        </p:nvSpPr>
        <p:spPr>
          <a:xfrm>
            <a:off x="9598744" y="6401742"/>
            <a:ext cx="3590966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00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CC BY</a:t>
            </a:r>
            <a:endParaRPr lang="en-US" sz="200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ヒラギノ角ゴ Pro W3"/>
              <a:sym typeface="ヒラギノ角ゴ Pro W3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en-US" altLang="ja-JP" sz="200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CC BY NC</a:t>
            </a: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ja-JP" altLang="en-US" sz="200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ヒラギノ角ゴ Pro W3"/>
                <a:sym typeface="ヒラギノ角ゴ Pro W3"/>
              </a:rPr>
              <a:t>その他独自規約</a:t>
            </a:r>
            <a:endParaRPr sz="200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ヒラギノ角ゴ Pro W3"/>
              <a:sym typeface="ヒラギノ角ゴ Pro W3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88" y="2935596"/>
            <a:ext cx="5290585" cy="51193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252" y="2935596"/>
            <a:ext cx="3474174" cy="51193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Shape 218">
            <a:extLst>
              <a:ext uri="{FF2B5EF4-FFF2-40B4-BE49-F238E27FC236}">
                <a16:creationId xmlns:a16="http://schemas.microsoft.com/office/drawing/2014/main" id="{93E7C06F-342A-4C1B-A600-FDC29DB37D89}"/>
              </a:ext>
            </a:extLst>
          </p:cNvPr>
          <p:cNvSpPr/>
          <p:nvPr/>
        </p:nvSpPr>
        <p:spPr>
          <a:xfrm>
            <a:off x="381720" y="8261176"/>
            <a:ext cx="12385376" cy="1193801"/>
          </a:xfrm>
          <a:prstGeom prst="rect">
            <a:avLst/>
          </a:prstGeom>
          <a:ln w="28575">
            <a:solidFill>
              <a:schemeClr val="tx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marL="622576" indent="-622576" algn="l">
              <a:spcBef>
                <a:spcPts val="2400"/>
              </a:spcBef>
              <a:buSzPct val="30000"/>
              <a:buBlip>
                <a:blip r:embed="rId3"/>
              </a:buBlip>
              <a:defRPr sz="5000" b="1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lvl="0" indent="0" algn="ctr">
              <a:buNone/>
              <a:defRPr sz="1800" b="0">
                <a:solidFill>
                  <a:srgbClr val="000000"/>
                </a:solidFill>
              </a:defRPr>
            </a:pPr>
            <a:r>
              <a:rPr lang="ja-JP" altLang="en-US" sz="4400" b="1" dirty="0">
                <a:solidFill>
                  <a:srgbClr val="535353"/>
                </a:solidFill>
              </a:rPr>
              <a:t>ダウンロード数　約</a:t>
            </a:r>
            <a:r>
              <a:rPr lang="en-US" altLang="ja-JP" sz="4400" b="1" dirty="0">
                <a:solidFill>
                  <a:srgbClr val="535353"/>
                </a:solidFill>
              </a:rPr>
              <a:t>20,000</a:t>
            </a:r>
            <a:r>
              <a:rPr lang="ja-JP" altLang="en-US" sz="4400" b="1" dirty="0">
                <a:solidFill>
                  <a:srgbClr val="535353"/>
                </a:solidFill>
              </a:rPr>
              <a:t>件</a:t>
            </a:r>
            <a:r>
              <a:rPr lang="en-US" altLang="ja-JP" sz="4400" b="0" dirty="0">
                <a:solidFill>
                  <a:srgbClr val="000000"/>
                </a:solidFill>
              </a:rPr>
              <a:t> </a:t>
            </a:r>
            <a:r>
              <a:rPr lang="en-US" altLang="ja-JP" sz="4400" b="1" dirty="0">
                <a:solidFill>
                  <a:srgbClr val="535353"/>
                </a:solidFill>
              </a:rPr>
              <a:t>(2019.8</a:t>
            </a:r>
            <a:r>
              <a:rPr lang="ja-JP" altLang="en-US" sz="4400" b="1" dirty="0">
                <a:solidFill>
                  <a:srgbClr val="535353"/>
                </a:solidFill>
              </a:rPr>
              <a:t>時点</a:t>
            </a:r>
            <a:r>
              <a:rPr lang="en-US" altLang="ja-JP" sz="4400" b="1" dirty="0">
                <a:solidFill>
                  <a:srgbClr val="535353"/>
                </a:solidFill>
              </a:rPr>
              <a:t>)</a:t>
            </a:r>
            <a:endParaRPr sz="4400" b="1" dirty="0">
              <a:solidFill>
                <a:srgbClr val="535353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7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89666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AR丸ゴシック体E" panose="020F0909000000000000" pitchFamily="49" charset="-128"/>
                <a:ea typeface="AR丸ゴシック体E" panose="020F0909000000000000" pitchFamily="49" charset="-128"/>
              </a:rPr>
              <a:t>金沢市画像オープンデータ</a:t>
            </a:r>
            <a:endParaRPr kumimoji="1" lang="ja-JP" altLang="en-US" dirty="0">
              <a:latin typeface="AR丸ゴシック体E" panose="020F0909000000000000" pitchFamily="49" charset="-128"/>
              <a:ea typeface="AR丸ゴシック体E" panose="020F0909000000000000" pitchFamily="49" charset="-128"/>
            </a:endParaRPr>
          </a:p>
        </p:txBody>
      </p:sp>
      <p:sp>
        <p:nvSpPr>
          <p:cNvPr id="16" name="Shape 345"/>
          <p:cNvSpPr/>
          <p:nvPr/>
        </p:nvSpPr>
        <p:spPr>
          <a:xfrm>
            <a:off x="1791477" y="7744319"/>
            <a:ext cx="9468779" cy="1553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2248" tIns="72248" rIns="72248" bIns="72248" anchor="ctr"/>
          <a:lstStyle>
            <a:lvl1pPr marL="339586" indent="-339586" algn="l">
              <a:spcBef>
                <a:spcPts val="2400"/>
              </a:spcBef>
              <a:buSzPct val="30000"/>
              <a:buBlip>
                <a:blip r:embed="rId3"/>
              </a:buBlip>
              <a:defRPr sz="3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indent="0" algn="ctr">
              <a:buNone/>
              <a:defRPr sz="1800">
                <a:solidFill>
                  <a:srgbClr val="000000"/>
                </a:solidFill>
              </a:defRPr>
            </a:pPr>
            <a:endParaRPr lang="en-US" altLang="ja-JP" sz="3400" dirty="0">
              <a:solidFill>
                <a:srgbClr val="7030A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11" name="Shape 100"/>
          <p:cNvSpPr/>
          <p:nvPr/>
        </p:nvSpPr>
        <p:spPr>
          <a:xfrm>
            <a:off x="1142628" y="2172628"/>
            <a:ext cx="47117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ja-JP" altLang="en-US" sz="2400" dirty="0">
                <a:solidFill>
                  <a:srgbClr val="53535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観光地や市有施設</a:t>
            </a:r>
            <a:endParaRPr sz="2400" dirty="0">
              <a:solidFill>
                <a:srgbClr val="535353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3" name="Shape 100"/>
          <p:cNvSpPr/>
          <p:nvPr/>
        </p:nvSpPr>
        <p:spPr>
          <a:xfrm>
            <a:off x="7335316" y="2140496"/>
            <a:ext cx="47117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ja-JP" altLang="en-US" sz="240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パンフレット用に撮影した写真</a:t>
            </a:r>
            <a:endParaRPr sz="240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5" name="Shape 100"/>
          <p:cNvSpPr/>
          <p:nvPr/>
        </p:nvSpPr>
        <p:spPr>
          <a:xfrm>
            <a:off x="1088292" y="5276716"/>
            <a:ext cx="47117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ja-JP" altLang="en-US" sz="240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広報部門等が業務で撮影した写真</a:t>
            </a:r>
            <a:endParaRPr sz="240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7" name="Shape 100"/>
          <p:cNvSpPr/>
          <p:nvPr/>
        </p:nvSpPr>
        <p:spPr>
          <a:xfrm>
            <a:off x="7407324" y="5268972"/>
            <a:ext cx="47117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ja-JP" altLang="en-US" sz="240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歴史・文化</a:t>
            </a:r>
            <a:endParaRPr sz="240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17" y="2773710"/>
            <a:ext cx="3201265" cy="217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969" y="2776722"/>
            <a:ext cx="3207447" cy="217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280" y="2719464"/>
            <a:ext cx="2894400" cy="217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0688" y="2644552"/>
            <a:ext cx="2894400" cy="217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20" y="5884912"/>
            <a:ext cx="2970000" cy="19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736" y="5884912"/>
            <a:ext cx="2970000" cy="19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731" y="5884912"/>
            <a:ext cx="3289037" cy="19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2659" y="5884912"/>
            <a:ext cx="2869565" cy="19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Shape 345"/>
          <p:cNvSpPr/>
          <p:nvPr/>
        </p:nvSpPr>
        <p:spPr>
          <a:xfrm>
            <a:off x="1943877" y="7896719"/>
            <a:ext cx="9468779" cy="1553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2248" tIns="72248" rIns="72248" bIns="72248" anchor="ctr"/>
          <a:lstStyle>
            <a:lvl1pPr marL="339586" indent="-339586" algn="l">
              <a:spcBef>
                <a:spcPts val="2400"/>
              </a:spcBef>
              <a:buSzPct val="30000"/>
              <a:buBlip>
                <a:blip r:embed="rId3"/>
              </a:buBlip>
              <a:defRPr sz="3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indent="0" algn="ctr">
              <a:buNone/>
              <a:defRPr sz="1800">
                <a:solidFill>
                  <a:srgbClr val="000000"/>
                </a:solidFill>
              </a:defRPr>
            </a:pPr>
            <a:endParaRPr lang="en-US" altLang="ja-JP" sz="3400" dirty="0">
              <a:solidFill>
                <a:srgbClr val="7030A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28" name="Shape 345"/>
          <p:cNvSpPr/>
          <p:nvPr/>
        </p:nvSpPr>
        <p:spPr>
          <a:xfrm>
            <a:off x="270617" y="8049119"/>
            <a:ext cx="12424471" cy="1553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2248" tIns="72248" rIns="72248" bIns="72248" anchor="ctr"/>
          <a:lstStyle>
            <a:lvl1pPr marL="339586" indent="-339586" algn="l">
              <a:spcBef>
                <a:spcPts val="2400"/>
              </a:spcBef>
              <a:buSzPct val="30000"/>
              <a:buBlip>
                <a:blip r:embed="rId3"/>
              </a:buBlip>
              <a:defRPr sz="3000"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marL="0" lvl="0" indent="0" algn="ctr">
              <a:lnSpc>
                <a:spcPts val="3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ja-JP" altLang="en-US" sz="3600" dirty="0">
                <a:solidFill>
                  <a:srgbClr val="7030A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他にも、見るだけでも楽しんでいただける画像がたくさん！</a:t>
            </a:r>
          </a:p>
          <a:p>
            <a:pPr marL="0" indent="0" algn="ctr">
              <a:lnSpc>
                <a:spcPts val="3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ja-JP" altLang="en-US" sz="3400" dirty="0">
                <a:solidFill>
                  <a:srgbClr val="7030A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メイリオ" panose="020B0604030504040204" pitchFamily="50" charset="-128"/>
              </a:rPr>
              <a:t>ぜひご活用ください！</a:t>
            </a:r>
            <a:endParaRPr lang="en-US" altLang="ja-JP" sz="3400" dirty="0">
              <a:solidFill>
                <a:srgbClr val="7030A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593A-266A-43A3-A0A9-7A7861C1ECA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4986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605" y="2771645"/>
            <a:ext cx="3399054" cy="4319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Shape 100"/>
          <p:cNvSpPr/>
          <p:nvPr/>
        </p:nvSpPr>
        <p:spPr>
          <a:xfrm>
            <a:off x="1561282" y="2137209"/>
            <a:ext cx="47117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TW" altLang="en-US" sz="240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金沢市芸術創造財団</a:t>
            </a:r>
            <a:endParaRPr sz="240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9" name="Shape 100"/>
          <p:cNvSpPr/>
          <p:nvPr/>
        </p:nvSpPr>
        <p:spPr>
          <a:xfrm>
            <a:off x="6210622" y="2155138"/>
            <a:ext cx="47117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ヒラギノ角ゴ Pro W3"/>
                <a:ea typeface="ヒラギノ角ゴ Pro W3"/>
                <a:cs typeface="ヒラギノ角ゴ Pro W3"/>
                <a:sym typeface="ヒラギノ角ゴ Pro W3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TW" altLang="en-US" sz="2400" dirty="0">
                <a:solidFill>
                  <a:srgbClr val="5454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金沢市</a:t>
            </a:r>
            <a:endParaRPr sz="2400" dirty="0">
              <a:solidFill>
                <a:srgbClr val="545454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623550" y="7449924"/>
            <a:ext cx="8199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kumimoji="1" lang="ja-JP" altLang="en-US" sz="2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データ取得方法　</a:t>
            </a:r>
            <a:r>
              <a:rPr kumimoji="1" lang="en-US" altLang="ja-JP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API</a:t>
            </a:r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</a:t>
            </a:r>
            <a:r>
              <a:rPr kumimoji="1" lang="en-US" altLang="ja-JP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JSON</a:t>
            </a:r>
            <a:r>
              <a:rPr kumimoji="1" lang="ja-JP" altLang="en-US" sz="2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  <a:endParaRPr kumimoji="1" lang="en-US" altLang="ja-JP" sz="28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623550" y="8252856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kumimoji="1" lang="ja-JP" altLang="en-US" sz="2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ライセンス</a:t>
            </a:r>
            <a:endParaRPr kumimoji="1" lang="en-US" altLang="ja-JP" sz="24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12" name="b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9794" y="8252856"/>
            <a:ext cx="2096457" cy="73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タイトル 1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</p:spPr>
        <p:txBody>
          <a:bodyPr anchor="ctr">
            <a:normAutofit/>
          </a:bodyPr>
          <a:lstStyle/>
          <a:p>
            <a:r>
              <a:rPr lang="ja-JP" altLang="en-US" dirty="0">
                <a:solidFill>
                  <a:srgbClr val="545454"/>
                </a:solidFill>
                <a:latin typeface="AR丸ゴシック体E" panose="020F0909000000000000" pitchFamily="49" charset="-128"/>
                <a:ea typeface="AR丸ゴシック体E" panose="020F0909000000000000" pitchFamily="49" charset="-128"/>
              </a:rPr>
              <a:t>イベント情報オープンデータ</a:t>
            </a:r>
            <a:endParaRPr kumimoji="1" lang="ja-JP" altLang="en-US" dirty="0">
              <a:solidFill>
                <a:srgbClr val="545454"/>
              </a:solidFill>
              <a:latin typeface="AR丸ゴシック体E" panose="020F0909000000000000" pitchFamily="49" charset="-128"/>
              <a:ea typeface="AR丸ゴシック体E" panose="020F0909000000000000" pitchFamily="49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754" y="2789048"/>
            <a:ext cx="5605223" cy="432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8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howroom">
  <a:themeElements>
    <a:clrScheme name="Showroom">
      <a:dk1>
        <a:srgbClr val="000000"/>
      </a:dk1>
      <a:lt1>
        <a:srgbClr val="FFFFFF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ヒラギノ角ゴ Std W8"/>
        <a:ea typeface="ヒラギノ角ゴ Std W8"/>
        <a:cs typeface="ヒラギノ角ゴ Std W8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560</Words>
  <Application>Microsoft Office PowerPoint</Application>
  <PresentationFormat>ユーザー設定</PresentationFormat>
  <Paragraphs>127</Paragraphs>
  <Slides>21</Slides>
  <Notes>21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34" baseType="lpstr">
      <vt:lpstr>AR P丸ゴシック体E</vt:lpstr>
      <vt:lpstr>AR丸ゴシック体E</vt:lpstr>
      <vt:lpstr>Avenir Roman</vt:lpstr>
      <vt:lpstr>Gill Sans Light</vt:lpstr>
      <vt:lpstr>HGP創英角ﾎﾟｯﾌﾟ体</vt:lpstr>
      <vt:lpstr>HGSｺﾞｼｯｸE</vt:lpstr>
      <vt:lpstr>HG丸ｺﾞｼｯｸM-PRO</vt:lpstr>
      <vt:lpstr>ＭＳ ゴシック</vt:lpstr>
      <vt:lpstr>ヒラギノ角ゴ Pro W3</vt:lpstr>
      <vt:lpstr>メイリオ</vt:lpstr>
      <vt:lpstr>Arial</vt:lpstr>
      <vt:lpstr>Calibri</vt:lpstr>
      <vt:lpstr>Office ​​テーマ</vt:lpstr>
      <vt:lpstr>金沢市における オープンデータの取り組み</vt:lpstr>
      <vt:lpstr>きっかけ①</vt:lpstr>
      <vt:lpstr>きっかけ②</vt:lpstr>
      <vt:lpstr>きっかけ②</vt:lpstr>
      <vt:lpstr>金沢市オープンデータ</vt:lpstr>
      <vt:lpstr>金沢市施設オープンデータ</vt:lpstr>
      <vt:lpstr>金沢市画像オープンデータ</vt:lpstr>
      <vt:lpstr>金沢市画像オープンデータ</vt:lpstr>
      <vt:lpstr>イベント情報オープンデータ</vt:lpstr>
      <vt:lpstr>PowerPoint プレゼンテーション</vt:lpstr>
      <vt:lpstr>活用事例の収集、紹介</vt:lpstr>
      <vt:lpstr>ニーズの把握</vt:lpstr>
      <vt:lpstr>PowerPoint プレゼンテーション</vt:lpstr>
      <vt:lpstr>石川中央都市圏オープンデータ</vt:lpstr>
      <vt:lpstr>PowerPoint プレゼンテーション</vt:lpstr>
      <vt:lpstr>担い手の増加につながる機会の提供</vt:lpstr>
      <vt:lpstr>PowerPoint プレゼンテーション</vt:lpstr>
      <vt:lpstr>担い手の増加につながる機会の提供</vt:lpstr>
      <vt:lpstr>PowerPoint プレゼンテーション</vt:lpstr>
      <vt:lpstr>PowerPoint プレゼンテーション</vt:lpstr>
      <vt:lpstr>全庁的な取組みに向けて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2019-08-16T07:35:04Z</dcterms:modified>
</cp:coreProperties>
</file>