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0" r:id="rId3"/>
    <p:sldId id="272" r:id="rId4"/>
    <p:sldId id="257" r:id="rId5"/>
    <p:sldId id="271" r:id="rId6"/>
    <p:sldId id="269" r:id="rId7"/>
    <p:sldId id="261" r:id="rId8"/>
    <p:sldId id="273" r:id="rId9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 scaleToFitPaper="1" frameSlides="1"/>
  <p:clrMru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0" autoAdjust="0"/>
    <p:restoredTop sz="82911" autoAdjust="0"/>
  </p:normalViewPr>
  <p:slideViewPr>
    <p:cSldViewPr snapToGrid="0">
      <p:cViewPr varScale="1">
        <p:scale>
          <a:sx n="102" d="100"/>
          <a:sy n="102" d="100"/>
        </p:scale>
        <p:origin x="100" y="2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262F-8068-4FEC-BBF1-39F6D6661908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1CBBA-4B29-4357-9E48-EEB256CBC9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6013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ED765-E7E4-4F6A-9B82-53112E0D8821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E4582-2A22-4A54-8094-106D149AC0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836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E4582-2A22-4A54-8094-106D149AC01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838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E4582-2A22-4A54-8094-106D149AC01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7524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3C6A-A541-400B-A11F-19484366AFFF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694F-1420-407A-8DEB-70BCD306B8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1993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7D85C-2FB9-478A-90D9-2DACF65A2D80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694F-1420-407A-8DEB-70BCD306B8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086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ABDE-0328-40A6-B1F9-4FAD4605784B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694F-1420-407A-8DEB-70BCD306B8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100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AF370-E063-42E1-BB2D-5673488000CE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694F-1420-407A-8DEB-70BCD306B8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22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9CD6F-9ACC-43C4-9E06-22082AEB8D2C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694F-1420-407A-8DEB-70BCD306B8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51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79D53-95DE-461A-9B42-AC0F76899FE1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694F-1420-407A-8DEB-70BCD306B8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1874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EFC25-B251-4603-BA8D-D471565BF1A2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694F-1420-407A-8DEB-70BCD306B8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228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FE873-5D02-4AB4-AE2D-E22AD5FBEFC6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694F-1420-407A-8DEB-70BCD306B8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5317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B32FA-B1BD-40AD-9F80-647508C45564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694F-1420-407A-8DEB-70BCD306B8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714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B764-98AA-46C3-86C5-9E9E039C9AB7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694F-1420-407A-8DEB-70BCD306B8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3729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0FA3-C3CA-4018-9FB2-59A4EE087699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694F-1420-407A-8DEB-70BCD306B8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5226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02C30-B655-4831-9EEE-001672D9AFAB}" type="datetime1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defRPr>
            </a:lvl1pPr>
          </a:lstStyle>
          <a:p>
            <a:r>
              <a:rPr lang="ja-JP" altLang="en-US"/>
              <a:t>１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7153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4276" y="1467518"/>
            <a:ext cx="10407535" cy="3133753"/>
          </a:xfrm>
        </p:spPr>
        <p:txBody>
          <a:bodyPr>
            <a:normAutofit/>
          </a:bodyPr>
          <a:lstStyle/>
          <a:p>
            <a:r>
              <a:rPr lang="ja-JP" altLang="en-US" sz="6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佐世保市のオープンデータの取組み紹介</a:t>
            </a:r>
            <a:br>
              <a:rPr lang="en-US" altLang="ja-JP" sz="6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</a:br>
            <a:r>
              <a:rPr lang="ja-JP" altLang="en-US" sz="3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（近隣団体の取組み事例紹介）</a:t>
            </a:r>
            <a:endParaRPr kumimoji="1" lang="ja-JP" altLang="en-US" sz="3600" dirty="0"/>
          </a:p>
        </p:txBody>
      </p:sp>
      <p:sp>
        <p:nvSpPr>
          <p:cNvPr id="5" name="サブタイトル 5"/>
          <p:cNvSpPr>
            <a:spLocks noGrp="1"/>
          </p:cNvSpPr>
          <p:nvPr>
            <p:ph type="subTitle" idx="1"/>
          </p:nvPr>
        </p:nvSpPr>
        <p:spPr>
          <a:xfrm>
            <a:off x="6816436" y="5454760"/>
            <a:ext cx="4871980" cy="1084152"/>
          </a:xfrm>
        </p:spPr>
        <p:txBody>
          <a:bodyPr>
            <a:normAutofit fontScale="92500"/>
          </a:bodyPr>
          <a:lstStyle/>
          <a:p>
            <a:pPr algn="r"/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佐世保市　総務部　情報政策課</a:t>
            </a:r>
            <a:endParaRPr kumimoji="1"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/>
            <a:r>
              <a:rPr lang="en-US" altLang="ja-JP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担当：主事　川﨑）</a:t>
            </a:r>
            <a:endParaRPr kumimoji="1" lang="ja-JP" altLang="en-US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9372600" y="6356350"/>
            <a:ext cx="2743200" cy="365125"/>
          </a:xfrm>
        </p:spPr>
        <p:txBody>
          <a:bodyPr/>
          <a:lstStyle/>
          <a:p>
            <a:fld id="{EAD2694F-1420-407A-8DEB-70BCD306B871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6" name="サブタイトル 5"/>
          <p:cNvSpPr txBox="1">
            <a:spLocks/>
          </p:cNvSpPr>
          <p:nvPr/>
        </p:nvSpPr>
        <p:spPr>
          <a:xfrm>
            <a:off x="7056783" y="268881"/>
            <a:ext cx="4631633" cy="10841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令和元年</a:t>
            </a:r>
            <a:r>
              <a:rPr lang="en-US" altLang="ja-JP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r>
              <a:rPr lang="en-US" altLang="ja-JP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16</a:t>
            </a: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/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オープンデータリーダ育成研修　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1188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694F-1420-407A-8DEB-70BCD306B871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1026" name="Picture 2" descr="西九州させぼ広域都市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68" y="832269"/>
            <a:ext cx="5863886" cy="418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西九州させぼ広域都市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84" y="5020759"/>
            <a:ext cx="5730770" cy="1146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タイトル 1"/>
          <p:cNvSpPr txBox="1">
            <a:spLocks/>
          </p:cNvSpPr>
          <p:nvPr/>
        </p:nvSpPr>
        <p:spPr>
          <a:xfrm>
            <a:off x="333375" y="155161"/>
            <a:ext cx="11525250" cy="473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１．オープンデータ取組状況</a:t>
            </a:r>
            <a:r>
              <a:rPr lang="en-US" altLang="ja-JP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広域都市圏）</a:t>
            </a:r>
          </a:p>
        </p:txBody>
      </p:sp>
      <p:cxnSp>
        <p:nvCxnSpPr>
          <p:cNvPr id="8" name="直線コネクタ 7"/>
          <p:cNvCxnSpPr/>
          <p:nvPr/>
        </p:nvCxnSpPr>
        <p:spPr>
          <a:xfrm>
            <a:off x="322729" y="802922"/>
            <a:ext cx="11528612" cy="0"/>
          </a:xfrm>
          <a:prstGeom prst="line">
            <a:avLst/>
          </a:prstGeom>
          <a:ln w="28575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>
          <a:xfrm>
            <a:off x="187785" y="996576"/>
            <a:ext cx="6296158" cy="53597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483943" y="1696788"/>
            <a:ext cx="55997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○</a:t>
            </a:r>
            <a:r>
              <a:rPr kumimoji="1"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広域での主な提供データ</a:t>
            </a:r>
            <a:endParaRPr kumimoji="1"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・公共施設一覧</a:t>
            </a:r>
            <a:endParaRPr kumimoji="1"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・避難所一覧</a:t>
            </a:r>
            <a:endParaRPr kumimoji="1"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・医療機関一覧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・観光施設一覧</a:t>
            </a:r>
            <a:endParaRPr kumimoji="1"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・地域資源等の写真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広域での提供データ数合計：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913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件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佐世保市の提供データ数：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780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件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</a:p>
          <a:p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0303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6255" y="977610"/>
            <a:ext cx="11685086" cy="53787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（１）佐世保市の提供データ</a:t>
            </a: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統計情報、地図情報、観光情報など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ファイル形式は、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XLS</a:t>
            </a:r>
            <a:r>
              <a:rPr lang="ja-JP" altLang="en-US" sz="24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CSV</a:t>
            </a:r>
            <a:r>
              <a:rPr lang="ja-JP" altLang="en-US" sz="24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JPEG</a:t>
            </a:r>
            <a:r>
              <a:rPr lang="ja-JP" altLang="en-US" sz="24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Shape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など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（２）佐世保市のデータダウンロード数</a:t>
            </a: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889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回（平成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31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年３月末～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8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月末まで）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（３）佐世保市の人気データ</a:t>
            </a: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・佐世保バーガーマップ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・公共施設一覧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・交通量調査結果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・造船所や化石などの写真データ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※CSV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や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JPEG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形式のデータのダウンロードが多い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694F-1420-407A-8DEB-70BCD306B871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333375" y="155161"/>
            <a:ext cx="11525250" cy="473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２．佐世保市のオープンデータ利用状況</a:t>
            </a:r>
          </a:p>
        </p:txBody>
      </p:sp>
      <p:cxnSp>
        <p:nvCxnSpPr>
          <p:cNvPr id="6" name="直線コネクタ 5"/>
          <p:cNvCxnSpPr/>
          <p:nvPr/>
        </p:nvCxnSpPr>
        <p:spPr>
          <a:xfrm>
            <a:off x="322729" y="802922"/>
            <a:ext cx="11528612" cy="0"/>
          </a:xfrm>
          <a:prstGeom prst="line">
            <a:avLst/>
          </a:prstGeom>
          <a:ln w="28575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/>
          <a:srcRect l="7248" t="12376" r="7858" b="5518"/>
          <a:stretch/>
        </p:blipFill>
        <p:spPr>
          <a:xfrm>
            <a:off x="7202453" y="1995053"/>
            <a:ext cx="4701367" cy="44277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48199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9070919"/>
              </p:ext>
            </p:extLst>
          </p:nvPr>
        </p:nvGraphicFramePr>
        <p:xfrm>
          <a:off x="322729" y="779554"/>
          <a:ext cx="11525255" cy="6059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931">
                  <a:extLst>
                    <a:ext uri="{9D8B030D-6E8A-4147-A177-3AD203B41FA5}">
                      <a16:colId xmlns:a16="http://schemas.microsoft.com/office/drawing/2014/main" val="515596626"/>
                    </a:ext>
                  </a:extLst>
                </a:gridCol>
                <a:gridCol w="2073795">
                  <a:extLst>
                    <a:ext uri="{9D8B030D-6E8A-4147-A177-3AD203B41FA5}">
                      <a16:colId xmlns:a16="http://schemas.microsoft.com/office/drawing/2014/main" val="3871856483"/>
                    </a:ext>
                  </a:extLst>
                </a:gridCol>
                <a:gridCol w="3241963">
                  <a:extLst>
                    <a:ext uri="{9D8B030D-6E8A-4147-A177-3AD203B41FA5}">
                      <a16:colId xmlns:a16="http://schemas.microsoft.com/office/drawing/2014/main" val="3200871462"/>
                    </a:ext>
                  </a:extLst>
                </a:gridCol>
                <a:gridCol w="5696566">
                  <a:extLst>
                    <a:ext uri="{9D8B030D-6E8A-4147-A177-3AD203B41FA5}">
                      <a16:colId xmlns:a16="http://schemas.microsoft.com/office/drawing/2014/main" val="4292555296"/>
                    </a:ext>
                  </a:extLst>
                </a:gridCol>
              </a:tblGrid>
              <a:tr h="4839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イベント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概要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9639712"/>
                  </a:ext>
                </a:extLst>
              </a:tr>
              <a:tr h="6982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0</a:t>
                      </a:r>
                      <a:endParaRPr kumimoji="1" lang="ja-JP" altLang="en-US" sz="2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平成２５年６月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議会からの指摘</a:t>
                      </a:r>
                      <a:endParaRPr kumimoji="1" lang="en-US" altLang="ja-JP" sz="2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(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きっかけ）</a:t>
                      </a:r>
                      <a:endParaRPr kumimoji="1" lang="en-US" altLang="ja-JP" sz="2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「</a:t>
                      </a:r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ICT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利活用による便利な市役所推進計画」に推進を明記</a:t>
                      </a:r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(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平成２７年度～平成３１年度）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7691445"/>
                  </a:ext>
                </a:extLst>
              </a:tr>
              <a:tr h="148177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</a:t>
                      </a:r>
                      <a:endParaRPr kumimoji="1" lang="ja-JP" altLang="en-US" sz="2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平成</a:t>
                      </a:r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28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月～平成</a:t>
                      </a:r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29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3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事前準備</a:t>
                      </a:r>
                      <a:endParaRPr kumimoji="1" lang="en-US" altLang="ja-JP" sz="2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・関係各課へのデータの保有、提供可否の確認</a:t>
                      </a:r>
                      <a:endParaRPr lang="en-US" altLang="ja-JP" sz="2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・基本方針策定</a:t>
                      </a:r>
                      <a:endParaRPr kumimoji="1" lang="en-US" altLang="ja-JP" sz="2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・サイト構築</a:t>
                      </a:r>
                      <a:endParaRPr kumimoji="1" lang="en-US" altLang="ja-JP" sz="2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・担当部署等への説明</a:t>
                      </a:r>
                      <a:endParaRPr kumimoji="1" lang="en-US" altLang="ja-JP" sz="2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・サイトへのデータ登録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0965761"/>
                  </a:ext>
                </a:extLst>
              </a:tr>
              <a:tr h="81187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2</a:t>
                      </a:r>
                      <a:endParaRPr kumimoji="1" lang="ja-JP" altLang="en-US" sz="2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平成</a:t>
                      </a:r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29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3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佐世保市オープンデータ</a:t>
                      </a:r>
                      <a:endParaRPr kumimoji="1" lang="en-US" altLang="ja-JP" sz="2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サイト公開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株式会社ドーンにてサイト構築（</a:t>
                      </a:r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DKAN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）</a:t>
                      </a:r>
                      <a:endParaRPr kumimoji="1" lang="en-US" altLang="ja-JP" sz="2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オープンデータの提供開始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4214623"/>
                  </a:ext>
                </a:extLst>
              </a:tr>
              <a:tr h="83127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3</a:t>
                      </a:r>
                      <a:endParaRPr kumimoji="1" lang="ja-JP" altLang="en-US" sz="2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平成</a:t>
                      </a:r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31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3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オープンデータサイト移行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ISIT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（公益財団法人九州先端科学技術研究所）が提供する「</a:t>
                      </a:r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BODIK</a:t>
                      </a:r>
                      <a:r>
                        <a:rPr kumimoji="1" lang="ja-JP" altLang="en-US" sz="200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 </a:t>
                      </a:r>
                      <a:r>
                        <a:rPr kumimoji="1" lang="en-US" altLang="ja-JP" sz="200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ODCS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」を利用</a:t>
                      </a:r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(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無償）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5916535"/>
                  </a:ext>
                </a:extLst>
              </a:tr>
              <a:tr h="151940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4</a:t>
                      </a:r>
                      <a:endParaRPr kumimoji="1" lang="ja-JP" altLang="en-US" sz="2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令和元年</a:t>
                      </a:r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8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西九州させぼ広域都市圏オープンデータポータル</a:t>
                      </a:r>
                      <a:endParaRPr kumimoji="1" lang="en-US" altLang="ja-JP" sz="2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サイト公開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佐世保市、平戸市、松浦市、西海市、東彼杵町、波佐見町、小値賀町、川棚町、新上五島町の</a:t>
                      </a:r>
                      <a:r>
                        <a:rPr kumimoji="1" lang="en-US" altLang="ja-JP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9</a:t>
                      </a:r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市町で構成。</a:t>
                      </a:r>
                      <a:endParaRPr kumimoji="1" lang="en-US" altLang="ja-JP" sz="2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r>
                        <a:rPr kumimoji="1" lang="ja-JP" altLang="en-US" sz="20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各市町のサイトへアクセス、及び広域都市圏内のオープンデータの一括検索が可能。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3573086"/>
                  </a:ext>
                </a:extLst>
              </a:tr>
            </a:tbl>
          </a:graphicData>
        </a:graphic>
      </p:graphicFrame>
      <p:sp>
        <p:nvSpPr>
          <p:cNvPr id="4" name="タイトル 1"/>
          <p:cNvSpPr txBox="1">
            <a:spLocks/>
          </p:cNvSpPr>
          <p:nvPr/>
        </p:nvSpPr>
        <p:spPr>
          <a:xfrm>
            <a:off x="333375" y="155161"/>
            <a:ext cx="11525250" cy="473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３．オープンデータ公開までの主な取組み</a:t>
            </a:r>
          </a:p>
        </p:txBody>
      </p:sp>
      <p:cxnSp>
        <p:nvCxnSpPr>
          <p:cNvPr id="5" name="直線コネクタ 4"/>
          <p:cNvCxnSpPr/>
          <p:nvPr/>
        </p:nvCxnSpPr>
        <p:spPr>
          <a:xfrm>
            <a:off x="322729" y="736422"/>
            <a:ext cx="11528612" cy="0"/>
          </a:xfrm>
          <a:prstGeom prst="line">
            <a:avLst/>
          </a:prstGeom>
          <a:ln w="28575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9372600" y="6356350"/>
            <a:ext cx="2743200" cy="365125"/>
          </a:xfrm>
        </p:spPr>
        <p:txBody>
          <a:bodyPr/>
          <a:lstStyle/>
          <a:p>
            <a:fld id="{EAD2694F-1420-407A-8DEB-70BCD306B871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011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3375" y="889560"/>
            <a:ext cx="11387570" cy="338318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◆</a:t>
            </a:r>
            <a:r>
              <a:rPr kumimoji="1"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活用事例</a:t>
            </a: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ケーブルテレビ事業者が「メールマガジンさせぼ」の情報をデータ放送に利用（行政情報や火災・防災に関する情報）</a:t>
            </a: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メールマガジンさせぼの情報もオープンデータとしています。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長崎県すこやか長寿財団の情報誌に、写真デー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タが掲載。</a:t>
            </a:r>
          </a:p>
          <a:p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694F-1420-407A-8DEB-70BCD306B871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333375" y="155161"/>
            <a:ext cx="11525250" cy="473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４．オープンデータの活用事例</a:t>
            </a:r>
          </a:p>
        </p:txBody>
      </p:sp>
      <p:cxnSp>
        <p:nvCxnSpPr>
          <p:cNvPr id="6" name="直線コネクタ 5"/>
          <p:cNvCxnSpPr/>
          <p:nvPr/>
        </p:nvCxnSpPr>
        <p:spPr>
          <a:xfrm>
            <a:off x="322729" y="763166"/>
            <a:ext cx="11528612" cy="0"/>
          </a:xfrm>
          <a:prstGeom prst="line">
            <a:avLst/>
          </a:prstGeom>
          <a:ln w="28575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333375" y="4483874"/>
            <a:ext cx="11387570" cy="195497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◆自治体側へ</a:t>
            </a:r>
            <a:r>
              <a:rPr lang="ja-JP" altLang="en-US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の効果</a:t>
            </a:r>
            <a:endParaRPr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情報公開請求の多い情報のオープンデータ化</a:t>
            </a:r>
          </a:p>
          <a:p>
            <a:pPr marL="0" indent="0">
              <a:buNone/>
            </a:pP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例）「食品等営業許可・届出一覧」の公開を担当部署にて検討中</a:t>
            </a:r>
          </a:p>
        </p:txBody>
      </p:sp>
    </p:spTree>
    <p:extLst>
      <p:ext uri="{BB962C8B-B14F-4D97-AF65-F5344CB8AC3E}">
        <p14:creationId xmlns:p14="http://schemas.microsoft.com/office/powerpoint/2010/main" val="707681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333375" y="155161"/>
            <a:ext cx="11525250" cy="473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５．苦労した点・課題</a:t>
            </a:r>
          </a:p>
        </p:txBody>
      </p:sp>
      <p:cxnSp>
        <p:nvCxnSpPr>
          <p:cNvPr id="5" name="直線コネクタ 4"/>
          <p:cNvCxnSpPr/>
          <p:nvPr/>
        </p:nvCxnSpPr>
        <p:spPr>
          <a:xfrm>
            <a:off x="322729" y="763166"/>
            <a:ext cx="11528612" cy="0"/>
          </a:xfrm>
          <a:prstGeom prst="line">
            <a:avLst/>
          </a:prstGeom>
          <a:ln w="28575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9353550" y="6408742"/>
            <a:ext cx="2743200" cy="365125"/>
          </a:xfrm>
        </p:spPr>
        <p:txBody>
          <a:bodyPr/>
          <a:lstStyle/>
          <a:p>
            <a:fld id="{EAD2694F-1420-407A-8DEB-70BCD306B871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418235" y="898098"/>
            <a:ext cx="11433106" cy="39546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関係課かいへの説明、データ提供依頼</a:t>
            </a: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Q.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 そもそもオープンデータとは何か。</a:t>
            </a:r>
            <a:b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→ 営利非営利問わず誰もが自由に利用できるデータ。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Q.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 ホームページで出しているデータと何が違うのか。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→ 自由に活用してよいデータとして公開しているかの違い。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Q.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③ なんでしないといけないのか。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→ 国が推進しており、市としても主要な情報化事業である。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Q.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④ 時間がない、人がいない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→ 極力、各課の作業負担を減らすような運用。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418235" y="4987632"/>
            <a:ext cx="11433106" cy="17203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（２）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公開したデータがどのように利活用されているかわからない</a:t>
            </a: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→オープンデータは自由に利用できる性質上、利活用事例の把握が　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困難なため、ダウンロード数等が指標となる。</a:t>
            </a:r>
          </a:p>
        </p:txBody>
      </p:sp>
    </p:spTree>
    <p:extLst>
      <p:ext uri="{BB962C8B-B14F-4D97-AF65-F5344CB8AC3E}">
        <p14:creationId xmlns:p14="http://schemas.microsoft.com/office/powerpoint/2010/main" val="3410233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0249" y="1180407"/>
            <a:ext cx="11670203" cy="5175943"/>
          </a:xfrm>
          <a:noFill/>
          <a:ln>
            <a:noFill/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（１）提供データの定期的な更新</a:t>
            </a:r>
            <a:endParaRPr lang="en-US" altLang="ja-JP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→</a:t>
            </a:r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RPA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を活用したデータの自動更新等の検討。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（２）提供データの充実</a:t>
            </a:r>
            <a:endParaRPr lang="en-US" altLang="ja-JP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→推奨データセットを中心に先進自治体の公開事例等を参考に提供　　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データを充実させる。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（３）広域都市圏での取組み</a:t>
            </a:r>
            <a:endParaRPr lang="en-US" altLang="ja-JP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→連携市町と協議を進め、データの充実や運用について検討を進める。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（４）データの活用促進</a:t>
            </a:r>
            <a:endParaRPr lang="en-US" altLang="ja-JP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→データの活用促進のため</a:t>
            </a:r>
            <a:r>
              <a:rPr lang="ja-JP" altLang="en-US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、産学官連携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した取組みなどの検討。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457200" indent="-457200">
              <a:buFont typeface="+mj-lt"/>
              <a:buAutoNum type="alphaUcParenR"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333375" y="88901"/>
            <a:ext cx="11525250" cy="473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６．今後の取組み</a:t>
            </a:r>
          </a:p>
        </p:txBody>
      </p:sp>
      <p:cxnSp>
        <p:nvCxnSpPr>
          <p:cNvPr id="5" name="直線コネクタ 4"/>
          <p:cNvCxnSpPr/>
          <p:nvPr/>
        </p:nvCxnSpPr>
        <p:spPr>
          <a:xfrm>
            <a:off x="322729" y="630646"/>
            <a:ext cx="11528612" cy="0"/>
          </a:xfrm>
          <a:prstGeom prst="line">
            <a:avLst/>
          </a:prstGeom>
          <a:ln w="28575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9439275" y="6356350"/>
            <a:ext cx="2743200" cy="365125"/>
          </a:xfrm>
        </p:spPr>
        <p:txBody>
          <a:bodyPr/>
          <a:lstStyle/>
          <a:p>
            <a:fld id="{EAD2694F-1420-407A-8DEB-70BCD306B871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9090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229277"/>
            <a:ext cx="10515600" cy="4351338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kumimoji="1" lang="ja-JP" altLang="en-US" sz="3600" dirty="0"/>
              <a:t>ご清聴ありがとうございました。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694F-1420-407A-8DEB-70BCD306B871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229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396</Words>
  <Application>Microsoft Office PowerPoint</Application>
  <PresentationFormat>ワイド画面</PresentationFormat>
  <Paragraphs>126</Paragraphs>
  <Slides>8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HGS創英角ｺﾞｼｯｸUB</vt:lpstr>
      <vt:lpstr>HG丸ｺﾞｼｯｸM-PRO</vt:lpstr>
      <vt:lpstr>ＭＳ Ｐゴシック</vt:lpstr>
      <vt:lpstr>游ゴシック</vt:lpstr>
      <vt:lpstr>游ゴシック Light</vt:lpstr>
      <vt:lpstr>Arial</vt:lpstr>
      <vt:lpstr>Office テーマ</vt:lpstr>
      <vt:lpstr>佐世保市のオープンデータの取組み紹介 （近隣団体の取組み事例紹介）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2019-10-28T02:20:58Z</dcterms:created>
  <dcterms:modified xsi:type="dcterms:W3CDTF">2019-10-28T02:21:12Z</dcterms:modified>
</cp:coreProperties>
</file>