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23"/>
  </p:notesMasterIdLst>
  <p:handoutMasterIdLst>
    <p:handoutMasterId r:id="rId24"/>
  </p:handoutMasterIdLst>
  <p:sldIdLst>
    <p:sldId id="257" r:id="rId2"/>
    <p:sldId id="307" r:id="rId3"/>
    <p:sldId id="308" r:id="rId4"/>
    <p:sldId id="289" r:id="rId5"/>
    <p:sldId id="302" r:id="rId6"/>
    <p:sldId id="284" r:id="rId7"/>
    <p:sldId id="303" r:id="rId8"/>
    <p:sldId id="304" r:id="rId9"/>
    <p:sldId id="305" r:id="rId10"/>
    <p:sldId id="306" r:id="rId11"/>
    <p:sldId id="309" r:id="rId12"/>
    <p:sldId id="310" r:id="rId13"/>
    <p:sldId id="311" r:id="rId14"/>
    <p:sldId id="312" r:id="rId15"/>
    <p:sldId id="313" r:id="rId16"/>
    <p:sldId id="314" r:id="rId17"/>
    <p:sldId id="315" r:id="rId18"/>
    <p:sldId id="316" r:id="rId19"/>
    <p:sldId id="318" r:id="rId20"/>
    <p:sldId id="317" r:id="rId21"/>
    <p:sldId id="264" r:id="rId22"/>
  </p:sldIdLst>
  <p:sldSz cx="9906000" cy="6858000" type="A4"/>
  <p:notesSz cx="6799263" cy="9931400"/>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p15:guide id="1" orient="horz" pos="4180">
          <p15:clr>
            <a:srgbClr val="A4A3A4"/>
          </p15:clr>
        </p15:guide>
        <p15:guide id="2" pos="5984">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8" autoAdjust="0"/>
    <p:restoredTop sz="99566" autoAdjust="0"/>
  </p:normalViewPr>
  <p:slideViewPr>
    <p:cSldViewPr>
      <p:cViewPr varScale="1">
        <p:scale>
          <a:sx n="103" d="100"/>
          <a:sy n="103" d="100"/>
        </p:scale>
        <p:origin x="564" y="108"/>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55763" y="9437922"/>
            <a:ext cx="2943509" cy="493486"/>
          </a:xfrm>
          <a:prstGeom prst="rect">
            <a:avLst/>
          </a:prstGeom>
          <a:noFill/>
          <a:ln w="9525">
            <a:noFill/>
            <a:miter lim="800000"/>
            <a:headEnd/>
            <a:tailEnd/>
          </a:ln>
          <a:effectLst/>
        </p:spPr>
        <p:txBody>
          <a:bodyPr vert="horz" wrap="square" lIns="95348" tIns="47675" rIns="95348" bIns="47675" numCol="1" anchor="b" anchorCtr="0" compatLnSpc="1">
            <a:prstTxWarp prst="textNoShape">
              <a:avLst/>
            </a:prstTxWarp>
          </a:bodyPr>
          <a:lstStyle>
            <a:lvl1pPr algn="r" defTabSz="954015">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3" y="4"/>
            <a:ext cx="2943509" cy="493486"/>
          </a:xfrm>
          <a:prstGeom prst="rect">
            <a:avLst/>
          </a:prstGeom>
          <a:noFill/>
          <a:ln w="12700" cap="sq">
            <a:noFill/>
            <a:miter lim="800000"/>
            <a:headEnd type="none" w="sm" len="sm"/>
            <a:tailEnd type="none" w="sm" len="sm"/>
          </a:ln>
          <a:effectLst/>
        </p:spPr>
        <p:txBody>
          <a:bodyPr vert="horz" wrap="none" lIns="95348" tIns="47675" rIns="95348" bIns="47675" numCol="1" anchor="ctr" anchorCtr="0" compatLnSpc="1">
            <a:prstTxWarp prst="textNoShape">
              <a:avLst/>
            </a:prstTxWarp>
          </a:bodyPr>
          <a:lstStyle>
            <a:lvl1pPr algn="l" defTabSz="954015">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55763" y="4"/>
            <a:ext cx="2943509" cy="493486"/>
          </a:xfrm>
          <a:prstGeom prst="rect">
            <a:avLst/>
          </a:prstGeom>
          <a:noFill/>
          <a:ln w="12700" cap="sq">
            <a:noFill/>
            <a:miter lim="800000"/>
            <a:headEnd type="none" w="sm" len="sm"/>
            <a:tailEnd type="none" w="sm" len="sm"/>
          </a:ln>
          <a:effectLst/>
        </p:spPr>
        <p:txBody>
          <a:bodyPr vert="horz" wrap="none" lIns="95348" tIns="47675" rIns="95348" bIns="47675" numCol="1" anchor="ctr" anchorCtr="0" compatLnSpc="1">
            <a:prstTxWarp prst="textNoShape">
              <a:avLst/>
            </a:prstTxWarp>
          </a:bodyPr>
          <a:lstStyle>
            <a:lvl1pPr algn="r" defTabSz="954015">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08025" y="744538"/>
            <a:ext cx="5383213" cy="37274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7685" y="4717425"/>
            <a:ext cx="4983896" cy="4470673"/>
          </a:xfrm>
          <a:prstGeom prst="rect">
            <a:avLst/>
          </a:prstGeom>
          <a:noFill/>
          <a:ln w="12700" cap="sq">
            <a:noFill/>
            <a:miter lim="800000"/>
            <a:headEnd type="none" w="sm" len="sm"/>
            <a:tailEnd type="none" w="sm" len="sm"/>
          </a:ln>
          <a:effectLst/>
        </p:spPr>
        <p:txBody>
          <a:bodyPr vert="horz" wrap="none" lIns="95348" tIns="47675" rIns="95348" bIns="47675"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3" y="9437922"/>
            <a:ext cx="2943509" cy="493486"/>
          </a:xfrm>
          <a:prstGeom prst="rect">
            <a:avLst/>
          </a:prstGeom>
          <a:noFill/>
          <a:ln w="12700" cap="sq">
            <a:noFill/>
            <a:miter lim="800000"/>
            <a:headEnd type="none" w="sm" len="sm"/>
            <a:tailEnd type="none" w="sm" len="sm"/>
          </a:ln>
          <a:effectLst/>
        </p:spPr>
        <p:txBody>
          <a:bodyPr vert="horz" wrap="none" lIns="95348" tIns="47675" rIns="95348" bIns="47675" numCol="1" anchor="b" anchorCtr="0" compatLnSpc="1">
            <a:prstTxWarp prst="textNoShape">
              <a:avLst/>
            </a:prstTxWarp>
          </a:bodyPr>
          <a:lstStyle>
            <a:lvl1pPr algn="l" defTabSz="954015">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55763" y="9437922"/>
            <a:ext cx="2943509" cy="493486"/>
          </a:xfrm>
          <a:prstGeom prst="rect">
            <a:avLst/>
          </a:prstGeom>
          <a:noFill/>
          <a:ln w="12700" cap="sq">
            <a:noFill/>
            <a:miter lim="800000"/>
            <a:headEnd type="none" w="sm" len="sm"/>
            <a:tailEnd type="none" w="sm" len="sm"/>
          </a:ln>
          <a:effectLst/>
        </p:spPr>
        <p:txBody>
          <a:bodyPr vert="horz" wrap="none" lIns="95348" tIns="47675" rIns="95348" bIns="47675" numCol="1" anchor="b" anchorCtr="0" compatLnSpc="1">
            <a:prstTxWarp prst="textNoShape">
              <a:avLst/>
            </a:prstTxWarp>
          </a:bodyPr>
          <a:lstStyle>
            <a:lvl1pPr algn="r" defTabSz="954015">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84681"/>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255726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2557264"/>
            <a:ext cx="7113240" cy="369332"/>
          </a:xfrm>
        </p:spPr>
        <p:txBody>
          <a:bodyPr anchor="ctr" anchorCtr="0"/>
          <a:lstStyle>
            <a:lvl1pPr marL="0" indent="0">
              <a:buNone/>
              <a:defRPr b="1">
                <a:solidFill>
                  <a:schemeClr val="tx1"/>
                </a:solidFill>
              </a:defRPr>
            </a:lvl1pPr>
          </a:lstStyle>
          <a:p>
            <a:pPr lvl="0"/>
            <a:r>
              <a:rPr kumimoji="1" lang="ja-JP" altLang="en-US" smtClean="0"/>
              <a:t>マスター テキストの書式設定</a:t>
            </a:r>
          </a:p>
        </p:txBody>
      </p:sp>
      <p:sp>
        <p:nvSpPr>
          <p:cNvPr id="10" name="Text Box 785"/>
          <p:cNvSpPr txBox="1">
            <a:spLocks noChangeArrowheads="1"/>
          </p:cNvSpPr>
          <p:nvPr userDrawn="1"/>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endParaRPr lang="en-US" altLang="ja-JP" dirty="0">
              <a:solidFill>
                <a:schemeClr val="bg2"/>
              </a:solidFill>
            </a:endParaRPr>
          </a:p>
        </p:txBody>
      </p:sp>
      <p:sp>
        <p:nvSpPr>
          <p:cNvPr id="9" name="テキスト プレースホルダー 8"/>
          <p:cNvSpPr>
            <a:spLocks noGrp="1"/>
          </p:cNvSpPr>
          <p:nvPr>
            <p:ph type="body" sz="quarter" idx="11"/>
          </p:nvPr>
        </p:nvSpPr>
        <p:spPr>
          <a:xfrm>
            <a:off x="8985448" y="188913"/>
            <a:ext cx="828873" cy="290763"/>
          </a:xfrm>
        </p:spPr>
        <p:txBody>
          <a:bodyPr>
            <a:normAutofit/>
          </a:bodyPr>
          <a:lstStyle>
            <a:lvl1pPr marL="0" indent="0" algn="ctr">
              <a:buNone/>
              <a:defRPr sz="1200"/>
            </a:lvl1pPr>
          </a:lstStyle>
          <a:p>
            <a:pPr lvl="0"/>
            <a:r>
              <a:rPr kumimoji="1" lang="ja-JP" altLang="en-US" smtClean="0"/>
              <a:t>マスター テキストの書式設定</a:t>
            </a:r>
          </a:p>
        </p:txBody>
      </p:sp>
      <p:sp>
        <p:nvSpPr>
          <p:cNvPr id="11" name="Rectangle 6"/>
          <p:cNvSpPr txBox="1">
            <a:spLocks noChangeArrowheads="1"/>
          </p:cNvSpPr>
          <p:nvPr userDrawn="1"/>
        </p:nvSpPr>
        <p:spPr bwMode="auto">
          <a:xfrm>
            <a:off x="2798084" y="5707166"/>
            <a:ext cx="6912767" cy="314122"/>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r" latinLnBrk="0"/>
            <a:r>
              <a:rPr lang="ja-JP" altLang="en-US" sz="1600" kern="0" dirty="0" smtClean="0"/>
              <a:t>オープン＆ビッグデータ活用・地方創生推進機構</a:t>
            </a:r>
            <a:r>
              <a:rPr lang="ja-JP" altLang="en-US" sz="1600" kern="0" baseline="0" dirty="0" smtClean="0"/>
              <a:t> 事務局</a:t>
            </a:r>
            <a:endParaRPr lang="ja-JP" altLang="en-US" sz="1600" kern="0" dirty="0" smtClean="0"/>
          </a:p>
        </p:txBody>
      </p:sp>
      <p:sp>
        <p:nvSpPr>
          <p:cNvPr id="12" name="Rectangle 5"/>
          <p:cNvSpPr txBox="1">
            <a:spLocks noChangeArrowheads="1"/>
          </p:cNvSpPr>
          <p:nvPr userDrawn="1"/>
        </p:nvSpPr>
        <p:spPr bwMode="auto">
          <a:xfrm>
            <a:off x="2792759" y="1772816"/>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accent2"/>
          </a:solidFill>
          <a:ln>
            <a:solidFill>
              <a:schemeClr val="accent2"/>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オープン＆ビッグデータ活用・地方創生推進機構</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52420" y="6638448"/>
            <a:ext cx="5767171"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lgn="l">
              <a:defRPr/>
            </a:pPr>
            <a:r>
              <a:rPr lang="en-US" altLang="ja-JP" sz="1000" b="1" dirty="0" smtClean="0">
                <a:solidFill>
                  <a:srgbClr val="353535"/>
                </a:solidFill>
                <a:latin typeface="Arial" charset="0"/>
              </a:rPr>
              <a:t>© 2015 Vitalizing Local Economy Organization by Open data &amp; Big data</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VLED-tech/tools" TargetMode="External"/><Relationship Id="rId2" Type="http://schemas.openxmlformats.org/officeDocument/2006/relationships/hyperlink" Target="https://github.com/VLED-tech/guide"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4520952" y="5301208"/>
            <a:ext cx="5184575" cy="375677"/>
          </a:xfrm>
        </p:spPr>
        <p:txBody>
          <a:bodyPr/>
          <a:lstStyle/>
          <a:p>
            <a:pPr algn="r"/>
            <a:r>
              <a:rPr lang="en-US" altLang="ja-JP" sz="2000" dirty="0" smtClean="0"/>
              <a:t>2015.09.14</a:t>
            </a:r>
          </a:p>
        </p:txBody>
      </p:sp>
      <p:sp>
        <p:nvSpPr>
          <p:cNvPr id="3" name="タイトル 2"/>
          <p:cNvSpPr>
            <a:spLocks noGrp="1"/>
          </p:cNvSpPr>
          <p:nvPr>
            <p:ph type="ctrTitle" sz="quarter"/>
          </p:nvPr>
        </p:nvSpPr>
        <p:spPr>
          <a:xfrm>
            <a:off x="2792760" y="3012674"/>
            <a:ext cx="7021561" cy="1052786"/>
          </a:xfrm>
        </p:spPr>
        <p:txBody>
          <a:bodyPr anchor="t" anchorCtr="0"/>
          <a:lstStyle/>
          <a:p>
            <a:r>
              <a:rPr lang="ja-JP" altLang="en-US" dirty="0">
                <a:latin typeface="メイリオ" pitchFamily="50" charset="-128"/>
                <a:ea typeface="メイリオ" pitchFamily="50" charset="-128"/>
                <a:cs typeface="メイリオ" pitchFamily="50" charset="-128"/>
              </a:rPr>
              <a:t>オープンデータガイド（活用編）・ツール集の構成と編集環境案</a:t>
            </a:r>
          </a:p>
        </p:txBody>
      </p:sp>
      <p:sp>
        <p:nvSpPr>
          <p:cNvPr id="4" name="テキスト プレースホルダー 3"/>
          <p:cNvSpPr>
            <a:spLocks noGrp="1"/>
          </p:cNvSpPr>
          <p:nvPr>
            <p:ph type="body" sz="quarter" idx="10"/>
          </p:nvPr>
        </p:nvSpPr>
        <p:spPr/>
        <p:txBody>
          <a:bodyPr>
            <a:normAutofit lnSpcReduction="10000"/>
          </a:bodyPr>
          <a:lstStyle/>
          <a:p>
            <a:endParaRPr kumimoji="1" lang="ja-JP" altLang="en-US" dirty="0"/>
          </a:p>
        </p:txBody>
      </p:sp>
      <p:sp>
        <p:nvSpPr>
          <p:cNvPr id="8" name="テキスト プレースホルダー 7"/>
          <p:cNvSpPr>
            <a:spLocks noGrp="1"/>
          </p:cNvSpPr>
          <p:nvPr>
            <p:ph type="body" sz="quarter" idx="11"/>
          </p:nvPr>
        </p:nvSpPr>
        <p:spPr/>
        <p:txBody>
          <a:bodyPr anchor="ctr" anchorCtr="0"/>
          <a:lstStyle/>
          <a:p>
            <a:r>
              <a:rPr kumimoji="1" lang="ja-JP" altLang="en-US" dirty="0" smtClean="0"/>
              <a:t>資料</a:t>
            </a:r>
            <a:r>
              <a:rPr lang="en-US" altLang="ja-JP" smtClean="0"/>
              <a:t>2-3</a:t>
            </a:r>
            <a:endParaRPr kumimoji="1" lang="ja-JP" altLang="en-US" dirty="0"/>
          </a:p>
        </p:txBody>
      </p:sp>
      <p:pic>
        <p:nvPicPr>
          <p:cNvPr id="1026"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960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シナリオの記述テンプレート案</a:t>
            </a:r>
            <a:endParaRPr kumimoji="1" lang="ja-JP" altLang="en-US" dirty="0"/>
          </a:p>
        </p:txBody>
      </p:sp>
      <p:sp>
        <p:nvSpPr>
          <p:cNvPr id="7" name="コンテンツ プレースホルダー 6"/>
          <p:cNvSpPr>
            <a:spLocks noGrp="1"/>
          </p:cNvSpPr>
          <p:nvPr>
            <p:ph idx="1"/>
          </p:nvPr>
        </p:nvSpPr>
        <p:spPr/>
        <p:txBody>
          <a:bodyPr>
            <a:normAutofit fontScale="92500" lnSpcReduction="10000"/>
          </a:bodyPr>
          <a:lstStyle/>
          <a:p>
            <a:r>
              <a:rPr kumimoji="1" lang="ja-JP" altLang="en-US" dirty="0" smtClean="0"/>
              <a:t>シナリオのタイトル</a:t>
            </a:r>
          </a:p>
          <a:p>
            <a:r>
              <a:rPr kumimoji="1" lang="ja-JP" altLang="en-US" dirty="0" smtClean="0"/>
              <a:t>目的</a:t>
            </a:r>
          </a:p>
          <a:p>
            <a:pPr lvl="1"/>
            <a:r>
              <a:rPr kumimoji="1" lang="ja-JP" altLang="en-US" dirty="0" smtClean="0"/>
              <a:t>このシナリオによって実現したいことを</a:t>
            </a:r>
            <a:r>
              <a:rPr kumimoji="1" lang="ja-JP" altLang="en-US" dirty="0" smtClean="0"/>
              <a:t>、数行程度</a:t>
            </a:r>
            <a:r>
              <a:rPr kumimoji="1" lang="ja-JP" altLang="en-US" dirty="0" smtClean="0"/>
              <a:t>で記述する。</a:t>
            </a:r>
          </a:p>
          <a:p>
            <a:r>
              <a:rPr kumimoji="1" lang="ja-JP" altLang="en-US" dirty="0" smtClean="0"/>
              <a:t>利用する技術</a:t>
            </a:r>
          </a:p>
          <a:p>
            <a:pPr lvl="1"/>
            <a:r>
              <a:rPr kumimoji="1" lang="ja-JP" altLang="en-US" dirty="0" smtClean="0"/>
              <a:t>このシナリオの中で利用する技術を列挙する。</a:t>
            </a:r>
          </a:p>
          <a:p>
            <a:pPr lvl="1"/>
            <a:r>
              <a:rPr kumimoji="1" lang="ja-JP" altLang="en-US" dirty="0" smtClean="0"/>
              <a:t>「</a:t>
            </a:r>
            <a:r>
              <a:rPr kumimoji="1" lang="en-US" altLang="ja-JP" dirty="0" smtClean="0"/>
              <a:t>2.2 </a:t>
            </a:r>
            <a:r>
              <a:rPr lang="ja-JP" altLang="en-US" dirty="0" smtClean="0"/>
              <a:t>利用できる技術」の各項目にリンクすることが望ましい。</a:t>
            </a:r>
            <a:endParaRPr kumimoji="1" lang="ja-JP" altLang="en-US" dirty="0" smtClean="0"/>
          </a:p>
          <a:p>
            <a:r>
              <a:rPr kumimoji="1" lang="ja-JP" altLang="en-US" dirty="0" smtClean="0"/>
              <a:t>使用するデータ</a:t>
            </a:r>
          </a:p>
          <a:p>
            <a:pPr lvl="1"/>
            <a:r>
              <a:rPr lang="ja-JP" altLang="en-US" dirty="0"/>
              <a:t>このシナリオの中で利用</a:t>
            </a:r>
            <a:r>
              <a:rPr lang="ja-JP" altLang="en-US" dirty="0" smtClean="0"/>
              <a:t>するデータを列挙する。</a:t>
            </a:r>
          </a:p>
          <a:p>
            <a:pPr lvl="1"/>
            <a:r>
              <a:rPr kumimoji="1" lang="ja-JP" altLang="en-US" dirty="0" smtClean="0"/>
              <a:t>入手先にリンクすることが望ましい。</a:t>
            </a:r>
          </a:p>
          <a:p>
            <a:r>
              <a:rPr kumimoji="1" lang="ja-JP" altLang="en-US" dirty="0" smtClean="0"/>
              <a:t>実現手順</a:t>
            </a:r>
          </a:p>
          <a:p>
            <a:pPr lvl="1"/>
            <a:r>
              <a:rPr kumimoji="1" lang="ja-JP" altLang="en-US" dirty="0" smtClean="0"/>
              <a:t>データを取得し、加工・分析して可視化するまでの手順を順に説明する。</a:t>
            </a:r>
          </a:p>
          <a:p>
            <a:pPr lvl="1"/>
            <a:r>
              <a:rPr lang="ja-JP" altLang="en-US" dirty="0" smtClean="0"/>
              <a:t>利用するツールについては</a:t>
            </a:r>
            <a:r>
              <a:rPr lang="ja-JP" altLang="en-US" dirty="0"/>
              <a:t>、「データの利活用・公開に有用なツール集</a:t>
            </a:r>
            <a:r>
              <a:rPr lang="ja-JP" altLang="en-US" dirty="0" smtClean="0"/>
              <a:t>」の該当する記事にリンクすることが望ましい。</a:t>
            </a:r>
            <a:endParaRPr kumimoji="1" lang="ja-JP" altLang="en-US" dirty="0" smtClean="0"/>
          </a:p>
          <a:p>
            <a:r>
              <a:rPr kumimoji="1" lang="ja-JP" altLang="en-US" dirty="0" smtClean="0"/>
              <a:t>利用ルールに関する留意点</a:t>
            </a:r>
          </a:p>
          <a:p>
            <a:pPr lvl="1"/>
            <a:r>
              <a:rPr kumimoji="1" lang="ja-JP" altLang="en-US" dirty="0" smtClean="0"/>
              <a:t>データの取得・加工の際に、利用ルールに関する問題があれば記述する。</a:t>
            </a: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10</a:t>
            </a:fld>
            <a:endParaRPr lang="en-US" altLang="ja-JP"/>
          </a:p>
        </p:txBody>
      </p:sp>
    </p:spTree>
    <p:extLst>
      <p:ext uri="{BB962C8B-B14F-4D97-AF65-F5344CB8AC3E}">
        <p14:creationId xmlns:p14="http://schemas.microsoft.com/office/powerpoint/2010/main" val="124142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2. </a:t>
            </a:r>
            <a:r>
              <a:rPr lang="ja-JP" altLang="en-US" dirty="0" smtClean="0"/>
              <a:t>データ</a:t>
            </a:r>
            <a:r>
              <a:rPr lang="ja-JP" altLang="en-US" dirty="0"/>
              <a:t>の利活用・公開に有用なツール集の構成</a:t>
            </a:r>
            <a:r>
              <a:rPr lang="ja-JP" altLang="en-US" dirty="0" smtClean="0"/>
              <a:t>案</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a:p>
        </p:txBody>
      </p:sp>
    </p:spTree>
    <p:extLst>
      <p:ext uri="{BB962C8B-B14F-4D97-AF65-F5344CB8AC3E}">
        <p14:creationId xmlns:p14="http://schemas.microsoft.com/office/powerpoint/2010/main" val="216653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データの利活用・公開に有用なツール集の概要</a:t>
            </a:r>
            <a:endParaRPr kumimoji="1" lang="ja-JP" altLang="en-US" dirty="0"/>
          </a:p>
        </p:txBody>
      </p:sp>
      <p:sp>
        <p:nvSpPr>
          <p:cNvPr id="3" name="コンテンツ プレースホルダー 2"/>
          <p:cNvSpPr>
            <a:spLocks noGrp="1"/>
          </p:cNvSpPr>
          <p:nvPr>
            <p:ph sz="half" idx="1"/>
          </p:nvPr>
        </p:nvSpPr>
        <p:spPr/>
        <p:txBody>
          <a:bodyPr>
            <a:normAutofit/>
          </a:bodyPr>
          <a:lstStyle/>
          <a:p>
            <a:r>
              <a:rPr lang="ja-JP" altLang="en-US" dirty="0" smtClean="0"/>
              <a:t>想定する読者</a:t>
            </a:r>
          </a:p>
          <a:p>
            <a:pPr lvl="1"/>
            <a:r>
              <a:rPr lang="ja-JP" altLang="en-US" dirty="0" smtClean="0"/>
              <a:t>官庁の職員</a:t>
            </a:r>
          </a:p>
          <a:p>
            <a:pPr lvl="1"/>
            <a:r>
              <a:rPr lang="ja-JP" altLang="en-US" dirty="0" smtClean="0"/>
              <a:t>自治体職員</a:t>
            </a:r>
            <a:endParaRPr lang="ja-JP" altLang="en-US" dirty="0"/>
          </a:p>
          <a:p>
            <a:pPr lvl="1"/>
            <a:r>
              <a:rPr lang="ja-JP" altLang="en-US" dirty="0"/>
              <a:t>シビックテック</a:t>
            </a:r>
          </a:p>
          <a:p>
            <a:pPr lvl="1"/>
            <a:r>
              <a:rPr lang="ja-JP" altLang="en-US" dirty="0"/>
              <a:t>地域の地元企業の</a:t>
            </a:r>
            <a:r>
              <a:rPr lang="ja-JP" altLang="en-US" dirty="0" smtClean="0"/>
              <a:t>社員</a:t>
            </a:r>
            <a:endParaRPr lang="ja-JP" altLang="en-US" dirty="0"/>
          </a:p>
        </p:txBody>
      </p:sp>
      <p:sp>
        <p:nvSpPr>
          <p:cNvPr id="5" name="コンテンツ プレースホルダー 4"/>
          <p:cNvSpPr>
            <a:spLocks noGrp="1"/>
          </p:cNvSpPr>
          <p:nvPr>
            <p:ph sz="half" idx="2"/>
          </p:nvPr>
        </p:nvSpPr>
        <p:spPr/>
        <p:txBody>
          <a:bodyPr/>
          <a:lstStyle/>
          <a:p>
            <a:r>
              <a:rPr kumimoji="1" lang="ja-JP" altLang="en-US" dirty="0" smtClean="0"/>
              <a:t>内容</a:t>
            </a:r>
          </a:p>
          <a:p>
            <a:pPr lvl="1"/>
            <a:r>
              <a:rPr lang="ja-JP" altLang="en-US" dirty="0"/>
              <a:t>オープンデータの利活用・公開に有用なツール群や、地方創生に寄与するツール群をまとめる。</a:t>
            </a:r>
          </a:p>
          <a:p>
            <a:pPr lvl="2"/>
            <a:r>
              <a:rPr lang="ja-JP" altLang="en-US" dirty="0"/>
              <a:t>ツールの利用例を示すために、必要に応じてサンプルプログラムを用意する。</a:t>
            </a:r>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a:p>
        </p:txBody>
      </p:sp>
      <p:grpSp>
        <p:nvGrpSpPr>
          <p:cNvPr id="26" name="グループ化 25"/>
          <p:cNvGrpSpPr>
            <a:grpSpLocks noChangeAspect="1"/>
          </p:cNvGrpSpPr>
          <p:nvPr/>
        </p:nvGrpSpPr>
        <p:grpSpPr>
          <a:xfrm>
            <a:off x="1119955" y="3148249"/>
            <a:ext cx="7584621" cy="3418006"/>
            <a:chOff x="326532" y="2348880"/>
            <a:chExt cx="9253324" cy="4170007"/>
          </a:xfrm>
        </p:grpSpPr>
        <p:sp>
          <p:nvSpPr>
            <p:cNvPr id="6" name="角丸四角形 5"/>
            <p:cNvSpPr/>
            <p:nvPr/>
          </p:nvSpPr>
          <p:spPr bwMode="auto">
            <a:xfrm>
              <a:off x="560512" y="2521325"/>
              <a:ext cx="2448272" cy="432048"/>
            </a:xfrm>
            <a:prstGeom prst="roundRect">
              <a:avLst/>
            </a:prstGeom>
            <a:solidFill>
              <a:schemeClr val="accent2"/>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n-ea"/>
                  <a:ea typeface="+mn-ea"/>
                </a:rPr>
                <a:t>データの作成・加工</a:t>
              </a:r>
            </a:p>
          </p:txBody>
        </p:sp>
        <p:sp>
          <p:nvSpPr>
            <p:cNvPr id="7" name="角丸四角形 6"/>
            <p:cNvSpPr/>
            <p:nvPr/>
          </p:nvSpPr>
          <p:spPr bwMode="auto">
            <a:xfrm>
              <a:off x="560512" y="3313413"/>
              <a:ext cx="2448272" cy="432048"/>
            </a:xfrm>
            <a:prstGeom prst="roundRect">
              <a:avLst/>
            </a:prstGeom>
            <a:solidFill>
              <a:schemeClr val="accent2"/>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n-ea"/>
                  <a:ea typeface="+mn-ea"/>
                </a:rPr>
                <a:t>データの公開</a:t>
              </a:r>
            </a:p>
          </p:txBody>
        </p:sp>
        <p:cxnSp>
          <p:nvCxnSpPr>
            <p:cNvPr id="8" name="直線矢印コネクタ 7"/>
            <p:cNvCxnSpPr>
              <a:stCxn id="6" idx="2"/>
              <a:endCxn id="7" idx="0"/>
            </p:cNvCxnSpPr>
            <p:nvPr/>
          </p:nvCxnSpPr>
          <p:spPr bwMode="auto">
            <a:xfrm>
              <a:off x="1784648" y="2953373"/>
              <a:ext cx="0" cy="360040"/>
            </a:xfrm>
            <a:prstGeom prst="straightConnector1">
              <a:avLst/>
            </a:prstGeom>
            <a:solidFill>
              <a:schemeClr val="accent1"/>
            </a:solidFill>
            <a:ln w="28575" cap="sq" cmpd="sng" algn="ctr">
              <a:solidFill>
                <a:schemeClr val="accent2"/>
              </a:solidFill>
              <a:prstDash val="solid"/>
              <a:round/>
              <a:headEnd type="none" w="sm" len="sm"/>
              <a:tailEnd type="triangle"/>
            </a:ln>
            <a:effectLst/>
          </p:spPr>
        </p:cxnSp>
        <p:sp>
          <p:nvSpPr>
            <p:cNvPr id="9" name="テキスト ボックス 8"/>
            <p:cNvSpPr txBox="1"/>
            <p:nvPr/>
          </p:nvSpPr>
          <p:spPr>
            <a:xfrm>
              <a:off x="1784648" y="3017284"/>
              <a:ext cx="2978894" cy="319167"/>
            </a:xfrm>
            <a:prstGeom prst="rect">
              <a:avLst/>
            </a:prstGeom>
            <a:noFill/>
          </p:spPr>
          <p:txBody>
            <a:bodyPr wrap="none" rtlCol="0">
              <a:spAutoFit/>
            </a:bodyPr>
            <a:lstStyle/>
            <a:p>
              <a:pPr algn="l"/>
              <a:r>
                <a:rPr kumimoji="1" lang="ja-JP" altLang="en-US" sz="1100" dirty="0" smtClean="0">
                  <a:solidFill>
                    <a:schemeClr val="bg2"/>
                  </a:solidFill>
                  <a:latin typeface="+mn-ea"/>
                  <a:ea typeface="+mn-ea"/>
                  <a:cs typeface="ヒラギノ角ゴ ProN W6"/>
                </a:rPr>
                <a:t>データ形式の変換・作成補助ツール</a:t>
              </a:r>
            </a:p>
          </p:txBody>
        </p:sp>
        <p:sp>
          <p:nvSpPr>
            <p:cNvPr id="10" name="テキスト ボックス 9"/>
            <p:cNvSpPr txBox="1"/>
            <p:nvPr/>
          </p:nvSpPr>
          <p:spPr>
            <a:xfrm>
              <a:off x="1784648" y="3848057"/>
              <a:ext cx="1946295" cy="319167"/>
            </a:xfrm>
            <a:prstGeom prst="rect">
              <a:avLst/>
            </a:prstGeom>
            <a:noFill/>
          </p:spPr>
          <p:txBody>
            <a:bodyPr wrap="none" rtlCol="0">
              <a:spAutoFit/>
            </a:bodyPr>
            <a:lstStyle/>
            <a:p>
              <a:pPr algn="l"/>
              <a:r>
                <a:rPr kumimoji="1" lang="ja-JP" altLang="en-US" sz="1100" dirty="0" smtClean="0">
                  <a:solidFill>
                    <a:schemeClr val="bg2"/>
                  </a:solidFill>
                  <a:latin typeface="+mn-ea"/>
                  <a:ea typeface="+mn-ea"/>
                  <a:cs typeface="ヒラギノ角ゴ ProN W6"/>
                </a:rPr>
                <a:t>データカタログサイト</a:t>
              </a:r>
            </a:p>
          </p:txBody>
        </p:sp>
        <p:sp>
          <p:nvSpPr>
            <p:cNvPr id="11" name="角丸四角形 10"/>
            <p:cNvSpPr/>
            <p:nvPr/>
          </p:nvSpPr>
          <p:spPr bwMode="auto">
            <a:xfrm>
              <a:off x="5247958" y="2521325"/>
              <a:ext cx="2448272" cy="432048"/>
            </a:xfrm>
            <a:prstGeom prst="roundRect">
              <a:avLst/>
            </a:prstGeom>
            <a:solidFill>
              <a:schemeClr val="accent2"/>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n-ea"/>
                  <a:ea typeface="+mn-ea"/>
                </a:rPr>
                <a:t>データの検索</a:t>
              </a:r>
            </a:p>
          </p:txBody>
        </p:sp>
        <p:sp>
          <p:nvSpPr>
            <p:cNvPr id="12" name="テキスト ボックス 11"/>
            <p:cNvSpPr txBox="1"/>
            <p:nvPr/>
          </p:nvSpPr>
          <p:spPr>
            <a:xfrm>
              <a:off x="6699189" y="3021128"/>
              <a:ext cx="1429995" cy="319167"/>
            </a:xfrm>
            <a:prstGeom prst="rect">
              <a:avLst/>
            </a:prstGeom>
            <a:noFill/>
          </p:spPr>
          <p:txBody>
            <a:bodyPr wrap="none" rtlCol="0">
              <a:spAutoFit/>
            </a:bodyPr>
            <a:lstStyle/>
            <a:p>
              <a:pPr algn="l"/>
              <a:r>
                <a:rPr kumimoji="1" lang="ja-JP" altLang="en-US" sz="1100" dirty="0" smtClean="0">
                  <a:solidFill>
                    <a:schemeClr val="bg2"/>
                  </a:solidFill>
                  <a:latin typeface="+mn-ea"/>
                  <a:ea typeface="+mn-ea"/>
                  <a:cs typeface="ヒラギノ角ゴ ProN W6"/>
                </a:rPr>
                <a:t>データセット等</a:t>
              </a:r>
            </a:p>
          </p:txBody>
        </p:sp>
        <p:sp>
          <p:nvSpPr>
            <p:cNvPr id="13" name="角丸四角形 12"/>
            <p:cNvSpPr/>
            <p:nvPr/>
          </p:nvSpPr>
          <p:spPr bwMode="auto">
            <a:xfrm>
              <a:off x="5247958" y="3256304"/>
              <a:ext cx="2448272" cy="432048"/>
            </a:xfrm>
            <a:prstGeom prst="roundRect">
              <a:avLst/>
            </a:prstGeom>
            <a:solidFill>
              <a:schemeClr val="accent2"/>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n-ea"/>
                  <a:ea typeface="+mn-ea"/>
                </a:rPr>
                <a:t>データの分析</a:t>
              </a:r>
            </a:p>
          </p:txBody>
        </p:sp>
        <p:cxnSp>
          <p:nvCxnSpPr>
            <p:cNvPr id="14" name="直線矢印コネクタ 13"/>
            <p:cNvCxnSpPr>
              <a:stCxn id="11" idx="2"/>
              <a:endCxn id="13" idx="0"/>
            </p:cNvCxnSpPr>
            <p:nvPr/>
          </p:nvCxnSpPr>
          <p:spPr bwMode="auto">
            <a:xfrm>
              <a:off x="6472094" y="2953373"/>
              <a:ext cx="0" cy="302931"/>
            </a:xfrm>
            <a:prstGeom prst="straightConnector1">
              <a:avLst/>
            </a:prstGeom>
            <a:solidFill>
              <a:schemeClr val="accent1"/>
            </a:solidFill>
            <a:ln w="28575" cap="sq" cmpd="sng" algn="ctr">
              <a:solidFill>
                <a:schemeClr val="accent2"/>
              </a:solidFill>
              <a:prstDash val="solid"/>
              <a:round/>
              <a:headEnd type="none" w="sm" len="sm"/>
              <a:tailEnd type="triangle"/>
            </a:ln>
            <a:effectLst/>
          </p:spPr>
        </p:cxnSp>
        <p:sp>
          <p:nvSpPr>
            <p:cNvPr id="15" name="テキスト ボックス 14"/>
            <p:cNvSpPr txBox="1"/>
            <p:nvPr/>
          </p:nvSpPr>
          <p:spPr>
            <a:xfrm>
              <a:off x="6704313" y="3751403"/>
              <a:ext cx="2118395" cy="732207"/>
            </a:xfrm>
            <a:prstGeom prst="rect">
              <a:avLst/>
            </a:prstGeom>
            <a:noFill/>
          </p:spPr>
          <p:txBody>
            <a:bodyPr wrap="none" rtlCol="0">
              <a:spAutoFit/>
            </a:bodyPr>
            <a:lstStyle/>
            <a:p>
              <a:pPr algn="l"/>
              <a:r>
                <a:rPr kumimoji="1" lang="en-US" altLang="ja-JP" sz="1100" dirty="0" smtClean="0">
                  <a:solidFill>
                    <a:schemeClr val="bg2"/>
                  </a:solidFill>
                  <a:latin typeface="+mn-ea"/>
                  <a:ea typeface="+mn-ea"/>
                  <a:cs typeface="ヒラギノ角ゴ ProN W6"/>
                </a:rPr>
                <a:t>BI</a:t>
              </a:r>
              <a:r>
                <a:rPr kumimoji="1" lang="ja-JP" altLang="en-US" sz="1100" dirty="0" smtClean="0">
                  <a:solidFill>
                    <a:schemeClr val="bg2"/>
                  </a:solidFill>
                  <a:latin typeface="+mn-ea"/>
                  <a:ea typeface="+mn-ea"/>
                  <a:cs typeface="ヒラギノ角ゴ ProN W6"/>
                </a:rPr>
                <a:t>ツール</a:t>
              </a:r>
            </a:p>
            <a:p>
              <a:pPr algn="l"/>
              <a:r>
                <a:rPr kumimoji="1" lang="ja-JP" altLang="en-US" sz="1100" dirty="0" smtClean="0">
                  <a:solidFill>
                    <a:schemeClr val="bg2"/>
                  </a:solidFill>
                  <a:latin typeface="+mn-ea"/>
                  <a:ea typeface="+mn-ea"/>
                  <a:cs typeface="ヒラギノ角ゴ ProN W6"/>
                </a:rPr>
                <a:t>統計分析ツール</a:t>
              </a:r>
            </a:p>
            <a:p>
              <a:pPr algn="l"/>
              <a:r>
                <a:rPr kumimoji="1" lang="ja-JP" altLang="en-US" sz="1100" dirty="0" smtClean="0">
                  <a:solidFill>
                    <a:schemeClr val="bg2"/>
                  </a:solidFill>
                  <a:latin typeface="+mn-ea"/>
                  <a:ea typeface="+mn-ea"/>
                  <a:cs typeface="ヒラギノ角ゴ ProN W6"/>
                </a:rPr>
                <a:t>機械学習アルゴリズム等</a:t>
              </a:r>
            </a:p>
          </p:txBody>
        </p:sp>
        <p:sp>
          <p:nvSpPr>
            <p:cNvPr id="16" name="角丸四角形 15"/>
            <p:cNvSpPr/>
            <p:nvPr/>
          </p:nvSpPr>
          <p:spPr bwMode="auto">
            <a:xfrm>
              <a:off x="5247958" y="4587882"/>
              <a:ext cx="2448272" cy="432048"/>
            </a:xfrm>
            <a:prstGeom prst="roundRect">
              <a:avLst/>
            </a:prstGeom>
            <a:solidFill>
              <a:schemeClr val="accent2"/>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n-ea"/>
                  <a:ea typeface="+mn-ea"/>
                </a:rPr>
                <a:t>分析結果の可視化</a:t>
              </a:r>
            </a:p>
          </p:txBody>
        </p:sp>
        <p:cxnSp>
          <p:nvCxnSpPr>
            <p:cNvPr id="17" name="直線矢印コネクタ 16"/>
            <p:cNvCxnSpPr>
              <a:stCxn id="13" idx="2"/>
              <a:endCxn id="16" idx="0"/>
            </p:cNvCxnSpPr>
            <p:nvPr/>
          </p:nvCxnSpPr>
          <p:spPr bwMode="auto">
            <a:xfrm>
              <a:off x="6472094" y="3688352"/>
              <a:ext cx="0" cy="899530"/>
            </a:xfrm>
            <a:prstGeom prst="straightConnector1">
              <a:avLst/>
            </a:prstGeom>
            <a:solidFill>
              <a:schemeClr val="accent1"/>
            </a:solidFill>
            <a:ln w="28575" cap="sq" cmpd="sng" algn="ctr">
              <a:solidFill>
                <a:schemeClr val="accent2"/>
              </a:solidFill>
              <a:prstDash val="solid"/>
              <a:round/>
              <a:headEnd type="none" w="sm" len="sm"/>
              <a:tailEnd type="triangle"/>
            </a:ln>
            <a:effectLst/>
          </p:spPr>
        </p:cxnSp>
        <p:sp>
          <p:nvSpPr>
            <p:cNvPr id="18" name="テキスト ボックス 17"/>
            <p:cNvSpPr txBox="1"/>
            <p:nvPr/>
          </p:nvSpPr>
          <p:spPr>
            <a:xfrm>
              <a:off x="6699189" y="5019931"/>
              <a:ext cx="2118395" cy="525687"/>
            </a:xfrm>
            <a:prstGeom prst="rect">
              <a:avLst/>
            </a:prstGeom>
            <a:noFill/>
          </p:spPr>
          <p:txBody>
            <a:bodyPr wrap="none" rtlCol="0">
              <a:spAutoFit/>
            </a:bodyPr>
            <a:lstStyle/>
            <a:p>
              <a:pPr algn="l"/>
              <a:r>
                <a:rPr kumimoji="1" lang="ja-JP" altLang="en-US" sz="1100" dirty="0" smtClean="0">
                  <a:solidFill>
                    <a:schemeClr val="bg2"/>
                  </a:solidFill>
                  <a:latin typeface="+mn-ea"/>
                  <a:ea typeface="+mn-ea"/>
                  <a:cs typeface="ヒラギノ角ゴ ProN W6"/>
                </a:rPr>
                <a:t>地図・</a:t>
              </a:r>
              <a:r>
                <a:rPr kumimoji="1" lang="en-US" altLang="ja-JP" sz="1100" dirty="0" smtClean="0">
                  <a:solidFill>
                    <a:schemeClr val="bg2"/>
                  </a:solidFill>
                  <a:latin typeface="+mn-ea"/>
                  <a:ea typeface="+mn-ea"/>
                  <a:cs typeface="ヒラギノ角ゴ ProN W6"/>
                </a:rPr>
                <a:t>GIS</a:t>
              </a:r>
              <a:r>
                <a:rPr kumimoji="1" lang="ja-JP" altLang="en-US" sz="1100" dirty="0" smtClean="0">
                  <a:solidFill>
                    <a:schemeClr val="bg2"/>
                  </a:solidFill>
                  <a:latin typeface="+mn-ea"/>
                  <a:ea typeface="+mn-ea"/>
                  <a:cs typeface="ヒラギノ角ゴ ProN W6"/>
                </a:rPr>
                <a:t>関連ツール</a:t>
              </a:r>
            </a:p>
            <a:p>
              <a:pPr algn="l"/>
              <a:r>
                <a:rPr kumimoji="1" lang="ja-JP" altLang="en-US" sz="1100" dirty="0" smtClean="0">
                  <a:solidFill>
                    <a:schemeClr val="bg2"/>
                  </a:solidFill>
                  <a:latin typeface="+mn-ea"/>
                  <a:ea typeface="+mn-ea"/>
                  <a:cs typeface="ヒラギノ角ゴ ProN W6"/>
                </a:rPr>
                <a:t>アプリの構築支援ツール</a:t>
              </a:r>
            </a:p>
          </p:txBody>
        </p:sp>
        <p:sp>
          <p:nvSpPr>
            <p:cNvPr id="19" name="角丸四角形 18"/>
            <p:cNvSpPr/>
            <p:nvPr/>
          </p:nvSpPr>
          <p:spPr bwMode="auto">
            <a:xfrm>
              <a:off x="351413" y="2446011"/>
              <a:ext cx="4563351" cy="3181530"/>
            </a:xfrm>
            <a:prstGeom prst="roundRect">
              <a:avLst/>
            </a:prstGeom>
            <a:noFill/>
            <a:ln w="28575" cap="sq" cmpd="sng" algn="ctr">
              <a:solidFill>
                <a:schemeClr val="accent2"/>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0" name="角丸四角形 19"/>
            <p:cNvSpPr/>
            <p:nvPr/>
          </p:nvSpPr>
          <p:spPr bwMode="auto">
            <a:xfrm>
              <a:off x="5031934" y="2390182"/>
              <a:ext cx="4241546" cy="3181530"/>
            </a:xfrm>
            <a:prstGeom prst="roundRect">
              <a:avLst/>
            </a:prstGeom>
            <a:noFill/>
            <a:ln w="28575" cap="sq" cmpd="sng" algn="ctr">
              <a:solidFill>
                <a:schemeClr val="accent2"/>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1" name="テキスト ボックス 20"/>
            <p:cNvSpPr txBox="1"/>
            <p:nvPr/>
          </p:nvSpPr>
          <p:spPr>
            <a:xfrm>
              <a:off x="3454684" y="2420888"/>
              <a:ext cx="1320477" cy="375491"/>
            </a:xfrm>
            <a:prstGeom prst="rect">
              <a:avLst/>
            </a:prstGeom>
            <a:solidFill>
              <a:schemeClr val="tx1"/>
            </a:solidFill>
          </p:spPr>
          <p:txBody>
            <a:bodyPr wrap="none" rtlCol="0">
              <a:spAutoFit/>
            </a:bodyPr>
            <a:lstStyle/>
            <a:p>
              <a:pPr algn="l"/>
              <a:r>
                <a:rPr kumimoji="1" lang="ja-JP" altLang="en-US" sz="1400" dirty="0" smtClean="0">
                  <a:solidFill>
                    <a:schemeClr val="accent2"/>
                  </a:solidFill>
                  <a:latin typeface="+mn-ea"/>
                  <a:ea typeface="+mn-ea"/>
                  <a:cs typeface="ヒラギノ角ゴ ProN W6"/>
                </a:rPr>
                <a:t>データ公開</a:t>
              </a:r>
            </a:p>
          </p:txBody>
        </p:sp>
        <p:sp>
          <p:nvSpPr>
            <p:cNvPr id="22" name="テキスト ボックス 21"/>
            <p:cNvSpPr txBox="1"/>
            <p:nvPr/>
          </p:nvSpPr>
          <p:spPr>
            <a:xfrm>
              <a:off x="8040343" y="2348880"/>
              <a:ext cx="1539513" cy="375491"/>
            </a:xfrm>
            <a:prstGeom prst="rect">
              <a:avLst/>
            </a:prstGeom>
            <a:solidFill>
              <a:schemeClr val="tx1"/>
            </a:solidFill>
          </p:spPr>
          <p:txBody>
            <a:bodyPr wrap="none" rtlCol="0">
              <a:spAutoFit/>
            </a:bodyPr>
            <a:lstStyle/>
            <a:p>
              <a:pPr algn="l"/>
              <a:r>
                <a:rPr kumimoji="1" lang="ja-JP" altLang="en-US" sz="1400" dirty="0" smtClean="0">
                  <a:solidFill>
                    <a:schemeClr val="accent2"/>
                  </a:solidFill>
                  <a:latin typeface="+mn-ea"/>
                  <a:ea typeface="+mn-ea"/>
                  <a:cs typeface="ヒラギノ角ゴ ProN W6"/>
                </a:rPr>
                <a:t>データ利活用</a:t>
              </a:r>
            </a:p>
          </p:txBody>
        </p:sp>
        <p:sp>
          <p:nvSpPr>
            <p:cNvPr id="23" name="角丸四角形 22"/>
            <p:cNvSpPr/>
            <p:nvPr/>
          </p:nvSpPr>
          <p:spPr bwMode="auto">
            <a:xfrm>
              <a:off x="326532" y="5718679"/>
              <a:ext cx="8946948" cy="752564"/>
            </a:xfrm>
            <a:prstGeom prst="roundRect">
              <a:avLst/>
            </a:prstGeom>
            <a:noFill/>
            <a:ln w="28575" cap="sq" cmpd="sng" algn="ctr">
              <a:solidFill>
                <a:schemeClr val="accent2"/>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24" name="テキスト ボックス 23"/>
            <p:cNvSpPr txBox="1"/>
            <p:nvPr/>
          </p:nvSpPr>
          <p:spPr>
            <a:xfrm>
              <a:off x="8620666" y="5566893"/>
              <a:ext cx="882404" cy="375491"/>
            </a:xfrm>
            <a:prstGeom prst="rect">
              <a:avLst/>
            </a:prstGeom>
            <a:solidFill>
              <a:schemeClr val="tx1"/>
            </a:solidFill>
          </p:spPr>
          <p:txBody>
            <a:bodyPr wrap="none" rtlCol="0">
              <a:spAutoFit/>
            </a:bodyPr>
            <a:lstStyle/>
            <a:p>
              <a:pPr algn="l"/>
              <a:r>
                <a:rPr kumimoji="1" lang="ja-JP" altLang="en-US" sz="1400" dirty="0" smtClean="0">
                  <a:solidFill>
                    <a:schemeClr val="accent2"/>
                  </a:solidFill>
                  <a:latin typeface="+mn-ea"/>
                  <a:ea typeface="+mn-ea"/>
                  <a:cs typeface="ヒラギノ角ゴ ProN W6"/>
                </a:rPr>
                <a:t>その他</a:t>
              </a:r>
            </a:p>
          </p:txBody>
        </p:sp>
        <p:sp>
          <p:nvSpPr>
            <p:cNvPr id="25" name="テキスト ボックス 24"/>
            <p:cNvSpPr txBox="1"/>
            <p:nvPr/>
          </p:nvSpPr>
          <p:spPr>
            <a:xfrm>
              <a:off x="387642" y="5786680"/>
              <a:ext cx="4183595" cy="732207"/>
            </a:xfrm>
            <a:prstGeom prst="rect">
              <a:avLst/>
            </a:prstGeom>
            <a:noFill/>
          </p:spPr>
          <p:txBody>
            <a:bodyPr wrap="none" rtlCol="0">
              <a:spAutoFit/>
            </a:bodyPr>
            <a:lstStyle/>
            <a:p>
              <a:pPr algn="l"/>
              <a:r>
                <a:rPr kumimoji="1" lang="ja-JP" altLang="en-US" sz="1100" dirty="0" smtClean="0">
                  <a:solidFill>
                    <a:schemeClr val="bg2"/>
                  </a:solidFill>
                  <a:latin typeface="+mn-ea"/>
                  <a:ea typeface="+mn-ea"/>
                  <a:cs typeface="ヒラギノ角ゴ ProN W6"/>
                </a:rPr>
                <a:t>コミュニケーションツール（意見の共有・議論等）</a:t>
              </a:r>
              <a:endParaRPr kumimoji="1" lang="en-US" altLang="ja-JP" sz="1100" dirty="0" smtClean="0">
                <a:solidFill>
                  <a:schemeClr val="bg2"/>
                </a:solidFill>
                <a:latin typeface="+mn-ea"/>
                <a:ea typeface="+mn-ea"/>
                <a:cs typeface="ヒラギノ角ゴ ProN W6"/>
              </a:endParaRPr>
            </a:p>
            <a:p>
              <a:pPr algn="l"/>
              <a:r>
                <a:rPr kumimoji="1" lang="ja-JP" altLang="en-US" sz="1100" dirty="0" smtClean="0">
                  <a:solidFill>
                    <a:schemeClr val="bg2"/>
                  </a:solidFill>
                  <a:latin typeface="+mn-ea"/>
                  <a:ea typeface="+mn-ea"/>
                  <a:cs typeface="ヒラギノ角ゴ ProN W6"/>
                </a:rPr>
                <a:t>基本的なボキャブラリ</a:t>
              </a:r>
            </a:p>
            <a:p>
              <a:pPr algn="l"/>
              <a:r>
                <a:rPr kumimoji="1" lang="en-US" altLang="ja-JP" sz="1100" dirty="0" smtClean="0">
                  <a:solidFill>
                    <a:schemeClr val="bg2"/>
                  </a:solidFill>
                  <a:latin typeface="+mn-ea"/>
                  <a:ea typeface="+mn-ea"/>
                  <a:cs typeface="ヒラギノ角ゴ ProN W6"/>
                </a:rPr>
                <a:t>…</a:t>
              </a:r>
              <a:endParaRPr kumimoji="1" lang="ja-JP" altLang="en-US" sz="1100" dirty="0" smtClean="0">
                <a:solidFill>
                  <a:schemeClr val="bg2"/>
                </a:solidFill>
                <a:latin typeface="+mn-ea"/>
                <a:ea typeface="+mn-ea"/>
                <a:cs typeface="ヒラギノ角ゴ ProN W6"/>
              </a:endParaRPr>
            </a:p>
          </p:txBody>
        </p:sp>
      </p:grpSp>
      <p:sp>
        <p:nvSpPr>
          <p:cNvPr id="27" name="テキスト ボックス 26"/>
          <p:cNvSpPr txBox="1"/>
          <p:nvPr/>
        </p:nvSpPr>
        <p:spPr>
          <a:xfrm>
            <a:off x="6383387" y="740312"/>
            <a:ext cx="3533340" cy="276999"/>
          </a:xfrm>
          <a:prstGeom prst="rect">
            <a:avLst/>
          </a:prstGeom>
          <a:noFill/>
        </p:spPr>
        <p:txBody>
          <a:bodyPr wrap="none" rtlCol="0">
            <a:spAutoFit/>
          </a:bodyPr>
          <a:lstStyle/>
          <a:p>
            <a:pPr algn="l"/>
            <a:r>
              <a:rPr kumimoji="1" lang="en-US" altLang="ja-JP" sz="1200" dirty="0" smtClean="0">
                <a:solidFill>
                  <a:schemeClr val="bg2"/>
                </a:solidFill>
                <a:latin typeface="+mn-ea"/>
                <a:ea typeface="+mn-ea"/>
                <a:cs typeface="ヒラギノ角ゴ ProN W6"/>
              </a:rPr>
              <a:t>※VLED 2015</a:t>
            </a:r>
            <a:r>
              <a:rPr kumimoji="1" lang="ja-JP" altLang="en-US" sz="1200" dirty="0" smtClean="0">
                <a:solidFill>
                  <a:schemeClr val="bg2"/>
                </a:solidFill>
                <a:latin typeface="+mn-ea"/>
                <a:ea typeface="+mn-ea"/>
                <a:cs typeface="ヒラギノ角ゴ ProN W6"/>
              </a:rPr>
              <a:t>年度第</a:t>
            </a:r>
            <a:r>
              <a:rPr kumimoji="1" lang="en-US" altLang="ja-JP" sz="1200" dirty="0" smtClean="0">
                <a:solidFill>
                  <a:schemeClr val="bg2"/>
                </a:solidFill>
                <a:latin typeface="+mn-ea"/>
                <a:ea typeface="+mn-ea"/>
                <a:cs typeface="ヒラギノ角ゴ ProN W6"/>
              </a:rPr>
              <a:t>1</a:t>
            </a:r>
            <a:r>
              <a:rPr kumimoji="1" lang="ja-JP" altLang="en-US" sz="1200" dirty="0" smtClean="0">
                <a:solidFill>
                  <a:schemeClr val="bg2"/>
                </a:solidFill>
                <a:latin typeface="+mn-ea"/>
                <a:ea typeface="+mn-ea"/>
                <a:cs typeface="ヒラギノ角ゴ ProN W6"/>
              </a:rPr>
              <a:t>回技術委員会資料</a:t>
            </a:r>
            <a:r>
              <a:rPr kumimoji="1" lang="en-US" altLang="ja-JP" sz="1200" dirty="0" smtClean="0">
                <a:solidFill>
                  <a:schemeClr val="bg2"/>
                </a:solidFill>
                <a:latin typeface="+mn-ea"/>
                <a:ea typeface="+mn-ea"/>
                <a:cs typeface="ヒラギノ角ゴ ProN W6"/>
              </a:rPr>
              <a:t>1-4</a:t>
            </a:r>
            <a:r>
              <a:rPr kumimoji="1" lang="ja-JP" altLang="en-US" sz="1200" dirty="0" smtClean="0">
                <a:solidFill>
                  <a:schemeClr val="bg2"/>
                </a:solidFill>
                <a:latin typeface="+mn-ea"/>
                <a:ea typeface="+mn-ea"/>
                <a:cs typeface="ヒラギノ角ゴ ProN W6"/>
              </a:rPr>
              <a:t>より</a:t>
            </a:r>
          </a:p>
        </p:txBody>
      </p:sp>
    </p:spTree>
    <p:extLst>
      <p:ext uri="{BB962C8B-B14F-4D97-AF65-F5344CB8AC3E}">
        <p14:creationId xmlns:p14="http://schemas.microsoft.com/office/powerpoint/2010/main" val="936034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データの利活用・公開に有用なツール集の</a:t>
            </a:r>
            <a:r>
              <a:rPr lang="ja-JP" altLang="en-US" dirty="0" smtClean="0"/>
              <a:t>構成案</a:t>
            </a:r>
            <a:endParaRPr kumimoji="1" lang="ja-JP" altLang="en-US" dirty="0"/>
          </a:p>
        </p:txBody>
      </p:sp>
      <p:sp>
        <p:nvSpPr>
          <p:cNvPr id="3" name="コンテンツ プレースホルダー 2"/>
          <p:cNvSpPr>
            <a:spLocks noGrp="1"/>
          </p:cNvSpPr>
          <p:nvPr>
            <p:ph idx="1"/>
          </p:nvPr>
        </p:nvSpPr>
        <p:spPr/>
        <p:txBody>
          <a:bodyPr/>
          <a:lstStyle/>
          <a:p>
            <a:pPr marL="457200" indent="-457200">
              <a:buFont typeface="+mj-lt"/>
              <a:buAutoNum type="arabicPeriod"/>
            </a:pPr>
            <a:r>
              <a:rPr kumimoji="1" lang="ja-JP" altLang="en-US" dirty="0" smtClean="0"/>
              <a:t>はじめに</a:t>
            </a:r>
          </a:p>
          <a:p>
            <a:pPr lvl="1"/>
            <a:r>
              <a:rPr kumimoji="1" lang="ja-JP" altLang="en-US" dirty="0" smtClean="0"/>
              <a:t>本書の目的・想定読者・構成を説明する。</a:t>
            </a:r>
          </a:p>
          <a:p>
            <a:pPr marL="457200" indent="-457200">
              <a:buFont typeface="+mj-lt"/>
              <a:buAutoNum type="arabicPeriod"/>
            </a:pPr>
            <a:r>
              <a:rPr kumimoji="1" lang="ja-JP" altLang="en-US" dirty="0" smtClean="0"/>
              <a:t>共通ツール</a:t>
            </a:r>
          </a:p>
          <a:p>
            <a:pPr lvl="1"/>
            <a:r>
              <a:rPr kumimoji="1" lang="ja-JP" altLang="en-US" dirty="0" smtClean="0"/>
              <a:t>フォーマット変換や地理空間情報ツール（</a:t>
            </a:r>
            <a:r>
              <a:rPr kumimoji="1" lang="en-US" altLang="ja-JP" dirty="0" smtClean="0"/>
              <a:t>GIS</a:t>
            </a:r>
            <a:r>
              <a:rPr kumimoji="1" lang="ja-JP" altLang="en-US" dirty="0" smtClean="0"/>
              <a:t>ツール）など、</a:t>
            </a:r>
            <a:br>
              <a:rPr kumimoji="1" lang="ja-JP" altLang="en-US" dirty="0" smtClean="0"/>
            </a:br>
            <a:r>
              <a:rPr kumimoji="1" lang="ja-JP" altLang="en-US" dirty="0" smtClean="0"/>
              <a:t>データの公開・利活用の両方で利用できるツールを紹介する。</a:t>
            </a:r>
          </a:p>
          <a:p>
            <a:pPr marL="457200" indent="-457200">
              <a:buFont typeface="+mj-lt"/>
              <a:buAutoNum type="arabicPeriod"/>
            </a:pPr>
            <a:r>
              <a:rPr kumimoji="1" lang="ja-JP" altLang="en-US" dirty="0" smtClean="0"/>
              <a:t>データ公開用ツール</a:t>
            </a:r>
          </a:p>
          <a:p>
            <a:pPr lvl="1"/>
            <a:r>
              <a:rPr kumimoji="1" lang="ja-JP" altLang="en-US" dirty="0" smtClean="0"/>
              <a:t>データの作成・加工ツールやデータカタログサイトなど、</a:t>
            </a:r>
            <a:br>
              <a:rPr kumimoji="1" lang="ja-JP" altLang="en-US" dirty="0" smtClean="0"/>
            </a:br>
            <a:r>
              <a:rPr kumimoji="1" lang="ja-JP" altLang="en-US" dirty="0" smtClean="0"/>
              <a:t>データの作成・編集・公開に有用なツールを紹介する。</a:t>
            </a:r>
          </a:p>
          <a:p>
            <a:pPr marL="457200" indent="-457200">
              <a:buFont typeface="+mj-lt"/>
              <a:buAutoNum type="arabicPeriod"/>
            </a:pPr>
            <a:r>
              <a:rPr kumimoji="1" lang="ja-JP" altLang="en-US" dirty="0" smtClean="0"/>
              <a:t>データ利活用ツール</a:t>
            </a:r>
          </a:p>
          <a:p>
            <a:pPr lvl="1"/>
            <a:r>
              <a:rPr kumimoji="1" lang="ja-JP" altLang="en-US" dirty="0" smtClean="0"/>
              <a:t>データの検索ツール・分析ツール・可視化ツールなど、</a:t>
            </a:r>
            <a:br>
              <a:rPr kumimoji="1" lang="ja-JP" altLang="en-US" dirty="0" smtClean="0"/>
            </a:br>
            <a:r>
              <a:rPr kumimoji="1" lang="ja-JP" altLang="en-US" dirty="0" smtClean="0"/>
              <a:t>データの利活用に有用なツールを紹介する。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13</a:t>
            </a:fld>
            <a:endParaRPr lang="en-US" altLang="ja-JP"/>
          </a:p>
        </p:txBody>
      </p:sp>
    </p:spTree>
    <p:extLst>
      <p:ext uri="{BB962C8B-B14F-4D97-AF65-F5344CB8AC3E}">
        <p14:creationId xmlns:p14="http://schemas.microsoft.com/office/powerpoint/2010/main" val="378008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ツール紹介記事の記述テンプレート案</a:t>
            </a:r>
            <a:endParaRPr kumimoji="1" lang="ja-JP" altLang="en-US" dirty="0"/>
          </a:p>
        </p:txBody>
      </p:sp>
      <p:sp>
        <p:nvSpPr>
          <p:cNvPr id="7" name="コンテンツ プレースホルダー 6"/>
          <p:cNvSpPr>
            <a:spLocks noGrp="1"/>
          </p:cNvSpPr>
          <p:nvPr>
            <p:ph idx="1"/>
          </p:nvPr>
        </p:nvSpPr>
        <p:spPr/>
        <p:txBody>
          <a:bodyPr>
            <a:normAutofit fontScale="77500" lnSpcReduction="20000"/>
          </a:bodyPr>
          <a:lstStyle/>
          <a:p>
            <a:r>
              <a:rPr kumimoji="1" lang="ja-JP" altLang="en-US" dirty="0" smtClean="0"/>
              <a:t>ツール名</a:t>
            </a:r>
          </a:p>
          <a:p>
            <a:r>
              <a:rPr kumimoji="1" lang="ja-JP" altLang="en-US" dirty="0" smtClean="0"/>
              <a:t>ツール概要</a:t>
            </a:r>
          </a:p>
          <a:p>
            <a:pPr lvl="1"/>
            <a:r>
              <a:rPr kumimoji="1" lang="ja-JP" altLang="en-US" dirty="0" smtClean="0"/>
              <a:t>ツールの使用目的やこのツールによって実現可能となる事項を</a:t>
            </a:r>
            <a:r>
              <a:rPr kumimoji="1" lang="ja-JP" altLang="en-US" dirty="0" smtClean="0"/>
              <a:t>、数行程度</a:t>
            </a:r>
            <a:r>
              <a:rPr kumimoji="1" lang="ja-JP" altLang="en-US" dirty="0" smtClean="0"/>
              <a:t>で記載する。</a:t>
            </a:r>
          </a:p>
          <a:p>
            <a:r>
              <a:rPr kumimoji="1" lang="ja-JP" altLang="en-US" dirty="0" smtClean="0"/>
              <a:t>ツール開発者</a:t>
            </a:r>
          </a:p>
          <a:p>
            <a:pPr lvl="1"/>
            <a:r>
              <a:rPr kumimoji="1" lang="ja-JP" altLang="en-US" dirty="0" smtClean="0"/>
              <a:t>このツールの開発者または開発グループ名を記載する。</a:t>
            </a:r>
          </a:p>
          <a:p>
            <a:r>
              <a:rPr kumimoji="1" lang="ja-JP" altLang="en-US" dirty="0" smtClean="0"/>
              <a:t>ライセンス・価格</a:t>
            </a:r>
          </a:p>
          <a:p>
            <a:pPr lvl="1"/>
            <a:r>
              <a:rPr lang="ja-JP" altLang="en-US" dirty="0" smtClean="0"/>
              <a:t>このツールの利用ライセンスを記述する。</a:t>
            </a:r>
          </a:p>
          <a:p>
            <a:pPr lvl="1"/>
            <a:r>
              <a:rPr kumimoji="1" lang="ja-JP" altLang="en-US" dirty="0" smtClean="0"/>
              <a:t>有償のツールの場合は、公開されている価格を記載する。</a:t>
            </a:r>
          </a:p>
          <a:p>
            <a:r>
              <a:rPr kumimoji="1" lang="ja-JP" altLang="en-US" dirty="0" smtClean="0"/>
              <a:t>ツール入手方法</a:t>
            </a:r>
          </a:p>
          <a:p>
            <a:pPr lvl="1"/>
            <a:r>
              <a:rPr kumimoji="1" lang="ja-JP" altLang="en-US" dirty="0" smtClean="0"/>
              <a:t>ツールの入手先へのリンクを記載する。</a:t>
            </a:r>
          </a:p>
          <a:p>
            <a:r>
              <a:rPr kumimoji="1" lang="ja-JP" altLang="en-US" dirty="0" smtClean="0"/>
              <a:t>ツールのインストール方法</a:t>
            </a:r>
          </a:p>
          <a:p>
            <a:pPr lvl="1"/>
            <a:r>
              <a:rPr kumimoji="1" lang="ja-JP" altLang="en-US" dirty="0" smtClean="0"/>
              <a:t>ツールがインストールして利用するソフトウェアである場合は、そのインストール方法またはそれが記載されたリンクを記載する。</a:t>
            </a:r>
          </a:p>
          <a:p>
            <a:r>
              <a:rPr kumimoji="1" lang="ja-JP" altLang="en-US" dirty="0" smtClean="0"/>
              <a:t>バージョン</a:t>
            </a:r>
          </a:p>
          <a:p>
            <a:pPr lvl="1"/>
            <a:r>
              <a:rPr kumimoji="1" lang="ja-JP" altLang="en-US" dirty="0" smtClean="0"/>
              <a:t>対象としているツールのバージョンを記載する。</a:t>
            </a:r>
          </a:p>
          <a:p>
            <a:r>
              <a:rPr kumimoji="1" lang="ja-JP" altLang="en-US" dirty="0" smtClean="0"/>
              <a:t>使用方法</a:t>
            </a:r>
          </a:p>
          <a:p>
            <a:pPr lvl="1"/>
            <a:r>
              <a:rPr kumimoji="1" lang="ja-JP" altLang="en-US" dirty="0" smtClean="0"/>
              <a:t>ツールの利用方法を説明する。</a:t>
            </a:r>
          </a:p>
          <a:p>
            <a:pPr lvl="1"/>
            <a:r>
              <a:rPr kumimoji="1" lang="ja-JP" altLang="en-US" dirty="0" smtClean="0"/>
              <a:t>シナリオを想定し、順を追って説明してもよい。</a:t>
            </a: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14</a:t>
            </a:fld>
            <a:endParaRPr lang="en-US" altLang="ja-JP"/>
          </a:p>
        </p:txBody>
      </p:sp>
    </p:spTree>
    <p:extLst>
      <p:ext uri="{BB962C8B-B14F-4D97-AF65-F5344CB8AC3E}">
        <p14:creationId xmlns:p14="http://schemas.microsoft.com/office/powerpoint/2010/main" val="252364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3. </a:t>
            </a:r>
            <a:r>
              <a:rPr kumimoji="1" lang="ja-JP" altLang="en-US" dirty="0" smtClean="0"/>
              <a:t>ドキュメントの編集環境と方針案</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a:p>
        </p:txBody>
      </p:sp>
    </p:spTree>
    <p:extLst>
      <p:ext uri="{BB962C8B-B14F-4D97-AF65-F5344CB8AC3E}">
        <p14:creationId xmlns:p14="http://schemas.microsoft.com/office/powerpoint/2010/main" val="53780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ドキュメントの編集環境</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GitHub</a:t>
            </a:r>
            <a:r>
              <a:rPr kumimoji="1" lang="ja-JP" altLang="en-US" dirty="0" smtClean="0"/>
              <a:t>の利用</a:t>
            </a:r>
          </a:p>
          <a:p>
            <a:pPr lvl="1"/>
            <a:r>
              <a:rPr lang="ja-JP" altLang="en-US" dirty="0" smtClean="0"/>
              <a:t>「オープンデータガイド</a:t>
            </a:r>
            <a:r>
              <a:rPr lang="ja-JP" altLang="en-US" dirty="0"/>
              <a:t>（活用編</a:t>
            </a:r>
            <a:r>
              <a:rPr lang="ja-JP" altLang="en-US" dirty="0" smtClean="0"/>
              <a:t>）」</a:t>
            </a:r>
            <a:r>
              <a:rPr lang="ja-JP" altLang="en-US" dirty="0"/>
              <a:t>と「データの利活用・公開に有用な</a:t>
            </a:r>
            <a:r>
              <a:rPr lang="ja-JP" altLang="en-US" dirty="0" smtClean="0"/>
              <a:t>ツール集」は、</a:t>
            </a:r>
            <a:r>
              <a:rPr lang="en-US" altLang="ja-JP" dirty="0" smtClean="0"/>
              <a:t>GitHub</a:t>
            </a:r>
            <a:r>
              <a:rPr lang="ja-JP" altLang="en-US" dirty="0" smtClean="0"/>
              <a:t>を利用して編集する。</a:t>
            </a:r>
          </a:p>
          <a:p>
            <a:pPr lvl="1"/>
            <a:r>
              <a:rPr lang="ja-JP" altLang="en-US" dirty="0"/>
              <a:t>オープンデータガイド（活用編</a:t>
            </a:r>
            <a:r>
              <a:rPr lang="ja-JP" altLang="en-US" dirty="0" smtClean="0"/>
              <a:t>）のレポジトリ</a:t>
            </a:r>
            <a:r>
              <a:rPr lang="en-US" altLang="ja-JP" dirty="0" smtClean="0"/>
              <a:t>URL</a:t>
            </a:r>
          </a:p>
          <a:p>
            <a:pPr lvl="2"/>
            <a:r>
              <a:rPr lang="en-US" altLang="ja-JP" dirty="0">
                <a:hlinkClick r:id="rId2"/>
              </a:rPr>
              <a:t>https://</a:t>
            </a:r>
            <a:r>
              <a:rPr lang="en-US" altLang="ja-JP" dirty="0" smtClean="0">
                <a:hlinkClick r:id="rId2"/>
              </a:rPr>
              <a:t>github.com/VLED-tech/guide</a:t>
            </a:r>
            <a:endParaRPr lang="en-US" altLang="ja-JP" dirty="0" smtClean="0"/>
          </a:p>
          <a:p>
            <a:pPr lvl="1"/>
            <a:r>
              <a:rPr lang="ja-JP" altLang="en-US" dirty="0"/>
              <a:t>データの利活用・公開に有用な</a:t>
            </a:r>
            <a:r>
              <a:rPr lang="ja-JP" altLang="en-US" dirty="0" smtClean="0"/>
              <a:t>ツール集のレポジトリ</a:t>
            </a:r>
            <a:r>
              <a:rPr lang="en-US" altLang="ja-JP" dirty="0" smtClean="0"/>
              <a:t>URL</a:t>
            </a:r>
          </a:p>
          <a:p>
            <a:pPr lvl="2"/>
            <a:r>
              <a:rPr lang="en-US" altLang="ja-JP" dirty="0">
                <a:hlinkClick r:id="rId3"/>
              </a:rPr>
              <a:t>https://</a:t>
            </a:r>
            <a:r>
              <a:rPr lang="en-US" altLang="ja-JP" dirty="0" smtClean="0">
                <a:hlinkClick r:id="rId3"/>
              </a:rPr>
              <a:t>github.com/VLED-tech/tools</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16</a:t>
            </a:fld>
            <a:endParaRPr lang="en-US" altLang="ja-JP"/>
          </a:p>
        </p:txBody>
      </p:sp>
      <p:pic>
        <p:nvPicPr>
          <p:cNvPr id="5" name="図 4"/>
          <p:cNvPicPr>
            <a:picLocks noChangeAspect="1"/>
          </p:cNvPicPr>
          <p:nvPr/>
        </p:nvPicPr>
        <p:blipFill>
          <a:blip r:embed="rId4"/>
          <a:stretch>
            <a:fillRect/>
          </a:stretch>
        </p:blipFill>
        <p:spPr>
          <a:xfrm>
            <a:off x="1568624" y="3453128"/>
            <a:ext cx="2520280" cy="2966093"/>
          </a:xfrm>
          <a:prstGeom prst="rect">
            <a:avLst/>
          </a:prstGeom>
        </p:spPr>
      </p:pic>
      <p:pic>
        <p:nvPicPr>
          <p:cNvPr id="7" name="図 6"/>
          <p:cNvPicPr>
            <a:picLocks noChangeAspect="1"/>
          </p:cNvPicPr>
          <p:nvPr/>
        </p:nvPicPr>
        <p:blipFill>
          <a:blip r:embed="rId5"/>
          <a:stretch>
            <a:fillRect/>
          </a:stretch>
        </p:blipFill>
        <p:spPr>
          <a:xfrm>
            <a:off x="4376936" y="3453128"/>
            <a:ext cx="2808312" cy="2967649"/>
          </a:xfrm>
          <a:prstGeom prst="rect">
            <a:avLst/>
          </a:prstGeom>
        </p:spPr>
      </p:pic>
    </p:spTree>
    <p:extLst>
      <p:ext uri="{BB962C8B-B14F-4D97-AF65-F5344CB8AC3E}">
        <p14:creationId xmlns:p14="http://schemas.microsoft.com/office/powerpoint/2010/main" val="2665296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GitHub</a:t>
            </a:r>
            <a:r>
              <a:rPr kumimoji="1" lang="ja-JP" altLang="en-US" dirty="0" err="1" smtClean="0"/>
              <a:t>での</a:t>
            </a:r>
            <a:r>
              <a:rPr kumimoji="1" lang="ja-JP" altLang="en-US" dirty="0" smtClean="0"/>
              <a:t>共同編集方法</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457200" indent="-457200">
              <a:buFont typeface="+mj-lt"/>
              <a:buAutoNum type="arabicPeriod"/>
            </a:pPr>
            <a:r>
              <a:rPr kumimoji="1" lang="ja-JP" altLang="en-US" dirty="0" smtClean="0"/>
              <a:t>コラボレータを登録する方法</a:t>
            </a:r>
          </a:p>
          <a:p>
            <a:pPr marL="755650" lvl="1" indent="-400050">
              <a:buFont typeface="+mj-lt"/>
              <a:buAutoNum type="romanLcPeriod"/>
            </a:pPr>
            <a:r>
              <a:rPr kumimoji="1" lang="ja-JP" altLang="en-US" dirty="0" smtClean="0"/>
              <a:t>管理者は、レポジトリを編集させたい人に招待状を送る。</a:t>
            </a:r>
          </a:p>
          <a:p>
            <a:pPr marL="755650" lvl="1" indent="-400050">
              <a:buFont typeface="+mj-lt"/>
              <a:buAutoNum type="romanLcPeriod"/>
            </a:pPr>
            <a:r>
              <a:rPr kumimoji="1" lang="ja-JP" altLang="en-US" dirty="0" smtClean="0"/>
              <a:t>招待状を受け取った方は、承認する</a:t>
            </a:r>
            <a:r>
              <a:rPr kumimoji="1" lang="en-US" altLang="ja-JP" dirty="0" smtClean="0"/>
              <a:t>URL</a:t>
            </a:r>
            <a:r>
              <a:rPr kumimoji="1" lang="ja-JP" altLang="en-US" dirty="0" smtClean="0"/>
              <a:t>に接続する。</a:t>
            </a:r>
          </a:p>
          <a:p>
            <a:pPr lvl="2"/>
            <a:r>
              <a:rPr kumimoji="1" lang="ja-JP" altLang="en-US" dirty="0" smtClean="0"/>
              <a:t>承認すると、コラボレータとして登録される。</a:t>
            </a:r>
          </a:p>
          <a:p>
            <a:pPr marL="755650" lvl="1" indent="-400050">
              <a:buFont typeface="+mj-lt"/>
              <a:buAutoNum type="romanLcPeriod"/>
            </a:pPr>
            <a:r>
              <a:rPr kumimoji="1" lang="ja-JP" altLang="en-US" dirty="0" smtClean="0"/>
              <a:t>コラボレータは、</a:t>
            </a:r>
            <a:r>
              <a:rPr kumimoji="1" lang="en-US" altLang="ja-JP" dirty="0" smtClean="0"/>
              <a:t>GitHub</a:t>
            </a:r>
            <a:r>
              <a:rPr kumimoji="1" lang="ja-JP" altLang="en-US" dirty="0" smtClean="0"/>
              <a:t>のマスタブランチから作業用ブランチを作成する。</a:t>
            </a:r>
          </a:p>
          <a:p>
            <a:pPr marL="755650" lvl="1" indent="-400050">
              <a:buFont typeface="+mj-lt"/>
              <a:buAutoNum type="romanLcPeriod"/>
            </a:pPr>
            <a:r>
              <a:rPr lang="ja-JP" altLang="en-US" dirty="0"/>
              <a:t>コラボレータは</a:t>
            </a:r>
            <a:r>
              <a:rPr lang="ja-JP" altLang="en-US" dirty="0" smtClean="0"/>
              <a:t>、ファイルを編集し、その変更点がわかるようなコメントを残してブランチをコミットする。</a:t>
            </a:r>
          </a:p>
          <a:p>
            <a:pPr marL="755650" lvl="1" indent="-400050">
              <a:buFont typeface="+mj-lt"/>
              <a:buAutoNum type="romanLcPeriod"/>
            </a:pPr>
            <a:r>
              <a:rPr kumimoji="1" lang="ja-JP" altLang="en-US" dirty="0" smtClean="0"/>
              <a:t>コラボレータは、編集が完了したらプルリクエストを送る</a:t>
            </a:r>
          </a:p>
          <a:p>
            <a:pPr marL="844550" lvl="2" indent="-400050"/>
            <a:r>
              <a:rPr kumimoji="1" lang="ja-JP" altLang="en-US" dirty="0" smtClean="0"/>
              <a:t>プルリクエストの内容に問題があれば、コメントで指摘する。</a:t>
            </a:r>
          </a:p>
          <a:p>
            <a:pPr marL="844550" lvl="2" indent="-400050"/>
            <a:r>
              <a:rPr kumimoji="1" lang="ja-JP" altLang="en-US" dirty="0" smtClean="0"/>
              <a:t>管理者や他のコラボレータに質問する等の目的で、</a:t>
            </a:r>
            <a:r>
              <a:rPr lang="ja-JP" altLang="en-US" dirty="0"/>
              <a:t>プルリクエストを</a:t>
            </a:r>
            <a:r>
              <a:rPr lang="ja-JP" altLang="en-US" dirty="0" smtClean="0"/>
              <a:t>送ることもできる。</a:t>
            </a:r>
          </a:p>
          <a:p>
            <a:pPr marL="755650" lvl="1" indent="-400050">
              <a:buFont typeface="+mj-lt"/>
              <a:buAutoNum type="romanLcPeriod"/>
            </a:pPr>
            <a:r>
              <a:rPr lang="ja-JP" altLang="en-US" dirty="0" smtClean="0"/>
              <a:t>プルリクエストの内容に問題がなくなり、管理者がそれを受け入れると、マスタレポジトリにマージされる</a:t>
            </a:r>
            <a:endParaRPr kumimoji="1" lang="ja-JP" altLang="en-US" dirty="0" smtClean="0"/>
          </a:p>
          <a:p>
            <a:pPr marL="457200" indent="-457200">
              <a:buFont typeface="+mj-lt"/>
              <a:buAutoNum type="arabicPeriod"/>
            </a:pPr>
            <a:r>
              <a:rPr kumimoji="1" lang="ja-JP" altLang="en-US" dirty="0" smtClean="0"/>
              <a:t>コラボレータを登録しない方法</a:t>
            </a:r>
          </a:p>
          <a:p>
            <a:pPr lvl="1"/>
            <a:r>
              <a:rPr kumimoji="1" lang="ja-JP" altLang="en-US" dirty="0" smtClean="0"/>
              <a:t>任意の人からのプルリクエストを受け付けるならば、コラボレータを登録する必要はない。</a:t>
            </a:r>
          </a:p>
          <a:p>
            <a:pPr lvl="1"/>
            <a:r>
              <a:rPr kumimoji="1" lang="ja-JP" altLang="en-US" dirty="0" smtClean="0"/>
              <a:t>上記手順の</a:t>
            </a:r>
            <a:r>
              <a:rPr kumimoji="1" lang="en-US" altLang="ja-JP" dirty="0" smtClean="0"/>
              <a:t>iii.</a:t>
            </a:r>
            <a:r>
              <a:rPr kumimoji="1" lang="ja-JP" altLang="en-US" dirty="0" smtClean="0"/>
              <a:t>から始まる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17</a:t>
            </a:fld>
            <a:endParaRPr lang="en-US" altLang="ja-JP"/>
          </a:p>
        </p:txBody>
      </p:sp>
    </p:spTree>
    <p:extLst>
      <p:ext uri="{BB962C8B-B14F-4D97-AF65-F5344CB8AC3E}">
        <p14:creationId xmlns:p14="http://schemas.microsoft.com/office/powerpoint/2010/main" val="381739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ドキュメントの編集方針案</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コラボレータ登録型で作業を進める。</a:t>
            </a:r>
          </a:p>
          <a:p>
            <a:pPr lvl="1"/>
            <a:r>
              <a:rPr kumimoji="1" lang="ja-JP" altLang="en-US" dirty="0" smtClean="0"/>
              <a:t>事務局は、社員・各委員会委員・自治体会員・賛助会員に対して、ドキュメントの編集環境を案内する。</a:t>
            </a:r>
            <a:endParaRPr kumimoji="1" lang="en-US" altLang="ja-JP" dirty="0" smtClean="0"/>
          </a:p>
          <a:p>
            <a:pPr lvl="2"/>
            <a:r>
              <a:rPr kumimoji="1" lang="ja-JP" altLang="en-US" dirty="0" smtClean="0"/>
              <a:t>これが分科会の立ち上げに相当する。</a:t>
            </a:r>
          </a:p>
          <a:p>
            <a:pPr lvl="2"/>
            <a:r>
              <a:rPr kumimoji="1" lang="ja-JP" altLang="en-US" dirty="0" smtClean="0"/>
              <a:t>編集を希望するメンバは、技術委員会事務局宛に返信する。</a:t>
            </a:r>
            <a:br>
              <a:rPr kumimoji="1" lang="ja-JP" altLang="en-US" dirty="0" smtClean="0"/>
            </a:br>
            <a:r>
              <a:rPr kumimoji="1" lang="ja-JP" altLang="en-US" dirty="0" smtClean="0"/>
              <a:t>事務局は、希望したメンバをコラボレータとして登録する作業を行う。</a:t>
            </a:r>
          </a:p>
          <a:p>
            <a:pPr lvl="2"/>
            <a:r>
              <a:rPr kumimoji="1" lang="ja-JP" altLang="en-US" dirty="0" smtClean="0"/>
              <a:t>コラボレータの対象は、第</a:t>
            </a:r>
            <a:r>
              <a:rPr kumimoji="1" lang="en-US" altLang="ja-JP" dirty="0" smtClean="0"/>
              <a:t>3</a:t>
            </a:r>
            <a:r>
              <a:rPr kumimoji="1" lang="ja-JP" altLang="en-US" dirty="0" smtClean="0"/>
              <a:t>回技術委員会までは</a:t>
            </a:r>
            <a:r>
              <a:rPr lang="ja-JP" altLang="en-US" dirty="0"/>
              <a:t>社員・各委員会委員・自治体</a:t>
            </a:r>
            <a:r>
              <a:rPr lang="ja-JP" altLang="en-US" dirty="0" smtClean="0"/>
              <a:t>会員とし、第</a:t>
            </a:r>
            <a:r>
              <a:rPr lang="en-US" altLang="ja-JP" dirty="0" smtClean="0"/>
              <a:t>4</a:t>
            </a:r>
            <a:r>
              <a:rPr lang="ja-JP" altLang="en-US" dirty="0" smtClean="0"/>
              <a:t>回技術委員会までは賛助会員も含める。</a:t>
            </a:r>
          </a:p>
          <a:p>
            <a:pPr lvl="1"/>
            <a:r>
              <a:rPr kumimoji="1" lang="ja-JP" altLang="en-US" dirty="0" smtClean="0"/>
              <a:t>コラボレータとして登録されたメンバ</a:t>
            </a:r>
            <a:r>
              <a:rPr lang="ja-JP" altLang="en-US" dirty="0"/>
              <a:t>は</a:t>
            </a:r>
            <a:r>
              <a:rPr lang="ja-JP" altLang="en-US" dirty="0" smtClean="0"/>
              <a:t>、前頁の方法により「</a:t>
            </a:r>
            <a:r>
              <a:rPr lang="ja-JP" altLang="en-US" dirty="0"/>
              <a:t>オープンデータガイド（活用編）」と「データの利活用・公開に有用なツール集</a:t>
            </a:r>
            <a:r>
              <a:rPr lang="ja-JP" altLang="en-US" dirty="0" smtClean="0"/>
              <a:t>」を編集し、プルリクエストにより事務局に更新の反映を依頼する。</a:t>
            </a:r>
          </a:p>
          <a:p>
            <a:pPr lvl="1"/>
            <a:r>
              <a:rPr kumimoji="1" lang="ja-JP" altLang="en-US" dirty="0" smtClean="0"/>
              <a:t>事務局は、更新内容を確認し、マスタブランチに反映させる。</a:t>
            </a:r>
          </a:p>
          <a:p>
            <a:pPr lvl="1"/>
            <a:r>
              <a:rPr kumimoji="1" lang="ja-JP" altLang="en-US" dirty="0" smtClean="0"/>
              <a:t>委員会は、作業の進捗を確認する。</a:t>
            </a:r>
            <a:endParaRPr kumimoji="1" lang="en-US" altLang="ja-JP" dirty="0" smtClean="0"/>
          </a:p>
          <a:p>
            <a:r>
              <a:rPr kumimoji="1" lang="ja-JP" altLang="en-US" dirty="0" smtClean="0"/>
              <a:t>ドキュメントの著作権者と利用ルール</a:t>
            </a:r>
          </a:p>
          <a:p>
            <a:pPr lvl="1"/>
            <a:r>
              <a:rPr kumimoji="1" lang="ja-JP" altLang="en-US" dirty="0" smtClean="0"/>
              <a:t>著作権者は</a:t>
            </a:r>
            <a:r>
              <a:rPr kumimoji="1" lang="en-US" altLang="ja-JP" dirty="0" smtClean="0"/>
              <a:t>VLED</a:t>
            </a:r>
            <a:r>
              <a:rPr kumimoji="1" lang="ja-JP" altLang="en-US" dirty="0" smtClean="0"/>
              <a:t>とする。</a:t>
            </a:r>
          </a:p>
          <a:p>
            <a:pPr lvl="1"/>
            <a:r>
              <a:rPr kumimoji="1" lang="ja-JP" altLang="en-US" dirty="0" smtClean="0"/>
              <a:t>利用ルールは</a:t>
            </a:r>
            <a:r>
              <a:rPr kumimoji="1" lang="en-US" altLang="ja-JP" dirty="0" smtClean="0"/>
              <a:t>CC-BY 4.0</a:t>
            </a:r>
            <a:r>
              <a:rPr kumimoji="1" lang="ja-JP" altLang="en-US" dirty="0" smtClean="0"/>
              <a:t>を適用する。</a:t>
            </a:r>
          </a:p>
          <a:p>
            <a:pPr lvl="2"/>
            <a:r>
              <a:rPr kumimoji="1" lang="ja-JP" altLang="en-US" dirty="0" smtClean="0"/>
              <a:t>他の資料から図表等を引用する場合には、その図表の利用ルールに注意する。</a:t>
            </a:r>
          </a:p>
          <a:p>
            <a:pPr lvl="2"/>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18</a:t>
            </a:fld>
            <a:endParaRPr lang="en-US" altLang="ja-JP"/>
          </a:p>
        </p:txBody>
      </p:sp>
    </p:spTree>
    <p:extLst>
      <p:ext uri="{BB962C8B-B14F-4D97-AF65-F5344CB8AC3E}">
        <p14:creationId xmlns:p14="http://schemas.microsoft.com/office/powerpoint/2010/main" val="1554947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4. </a:t>
            </a:r>
            <a:r>
              <a:rPr kumimoji="1" lang="ja-JP" altLang="en-US" dirty="0" smtClean="0"/>
              <a:t>スケジュールと依頼事項</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19</a:t>
            </a:fld>
            <a:endParaRPr lang="en-US" altLang="ja-JP"/>
          </a:p>
        </p:txBody>
      </p:sp>
    </p:spTree>
    <p:extLst>
      <p:ext uri="{BB962C8B-B14F-4D97-AF65-F5344CB8AC3E}">
        <p14:creationId xmlns:p14="http://schemas.microsoft.com/office/powerpoint/2010/main" val="236355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Agenda</a:t>
            </a:r>
            <a:endParaRPr kumimoji="1" lang="ja-JP" altLang="en-US" dirty="0"/>
          </a:p>
        </p:txBody>
      </p:sp>
      <p:sp>
        <p:nvSpPr>
          <p:cNvPr id="3" name="コンテンツ プレースホルダー 2"/>
          <p:cNvSpPr>
            <a:spLocks noGrp="1"/>
          </p:cNvSpPr>
          <p:nvPr>
            <p:ph idx="1"/>
          </p:nvPr>
        </p:nvSpPr>
        <p:spPr/>
        <p:txBody>
          <a:bodyPr/>
          <a:lstStyle/>
          <a:p>
            <a:pPr marL="457200" indent="-457200">
              <a:buFont typeface="+mj-lt"/>
              <a:buAutoNum type="arabicPeriod"/>
            </a:pPr>
            <a:r>
              <a:rPr kumimoji="1" lang="ja-JP" altLang="en-US" dirty="0" smtClean="0"/>
              <a:t>オープンデータガイド（活用編）の構成案</a:t>
            </a:r>
            <a:endParaRPr kumimoji="1" lang="en-US" altLang="ja-JP" dirty="0" smtClean="0"/>
          </a:p>
          <a:p>
            <a:pPr marL="457200" indent="-457200">
              <a:buFont typeface="+mj-lt"/>
              <a:buAutoNum type="arabicPeriod"/>
            </a:pPr>
            <a:r>
              <a:rPr lang="ja-JP" altLang="en-US" dirty="0"/>
              <a:t>データの利活用・公開に有用な</a:t>
            </a:r>
            <a:r>
              <a:rPr lang="ja-JP" altLang="en-US" dirty="0" smtClean="0"/>
              <a:t>ツール集の構成案</a:t>
            </a:r>
          </a:p>
          <a:p>
            <a:pPr marL="457200" indent="-457200">
              <a:buFont typeface="+mj-lt"/>
              <a:buAutoNum type="arabicPeriod"/>
            </a:pPr>
            <a:r>
              <a:rPr kumimoji="1" lang="ja-JP" altLang="en-US" dirty="0" smtClean="0"/>
              <a:t>ドキュメントの編集環境と方針</a:t>
            </a:r>
            <a:r>
              <a:rPr kumimoji="1" lang="ja-JP" altLang="en-US" dirty="0" smtClean="0"/>
              <a:t>案</a:t>
            </a:r>
          </a:p>
          <a:p>
            <a:pPr marL="457200" indent="-457200">
              <a:buFont typeface="+mj-lt"/>
              <a:buAutoNum type="arabicPeriod"/>
            </a:pPr>
            <a:r>
              <a:rPr kumimoji="1" lang="ja-JP" altLang="en-US" dirty="0" smtClean="0"/>
              <a:t>スケジュールと依頼事項</a:t>
            </a:r>
            <a:endParaRPr kumimoji="1" lang="ja-JP" altLang="en-US" dirty="0" smtClean="0"/>
          </a:p>
          <a:p>
            <a:pPr marL="457200" indent="-457200">
              <a:buFont typeface="+mj-lt"/>
              <a:buAutoNum type="arabicPeriod"/>
            </a:pP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Tree>
    <p:extLst>
      <p:ext uri="{BB962C8B-B14F-4D97-AF65-F5344CB8AC3E}">
        <p14:creationId xmlns:p14="http://schemas.microsoft.com/office/powerpoint/2010/main" val="1159513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スケジュールと依頼事項</a:t>
            </a:r>
            <a:endParaRPr kumimoji="1" lang="ja-JP" altLang="en-US" dirty="0"/>
          </a:p>
        </p:txBody>
      </p:sp>
      <p:sp>
        <p:nvSpPr>
          <p:cNvPr id="6" name="コンテンツ プレースホルダー 5"/>
          <p:cNvSpPr>
            <a:spLocks noGrp="1"/>
          </p:cNvSpPr>
          <p:nvPr>
            <p:ph sz="half" idx="2"/>
          </p:nvPr>
        </p:nvSpPr>
        <p:spPr/>
        <p:txBody>
          <a:bodyPr/>
          <a:lstStyle/>
          <a:p>
            <a:r>
              <a:rPr kumimoji="1" lang="ja-JP" altLang="en-US" dirty="0" smtClean="0"/>
              <a:t>自治体会員への依頼事項</a:t>
            </a:r>
          </a:p>
          <a:p>
            <a:pPr lvl="1"/>
            <a:r>
              <a:rPr lang="ja-JP" altLang="en-US" dirty="0" smtClean="0"/>
              <a:t>このあとシナリオを精査するためのアンケートを実施しますので、ご回答願いたい。</a:t>
            </a:r>
            <a:endParaRPr lang="ja-JP" altLang="en-US" dirty="0"/>
          </a:p>
          <a:p>
            <a:r>
              <a:rPr kumimoji="1" lang="ja-JP" altLang="en-US" dirty="0" smtClean="0"/>
              <a:t>社員への依頼事項</a:t>
            </a:r>
          </a:p>
          <a:p>
            <a:pPr lvl="1"/>
            <a:r>
              <a:rPr kumimoji="1" lang="ja-JP" altLang="en-US" dirty="0" smtClean="0"/>
              <a:t>皆様が提供しておられるツールの紹介記事を、第</a:t>
            </a:r>
            <a:r>
              <a:rPr kumimoji="1" lang="en-US" altLang="ja-JP" dirty="0" smtClean="0"/>
              <a:t>3</a:t>
            </a:r>
            <a:r>
              <a:rPr kumimoji="1" lang="ja-JP" altLang="en-US" dirty="0" smtClean="0"/>
              <a:t>回技術委員会までをめどに執筆いただきたい。</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20</a:t>
            </a:fld>
            <a:endParaRPr lang="en-US" altLang="ja-JP"/>
          </a:p>
        </p:txBody>
      </p:sp>
      <p:graphicFrame>
        <p:nvGraphicFramePr>
          <p:cNvPr id="7" name="コンテンツ プレースホルダー 6"/>
          <p:cNvGraphicFramePr>
            <a:graphicFrameLocks noGrp="1"/>
          </p:cNvGraphicFramePr>
          <p:nvPr>
            <p:ph sz="half" idx="1"/>
            <p:extLst>
              <p:ext uri="{D42A27DB-BD31-4B8C-83A1-F6EECF244321}">
                <p14:modId xmlns:p14="http://schemas.microsoft.com/office/powerpoint/2010/main" val="3945701812"/>
              </p:ext>
            </p:extLst>
          </p:nvPr>
        </p:nvGraphicFramePr>
        <p:xfrm>
          <a:off x="315913" y="1142999"/>
          <a:ext cx="9181918" cy="2574032"/>
        </p:xfrm>
        <a:graphic>
          <a:graphicData uri="http://schemas.openxmlformats.org/drawingml/2006/table">
            <a:tbl>
              <a:tblPr firstRow="1" bandRow="1">
                <a:tableStyleId>{21E4AEA4-8DFA-4A89-87EB-49C32662AFE0}</a:tableStyleId>
              </a:tblPr>
              <a:tblGrid>
                <a:gridCol w="4076657"/>
                <a:gridCol w="729323"/>
                <a:gridCol w="729323"/>
                <a:gridCol w="729323"/>
                <a:gridCol w="729323"/>
                <a:gridCol w="729323"/>
                <a:gridCol w="729323"/>
                <a:gridCol w="729323"/>
              </a:tblGrid>
              <a:tr h="317769">
                <a:tc>
                  <a:txBody>
                    <a:bodyPr/>
                    <a:lstStyle/>
                    <a:p>
                      <a:endParaRPr kumimoji="1" lang="ja-JP" altLang="en-US" dirty="0"/>
                    </a:p>
                  </a:txBody>
                  <a:tcPr/>
                </a:tc>
                <a:tc>
                  <a:txBody>
                    <a:bodyPr/>
                    <a:lstStyle/>
                    <a:p>
                      <a:pPr algn="ctr"/>
                      <a:r>
                        <a:rPr kumimoji="1" lang="ja-JP" altLang="en-US" dirty="0" smtClean="0"/>
                        <a:t>９</a:t>
                      </a:r>
                      <a:endParaRPr kumimoji="1" lang="ja-JP" altLang="en-US" dirty="0"/>
                    </a:p>
                  </a:txBody>
                  <a:tcPr/>
                </a:tc>
                <a:tc>
                  <a:txBody>
                    <a:bodyPr/>
                    <a:lstStyle/>
                    <a:p>
                      <a:pPr algn="ctr"/>
                      <a:r>
                        <a:rPr kumimoji="1" lang="ja-JP" altLang="en-US" smtClean="0"/>
                        <a:t>１０</a:t>
                      </a:r>
                      <a:endParaRPr kumimoji="1" lang="ja-JP" altLang="en-US"/>
                    </a:p>
                  </a:txBody>
                  <a:tcPr/>
                </a:tc>
                <a:tc>
                  <a:txBody>
                    <a:bodyPr/>
                    <a:lstStyle/>
                    <a:p>
                      <a:pPr algn="ctr"/>
                      <a:r>
                        <a:rPr kumimoji="1" lang="ja-JP" altLang="en-US" smtClean="0"/>
                        <a:t>１１</a:t>
                      </a:r>
                      <a:endParaRPr kumimoji="1" lang="ja-JP" altLang="en-US"/>
                    </a:p>
                  </a:txBody>
                  <a:tcPr/>
                </a:tc>
                <a:tc>
                  <a:txBody>
                    <a:bodyPr/>
                    <a:lstStyle/>
                    <a:p>
                      <a:pPr algn="ctr"/>
                      <a:r>
                        <a:rPr kumimoji="1" lang="ja-JP" altLang="en-US" smtClean="0"/>
                        <a:t>１２</a:t>
                      </a:r>
                      <a:endParaRPr kumimoji="1" lang="ja-JP" altLang="en-US"/>
                    </a:p>
                  </a:txBody>
                  <a:tcPr/>
                </a:tc>
                <a:tc>
                  <a:txBody>
                    <a:bodyPr/>
                    <a:lstStyle/>
                    <a:p>
                      <a:pPr algn="ctr"/>
                      <a:r>
                        <a:rPr kumimoji="1" lang="ja-JP" altLang="en-US" smtClean="0"/>
                        <a:t>１</a:t>
                      </a:r>
                      <a:endParaRPr kumimoji="1" lang="ja-JP" altLang="en-US"/>
                    </a:p>
                  </a:txBody>
                  <a:tcPr/>
                </a:tc>
                <a:tc>
                  <a:txBody>
                    <a:bodyPr/>
                    <a:lstStyle/>
                    <a:p>
                      <a:pPr algn="ctr"/>
                      <a:r>
                        <a:rPr kumimoji="1" lang="ja-JP" altLang="en-US" smtClean="0"/>
                        <a:t>２</a:t>
                      </a:r>
                      <a:endParaRPr kumimoji="1" lang="ja-JP" altLang="en-US"/>
                    </a:p>
                  </a:txBody>
                  <a:tcPr/>
                </a:tc>
                <a:tc>
                  <a:txBody>
                    <a:bodyPr/>
                    <a:lstStyle/>
                    <a:p>
                      <a:pPr algn="ctr"/>
                      <a:r>
                        <a:rPr kumimoji="1" lang="ja-JP" altLang="en-US" smtClean="0"/>
                        <a:t>３</a:t>
                      </a:r>
                      <a:endParaRPr kumimoji="1" lang="ja-JP" altLang="en-US"/>
                    </a:p>
                  </a:txBody>
                  <a:tcPr/>
                </a:tc>
              </a:tr>
              <a:tr h="626436">
                <a:tc>
                  <a:txBody>
                    <a:bodyPr/>
                    <a:lstStyle/>
                    <a:p>
                      <a:r>
                        <a:rPr kumimoji="1" lang="ja-JP" altLang="en-US" dirty="0" smtClean="0"/>
                        <a:t>オープンデータガイド（活用編）</a:t>
                      </a:r>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r>
              <a:tr h="917158">
                <a:tc>
                  <a:txBody>
                    <a:bodyPr/>
                    <a:lstStyle/>
                    <a:p>
                      <a:r>
                        <a:rPr kumimoji="1" lang="ja-JP" altLang="en-US" dirty="0" smtClean="0"/>
                        <a:t>データの利活用・公開に有用なツール集</a:t>
                      </a:r>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r>
              <a:tr h="712669">
                <a:tc>
                  <a:txBody>
                    <a:bodyPr/>
                    <a:lstStyle/>
                    <a:p>
                      <a:r>
                        <a:rPr kumimoji="1" lang="ja-JP" altLang="en-US" dirty="0" smtClean="0"/>
                        <a:t>技術委員会</a:t>
                      </a:r>
                      <a:endParaRPr kumimoji="1" lang="ja-JP" altLang="en-US" dirty="0"/>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tr>
            </a:tbl>
          </a:graphicData>
        </a:graphic>
      </p:graphicFrame>
      <p:sp>
        <p:nvSpPr>
          <p:cNvPr id="10" name="右矢印 9"/>
          <p:cNvSpPr/>
          <p:nvPr/>
        </p:nvSpPr>
        <p:spPr bwMode="auto">
          <a:xfrm>
            <a:off x="5151790" y="1559998"/>
            <a:ext cx="593298" cy="202232"/>
          </a:xfrm>
          <a:prstGeom prst="right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mn-ea"/>
              <a:ea typeface="+mn-ea"/>
            </a:endParaRPr>
          </a:p>
        </p:txBody>
      </p:sp>
      <p:sp>
        <p:nvSpPr>
          <p:cNvPr id="11" name="テキスト ボックス 10"/>
          <p:cNvSpPr txBox="1"/>
          <p:nvPr/>
        </p:nvSpPr>
        <p:spPr>
          <a:xfrm>
            <a:off x="4977201" y="1412776"/>
            <a:ext cx="877163" cy="230832"/>
          </a:xfrm>
          <a:prstGeom prst="rect">
            <a:avLst/>
          </a:prstGeom>
          <a:noFill/>
        </p:spPr>
        <p:txBody>
          <a:bodyPr wrap="none" rtlCol="0">
            <a:spAutoFit/>
          </a:bodyPr>
          <a:lstStyle/>
          <a:p>
            <a:pPr algn="l"/>
            <a:r>
              <a:rPr kumimoji="1" lang="ja-JP" altLang="en-US" sz="900" dirty="0" smtClean="0">
                <a:solidFill>
                  <a:schemeClr val="bg2"/>
                </a:solidFill>
                <a:latin typeface="+mn-ea"/>
                <a:ea typeface="+mn-ea"/>
                <a:cs typeface="ヒラギノ角ゴ ProN W6"/>
              </a:rPr>
              <a:t>シナリオ整理</a:t>
            </a:r>
          </a:p>
        </p:txBody>
      </p:sp>
      <p:sp>
        <p:nvSpPr>
          <p:cNvPr id="12" name="右矢印 11"/>
          <p:cNvSpPr/>
          <p:nvPr/>
        </p:nvSpPr>
        <p:spPr bwMode="auto">
          <a:xfrm>
            <a:off x="5754216" y="1567410"/>
            <a:ext cx="1728192" cy="216024"/>
          </a:xfrm>
          <a:prstGeom prst="right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mn-ea"/>
              <a:ea typeface="+mn-ea"/>
            </a:endParaRPr>
          </a:p>
        </p:txBody>
      </p:sp>
      <p:sp>
        <p:nvSpPr>
          <p:cNvPr id="13" name="テキスト ボックス 12"/>
          <p:cNvSpPr txBox="1"/>
          <p:nvPr/>
        </p:nvSpPr>
        <p:spPr>
          <a:xfrm>
            <a:off x="6186264" y="1423394"/>
            <a:ext cx="992579" cy="230832"/>
          </a:xfrm>
          <a:prstGeom prst="rect">
            <a:avLst/>
          </a:prstGeom>
          <a:noFill/>
        </p:spPr>
        <p:txBody>
          <a:bodyPr wrap="none" rtlCol="0">
            <a:spAutoFit/>
          </a:bodyPr>
          <a:lstStyle/>
          <a:p>
            <a:pPr algn="l"/>
            <a:r>
              <a:rPr kumimoji="1" lang="ja-JP" altLang="en-US" sz="900" dirty="0" smtClean="0">
                <a:solidFill>
                  <a:schemeClr val="bg2"/>
                </a:solidFill>
                <a:latin typeface="+mn-ea"/>
                <a:ea typeface="+mn-ea"/>
                <a:cs typeface="ヒラギノ角ゴ ProN W6"/>
              </a:rPr>
              <a:t>ガイド原稿執筆</a:t>
            </a:r>
          </a:p>
        </p:txBody>
      </p:sp>
      <p:sp>
        <p:nvSpPr>
          <p:cNvPr id="14" name="右矢印 13"/>
          <p:cNvSpPr/>
          <p:nvPr/>
        </p:nvSpPr>
        <p:spPr bwMode="auto">
          <a:xfrm>
            <a:off x="7449779" y="1567410"/>
            <a:ext cx="1463661" cy="235873"/>
          </a:xfrm>
          <a:prstGeom prst="right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mn-ea"/>
              <a:ea typeface="+mn-ea"/>
            </a:endParaRPr>
          </a:p>
        </p:txBody>
      </p:sp>
      <p:sp>
        <p:nvSpPr>
          <p:cNvPr id="15" name="テキスト ボックス 14"/>
          <p:cNvSpPr txBox="1"/>
          <p:nvPr/>
        </p:nvSpPr>
        <p:spPr>
          <a:xfrm>
            <a:off x="7652108" y="1421046"/>
            <a:ext cx="992579" cy="230832"/>
          </a:xfrm>
          <a:prstGeom prst="rect">
            <a:avLst/>
          </a:prstGeom>
          <a:noFill/>
        </p:spPr>
        <p:txBody>
          <a:bodyPr wrap="none" rtlCol="0">
            <a:spAutoFit/>
          </a:bodyPr>
          <a:lstStyle/>
          <a:p>
            <a:pPr algn="l"/>
            <a:r>
              <a:rPr kumimoji="1" lang="ja-JP" altLang="en-US" sz="900" dirty="0" smtClean="0">
                <a:solidFill>
                  <a:schemeClr val="bg2"/>
                </a:solidFill>
                <a:latin typeface="+mn-ea"/>
                <a:ea typeface="+mn-ea"/>
                <a:cs typeface="ヒラギノ角ゴ ProN W6"/>
              </a:rPr>
              <a:t>ガイド原稿精査</a:t>
            </a:r>
          </a:p>
        </p:txBody>
      </p:sp>
      <p:sp>
        <p:nvSpPr>
          <p:cNvPr id="16" name="右矢印 15"/>
          <p:cNvSpPr/>
          <p:nvPr/>
        </p:nvSpPr>
        <p:spPr bwMode="auto">
          <a:xfrm>
            <a:off x="4808983" y="1837736"/>
            <a:ext cx="648073" cy="226318"/>
          </a:xfrm>
          <a:prstGeom prst="right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mn-ea"/>
              <a:ea typeface="+mn-ea"/>
            </a:endParaRPr>
          </a:p>
        </p:txBody>
      </p:sp>
      <p:sp>
        <p:nvSpPr>
          <p:cNvPr id="17" name="テキスト ボックス 16"/>
          <p:cNvSpPr txBox="1"/>
          <p:nvPr/>
        </p:nvSpPr>
        <p:spPr>
          <a:xfrm>
            <a:off x="4520952" y="1717806"/>
            <a:ext cx="992579" cy="230832"/>
          </a:xfrm>
          <a:prstGeom prst="rect">
            <a:avLst/>
          </a:prstGeom>
          <a:noFill/>
        </p:spPr>
        <p:txBody>
          <a:bodyPr wrap="none" rtlCol="0">
            <a:spAutoFit/>
          </a:bodyPr>
          <a:lstStyle/>
          <a:p>
            <a:pPr algn="l"/>
            <a:r>
              <a:rPr kumimoji="1" lang="ja-JP" altLang="en-US" sz="900" dirty="0" smtClean="0">
                <a:solidFill>
                  <a:schemeClr val="bg2"/>
                </a:solidFill>
                <a:latin typeface="+mn-ea"/>
                <a:ea typeface="+mn-ea"/>
                <a:cs typeface="ヒラギノ角ゴ ProN W6"/>
              </a:rPr>
              <a:t>アンケート実施</a:t>
            </a:r>
          </a:p>
        </p:txBody>
      </p:sp>
      <p:sp>
        <p:nvSpPr>
          <p:cNvPr id="20" name="右矢印 19"/>
          <p:cNvSpPr/>
          <p:nvPr/>
        </p:nvSpPr>
        <p:spPr bwMode="auto">
          <a:xfrm>
            <a:off x="6609184" y="1920038"/>
            <a:ext cx="1728192" cy="216024"/>
          </a:xfrm>
          <a:prstGeom prst="right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mn-ea"/>
              <a:ea typeface="+mn-ea"/>
            </a:endParaRPr>
          </a:p>
        </p:txBody>
      </p:sp>
      <p:sp>
        <p:nvSpPr>
          <p:cNvPr id="21" name="テキスト ボックス 20"/>
          <p:cNvSpPr txBox="1"/>
          <p:nvPr/>
        </p:nvSpPr>
        <p:spPr>
          <a:xfrm>
            <a:off x="6393160" y="1776022"/>
            <a:ext cx="2377574" cy="230832"/>
          </a:xfrm>
          <a:prstGeom prst="rect">
            <a:avLst/>
          </a:prstGeom>
          <a:noFill/>
        </p:spPr>
        <p:txBody>
          <a:bodyPr wrap="none" rtlCol="0">
            <a:spAutoFit/>
          </a:bodyPr>
          <a:lstStyle/>
          <a:p>
            <a:pPr algn="l"/>
            <a:r>
              <a:rPr kumimoji="1" lang="ja-JP" altLang="en-US" sz="900" smtClean="0">
                <a:solidFill>
                  <a:schemeClr val="bg2"/>
                </a:solidFill>
                <a:latin typeface="+mn-ea"/>
                <a:ea typeface="+mn-ea"/>
                <a:cs typeface="ヒラギノ角ゴ ProN W6"/>
              </a:rPr>
              <a:t>（必要に応じて）サンプルプログラム準備</a:t>
            </a:r>
            <a:endParaRPr kumimoji="1" lang="ja-JP" altLang="en-US" sz="900" dirty="0" smtClean="0">
              <a:solidFill>
                <a:schemeClr val="bg2"/>
              </a:solidFill>
              <a:latin typeface="+mn-ea"/>
              <a:ea typeface="+mn-ea"/>
              <a:cs typeface="ヒラギノ角ゴ ProN W6"/>
            </a:endParaRPr>
          </a:p>
        </p:txBody>
      </p:sp>
      <p:sp>
        <p:nvSpPr>
          <p:cNvPr id="24" name="右矢印 23"/>
          <p:cNvSpPr/>
          <p:nvPr/>
        </p:nvSpPr>
        <p:spPr bwMode="auto">
          <a:xfrm>
            <a:off x="4785576" y="2386006"/>
            <a:ext cx="2551991" cy="207209"/>
          </a:xfrm>
          <a:prstGeom prst="right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mn-ea"/>
              <a:ea typeface="+mn-ea"/>
            </a:endParaRPr>
          </a:p>
        </p:txBody>
      </p:sp>
      <p:sp>
        <p:nvSpPr>
          <p:cNvPr id="25" name="テキスト ボックス 24"/>
          <p:cNvSpPr txBox="1"/>
          <p:nvPr/>
        </p:nvSpPr>
        <p:spPr>
          <a:xfrm>
            <a:off x="5457056" y="2292613"/>
            <a:ext cx="877163" cy="230832"/>
          </a:xfrm>
          <a:prstGeom prst="rect">
            <a:avLst/>
          </a:prstGeom>
          <a:noFill/>
        </p:spPr>
        <p:txBody>
          <a:bodyPr wrap="none" rtlCol="0">
            <a:spAutoFit/>
          </a:bodyPr>
          <a:lstStyle/>
          <a:p>
            <a:pPr algn="l"/>
            <a:r>
              <a:rPr kumimoji="1" lang="ja-JP" altLang="en-US" sz="900" dirty="0" smtClean="0">
                <a:solidFill>
                  <a:schemeClr val="bg2"/>
                </a:solidFill>
                <a:latin typeface="+mn-ea"/>
                <a:ea typeface="+mn-ea"/>
                <a:cs typeface="ヒラギノ角ゴ ProN W6"/>
              </a:rPr>
              <a:t>ツール集執筆</a:t>
            </a:r>
          </a:p>
        </p:txBody>
      </p:sp>
      <p:sp>
        <p:nvSpPr>
          <p:cNvPr id="26" name="右矢印 25"/>
          <p:cNvSpPr/>
          <p:nvPr/>
        </p:nvSpPr>
        <p:spPr bwMode="auto">
          <a:xfrm>
            <a:off x="7337567" y="2367749"/>
            <a:ext cx="1482723" cy="215413"/>
          </a:xfrm>
          <a:prstGeom prst="right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mn-ea"/>
              <a:ea typeface="+mn-ea"/>
            </a:endParaRPr>
          </a:p>
        </p:txBody>
      </p:sp>
      <p:sp>
        <p:nvSpPr>
          <p:cNvPr id="27" name="テキスト ボックス 26"/>
          <p:cNvSpPr txBox="1"/>
          <p:nvPr/>
        </p:nvSpPr>
        <p:spPr>
          <a:xfrm>
            <a:off x="7589088" y="2267912"/>
            <a:ext cx="877163" cy="230832"/>
          </a:xfrm>
          <a:prstGeom prst="rect">
            <a:avLst/>
          </a:prstGeom>
          <a:noFill/>
        </p:spPr>
        <p:txBody>
          <a:bodyPr wrap="none" rtlCol="0">
            <a:spAutoFit/>
          </a:bodyPr>
          <a:lstStyle/>
          <a:p>
            <a:pPr algn="l"/>
            <a:r>
              <a:rPr kumimoji="1" lang="ja-JP" altLang="en-US" sz="900" dirty="0" smtClean="0">
                <a:solidFill>
                  <a:schemeClr val="bg2"/>
                </a:solidFill>
                <a:latin typeface="+mn-ea"/>
                <a:ea typeface="+mn-ea"/>
                <a:cs typeface="ヒラギノ角ゴ ProN W6"/>
              </a:rPr>
              <a:t>ツール集精査</a:t>
            </a:r>
          </a:p>
        </p:txBody>
      </p:sp>
      <p:sp>
        <p:nvSpPr>
          <p:cNvPr id="30" name="右矢印 29"/>
          <p:cNvSpPr/>
          <p:nvPr/>
        </p:nvSpPr>
        <p:spPr bwMode="auto">
          <a:xfrm>
            <a:off x="6609184" y="2708920"/>
            <a:ext cx="1728192" cy="216024"/>
          </a:xfrm>
          <a:prstGeom prst="right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mn-ea"/>
              <a:ea typeface="+mn-ea"/>
            </a:endParaRPr>
          </a:p>
        </p:txBody>
      </p:sp>
      <p:sp>
        <p:nvSpPr>
          <p:cNvPr id="31" name="テキスト ボックス 30"/>
          <p:cNvSpPr txBox="1"/>
          <p:nvPr/>
        </p:nvSpPr>
        <p:spPr>
          <a:xfrm>
            <a:off x="6177136" y="2564904"/>
            <a:ext cx="3185487" cy="230832"/>
          </a:xfrm>
          <a:prstGeom prst="rect">
            <a:avLst/>
          </a:prstGeom>
          <a:noFill/>
        </p:spPr>
        <p:txBody>
          <a:bodyPr wrap="none" rtlCol="0">
            <a:spAutoFit/>
          </a:bodyPr>
          <a:lstStyle/>
          <a:p>
            <a:pPr algn="l"/>
            <a:r>
              <a:rPr kumimoji="1" lang="ja-JP" altLang="en-US" sz="900" dirty="0" smtClean="0">
                <a:solidFill>
                  <a:schemeClr val="bg2"/>
                </a:solidFill>
                <a:latin typeface="+mn-ea"/>
                <a:ea typeface="+mn-ea"/>
                <a:cs typeface="ヒラギノ角ゴ ProN W6"/>
              </a:rPr>
              <a:t>（必要に応じて）サンプルプログラム・新規ツールの検討</a:t>
            </a:r>
          </a:p>
        </p:txBody>
      </p:sp>
      <p:sp>
        <p:nvSpPr>
          <p:cNvPr id="32" name="テキスト ボックス 31"/>
          <p:cNvSpPr txBox="1"/>
          <p:nvPr/>
        </p:nvSpPr>
        <p:spPr>
          <a:xfrm>
            <a:off x="7033638" y="2977959"/>
            <a:ext cx="607859" cy="430887"/>
          </a:xfrm>
          <a:prstGeom prst="rect">
            <a:avLst/>
          </a:prstGeom>
          <a:noFill/>
        </p:spPr>
        <p:txBody>
          <a:bodyPr wrap="none" rtlCol="0">
            <a:spAutoFit/>
          </a:bodyPr>
          <a:lstStyle/>
          <a:p>
            <a:r>
              <a:rPr kumimoji="1" lang="ja-JP" altLang="en-US" sz="1100" b="1" smtClean="0">
                <a:solidFill>
                  <a:schemeClr val="bg2"/>
                </a:solidFill>
                <a:latin typeface="+mn-ea"/>
                <a:ea typeface="+mn-ea"/>
                <a:cs typeface="ヒラギノ角ゴ ProN W6"/>
              </a:rPr>
              <a:t>★</a:t>
            </a:r>
            <a:endParaRPr kumimoji="1" lang="en-US" altLang="ja-JP" sz="1100" b="1" smtClean="0">
              <a:solidFill>
                <a:schemeClr val="bg2"/>
              </a:solidFill>
              <a:latin typeface="+mn-ea"/>
              <a:ea typeface="+mn-ea"/>
              <a:cs typeface="ヒラギノ角ゴ ProN W6"/>
            </a:endParaRPr>
          </a:p>
          <a:p>
            <a:r>
              <a:rPr kumimoji="1" lang="ja-JP" altLang="en-US" sz="1100" b="1" smtClean="0">
                <a:solidFill>
                  <a:schemeClr val="bg2"/>
                </a:solidFill>
                <a:latin typeface="+mn-ea"/>
                <a:ea typeface="+mn-ea"/>
                <a:cs typeface="ヒラギノ角ゴ ProN W6"/>
              </a:rPr>
              <a:t>第３回</a:t>
            </a:r>
            <a:endParaRPr kumimoji="1" lang="ja-JP" altLang="en-US" sz="1100" b="1" dirty="0" smtClean="0">
              <a:solidFill>
                <a:schemeClr val="bg2"/>
              </a:solidFill>
              <a:latin typeface="+mn-ea"/>
              <a:ea typeface="+mn-ea"/>
              <a:cs typeface="ヒラギノ角ゴ ProN W6"/>
            </a:endParaRPr>
          </a:p>
        </p:txBody>
      </p:sp>
      <p:sp>
        <p:nvSpPr>
          <p:cNvPr id="33" name="テキスト ボックス 32"/>
          <p:cNvSpPr txBox="1"/>
          <p:nvPr/>
        </p:nvSpPr>
        <p:spPr>
          <a:xfrm>
            <a:off x="8460710" y="2977959"/>
            <a:ext cx="607859" cy="430887"/>
          </a:xfrm>
          <a:prstGeom prst="rect">
            <a:avLst/>
          </a:prstGeom>
          <a:noFill/>
        </p:spPr>
        <p:txBody>
          <a:bodyPr wrap="none" rtlCol="0">
            <a:spAutoFit/>
          </a:bodyPr>
          <a:lstStyle/>
          <a:p>
            <a:r>
              <a:rPr kumimoji="1" lang="ja-JP" altLang="en-US" sz="1100" b="1" smtClean="0">
                <a:solidFill>
                  <a:schemeClr val="bg2"/>
                </a:solidFill>
                <a:latin typeface="+mn-ea"/>
                <a:ea typeface="+mn-ea"/>
                <a:cs typeface="ヒラギノ角ゴ ProN W6"/>
              </a:rPr>
              <a:t>★</a:t>
            </a:r>
            <a:endParaRPr kumimoji="1" lang="en-US" altLang="ja-JP" sz="1100" b="1" smtClean="0">
              <a:solidFill>
                <a:schemeClr val="bg2"/>
              </a:solidFill>
              <a:latin typeface="+mn-ea"/>
              <a:ea typeface="+mn-ea"/>
              <a:cs typeface="ヒラギノ角ゴ ProN W6"/>
            </a:endParaRPr>
          </a:p>
          <a:p>
            <a:r>
              <a:rPr kumimoji="1" lang="ja-JP" altLang="en-US" sz="1100" b="1" smtClean="0">
                <a:solidFill>
                  <a:schemeClr val="bg2"/>
                </a:solidFill>
                <a:latin typeface="+mn-ea"/>
                <a:ea typeface="+mn-ea"/>
                <a:cs typeface="ヒラギノ角ゴ ProN W6"/>
              </a:rPr>
              <a:t>第４回</a:t>
            </a:r>
            <a:endParaRPr kumimoji="1" lang="ja-JP" altLang="en-US" sz="1100" b="1" dirty="0" smtClean="0">
              <a:solidFill>
                <a:schemeClr val="bg2"/>
              </a:solidFill>
              <a:latin typeface="+mn-ea"/>
              <a:ea typeface="+mn-ea"/>
              <a:cs typeface="ヒラギノ角ゴ ProN W6"/>
            </a:endParaRPr>
          </a:p>
        </p:txBody>
      </p:sp>
      <p:sp>
        <p:nvSpPr>
          <p:cNvPr id="34" name="角丸四角形 33"/>
          <p:cNvSpPr/>
          <p:nvPr/>
        </p:nvSpPr>
        <p:spPr bwMode="auto">
          <a:xfrm>
            <a:off x="6902864" y="3372964"/>
            <a:ext cx="786440" cy="272060"/>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200" dirty="0" smtClean="0">
                <a:latin typeface="+mn-ea"/>
                <a:ea typeface="+mn-ea"/>
              </a:rPr>
              <a:t>中間報告</a:t>
            </a:r>
            <a:endParaRPr kumimoji="0" lang="ja-JP" altLang="en-US" sz="1200" b="0" i="0" u="none" strike="noStrike" cap="none" normalizeH="0" baseline="0" dirty="0" smtClean="0">
              <a:ln>
                <a:noFill/>
              </a:ln>
              <a:solidFill>
                <a:schemeClr val="tx1"/>
              </a:solidFill>
              <a:effectLst/>
              <a:latin typeface="+mn-ea"/>
              <a:ea typeface="+mn-ea"/>
            </a:endParaRPr>
          </a:p>
        </p:txBody>
      </p:sp>
      <p:sp>
        <p:nvSpPr>
          <p:cNvPr id="35" name="角丸四角形 34"/>
          <p:cNvSpPr/>
          <p:nvPr/>
        </p:nvSpPr>
        <p:spPr bwMode="auto">
          <a:xfrm>
            <a:off x="8049344" y="3372964"/>
            <a:ext cx="1127730" cy="247055"/>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ja-JP" altLang="en-US" sz="1200" dirty="0" smtClean="0">
                <a:latin typeface="+mn-ea"/>
                <a:ea typeface="+mn-ea"/>
              </a:rPr>
              <a:t>年間とりまとめ</a:t>
            </a:r>
            <a:endParaRPr kumimoji="0" lang="ja-JP" altLang="en-US" sz="1200" b="0" i="0" u="none" strike="noStrike" cap="none" normalizeH="0" baseline="0" dirty="0" smtClean="0">
              <a:ln>
                <a:noFill/>
              </a:ln>
              <a:solidFill>
                <a:schemeClr val="tx1"/>
              </a:solidFill>
              <a:effectLst/>
              <a:latin typeface="+mn-ea"/>
              <a:ea typeface="+mn-ea"/>
            </a:endParaRPr>
          </a:p>
        </p:txBody>
      </p:sp>
    </p:spTree>
    <p:extLst>
      <p:ext uri="{BB962C8B-B14F-4D97-AF65-F5344CB8AC3E}">
        <p14:creationId xmlns:p14="http://schemas.microsoft.com/office/powerpoint/2010/main" val="18604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1. </a:t>
            </a:r>
            <a:r>
              <a:rPr lang="ja-JP" altLang="en-US" dirty="0" smtClean="0"/>
              <a:t>オープンデータガイド</a:t>
            </a:r>
            <a:r>
              <a:rPr lang="ja-JP" altLang="en-US" dirty="0"/>
              <a:t>（活用編）の構成</a:t>
            </a:r>
            <a:r>
              <a:rPr lang="ja-JP" altLang="en-US" dirty="0" smtClean="0"/>
              <a:t>案</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spTree>
    <p:extLst>
      <p:ext uri="{BB962C8B-B14F-4D97-AF65-F5344CB8AC3E}">
        <p14:creationId xmlns:p14="http://schemas.microsoft.com/office/powerpoint/2010/main" val="113553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オープンデータガイド</a:t>
            </a:r>
            <a:r>
              <a:rPr lang="ja-JP" altLang="en-US" dirty="0"/>
              <a:t>（活用編</a:t>
            </a:r>
            <a:r>
              <a:rPr lang="ja-JP" altLang="en-US" dirty="0" smtClean="0"/>
              <a:t>）概要</a:t>
            </a:r>
            <a:endParaRPr kumimoji="1" lang="ja-JP" altLang="en-US" dirty="0"/>
          </a:p>
        </p:txBody>
      </p:sp>
      <p:sp>
        <p:nvSpPr>
          <p:cNvPr id="3" name="コンテンツ プレースホルダー 2"/>
          <p:cNvSpPr>
            <a:spLocks noGrp="1"/>
          </p:cNvSpPr>
          <p:nvPr>
            <p:ph idx="1"/>
          </p:nvPr>
        </p:nvSpPr>
        <p:spPr>
          <a:xfrm>
            <a:off x="351414" y="1143000"/>
            <a:ext cx="9146415" cy="5459804"/>
          </a:xfrm>
        </p:spPr>
        <p:txBody>
          <a:bodyPr>
            <a:normAutofit fontScale="92500" lnSpcReduction="10000"/>
          </a:bodyPr>
          <a:lstStyle/>
          <a:p>
            <a:r>
              <a:rPr kumimoji="1" lang="ja-JP" altLang="en-US" dirty="0" smtClean="0"/>
              <a:t>想定する読者</a:t>
            </a:r>
          </a:p>
          <a:p>
            <a:pPr lvl="1"/>
            <a:r>
              <a:rPr lang="ja-JP" altLang="en-US" dirty="0" smtClean="0"/>
              <a:t>自治体職員（データを利活用する立場の人）</a:t>
            </a:r>
          </a:p>
          <a:p>
            <a:pPr lvl="1"/>
            <a:r>
              <a:rPr lang="ja-JP" altLang="en-US" dirty="0" smtClean="0"/>
              <a:t>シビックテック</a:t>
            </a:r>
          </a:p>
          <a:p>
            <a:pPr lvl="1"/>
            <a:r>
              <a:rPr lang="ja-JP" altLang="en-US" dirty="0" smtClean="0"/>
              <a:t>地域</a:t>
            </a:r>
            <a:r>
              <a:rPr lang="ja-JP" altLang="en-US" dirty="0"/>
              <a:t>の地元</a:t>
            </a:r>
            <a:r>
              <a:rPr lang="ja-JP" altLang="en-US" dirty="0" smtClean="0"/>
              <a:t>企業の社員</a:t>
            </a:r>
          </a:p>
          <a:p>
            <a:r>
              <a:rPr kumimoji="1" lang="ja-JP" altLang="en-US" dirty="0" smtClean="0"/>
              <a:t>内容</a:t>
            </a:r>
          </a:p>
          <a:p>
            <a:pPr lvl="1"/>
            <a:r>
              <a:rPr lang="ja-JP" altLang="en-US" dirty="0"/>
              <a:t>オープンデータを利用して、まちの課題やマーケティング上の課題など、身近な課題を解決</a:t>
            </a:r>
            <a:r>
              <a:rPr lang="ja-JP" altLang="en-US" dirty="0" smtClean="0"/>
              <a:t>するための手法を、いくつかのシナリオを示して解説する。</a:t>
            </a:r>
          </a:p>
          <a:p>
            <a:pPr lvl="1"/>
            <a:r>
              <a:rPr lang="ja-JP" altLang="en-US" dirty="0" smtClean="0"/>
              <a:t>掲載すべき技術的手法</a:t>
            </a:r>
          </a:p>
          <a:p>
            <a:pPr lvl="2"/>
            <a:r>
              <a:rPr lang="ja-JP" altLang="en-US" dirty="0" smtClean="0"/>
              <a:t>オープンデータの入手方法</a:t>
            </a:r>
          </a:p>
          <a:p>
            <a:pPr lvl="2"/>
            <a:r>
              <a:rPr lang="ja-JP" altLang="en-US" dirty="0" smtClean="0"/>
              <a:t>データのクレンジング・形式の変換</a:t>
            </a:r>
          </a:p>
          <a:p>
            <a:pPr lvl="2"/>
            <a:r>
              <a:rPr lang="ja-JP" altLang="en-US" dirty="0" smtClean="0"/>
              <a:t>データの分析</a:t>
            </a:r>
            <a:endParaRPr lang="en-US" altLang="ja-JP" dirty="0" smtClean="0"/>
          </a:p>
          <a:p>
            <a:pPr lvl="3"/>
            <a:r>
              <a:rPr lang="ja-JP" altLang="en-US" dirty="0" smtClean="0"/>
              <a:t>統計的</a:t>
            </a:r>
            <a:r>
              <a:rPr lang="ja-JP" altLang="en-US" dirty="0" smtClean="0"/>
              <a:t>分析・機械</a:t>
            </a:r>
            <a:r>
              <a:rPr lang="ja-JP" altLang="en-US" dirty="0" smtClean="0"/>
              <a:t>学習に</a:t>
            </a:r>
            <a:r>
              <a:rPr lang="ja-JP" altLang="en-US" dirty="0" smtClean="0"/>
              <a:t>よる分析 等</a:t>
            </a:r>
          </a:p>
          <a:p>
            <a:pPr lvl="2"/>
            <a:r>
              <a:rPr lang="ja-JP" altLang="en-US" dirty="0" smtClean="0"/>
              <a:t>分析結果のビジュアライズ</a:t>
            </a:r>
            <a:endParaRPr lang="en-US" altLang="ja-JP" dirty="0" smtClean="0"/>
          </a:p>
          <a:p>
            <a:pPr lvl="3"/>
            <a:r>
              <a:rPr lang="ja-JP" altLang="en-US" dirty="0" smtClean="0"/>
              <a:t>地図へのマッピング・グラフへの出力 等</a:t>
            </a:r>
            <a:endParaRPr lang="en-US" altLang="ja-JP" dirty="0" smtClean="0"/>
          </a:p>
          <a:p>
            <a:pPr lvl="1"/>
            <a:r>
              <a:rPr lang="ja-JP" altLang="en-US" dirty="0" smtClean="0"/>
              <a:t>シナリオ</a:t>
            </a:r>
            <a:endParaRPr lang="ja-JP" altLang="en-US" dirty="0"/>
          </a:p>
          <a:p>
            <a:pPr lvl="2"/>
            <a:r>
              <a:rPr lang="ja-JP" altLang="en-US" dirty="0" smtClean="0"/>
              <a:t>上記の技術手法を、シナリオに織り込んで説明する。</a:t>
            </a:r>
          </a:p>
          <a:p>
            <a:pPr lvl="2"/>
            <a:r>
              <a:rPr lang="ja-JP" altLang="en-US" dirty="0" smtClean="0"/>
              <a:t>シナリオをできるだけ現実に</a:t>
            </a:r>
            <a:r>
              <a:rPr lang="ja-JP" altLang="en-US" dirty="0"/>
              <a:t>即したものにするため、地方自治体や委員・社員・会員の意見を</a:t>
            </a:r>
            <a:r>
              <a:rPr lang="ja-JP" altLang="en-US" dirty="0" smtClean="0"/>
              <a:t>得て設定する。</a:t>
            </a:r>
          </a:p>
          <a:p>
            <a:pPr lvl="2"/>
            <a:r>
              <a:rPr lang="ja-JP" altLang="en-US" dirty="0" smtClean="0"/>
              <a:t>また、シナリオによる課題解決の理解を促進するために、必要に応じてサンプルプログラムを用意する。</a:t>
            </a:r>
          </a:p>
          <a:p>
            <a:pPr lvl="3"/>
            <a:endParaRPr lang="ja-JP" altLang="en-US" dirty="0"/>
          </a:p>
          <a:p>
            <a:pPr lvl="1"/>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sp>
        <p:nvSpPr>
          <p:cNvPr id="5" name="テキスト ボックス 4"/>
          <p:cNvSpPr txBox="1"/>
          <p:nvPr/>
        </p:nvSpPr>
        <p:spPr>
          <a:xfrm>
            <a:off x="6383387" y="740312"/>
            <a:ext cx="3533340" cy="276999"/>
          </a:xfrm>
          <a:prstGeom prst="rect">
            <a:avLst/>
          </a:prstGeom>
          <a:noFill/>
        </p:spPr>
        <p:txBody>
          <a:bodyPr wrap="none" rtlCol="0">
            <a:spAutoFit/>
          </a:bodyPr>
          <a:lstStyle/>
          <a:p>
            <a:pPr algn="l"/>
            <a:r>
              <a:rPr kumimoji="1" lang="en-US" altLang="ja-JP" sz="1200" dirty="0" smtClean="0">
                <a:solidFill>
                  <a:schemeClr val="bg2"/>
                </a:solidFill>
                <a:latin typeface="+mn-ea"/>
                <a:ea typeface="+mn-ea"/>
                <a:cs typeface="ヒラギノ角ゴ ProN W6"/>
              </a:rPr>
              <a:t>※VLED 2015</a:t>
            </a:r>
            <a:r>
              <a:rPr kumimoji="1" lang="ja-JP" altLang="en-US" sz="1200" dirty="0" smtClean="0">
                <a:solidFill>
                  <a:schemeClr val="bg2"/>
                </a:solidFill>
                <a:latin typeface="+mn-ea"/>
                <a:ea typeface="+mn-ea"/>
                <a:cs typeface="ヒラギノ角ゴ ProN W6"/>
              </a:rPr>
              <a:t>年度第</a:t>
            </a:r>
            <a:r>
              <a:rPr kumimoji="1" lang="en-US" altLang="ja-JP" sz="1200" dirty="0" smtClean="0">
                <a:solidFill>
                  <a:schemeClr val="bg2"/>
                </a:solidFill>
                <a:latin typeface="+mn-ea"/>
                <a:ea typeface="+mn-ea"/>
                <a:cs typeface="ヒラギノ角ゴ ProN W6"/>
              </a:rPr>
              <a:t>1</a:t>
            </a:r>
            <a:r>
              <a:rPr kumimoji="1" lang="ja-JP" altLang="en-US" sz="1200" dirty="0" smtClean="0">
                <a:solidFill>
                  <a:schemeClr val="bg2"/>
                </a:solidFill>
                <a:latin typeface="+mn-ea"/>
                <a:ea typeface="+mn-ea"/>
                <a:cs typeface="ヒラギノ角ゴ ProN W6"/>
              </a:rPr>
              <a:t>回技術委員会資料</a:t>
            </a:r>
            <a:r>
              <a:rPr kumimoji="1" lang="en-US" altLang="ja-JP" sz="1200" dirty="0" smtClean="0">
                <a:solidFill>
                  <a:schemeClr val="bg2"/>
                </a:solidFill>
                <a:latin typeface="+mn-ea"/>
                <a:ea typeface="+mn-ea"/>
                <a:cs typeface="ヒラギノ角ゴ ProN W6"/>
              </a:rPr>
              <a:t>1-4</a:t>
            </a:r>
            <a:r>
              <a:rPr kumimoji="1" lang="ja-JP" altLang="en-US" sz="1200" dirty="0" smtClean="0">
                <a:solidFill>
                  <a:schemeClr val="bg2"/>
                </a:solidFill>
                <a:latin typeface="+mn-ea"/>
                <a:ea typeface="+mn-ea"/>
                <a:cs typeface="ヒラギノ角ゴ ProN W6"/>
              </a:rPr>
              <a:t>より</a:t>
            </a:r>
          </a:p>
        </p:txBody>
      </p:sp>
    </p:spTree>
    <p:extLst>
      <p:ext uri="{BB962C8B-B14F-4D97-AF65-F5344CB8AC3E}">
        <p14:creationId xmlns:p14="http://schemas.microsoft.com/office/powerpoint/2010/main" val="1460927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オープンデータガイド（活用編</a:t>
            </a:r>
            <a:r>
              <a:rPr lang="ja-JP" altLang="en-US" dirty="0" smtClean="0"/>
              <a:t>）の構成案</a:t>
            </a:r>
            <a:endParaRPr kumimoji="1" lang="ja-JP" altLang="en-US" dirty="0"/>
          </a:p>
        </p:txBody>
      </p:sp>
      <p:sp>
        <p:nvSpPr>
          <p:cNvPr id="3" name="コンテンツ プレースホルダー 2"/>
          <p:cNvSpPr>
            <a:spLocks noGrp="1"/>
          </p:cNvSpPr>
          <p:nvPr>
            <p:ph idx="1"/>
          </p:nvPr>
        </p:nvSpPr>
        <p:spPr/>
        <p:txBody>
          <a:bodyPr/>
          <a:lstStyle/>
          <a:p>
            <a:pPr marL="457200" indent="-457200">
              <a:buFont typeface="+mj-lt"/>
              <a:buAutoNum type="arabicPeriod"/>
            </a:pPr>
            <a:r>
              <a:rPr kumimoji="1" lang="ja-JP" altLang="en-US" dirty="0" smtClean="0"/>
              <a:t>はじめに</a:t>
            </a:r>
          </a:p>
          <a:p>
            <a:pPr lvl="1"/>
            <a:r>
              <a:rPr kumimoji="1" lang="ja-JP" altLang="en-US" dirty="0" smtClean="0"/>
              <a:t>本書の目的・想定読者・構成を説明する。</a:t>
            </a:r>
          </a:p>
          <a:p>
            <a:pPr marL="457200" indent="-457200">
              <a:buFont typeface="+mj-lt"/>
              <a:buAutoNum type="arabicPeriod"/>
            </a:pPr>
            <a:r>
              <a:rPr kumimoji="1" lang="ja-JP" altLang="en-US" dirty="0" smtClean="0"/>
              <a:t>基本的な事項</a:t>
            </a:r>
          </a:p>
          <a:p>
            <a:pPr lvl="1"/>
            <a:r>
              <a:rPr kumimoji="1" lang="ja-JP" altLang="en-US" dirty="0" smtClean="0"/>
              <a:t>データの入手方法、利用できる技術、利用ルールに関して、一般的に解説する。</a:t>
            </a:r>
          </a:p>
          <a:p>
            <a:pPr marL="457200" indent="-457200">
              <a:buFont typeface="+mj-lt"/>
              <a:buAutoNum type="arabicPeriod"/>
            </a:pPr>
            <a:r>
              <a:rPr kumimoji="1" lang="ja-JP" altLang="en-US" dirty="0" smtClean="0"/>
              <a:t>活用シナリオ（基礎編）</a:t>
            </a:r>
            <a:endParaRPr kumimoji="1" lang="en-US" altLang="ja-JP" dirty="0" smtClean="0"/>
          </a:p>
          <a:p>
            <a:pPr lvl="1"/>
            <a:r>
              <a:rPr kumimoji="1" lang="ja-JP" altLang="en-US" dirty="0" smtClean="0"/>
              <a:t>取得したデータの可視化を中心とした、簡単な事例を紹介する。</a:t>
            </a:r>
            <a:endParaRPr kumimoji="1" lang="en-US" altLang="ja-JP" dirty="0" smtClean="0"/>
          </a:p>
          <a:p>
            <a:pPr marL="457200" indent="-457200">
              <a:buFont typeface="+mj-lt"/>
              <a:buAutoNum type="arabicPeriod"/>
            </a:pPr>
            <a:r>
              <a:rPr kumimoji="1" lang="ja-JP" altLang="en-US" dirty="0" smtClean="0"/>
              <a:t>活用シナリオ（応用編）</a:t>
            </a:r>
          </a:p>
          <a:p>
            <a:pPr lvl="1"/>
            <a:r>
              <a:rPr kumimoji="1" lang="ja-JP" altLang="en-US" dirty="0" smtClean="0"/>
              <a:t>将来予測や設置施設の分析など、何らかの課題を解決する事例を紹介する。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spTree>
    <p:extLst>
      <p:ext uri="{BB962C8B-B14F-4D97-AF65-F5344CB8AC3E}">
        <p14:creationId xmlns:p14="http://schemas.microsoft.com/office/powerpoint/2010/main" val="421245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2.</a:t>
            </a:r>
            <a:r>
              <a:rPr kumimoji="1" lang="ja-JP" altLang="en-US" dirty="0" smtClean="0"/>
              <a:t> 基本的な事項</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en-US" altLang="ja-JP" dirty="0" smtClean="0">
                <a:solidFill>
                  <a:schemeClr val="accent2"/>
                </a:solidFill>
              </a:rPr>
              <a:t>2.1</a:t>
            </a:r>
            <a:r>
              <a:rPr lang="ja-JP" altLang="en-US" dirty="0"/>
              <a:t> </a:t>
            </a:r>
            <a:r>
              <a:rPr lang="ja-JP" altLang="en-US" dirty="0" smtClean="0"/>
              <a:t>データの入手方法</a:t>
            </a:r>
          </a:p>
          <a:p>
            <a:pPr lvl="1"/>
            <a:r>
              <a:rPr lang="ja-JP" altLang="en-US" dirty="0" smtClean="0"/>
              <a:t>国が提供するデータ</a:t>
            </a:r>
          </a:p>
          <a:p>
            <a:pPr lvl="2"/>
            <a:r>
              <a:rPr lang="en-US" altLang="ja-JP" dirty="0" smtClean="0"/>
              <a:t>DATA.GO.JP</a:t>
            </a:r>
            <a:r>
              <a:rPr lang="ja-JP" altLang="en-US" dirty="0" smtClean="0"/>
              <a:t>（日本政府のデータカタログサイト）</a:t>
            </a:r>
          </a:p>
          <a:p>
            <a:pPr lvl="2"/>
            <a:r>
              <a:rPr lang="en-US" altLang="ja-JP" dirty="0" smtClean="0"/>
              <a:t>e-Stat</a:t>
            </a:r>
            <a:r>
              <a:rPr lang="ja-JP" altLang="en-US" dirty="0" smtClean="0"/>
              <a:t>（政府統計サイト）</a:t>
            </a:r>
            <a:endParaRPr lang="en-US" altLang="ja-JP" dirty="0" smtClean="0"/>
          </a:p>
          <a:p>
            <a:pPr lvl="2"/>
            <a:r>
              <a:rPr lang="ja-JP" altLang="en-US" dirty="0" smtClean="0"/>
              <a:t>次世代統計利用システム</a:t>
            </a:r>
          </a:p>
          <a:p>
            <a:pPr lvl="2"/>
            <a:r>
              <a:rPr lang="en-US" altLang="ja-JP" dirty="0" smtClean="0"/>
              <a:t>Open Data METI</a:t>
            </a:r>
          </a:p>
          <a:p>
            <a:pPr lvl="2"/>
            <a:r>
              <a:rPr lang="ja-JP" altLang="en-US" dirty="0" smtClean="0"/>
              <a:t>気象庁防災情報		など</a:t>
            </a:r>
          </a:p>
          <a:p>
            <a:pPr lvl="1"/>
            <a:r>
              <a:rPr lang="ja-JP" altLang="en-US" dirty="0" smtClean="0"/>
              <a:t>地方自治体が提供するデータ</a:t>
            </a:r>
          </a:p>
          <a:p>
            <a:pPr lvl="2"/>
            <a:r>
              <a:rPr lang="ja-JP" altLang="en-US" dirty="0" smtClean="0"/>
              <a:t>各地方自治体の</a:t>
            </a:r>
            <a:r>
              <a:rPr lang="en-US" altLang="ja-JP" dirty="0" smtClean="0"/>
              <a:t>Web</a:t>
            </a:r>
            <a:r>
              <a:rPr lang="ja-JP" altLang="en-US" dirty="0" smtClean="0"/>
              <a:t>ページに掲載されている。</a:t>
            </a:r>
          </a:p>
          <a:p>
            <a:pPr lvl="2"/>
            <a:r>
              <a:rPr lang="ja-JP" altLang="en-US" dirty="0" smtClean="0"/>
              <a:t>下記のサイトなどでまとめられている。</a:t>
            </a:r>
          </a:p>
          <a:p>
            <a:pPr lvl="3"/>
            <a:r>
              <a:rPr lang="en-US" altLang="ja-JP" dirty="0" smtClean="0"/>
              <a:t>CityData.jp </a:t>
            </a:r>
            <a:r>
              <a:rPr lang="ja-JP" altLang="en-US" dirty="0" smtClean="0"/>
              <a:t>（一般社団法人リンクデータ）</a:t>
            </a:r>
            <a:endParaRPr lang="en-US" altLang="ja-JP" dirty="0" smtClean="0"/>
          </a:p>
          <a:p>
            <a:pPr lvl="3"/>
            <a:r>
              <a:rPr lang="ja-JP" altLang="en-US" dirty="0" smtClean="0"/>
              <a:t>オープンデータ都市（</a:t>
            </a:r>
            <a:r>
              <a:rPr lang="en-US" altLang="ja-JP" dirty="0" smtClean="0"/>
              <a:t>jig.jp</a:t>
            </a:r>
            <a:r>
              <a:rPr lang="ja-JP" altLang="en-US" dirty="0" smtClean="0"/>
              <a:t>）</a:t>
            </a:r>
            <a:endParaRPr lang="en-US" altLang="ja-JP" dirty="0" smtClean="0"/>
          </a:p>
          <a:p>
            <a:pPr lvl="3"/>
            <a:r>
              <a:rPr lang="ja-JP" altLang="en-US" dirty="0"/>
              <a:t>内閣官房</a:t>
            </a:r>
            <a:r>
              <a:rPr lang="en-US" altLang="ja-JP" dirty="0"/>
              <a:t>IT</a:t>
            </a:r>
            <a:r>
              <a:rPr lang="ja-JP" altLang="en-US" dirty="0"/>
              <a:t>室編「オープンデータをはじめよう」の</a:t>
            </a:r>
            <a:r>
              <a:rPr lang="ja-JP" altLang="en-US" dirty="0" smtClean="0"/>
              <a:t>付録</a:t>
            </a:r>
          </a:p>
          <a:p>
            <a:pPr lvl="1"/>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pic>
        <p:nvPicPr>
          <p:cNvPr id="5" name="図 4"/>
          <p:cNvPicPr>
            <a:picLocks noChangeAspect="1"/>
          </p:cNvPicPr>
          <p:nvPr/>
        </p:nvPicPr>
        <p:blipFill>
          <a:blip r:embed="rId2"/>
          <a:stretch>
            <a:fillRect/>
          </a:stretch>
        </p:blipFill>
        <p:spPr>
          <a:xfrm>
            <a:off x="5457056" y="1368004"/>
            <a:ext cx="2520294" cy="1899835"/>
          </a:xfrm>
          <a:prstGeom prst="rect">
            <a:avLst/>
          </a:prstGeom>
        </p:spPr>
      </p:pic>
      <p:pic>
        <p:nvPicPr>
          <p:cNvPr id="6" name="図 5"/>
          <p:cNvPicPr>
            <a:picLocks noChangeAspect="1"/>
          </p:cNvPicPr>
          <p:nvPr/>
        </p:nvPicPr>
        <p:blipFill>
          <a:blip r:embed="rId3"/>
          <a:stretch>
            <a:fillRect/>
          </a:stretch>
        </p:blipFill>
        <p:spPr>
          <a:xfrm>
            <a:off x="7425894" y="1700808"/>
            <a:ext cx="2480106" cy="2485183"/>
          </a:xfrm>
          <a:prstGeom prst="rect">
            <a:avLst/>
          </a:prstGeom>
        </p:spPr>
      </p:pic>
      <p:pic>
        <p:nvPicPr>
          <p:cNvPr id="7" name="図 6"/>
          <p:cNvPicPr>
            <a:picLocks noChangeAspect="1"/>
          </p:cNvPicPr>
          <p:nvPr/>
        </p:nvPicPr>
        <p:blipFill>
          <a:blip r:embed="rId4"/>
          <a:stretch>
            <a:fillRect/>
          </a:stretch>
        </p:blipFill>
        <p:spPr>
          <a:xfrm>
            <a:off x="6338341" y="3593140"/>
            <a:ext cx="2334288" cy="2041174"/>
          </a:xfrm>
          <a:prstGeom prst="rect">
            <a:avLst/>
          </a:prstGeom>
        </p:spPr>
      </p:pic>
      <p:pic>
        <p:nvPicPr>
          <p:cNvPr id="8" name="図 7"/>
          <p:cNvPicPr>
            <a:picLocks noChangeAspect="1"/>
          </p:cNvPicPr>
          <p:nvPr/>
        </p:nvPicPr>
        <p:blipFill>
          <a:blip r:embed="rId5"/>
          <a:stretch>
            <a:fillRect/>
          </a:stretch>
        </p:blipFill>
        <p:spPr>
          <a:xfrm>
            <a:off x="1640632" y="4934241"/>
            <a:ext cx="2107988" cy="1475746"/>
          </a:xfrm>
          <a:prstGeom prst="rect">
            <a:avLst/>
          </a:prstGeom>
        </p:spPr>
      </p:pic>
      <p:pic>
        <p:nvPicPr>
          <p:cNvPr id="9" name="図 8"/>
          <p:cNvPicPr>
            <a:picLocks noChangeAspect="1"/>
          </p:cNvPicPr>
          <p:nvPr/>
        </p:nvPicPr>
        <p:blipFill>
          <a:blip r:embed="rId6"/>
          <a:stretch>
            <a:fillRect/>
          </a:stretch>
        </p:blipFill>
        <p:spPr>
          <a:xfrm>
            <a:off x="3985325" y="4997227"/>
            <a:ext cx="1938972" cy="1349774"/>
          </a:xfrm>
          <a:prstGeom prst="rect">
            <a:avLst/>
          </a:prstGeom>
        </p:spPr>
      </p:pic>
    </p:spTree>
    <p:extLst>
      <p:ext uri="{BB962C8B-B14F-4D97-AF65-F5344CB8AC3E}">
        <p14:creationId xmlns:p14="http://schemas.microsoft.com/office/powerpoint/2010/main" val="3549493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a:t>
            </a:r>
            <a:r>
              <a:rPr lang="ja-JP" altLang="en-US" dirty="0"/>
              <a:t> 基本的な事項</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dirty="0" smtClean="0">
                <a:solidFill>
                  <a:schemeClr val="accent2"/>
                </a:solidFill>
              </a:rPr>
              <a:t>2.2</a:t>
            </a:r>
            <a:r>
              <a:rPr kumimoji="1" lang="en-US" altLang="ja-JP" dirty="0" smtClean="0"/>
              <a:t> </a:t>
            </a:r>
            <a:r>
              <a:rPr kumimoji="1" lang="ja-JP" altLang="en-US" dirty="0" smtClean="0"/>
              <a:t>利用できる技術</a:t>
            </a:r>
          </a:p>
          <a:p>
            <a:pPr lvl="1"/>
            <a:r>
              <a:rPr lang="ja-JP" altLang="en-US" dirty="0"/>
              <a:t>データの</a:t>
            </a:r>
            <a:r>
              <a:rPr lang="ja-JP" altLang="en-US" dirty="0" smtClean="0"/>
              <a:t>クレンジング</a:t>
            </a:r>
          </a:p>
          <a:p>
            <a:pPr lvl="2"/>
            <a:r>
              <a:rPr lang="ja-JP" altLang="en-US" dirty="0" smtClean="0"/>
              <a:t>数値外データの</a:t>
            </a:r>
            <a:r>
              <a:rPr lang="ja-JP" altLang="en-US" dirty="0" smtClean="0"/>
              <a:t>除去</a:t>
            </a:r>
            <a:endParaRPr lang="ja-JP" altLang="en-US" dirty="0" smtClean="0"/>
          </a:p>
          <a:p>
            <a:pPr lvl="1"/>
            <a:r>
              <a:rPr lang="ja-JP" altLang="en-US" dirty="0" smtClean="0"/>
              <a:t>データの形式変換</a:t>
            </a:r>
          </a:p>
          <a:p>
            <a:pPr lvl="2"/>
            <a:r>
              <a:rPr lang="ja-JP" altLang="en-US" dirty="0" smtClean="0"/>
              <a:t>ジオコーディング</a:t>
            </a:r>
          </a:p>
          <a:p>
            <a:pPr lvl="2"/>
            <a:r>
              <a:rPr lang="ja-JP" altLang="en-US" dirty="0" smtClean="0"/>
              <a:t>文字コード変換</a:t>
            </a:r>
            <a:endParaRPr lang="en-US" altLang="ja-JP" dirty="0" smtClean="0"/>
          </a:p>
          <a:p>
            <a:pPr lvl="2"/>
            <a:r>
              <a:rPr lang="ja-JP" altLang="en-US" dirty="0" smtClean="0"/>
              <a:t>ファイル形式変換</a:t>
            </a:r>
            <a:endParaRPr lang="ja-JP" altLang="en-US" dirty="0"/>
          </a:p>
          <a:p>
            <a:pPr lvl="1"/>
            <a:r>
              <a:rPr lang="ja-JP" altLang="en-US" dirty="0"/>
              <a:t>データの分析</a:t>
            </a:r>
            <a:endParaRPr lang="en-US" altLang="ja-JP" dirty="0"/>
          </a:p>
          <a:p>
            <a:pPr lvl="2"/>
            <a:r>
              <a:rPr lang="ja-JP" altLang="en-US" dirty="0" smtClean="0"/>
              <a:t>統計的</a:t>
            </a:r>
            <a:r>
              <a:rPr lang="ja-JP" altLang="en-US" dirty="0" smtClean="0"/>
              <a:t>分析</a:t>
            </a:r>
          </a:p>
          <a:p>
            <a:pPr lvl="2"/>
            <a:r>
              <a:rPr lang="ja-JP" altLang="en-US" dirty="0" smtClean="0"/>
              <a:t>機械</a:t>
            </a:r>
            <a:r>
              <a:rPr lang="ja-JP" altLang="en-US" dirty="0" smtClean="0"/>
              <a:t>学習による</a:t>
            </a:r>
            <a:r>
              <a:rPr lang="ja-JP" altLang="en-US" dirty="0"/>
              <a:t>分析 等</a:t>
            </a:r>
          </a:p>
          <a:p>
            <a:pPr lvl="1"/>
            <a:r>
              <a:rPr lang="ja-JP" altLang="en-US" dirty="0"/>
              <a:t>分析結果のビジュアライズ</a:t>
            </a:r>
            <a:endParaRPr lang="en-US" altLang="ja-JP" dirty="0"/>
          </a:p>
          <a:p>
            <a:pPr lvl="2"/>
            <a:r>
              <a:rPr lang="ja-JP" altLang="en-US" dirty="0"/>
              <a:t>地図への</a:t>
            </a:r>
            <a:r>
              <a:rPr lang="ja-JP" altLang="en-US" dirty="0" smtClean="0"/>
              <a:t>マッピング</a:t>
            </a:r>
          </a:p>
          <a:p>
            <a:pPr lvl="3"/>
            <a:r>
              <a:rPr lang="ja-JP" altLang="en-US" dirty="0" smtClean="0"/>
              <a:t>階級メッシュマップ</a:t>
            </a:r>
          </a:p>
          <a:p>
            <a:pPr lvl="3"/>
            <a:r>
              <a:rPr lang="ja-JP" altLang="en-US" dirty="0" smtClean="0"/>
              <a:t>コロプレスマップ</a:t>
            </a:r>
          </a:p>
          <a:p>
            <a:pPr lvl="2"/>
            <a:r>
              <a:rPr lang="ja-JP" altLang="en-US" dirty="0" smtClean="0"/>
              <a:t>グラフ</a:t>
            </a:r>
            <a:r>
              <a:rPr lang="ja-JP" altLang="en-US" dirty="0"/>
              <a:t>への出力 等</a:t>
            </a:r>
            <a:endParaRPr lang="en-US" altLang="ja-JP" dirty="0"/>
          </a:p>
          <a:p>
            <a:r>
              <a:rPr kumimoji="1" lang="ja-JP" altLang="en-US" dirty="0" smtClean="0"/>
              <a:t>ツールについて</a:t>
            </a:r>
            <a:r>
              <a:rPr lang="ja-JP" altLang="en-US" dirty="0"/>
              <a:t>は、「データの利活用・公開に有用なツール集</a:t>
            </a:r>
            <a:r>
              <a:rPr lang="ja-JP" altLang="en-US" dirty="0" smtClean="0"/>
              <a:t>」で扱う。</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spTree>
    <p:extLst>
      <p:ext uri="{BB962C8B-B14F-4D97-AF65-F5344CB8AC3E}">
        <p14:creationId xmlns:p14="http://schemas.microsoft.com/office/powerpoint/2010/main" val="394943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 活用シナリオ（基礎編）</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a:p>
        </p:txBody>
      </p:sp>
      <p:sp>
        <p:nvSpPr>
          <p:cNvPr id="7" name="コンテンツ プレースホルダー 6"/>
          <p:cNvSpPr>
            <a:spLocks noGrp="1"/>
          </p:cNvSpPr>
          <p:nvPr>
            <p:ph sz="half" idx="1"/>
          </p:nvPr>
        </p:nvSpPr>
        <p:spPr>
          <a:xfrm>
            <a:off x="315789" y="1143000"/>
            <a:ext cx="9183247" cy="2286000"/>
          </a:xfrm>
        </p:spPr>
        <p:txBody>
          <a:bodyPr/>
          <a:lstStyle/>
          <a:p>
            <a:r>
              <a:rPr kumimoji="1" lang="ja-JP" altLang="en-US" dirty="0" smtClean="0"/>
              <a:t>紹介</a:t>
            </a:r>
            <a:r>
              <a:rPr kumimoji="1" lang="ja-JP" altLang="en-US" dirty="0" smtClean="0"/>
              <a:t>するシナリオのねらい</a:t>
            </a:r>
          </a:p>
          <a:p>
            <a:pPr lvl="1"/>
            <a:r>
              <a:rPr kumimoji="1" lang="ja-JP" altLang="en-US" dirty="0" smtClean="0"/>
              <a:t>データ活用の導入として、</a:t>
            </a:r>
            <a:r>
              <a:rPr kumimoji="1" lang="en-US" altLang="ja-JP" dirty="0" smtClean="0"/>
              <a:t>1</a:t>
            </a:r>
            <a:r>
              <a:rPr kumimoji="1" lang="ja-JP" altLang="en-US" dirty="0" smtClean="0"/>
              <a:t>～</a:t>
            </a:r>
            <a:r>
              <a:rPr kumimoji="1" lang="en-US" altLang="ja-JP" dirty="0" smtClean="0"/>
              <a:t>2</a:t>
            </a:r>
            <a:r>
              <a:rPr kumimoji="1" lang="ja-JP" altLang="en-US" dirty="0" smtClean="0"/>
              <a:t>種類のデータと</a:t>
            </a:r>
            <a:r>
              <a:rPr kumimoji="1" lang="en-US" altLang="ja-JP" dirty="0" smtClean="0"/>
              <a:t>1</a:t>
            </a:r>
            <a:r>
              <a:rPr kumimoji="1" lang="ja-JP" altLang="en-US" dirty="0" smtClean="0"/>
              <a:t>～</a:t>
            </a:r>
            <a:r>
              <a:rPr kumimoji="1" lang="en-US" altLang="ja-JP" dirty="0" smtClean="0"/>
              <a:t>2</a:t>
            </a:r>
            <a:r>
              <a:rPr kumimoji="1" lang="ja-JP" altLang="en-US" dirty="0" smtClean="0"/>
              <a:t>種類の技術を利用した事例を紹介する。</a:t>
            </a:r>
          </a:p>
          <a:p>
            <a:pPr lvl="1"/>
            <a:r>
              <a:rPr kumimoji="1" lang="ja-JP" altLang="en-US" dirty="0" smtClean="0"/>
              <a:t>基本的なシナリオを掲載し、</a:t>
            </a:r>
            <a:r>
              <a:rPr kumimoji="1" lang="ja-JP" altLang="en-US" dirty="0" smtClean="0"/>
              <a:t>それにならって読者がデータ活用を体験することを促す。</a:t>
            </a:r>
          </a:p>
          <a:p>
            <a:r>
              <a:rPr kumimoji="1" lang="ja-JP" altLang="en-US" dirty="0" smtClean="0"/>
              <a:t>紹介</a:t>
            </a:r>
            <a:r>
              <a:rPr kumimoji="1" lang="ja-JP" altLang="en-US" dirty="0" smtClean="0"/>
              <a:t>するシナリオの案</a:t>
            </a:r>
            <a:endParaRPr kumimoji="1" lang="ja-JP" altLang="en-US" dirty="0"/>
          </a:p>
        </p:txBody>
      </p:sp>
      <p:graphicFrame>
        <p:nvGraphicFramePr>
          <p:cNvPr id="8" name="コンテンツ プレースホルダー 4"/>
          <p:cNvGraphicFramePr>
            <a:graphicFrameLocks noGrp="1"/>
          </p:cNvGraphicFramePr>
          <p:nvPr>
            <p:ph sz="half" idx="2"/>
            <p:extLst>
              <p:ext uri="{D42A27DB-BD31-4B8C-83A1-F6EECF244321}">
                <p14:modId xmlns:p14="http://schemas.microsoft.com/office/powerpoint/2010/main" val="3926127992"/>
              </p:ext>
            </p:extLst>
          </p:nvPr>
        </p:nvGraphicFramePr>
        <p:xfrm>
          <a:off x="315913" y="3356992"/>
          <a:ext cx="9183687" cy="1844040"/>
        </p:xfrm>
        <a:graphic>
          <a:graphicData uri="http://schemas.openxmlformats.org/drawingml/2006/table">
            <a:tbl>
              <a:tblPr firstRow="1" bandRow="1">
                <a:tableStyleId>{21E4AEA4-8DFA-4A89-87EB-49C32662AFE0}</a:tableStyleId>
              </a:tblPr>
              <a:tblGrid>
                <a:gridCol w="282806"/>
                <a:gridCol w="1689985"/>
                <a:gridCol w="2304256"/>
                <a:gridCol w="2520280"/>
                <a:gridCol w="2386360"/>
              </a:tblGrid>
              <a:tr h="183570">
                <a:tc>
                  <a:txBody>
                    <a:bodyPr/>
                    <a:lstStyle/>
                    <a:p>
                      <a:endParaRPr kumimoji="1" lang="ja-JP" altLang="en-US" dirty="0"/>
                    </a:p>
                  </a:txBody>
                  <a:tcPr marL="91805" marR="91805"/>
                </a:tc>
                <a:tc>
                  <a:txBody>
                    <a:bodyPr/>
                    <a:lstStyle/>
                    <a:p>
                      <a:r>
                        <a:rPr kumimoji="1" lang="ja-JP" altLang="en-US" dirty="0" smtClean="0"/>
                        <a:t>タイトル</a:t>
                      </a:r>
                      <a:endParaRPr kumimoji="1" lang="ja-JP" altLang="en-US" dirty="0"/>
                    </a:p>
                  </a:txBody>
                  <a:tcPr marL="91805" marR="91805"/>
                </a:tc>
                <a:tc>
                  <a:txBody>
                    <a:bodyPr/>
                    <a:lstStyle/>
                    <a:p>
                      <a:r>
                        <a:rPr kumimoji="1" lang="ja-JP" altLang="en-US" dirty="0" smtClean="0"/>
                        <a:t>概要</a:t>
                      </a:r>
                      <a:endParaRPr kumimoji="1" lang="ja-JP" altLang="en-US" dirty="0"/>
                    </a:p>
                  </a:txBody>
                  <a:tcPr marL="91805" marR="91805"/>
                </a:tc>
                <a:tc>
                  <a:txBody>
                    <a:bodyPr/>
                    <a:lstStyle/>
                    <a:p>
                      <a:r>
                        <a:rPr kumimoji="1" lang="ja-JP" altLang="en-US" dirty="0" smtClean="0"/>
                        <a:t>使用するデータ</a:t>
                      </a:r>
                      <a:endParaRPr kumimoji="1" lang="ja-JP" altLang="en-US" dirty="0"/>
                    </a:p>
                  </a:txBody>
                  <a:tcPr marL="91805" marR="91805"/>
                </a:tc>
                <a:tc>
                  <a:txBody>
                    <a:bodyPr/>
                    <a:lstStyle/>
                    <a:p>
                      <a:r>
                        <a:rPr kumimoji="1" lang="ja-JP" altLang="en-US" dirty="0" smtClean="0"/>
                        <a:t>使用する技術</a:t>
                      </a:r>
                      <a:endParaRPr kumimoji="1" lang="ja-JP" altLang="en-US" dirty="0"/>
                    </a:p>
                  </a:txBody>
                  <a:tcPr marL="91805" marR="91805"/>
                </a:tc>
              </a:tr>
              <a:tr h="183570">
                <a:tc>
                  <a:txBody>
                    <a:bodyPr/>
                    <a:lstStyle/>
                    <a:p>
                      <a:r>
                        <a:rPr kumimoji="1" lang="en-US" altLang="ja-JP" sz="1200" dirty="0" smtClean="0"/>
                        <a:t>1</a:t>
                      </a:r>
                      <a:endParaRPr kumimoji="1" lang="ja-JP" altLang="en-US" sz="1200" dirty="0"/>
                    </a:p>
                  </a:txBody>
                  <a:tcPr marL="91805" marR="91805"/>
                </a:tc>
                <a:tc>
                  <a:txBody>
                    <a:bodyPr/>
                    <a:lstStyle/>
                    <a:p>
                      <a:r>
                        <a:rPr kumimoji="1" lang="ja-JP" altLang="en-US" sz="1200" dirty="0" smtClean="0"/>
                        <a:t>施設情報紹介</a:t>
                      </a:r>
                      <a:endParaRPr kumimoji="1" lang="ja-JP" altLang="en-US" sz="1200" dirty="0"/>
                    </a:p>
                  </a:txBody>
                  <a:tcPr marL="91805" marR="91805"/>
                </a:tc>
                <a:tc>
                  <a:txBody>
                    <a:bodyPr/>
                    <a:lstStyle/>
                    <a:p>
                      <a:r>
                        <a:rPr kumimoji="1" lang="en-US" altLang="ja-JP" sz="1200" dirty="0" smtClean="0"/>
                        <a:t>AED</a:t>
                      </a:r>
                      <a:r>
                        <a:rPr kumimoji="1" lang="ja-JP" altLang="en-US" sz="1200" dirty="0" err="1" smtClean="0"/>
                        <a:t>、</a:t>
                      </a:r>
                      <a:r>
                        <a:rPr kumimoji="1" lang="ja-JP" altLang="en-US" sz="1200" dirty="0" smtClean="0"/>
                        <a:t>学校、病院等の位置を地図上で可視化したい。</a:t>
                      </a:r>
                      <a:endParaRPr kumimoji="1" lang="ja-JP" altLang="en-US" sz="1200" dirty="0"/>
                    </a:p>
                  </a:txBody>
                  <a:tcPr marL="91805" marR="91805"/>
                </a:tc>
                <a:tc>
                  <a:txBody>
                    <a:bodyPr/>
                    <a:lstStyle/>
                    <a:p>
                      <a:pPr marL="342900" indent="-342900">
                        <a:buFont typeface="Arial" panose="020B0604020202020204" pitchFamily="34" charset="0"/>
                        <a:buChar char="•"/>
                      </a:pPr>
                      <a:r>
                        <a:rPr kumimoji="1" lang="ja-JP" altLang="en-US" sz="1200" dirty="0" smtClean="0"/>
                        <a:t>施設の位置情報または住所のリスト</a:t>
                      </a:r>
                      <a:endParaRPr kumimoji="1" lang="ja-JP" altLang="en-US" sz="1200" dirty="0"/>
                    </a:p>
                  </a:txBody>
                  <a:tcPr marL="91805" marR="91805"/>
                </a:tc>
                <a:tc>
                  <a:txBody>
                    <a:bodyPr/>
                    <a:lstStyle/>
                    <a:p>
                      <a:pPr marL="285750" indent="-285750">
                        <a:buFont typeface="Arial" panose="020B0604020202020204" pitchFamily="34" charset="0"/>
                        <a:buChar char="•"/>
                      </a:pPr>
                      <a:r>
                        <a:rPr kumimoji="1" lang="ja-JP" altLang="en-US" sz="1200" dirty="0" smtClean="0"/>
                        <a:t>ジオコーディング</a:t>
                      </a:r>
                    </a:p>
                    <a:p>
                      <a:pPr marL="285750" indent="-285750">
                        <a:buFont typeface="Arial" panose="020B0604020202020204" pitchFamily="34" charset="0"/>
                        <a:buChar char="•"/>
                      </a:pPr>
                      <a:r>
                        <a:rPr kumimoji="1" lang="ja-JP" altLang="en-US" sz="1200" dirty="0" smtClean="0"/>
                        <a:t>地図のレイヤ表示</a:t>
                      </a:r>
                      <a:endParaRPr kumimoji="1" lang="ja-JP" altLang="en-US" sz="1200" dirty="0"/>
                    </a:p>
                  </a:txBody>
                  <a:tcPr marL="91805" marR="91805"/>
                </a:tc>
              </a:tr>
              <a:tr h="183570">
                <a:tc>
                  <a:txBody>
                    <a:bodyPr/>
                    <a:lstStyle/>
                    <a:p>
                      <a:r>
                        <a:rPr kumimoji="1" lang="en-US" altLang="ja-JP" sz="1200" dirty="0" smtClean="0"/>
                        <a:t>2</a:t>
                      </a:r>
                      <a:endParaRPr kumimoji="1" lang="ja-JP" altLang="en-US" sz="1200" dirty="0"/>
                    </a:p>
                  </a:txBody>
                  <a:tcPr marL="91805" marR="91805"/>
                </a:tc>
                <a:tc>
                  <a:txBody>
                    <a:bodyPr/>
                    <a:lstStyle/>
                    <a:p>
                      <a:r>
                        <a:rPr kumimoji="1" lang="ja-JP" altLang="en-US" sz="1200" dirty="0" smtClean="0"/>
                        <a:t>人口マップ</a:t>
                      </a:r>
                      <a:endParaRPr kumimoji="1" lang="ja-JP" altLang="en-US" sz="1200" dirty="0"/>
                    </a:p>
                  </a:txBody>
                  <a:tcPr marL="91805" marR="91805"/>
                </a:tc>
                <a:tc>
                  <a:txBody>
                    <a:bodyPr/>
                    <a:lstStyle/>
                    <a:p>
                      <a:r>
                        <a:rPr kumimoji="1" lang="ja-JP" altLang="en-US" sz="1200" dirty="0" smtClean="0"/>
                        <a:t>街区ごとの人口を地図上で可視化したい。</a:t>
                      </a:r>
                      <a:endParaRPr kumimoji="1" lang="ja-JP" altLang="en-US" sz="1200" dirty="0"/>
                    </a:p>
                  </a:txBody>
                  <a:tcPr marL="91805" marR="91805"/>
                </a:tc>
                <a:tc>
                  <a:txBody>
                    <a:bodyPr/>
                    <a:lstStyle/>
                    <a:p>
                      <a:pPr marL="285750" indent="-285750">
                        <a:buFont typeface="Arial" panose="020B0604020202020204" pitchFamily="34" charset="0"/>
                        <a:buChar char="•"/>
                      </a:pPr>
                      <a:r>
                        <a:rPr kumimoji="1" lang="ja-JP" altLang="en-US" sz="1200" dirty="0" smtClean="0"/>
                        <a:t>人口統計データ</a:t>
                      </a:r>
                    </a:p>
                    <a:p>
                      <a:pPr marL="285750" indent="-285750">
                        <a:buFont typeface="Arial" panose="020B0604020202020204" pitchFamily="34" charset="0"/>
                        <a:buChar char="•"/>
                      </a:pPr>
                      <a:r>
                        <a:rPr kumimoji="1" lang="ja-JP" altLang="en-US" sz="1200" dirty="0" smtClean="0"/>
                        <a:t>街区の境界</a:t>
                      </a:r>
                      <a:r>
                        <a:rPr kumimoji="1" lang="en-US" altLang="ja-JP" sz="1200" dirty="0" smtClean="0"/>
                        <a:t>GIS</a:t>
                      </a:r>
                      <a:r>
                        <a:rPr kumimoji="1" lang="ja-JP" altLang="en-US" sz="1200" dirty="0" smtClean="0"/>
                        <a:t>データ</a:t>
                      </a:r>
                      <a:endParaRPr kumimoji="1" lang="ja-JP" altLang="en-US" sz="1200" dirty="0"/>
                    </a:p>
                  </a:txBody>
                  <a:tcPr marL="91805" marR="91805"/>
                </a:tc>
                <a:tc>
                  <a:txBody>
                    <a:bodyPr/>
                    <a:lstStyle/>
                    <a:p>
                      <a:pPr marL="285750" indent="-285750">
                        <a:buFont typeface="Arial" panose="020B0604020202020204" pitchFamily="34" charset="0"/>
                        <a:buChar char="•"/>
                      </a:pPr>
                      <a:r>
                        <a:rPr kumimoji="1" lang="ja-JP" altLang="en-US" sz="1200" dirty="0" smtClean="0"/>
                        <a:t>コロプレスマップ（階数分布図）</a:t>
                      </a:r>
                      <a:endParaRPr kumimoji="1" lang="ja-JP" altLang="en-US" sz="1200" dirty="0"/>
                    </a:p>
                  </a:txBody>
                  <a:tcPr marL="91805" marR="91805"/>
                </a:tc>
              </a:tr>
              <a:tr h="183570">
                <a:tc>
                  <a:txBody>
                    <a:bodyPr/>
                    <a:lstStyle/>
                    <a:p>
                      <a:r>
                        <a:rPr kumimoji="1" lang="en-US" altLang="ja-JP" sz="1200" dirty="0" smtClean="0"/>
                        <a:t>3</a:t>
                      </a:r>
                      <a:endParaRPr kumimoji="1" lang="ja-JP" altLang="en-US" sz="1200" dirty="0"/>
                    </a:p>
                  </a:txBody>
                  <a:tcPr marL="91805" marR="91805"/>
                </a:tc>
                <a:tc>
                  <a:txBody>
                    <a:bodyPr/>
                    <a:lstStyle/>
                    <a:p>
                      <a:r>
                        <a:rPr kumimoji="1" lang="ja-JP" altLang="en-US" sz="1200" dirty="0" smtClean="0"/>
                        <a:t>警報・注意報マップ</a:t>
                      </a:r>
                      <a:endParaRPr kumimoji="1" lang="ja-JP" altLang="en-US" sz="1200" dirty="0"/>
                    </a:p>
                  </a:txBody>
                  <a:tcPr marL="91805" marR="91805"/>
                </a:tc>
                <a:tc>
                  <a:txBody>
                    <a:bodyPr/>
                    <a:lstStyle/>
                    <a:p>
                      <a:r>
                        <a:rPr kumimoji="1" lang="ja-JP" altLang="en-US" sz="1200" dirty="0" smtClean="0"/>
                        <a:t>現在警報・注意報が出ている場所を可視化したい。</a:t>
                      </a:r>
                      <a:endParaRPr kumimoji="1" lang="ja-JP" altLang="en-US" sz="1200" dirty="0"/>
                    </a:p>
                  </a:txBody>
                  <a:tcPr marL="91805" marR="91805"/>
                </a:tc>
                <a:tc>
                  <a:txBody>
                    <a:bodyPr/>
                    <a:lstStyle/>
                    <a:p>
                      <a:pPr marL="285750" indent="-285750">
                        <a:buFont typeface="Arial" panose="020B0604020202020204" pitchFamily="34" charset="0"/>
                        <a:buChar char="•"/>
                      </a:pPr>
                      <a:r>
                        <a:rPr kumimoji="1" lang="ja-JP" altLang="en-US" sz="1200" dirty="0" smtClean="0"/>
                        <a:t>気象庁防災情報</a:t>
                      </a:r>
                      <a:r>
                        <a:rPr kumimoji="1" lang="en-US" altLang="ja-JP" sz="1200" dirty="0" smtClean="0"/>
                        <a:t>XML</a:t>
                      </a:r>
                      <a:r>
                        <a:rPr kumimoji="1" lang="ja-JP" altLang="en-US" sz="1200" dirty="0" smtClean="0"/>
                        <a:t>データ</a:t>
                      </a:r>
                    </a:p>
                    <a:p>
                      <a:pPr marL="285750" indent="-285750">
                        <a:buFont typeface="Arial" panose="020B0604020202020204" pitchFamily="34" charset="0"/>
                        <a:buChar char="•"/>
                      </a:pPr>
                      <a:r>
                        <a:rPr kumimoji="1" lang="ja-JP" altLang="en-US" sz="1200" dirty="0" smtClean="0"/>
                        <a:t>国土数値情報 行政地域データ</a:t>
                      </a:r>
                      <a:endParaRPr kumimoji="1" lang="ja-JP" altLang="en-US" sz="1200" dirty="0"/>
                    </a:p>
                  </a:txBody>
                  <a:tcPr marL="91805" marR="91805"/>
                </a:tc>
                <a:tc>
                  <a:txBody>
                    <a:bodyPr/>
                    <a:lstStyle/>
                    <a:p>
                      <a:pPr marL="285750" indent="-285750">
                        <a:buFont typeface="Arial" panose="020B0604020202020204" pitchFamily="34" charset="0"/>
                        <a:buChar char="•"/>
                      </a:pPr>
                      <a:r>
                        <a:rPr kumimoji="1" lang="en-US" altLang="ja-JP" sz="1200" dirty="0" smtClean="0"/>
                        <a:t>API</a:t>
                      </a:r>
                      <a:r>
                        <a:rPr kumimoji="1" lang="ja-JP" altLang="en-US" sz="1200" dirty="0" smtClean="0"/>
                        <a:t>を利用したデータ取得（リアルタイムデータ）</a:t>
                      </a:r>
                      <a:endParaRPr kumimoji="1" lang="en-US" altLang="ja-JP" sz="1200" dirty="0" smtClean="0"/>
                    </a:p>
                    <a:p>
                      <a:pPr marL="285750" indent="-285750">
                        <a:buFont typeface="Arial" panose="020B0604020202020204" pitchFamily="34" charset="0"/>
                        <a:buChar char="•"/>
                      </a:pPr>
                      <a:r>
                        <a:rPr kumimoji="1" lang="ja-JP" altLang="en-US" sz="1200" dirty="0" smtClean="0"/>
                        <a:t>地図のレイヤ表示</a:t>
                      </a:r>
                      <a:endParaRPr kumimoji="1" lang="ja-JP" altLang="en-US" sz="1200" dirty="0"/>
                    </a:p>
                  </a:txBody>
                  <a:tcPr marL="91805" marR="91805"/>
                </a:tc>
              </a:tr>
            </a:tbl>
          </a:graphicData>
        </a:graphic>
      </p:graphicFrame>
    </p:spTree>
    <p:extLst>
      <p:ext uri="{BB962C8B-B14F-4D97-AF65-F5344CB8AC3E}">
        <p14:creationId xmlns:p14="http://schemas.microsoft.com/office/powerpoint/2010/main" val="379405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kumimoji="1" lang="ja-JP" altLang="en-US" dirty="0" smtClean="0"/>
              <a:t> 活用シナリオ（応用編）</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sp>
        <p:nvSpPr>
          <p:cNvPr id="7" name="コンテンツ プレースホルダー 6"/>
          <p:cNvSpPr>
            <a:spLocks noGrp="1"/>
          </p:cNvSpPr>
          <p:nvPr>
            <p:ph sz="half" idx="1"/>
          </p:nvPr>
        </p:nvSpPr>
        <p:spPr>
          <a:xfrm>
            <a:off x="315789" y="1143000"/>
            <a:ext cx="9183247" cy="1349896"/>
          </a:xfrm>
        </p:spPr>
        <p:txBody>
          <a:bodyPr>
            <a:normAutofit/>
          </a:bodyPr>
          <a:lstStyle/>
          <a:p>
            <a:r>
              <a:rPr kumimoji="1" lang="ja-JP" altLang="en-US" dirty="0" smtClean="0"/>
              <a:t>紹介</a:t>
            </a:r>
            <a:r>
              <a:rPr kumimoji="1" lang="ja-JP" altLang="en-US" dirty="0" smtClean="0"/>
              <a:t>するシナリオのねらい</a:t>
            </a:r>
          </a:p>
          <a:p>
            <a:pPr lvl="1"/>
            <a:r>
              <a:rPr kumimoji="1" lang="ja-JP" altLang="en-US" dirty="0" smtClean="0"/>
              <a:t>複数のデータと複数の技術を組み合わせて、課題を解決する事例を紹介する。</a:t>
            </a:r>
          </a:p>
          <a:p>
            <a:r>
              <a:rPr kumimoji="1" lang="ja-JP" altLang="en-US" dirty="0" smtClean="0"/>
              <a:t>紹介</a:t>
            </a:r>
            <a:r>
              <a:rPr kumimoji="1" lang="ja-JP" altLang="en-US" dirty="0" smtClean="0"/>
              <a:t>するシナリオの案</a:t>
            </a:r>
            <a:endParaRPr kumimoji="1" lang="ja-JP" altLang="en-US" dirty="0"/>
          </a:p>
        </p:txBody>
      </p:sp>
      <p:graphicFrame>
        <p:nvGraphicFramePr>
          <p:cNvPr id="9" name="コンテンツ プレースホルダー 4"/>
          <p:cNvGraphicFramePr>
            <a:graphicFrameLocks noGrp="1"/>
          </p:cNvGraphicFramePr>
          <p:nvPr>
            <p:ph sz="half" idx="2"/>
            <p:extLst>
              <p:ext uri="{D42A27DB-BD31-4B8C-83A1-F6EECF244321}">
                <p14:modId xmlns:p14="http://schemas.microsoft.com/office/powerpoint/2010/main" val="1169115234"/>
              </p:ext>
            </p:extLst>
          </p:nvPr>
        </p:nvGraphicFramePr>
        <p:xfrm>
          <a:off x="304014" y="2348880"/>
          <a:ext cx="9183687" cy="4028765"/>
        </p:xfrm>
        <a:graphic>
          <a:graphicData uri="http://schemas.openxmlformats.org/drawingml/2006/table">
            <a:tbl>
              <a:tblPr firstRow="1" bandRow="1">
                <a:tableStyleId>{21E4AEA4-8DFA-4A89-87EB-49C32662AFE0}</a:tableStyleId>
              </a:tblPr>
              <a:tblGrid>
                <a:gridCol w="244599"/>
                <a:gridCol w="1728192"/>
                <a:gridCol w="2720036"/>
                <a:gridCol w="2248516"/>
                <a:gridCol w="2242344"/>
              </a:tblGrid>
              <a:tr h="238482">
                <a:tc>
                  <a:txBody>
                    <a:bodyPr/>
                    <a:lstStyle/>
                    <a:p>
                      <a:endParaRPr kumimoji="1" lang="ja-JP" altLang="en-US" dirty="0">
                        <a:latin typeface="+mj-ea"/>
                        <a:ea typeface="+mj-ea"/>
                      </a:endParaRPr>
                    </a:p>
                  </a:txBody>
                  <a:tcPr marL="91805" marR="91805"/>
                </a:tc>
                <a:tc>
                  <a:txBody>
                    <a:bodyPr/>
                    <a:lstStyle/>
                    <a:p>
                      <a:r>
                        <a:rPr kumimoji="1" lang="ja-JP" altLang="en-US" dirty="0" smtClean="0">
                          <a:latin typeface="+mj-ea"/>
                          <a:ea typeface="+mj-ea"/>
                        </a:rPr>
                        <a:t>タイトル</a:t>
                      </a:r>
                      <a:endParaRPr kumimoji="1" lang="ja-JP" altLang="en-US" dirty="0">
                        <a:latin typeface="+mj-ea"/>
                        <a:ea typeface="+mj-ea"/>
                      </a:endParaRPr>
                    </a:p>
                  </a:txBody>
                  <a:tcPr marL="91805" marR="91805"/>
                </a:tc>
                <a:tc>
                  <a:txBody>
                    <a:bodyPr/>
                    <a:lstStyle/>
                    <a:p>
                      <a:r>
                        <a:rPr kumimoji="1" lang="ja-JP" altLang="en-US" dirty="0" smtClean="0">
                          <a:latin typeface="+mj-ea"/>
                          <a:ea typeface="+mj-ea"/>
                        </a:rPr>
                        <a:t>概要</a:t>
                      </a:r>
                      <a:endParaRPr kumimoji="1" lang="ja-JP" altLang="en-US" dirty="0">
                        <a:latin typeface="+mj-ea"/>
                        <a:ea typeface="+mj-ea"/>
                      </a:endParaRPr>
                    </a:p>
                  </a:txBody>
                  <a:tcPr marL="91805" marR="91805"/>
                </a:tc>
                <a:tc>
                  <a:txBody>
                    <a:bodyPr/>
                    <a:lstStyle/>
                    <a:p>
                      <a:r>
                        <a:rPr kumimoji="1" lang="ja-JP" altLang="en-US" dirty="0" smtClean="0">
                          <a:latin typeface="+mj-ea"/>
                          <a:ea typeface="+mj-ea"/>
                        </a:rPr>
                        <a:t>使用するデータ</a:t>
                      </a:r>
                      <a:endParaRPr kumimoji="1" lang="ja-JP" altLang="en-US" dirty="0">
                        <a:latin typeface="+mj-ea"/>
                        <a:ea typeface="+mj-ea"/>
                      </a:endParaRPr>
                    </a:p>
                  </a:txBody>
                  <a:tcPr marL="91805" marR="91805"/>
                </a:tc>
                <a:tc>
                  <a:txBody>
                    <a:bodyPr/>
                    <a:lstStyle/>
                    <a:p>
                      <a:r>
                        <a:rPr kumimoji="1" lang="ja-JP" altLang="en-US" dirty="0" smtClean="0">
                          <a:latin typeface="+mj-ea"/>
                          <a:ea typeface="+mj-ea"/>
                        </a:rPr>
                        <a:t>使用する技術</a:t>
                      </a:r>
                      <a:endParaRPr kumimoji="1" lang="ja-JP" altLang="en-US" dirty="0">
                        <a:latin typeface="+mj-ea"/>
                        <a:ea typeface="+mj-ea"/>
                      </a:endParaRPr>
                    </a:p>
                  </a:txBody>
                  <a:tcPr marL="91805" marR="91805"/>
                </a:tc>
              </a:tr>
              <a:tr h="401655">
                <a:tc>
                  <a:txBody>
                    <a:bodyPr/>
                    <a:lstStyle/>
                    <a:p>
                      <a:pPr algn="ctr" fontAlgn="ctr"/>
                      <a:r>
                        <a:rPr lang="en-US" altLang="ja-JP" sz="1100" b="0" i="0" u="none" strike="noStrike" dirty="0" smtClean="0">
                          <a:solidFill>
                            <a:srgbClr val="000000"/>
                          </a:solidFill>
                          <a:effectLst/>
                          <a:latin typeface="+mn-ea"/>
                          <a:ea typeface="+mn-ea"/>
                        </a:rPr>
                        <a:t>4</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100" b="0" i="0" u="none" strike="noStrike" dirty="0">
                          <a:solidFill>
                            <a:srgbClr val="000000"/>
                          </a:solidFill>
                          <a:effectLst/>
                          <a:latin typeface="+mn-ea"/>
                          <a:ea typeface="+mn-ea"/>
                        </a:rPr>
                        <a:t>転居先決定</a:t>
                      </a:r>
                    </a:p>
                  </a:txBody>
                  <a:tcPr marL="9525" marR="9525" marT="9525" marB="0" anchor="ctr"/>
                </a:tc>
                <a:tc>
                  <a:txBody>
                    <a:bodyPr/>
                    <a:lstStyle/>
                    <a:p>
                      <a:pPr algn="l" fontAlgn="ctr"/>
                      <a:r>
                        <a:rPr lang="ja-JP" altLang="en-US" sz="1100" b="0" i="0" u="none" strike="noStrike">
                          <a:solidFill>
                            <a:srgbClr val="000000"/>
                          </a:solidFill>
                          <a:effectLst/>
                          <a:latin typeface="+mn-ea"/>
                          <a:ea typeface="+mn-ea"/>
                        </a:rPr>
                        <a:t>似通った世帯が居住し、治安のよいところに住みたい。</a:t>
                      </a:r>
                    </a:p>
                  </a:txBody>
                  <a:tcPr marL="9525" marR="9525" marT="9525" marB="0" anchor="ctr"/>
                </a:tc>
                <a:tc>
                  <a:txBody>
                    <a:bodyPr/>
                    <a:lstStyle/>
                    <a:p>
                      <a:pPr marL="171450" indent="-171450" algn="l" fontAlgn="ctr">
                        <a:buFont typeface="Arial" panose="020B0604020202020204" pitchFamily="34" charset="0"/>
                        <a:buChar char="•"/>
                      </a:pPr>
                      <a:r>
                        <a:rPr lang="ja-JP" altLang="en-US" sz="1100" b="0" i="0" u="none" strike="noStrike" dirty="0">
                          <a:solidFill>
                            <a:srgbClr val="000000"/>
                          </a:solidFill>
                          <a:effectLst/>
                          <a:latin typeface="+mn-ea"/>
                          <a:ea typeface="+mn-ea"/>
                        </a:rPr>
                        <a:t>人口統計データ</a:t>
                      </a:r>
                      <a:br>
                        <a:rPr lang="ja-JP" altLang="en-US" sz="1100" b="0" i="0" u="none" strike="noStrike" dirty="0">
                          <a:solidFill>
                            <a:srgbClr val="000000"/>
                          </a:solidFill>
                          <a:effectLst/>
                          <a:latin typeface="+mn-ea"/>
                          <a:ea typeface="+mn-ea"/>
                        </a:rPr>
                      </a:br>
                      <a:r>
                        <a:rPr lang="ja-JP" altLang="en-US" sz="1100" b="0" i="0" u="none" strike="noStrike" dirty="0">
                          <a:solidFill>
                            <a:srgbClr val="000000"/>
                          </a:solidFill>
                          <a:effectLst/>
                          <a:latin typeface="+mn-ea"/>
                          <a:ea typeface="+mn-ea"/>
                        </a:rPr>
                        <a:t>犯罪・事故発生データ</a:t>
                      </a:r>
                    </a:p>
                  </a:txBody>
                  <a:tcPr marL="9525" marR="9525" marT="9525" marB="0" anchor="ctr"/>
                </a:tc>
                <a:tc>
                  <a:txBody>
                    <a:bodyPr/>
                    <a:lstStyle/>
                    <a:p>
                      <a:pPr marL="171450" indent="-171450" algn="l" fontAlgn="ctr">
                        <a:buFont typeface="Arial" panose="020B0604020202020204" pitchFamily="34" charset="0"/>
                        <a:buChar char="•"/>
                      </a:pPr>
                      <a:r>
                        <a:rPr lang="ja-JP" altLang="en-US" sz="1100" b="0" i="0" u="none" strike="noStrike" dirty="0">
                          <a:solidFill>
                            <a:srgbClr val="000000"/>
                          </a:solidFill>
                          <a:effectLst/>
                          <a:latin typeface="+mn-ea"/>
                          <a:ea typeface="+mn-ea"/>
                        </a:rPr>
                        <a:t>地理空間情報の重ね合わせ</a:t>
                      </a:r>
                    </a:p>
                  </a:txBody>
                  <a:tcPr marL="9525" marR="9525" marT="9525" marB="0" anchor="ctr"/>
                </a:tc>
              </a:tr>
              <a:tr h="401655">
                <a:tc>
                  <a:txBody>
                    <a:bodyPr/>
                    <a:lstStyle/>
                    <a:p>
                      <a:pPr algn="ctr" fontAlgn="ctr"/>
                      <a:r>
                        <a:rPr lang="en-US" altLang="ja-JP" sz="1100" b="0" i="0" u="none" strike="noStrike" dirty="0">
                          <a:solidFill>
                            <a:srgbClr val="000000"/>
                          </a:solidFill>
                          <a:effectLst/>
                          <a:latin typeface="+mn-ea"/>
                          <a:ea typeface="+mn-ea"/>
                        </a:rPr>
                        <a:t>5</a:t>
                      </a:r>
                    </a:p>
                  </a:txBody>
                  <a:tcPr marL="9525" marR="9525" marT="9525" marB="0" anchor="ctr"/>
                </a:tc>
                <a:tc>
                  <a:txBody>
                    <a:bodyPr/>
                    <a:lstStyle/>
                    <a:p>
                      <a:pPr algn="l" fontAlgn="ctr"/>
                      <a:r>
                        <a:rPr lang="ja-JP" altLang="en-US" sz="1100" b="0" i="0" u="none" strike="noStrike" dirty="0">
                          <a:solidFill>
                            <a:srgbClr val="000000"/>
                          </a:solidFill>
                          <a:effectLst/>
                          <a:latin typeface="+mn-ea"/>
                          <a:ea typeface="+mn-ea"/>
                        </a:rPr>
                        <a:t>保育園の新設場所検討</a:t>
                      </a:r>
                    </a:p>
                  </a:txBody>
                  <a:tcPr marL="9525" marR="9525" marT="9525" marB="0" anchor="ctr"/>
                </a:tc>
                <a:tc>
                  <a:txBody>
                    <a:bodyPr/>
                    <a:lstStyle/>
                    <a:p>
                      <a:pPr algn="l" fontAlgn="ctr"/>
                      <a:r>
                        <a:rPr lang="ja-JP" altLang="en-US" sz="1100" b="0" i="0" u="none" strike="noStrike" dirty="0">
                          <a:solidFill>
                            <a:srgbClr val="000000"/>
                          </a:solidFill>
                          <a:effectLst/>
                          <a:latin typeface="+mn-ea"/>
                          <a:ea typeface="+mn-ea"/>
                        </a:rPr>
                        <a:t>保育園の新設場所として、既設の保育園の位置と子供の多いまたは増加傾向にある地域を比較し、子供が多いが既設の保育園が近くにない場所を選びたい。</a:t>
                      </a:r>
                    </a:p>
                  </a:txBody>
                  <a:tcPr marL="9525" marR="9525" marT="9525" marB="0" anchor="ctr"/>
                </a:tc>
                <a:tc>
                  <a:txBody>
                    <a:bodyPr/>
                    <a:lstStyle/>
                    <a:p>
                      <a:pPr marL="171450" indent="-171450" algn="l" fontAlgn="ctr">
                        <a:buFont typeface="Arial" panose="020B0604020202020204" pitchFamily="34" charset="0"/>
                        <a:buChar char="•"/>
                      </a:pPr>
                      <a:r>
                        <a:rPr lang="ja-JP" altLang="en-US" sz="1100" b="0" i="0" u="none" strike="noStrike" dirty="0">
                          <a:solidFill>
                            <a:srgbClr val="000000"/>
                          </a:solidFill>
                          <a:effectLst/>
                          <a:latin typeface="+mn-ea"/>
                          <a:ea typeface="+mn-ea"/>
                        </a:rPr>
                        <a:t>保育園の位置情報または住所の</a:t>
                      </a:r>
                      <a:r>
                        <a:rPr lang="ja-JP" altLang="en-US" sz="1100" b="0" i="0" u="none" strike="noStrike" dirty="0" smtClean="0">
                          <a:solidFill>
                            <a:srgbClr val="000000"/>
                          </a:solidFill>
                          <a:effectLst/>
                          <a:latin typeface="+mn-ea"/>
                          <a:ea typeface="+mn-ea"/>
                        </a:rPr>
                        <a:t>リスト</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街区</a:t>
                      </a:r>
                      <a:r>
                        <a:rPr lang="ja-JP" altLang="en-US" sz="1100" b="0" i="0" u="none" strike="noStrike" dirty="0">
                          <a:solidFill>
                            <a:srgbClr val="000000"/>
                          </a:solidFill>
                          <a:effectLst/>
                          <a:latin typeface="+mn-ea"/>
                          <a:ea typeface="+mn-ea"/>
                        </a:rPr>
                        <a:t>ごと人口</a:t>
                      </a:r>
                      <a:r>
                        <a:rPr lang="ja-JP" altLang="en-US" sz="1100" b="0" i="0" u="none" strike="noStrike" dirty="0" smtClean="0">
                          <a:solidFill>
                            <a:srgbClr val="000000"/>
                          </a:solidFill>
                          <a:effectLst/>
                          <a:latin typeface="+mn-ea"/>
                          <a:ea typeface="+mn-ea"/>
                        </a:rPr>
                        <a:t>統計</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街区</a:t>
                      </a:r>
                      <a:r>
                        <a:rPr lang="ja-JP" altLang="en-US" sz="1100" b="0" i="0" u="none" strike="noStrike" dirty="0">
                          <a:solidFill>
                            <a:srgbClr val="000000"/>
                          </a:solidFill>
                          <a:effectLst/>
                          <a:latin typeface="+mn-ea"/>
                          <a:ea typeface="+mn-ea"/>
                        </a:rPr>
                        <a:t>の境界</a:t>
                      </a:r>
                      <a:r>
                        <a:rPr lang="en-US" altLang="ja-JP" sz="1100" b="0" i="0" u="none" strike="noStrike" dirty="0">
                          <a:solidFill>
                            <a:srgbClr val="000000"/>
                          </a:solidFill>
                          <a:effectLst/>
                          <a:latin typeface="+mn-ea"/>
                          <a:ea typeface="+mn-ea"/>
                        </a:rPr>
                        <a:t>GIS</a:t>
                      </a:r>
                      <a:r>
                        <a:rPr lang="ja-JP" altLang="en-US" sz="1100" b="0" i="0" u="none" strike="noStrike" dirty="0">
                          <a:solidFill>
                            <a:srgbClr val="000000"/>
                          </a:solidFill>
                          <a:effectLst/>
                          <a:latin typeface="+mn-ea"/>
                          <a:ea typeface="+mn-ea"/>
                        </a:rPr>
                        <a:t>データ</a:t>
                      </a:r>
                    </a:p>
                  </a:txBody>
                  <a:tcPr marL="9525" marR="9525" marT="9525" marB="0" anchor="ctr"/>
                </a:tc>
                <a:tc>
                  <a:txBody>
                    <a:bodyPr/>
                    <a:lstStyle/>
                    <a:p>
                      <a:pPr marL="171450" indent="-171450" algn="l" fontAlgn="ctr">
                        <a:buFont typeface="Arial" panose="020B0604020202020204" pitchFamily="34" charset="0"/>
                        <a:buChar char="•"/>
                      </a:pPr>
                      <a:r>
                        <a:rPr lang="ja-JP" altLang="en-US" sz="1100" b="0" i="0" u="none" strike="noStrike" dirty="0">
                          <a:solidFill>
                            <a:srgbClr val="000000"/>
                          </a:solidFill>
                          <a:effectLst/>
                          <a:latin typeface="+mn-ea"/>
                          <a:ea typeface="+mn-ea"/>
                        </a:rPr>
                        <a:t>地理空間情報の重ね合わせ</a:t>
                      </a:r>
                    </a:p>
                  </a:txBody>
                  <a:tcPr marL="9525" marR="9525" marT="9525" marB="0" anchor="ctr"/>
                </a:tc>
              </a:tr>
              <a:tr h="596424">
                <a:tc>
                  <a:txBody>
                    <a:bodyPr/>
                    <a:lstStyle/>
                    <a:p>
                      <a:pPr algn="ctr" fontAlgn="ctr"/>
                      <a:r>
                        <a:rPr lang="en-US" altLang="ja-JP" sz="1100" b="0" i="0" u="none" strike="noStrike">
                          <a:solidFill>
                            <a:srgbClr val="000000"/>
                          </a:solidFill>
                          <a:effectLst/>
                          <a:latin typeface="+mn-ea"/>
                          <a:ea typeface="+mn-ea"/>
                        </a:rPr>
                        <a:t>6</a:t>
                      </a:r>
                    </a:p>
                  </a:txBody>
                  <a:tcPr marL="9525" marR="9525" marT="9525" marB="0" anchor="ctr"/>
                </a:tc>
                <a:tc>
                  <a:txBody>
                    <a:bodyPr/>
                    <a:lstStyle/>
                    <a:p>
                      <a:pPr algn="l" fontAlgn="ctr"/>
                      <a:r>
                        <a:rPr lang="ja-JP" altLang="en-US" sz="1100" b="0" i="0" u="none" strike="noStrike" dirty="0">
                          <a:solidFill>
                            <a:srgbClr val="000000"/>
                          </a:solidFill>
                          <a:effectLst/>
                          <a:latin typeface="+mn-ea"/>
                          <a:ea typeface="+mn-ea"/>
                        </a:rPr>
                        <a:t>バスのルート・停留所の整合性検証</a:t>
                      </a:r>
                    </a:p>
                  </a:txBody>
                  <a:tcPr marL="9525" marR="9525" marT="9525" marB="0" anchor="ctr"/>
                </a:tc>
                <a:tc>
                  <a:txBody>
                    <a:bodyPr/>
                    <a:lstStyle/>
                    <a:p>
                      <a:pPr algn="l" fontAlgn="ctr"/>
                      <a:r>
                        <a:rPr lang="ja-JP" altLang="en-US" sz="1100" b="0" i="0" u="none" strike="noStrike" dirty="0">
                          <a:solidFill>
                            <a:srgbClr val="000000"/>
                          </a:solidFill>
                          <a:effectLst/>
                          <a:latin typeface="+mn-ea"/>
                          <a:ea typeface="+mn-ea"/>
                        </a:rPr>
                        <a:t>現在のバス路線や停留所が最適であるか判断したい。</a:t>
                      </a:r>
                    </a:p>
                  </a:txBody>
                  <a:tcPr marL="9525" marR="9525" marT="9525" marB="0" anchor="ctr"/>
                </a:tc>
                <a:tc>
                  <a:txBody>
                    <a:bodyPr/>
                    <a:lstStyle/>
                    <a:p>
                      <a:pPr marL="171450" indent="-171450" algn="l" fontAlgn="ctr">
                        <a:buFont typeface="Arial" panose="020B0604020202020204" pitchFamily="34" charset="0"/>
                        <a:buChar char="•"/>
                      </a:pPr>
                      <a:r>
                        <a:rPr lang="ja-JP" altLang="en-US" sz="1100" b="0" i="0" u="none" strike="noStrike" dirty="0">
                          <a:solidFill>
                            <a:srgbClr val="000000"/>
                          </a:solidFill>
                          <a:effectLst/>
                          <a:latin typeface="+mn-ea"/>
                          <a:ea typeface="+mn-ea"/>
                        </a:rPr>
                        <a:t>バスの路線</a:t>
                      </a:r>
                      <a:r>
                        <a:rPr lang="ja-JP" altLang="en-US" sz="1100" b="0" i="0" u="none" strike="noStrike" dirty="0" smtClean="0">
                          <a:solidFill>
                            <a:srgbClr val="000000"/>
                          </a:solidFill>
                          <a:effectLst/>
                          <a:latin typeface="+mn-ea"/>
                          <a:ea typeface="+mn-ea"/>
                        </a:rPr>
                        <a:t>データ</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停留所</a:t>
                      </a:r>
                      <a:r>
                        <a:rPr lang="ja-JP" altLang="en-US" sz="1100" b="0" i="0" u="none" strike="noStrike" dirty="0">
                          <a:solidFill>
                            <a:srgbClr val="000000"/>
                          </a:solidFill>
                          <a:effectLst/>
                          <a:latin typeface="+mn-ea"/>
                          <a:ea typeface="+mn-ea"/>
                        </a:rPr>
                        <a:t>位置</a:t>
                      </a:r>
                      <a:r>
                        <a:rPr lang="ja-JP" altLang="en-US" sz="1100" b="0" i="0" u="none" strike="noStrike" dirty="0" smtClean="0">
                          <a:solidFill>
                            <a:srgbClr val="000000"/>
                          </a:solidFill>
                          <a:effectLst/>
                          <a:latin typeface="+mn-ea"/>
                          <a:ea typeface="+mn-ea"/>
                        </a:rPr>
                        <a:t>データ</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路線</a:t>
                      </a:r>
                      <a:r>
                        <a:rPr lang="ja-JP" altLang="en-US" sz="1100" b="0" i="0" u="none" strike="noStrike" dirty="0">
                          <a:solidFill>
                            <a:srgbClr val="000000"/>
                          </a:solidFill>
                          <a:effectLst/>
                          <a:latin typeface="+mn-ea"/>
                          <a:ea typeface="+mn-ea"/>
                        </a:rPr>
                        <a:t>ごとの利用者数</a:t>
                      </a:r>
                      <a:r>
                        <a:rPr lang="ja-JP" altLang="en-US" sz="1100" b="0" i="0" u="none" strike="noStrike" dirty="0" smtClean="0">
                          <a:solidFill>
                            <a:srgbClr val="000000"/>
                          </a:solidFill>
                          <a:effectLst/>
                          <a:latin typeface="+mn-ea"/>
                          <a:ea typeface="+mn-ea"/>
                        </a:rPr>
                        <a:t>データ</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人口</a:t>
                      </a:r>
                      <a:r>
                        <a:rPr lang="ja-JP" altLang="en-US" sz="1100" b="0" i="0" u="none" strike="noStrike" dirty="0">
                          <a:solidFill>
                            <a:srgbClr val="000000"/>
                          </a:solidFill>
                          <a:effectLst/>
                          <a:latin typeface="+mn-ea"/>
                          <a:ea typeface="+mn-ea"/>
                        </a:rPr>
                        <a:t>統計</a:t>
                      </a:r>
                      <a:r>
                        <a:rPr lang="ja-JP" altLang="en-US" sz="1100" b="0" i="0" u="none" strike="noStrike" dirty="0" smtClean="0">
                          <a:solidFill>
                            <a:srgbClr val="000000"/>
                          </a:solidFill>
                          <a:effectLst/>
                          <a:latin typeface="+mn-ea"/>
                          <a:ea typeface="+mn-ea"/>
                        </a:rPr>
                        <a:t>データ</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昼間</a:t>
                      </a:r>
                      <a:r>
                        <a:rPr lang="ja-JP" altLang="en-US" sz="1100" b="0" i="0" u="none" strike="noStrike" dirty="0">
                          <a:solidFill>
                            <a:srgbClr val="000000"/>
                          </a:solidFill>
                          <a:effectLst/>
                          <a:latin typeface="+mn-ea"/>
                          <a:ea typeface="+mn-ea"/>
                        </a:rPr>
                        <a:t>人口</a:t>
                      </a:r>
                      <a:r>
                        <a:rPr lang="ja-JP" altLang="en-US" sz="1100" b="0" i="0" u="none" strike="noStrike" dirty="0" smtClean="0">
                          <a:solidFill>
                            <a:srgbClr val="000000"/>
                          </a:solidFill>
                          <a:effectLst/>
                          <a:latin typeface="+mn-ea"/>
                          <a:ea typeface="+mn-ea"/>
                        </a:rPr>
                        <a:t>データ</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自家用車</a:t>
                      </a:r>
                      <a:r>
                        <a:rPr lang="ja-JP" altLang="en-US" sz="1100" b="0" i="0" u="none" strike="noStrike" dirty="0">
                          <a:solidFill>
                            <a:srgbClr val="000000"/>
                          </a:solidFill>
                          <a:effectLst/>
                          <a:latin typeface="+mn-ea"/>
                          <a:ea typeface="+mn-ea"/>
                        </a:rPr>
                        <a:t>のプルーブ情報</a:t>
                      </a:r>
                    </a:p>
                  </a:txBody>
                  <a:tcPr marL="9525" marR="9525" marT="9525" marB="0" anchor="ctr"/>
                </a:tc>
                <a:tc>
                  <a:txBody>
                    <a:bodyPr/>
                    <a:lstStyle/>
                    <a:p>
                      <a:pPr marL="171450" indent="-171450" algn="l" fontAlgn="ctr">
                        <a:buFont typeface="Arial" panose="020B0604020202020204" pitchFamily="34" charset="0"/>
                        <a:buChar char="•"/>
                      </a:pPr>
                      <a:r>
                        <a:rPr lang="ja-JP" altLang="en-US" sz="1100" b="0" i="0" u="none" strike="noStrike" dirty="0">
                          <a:solidFill>
                            <a:srgbClr val="000000"/>
                          </a:solidFill>
                          <a:effectLst/>
                          <a:latin typeface="+mn-ea"/>
                          <a:ea typeface="+mn-ea"/>
                        </a:rPr>
                        <a:t>統計的</a:t>
                      </a:r>
                      <a:r>
                        <a:rPr lang="ja-JP" altLang="en-US" sz="1100" b="0" i="0" u="none" strike="noStrike" dirty="0" smtClean="0">
                          <a:solidFill>
                            <a:srgbClr val="000000"/>
                          </a:solidFill>
                          <a:effectLst/>
                          <a:latin typeface="+mn-ea"/>
                          <a:ea typeface="+mn-ea"/>
                        </a:rPr>
                        <a:t>処理</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地理</a:t>
                      </a:r>
                      <a:r>
                        <a:rPr lang="ja-JP" altLang="en-US" sz="1100" b="0" i="0" u="none" strike="noStrike" dirty="0">
                          <a:solidFill>
                            <a:srgbClr val="000000"/>
                          </a:solidFill>
                          <a:effectLst/>
                          <a:latin typeface="+mn-ea"/>
                          <a:ea typeface="+mn-ea"/>
                        </a:rPr>
                        <a:t>空間情報の重ね合わせ</a:t>
                      </a:r>
                    </a:p>
                  </a:txBody>
                  <a:tcPr marL="9525" marR="9525" marT="9525" marB="0" anchor="ctr"/>
                </a:tc>
              </a:tr>
              <a:tr h="401655">
                <a:tc>
                  <a:txBody>
                    <a:bodyPr/>
                    <a:lstStyle/>
                    <a:p>
                      <a:pPr algn="ctr" fontAlgn="ctr"/>
                      <a:r>
                        <a:rPr lang="en-US" altLang="ja-JP" sz="1100" b="0" i="0" u="none" strike="noStrike">
                          <a:solidFill>
                            <a:srgbClr val="000000"/>
                          </a:solidFill>
                          <a:effectLst/>
                          <a:latin typeface="+mn-ea"/>
                          <a:ea typeface="+mn-ea"/>
                        </a:rPr>
                        <a:t>7</a:t>
                      </a:r>
                    </a:p>
                  </a:txBody>
                  <a:tcPr marL="9525" marR="9525" marT="9525" marB="0" anchor="ctr"/>
                </a:tc>
                <a:tc>
                  <a:txBody>
                    <a:bodyPr/>
                    <a:lstStyle/>
                    <a:p>
                      <a:pPr algn="l" fontAlgn="ctr"/>
                      <a:r>
                        <a:rPr lang="ja-JP" altLang="en-US" sz="1100" b="0" i="0" u="none" strike="noStrike" dirty="0">
                          <a:solidFill>
                            <a:srgbClr val="000000"/>
                          </a:solidFill>
                          <a:effectLst/>
                          <a:latin typeface="+mn-ea"/>
                          <a:ea typeface="+mn-ea"/>
                        </a:rPr>
                        <a:t>農作物の出荷量予測</a:t>
                      </a:r>
                    </a:p>
                  </a:txBody>
                  <a:tcPr marL="9525" marR="9525" marT="9525" marB="0" anchor="ctr"/>
                </a:tc>
                <a:tc>
                  <a:txBody>
                    <a:bodyPr/>
                    <a:lstStyle/>
                    <a:p>
                      <a:pPr algn="l" fontAlgn="ctr"/>
                      <a:r>
                        <a:rPr lang="ja-JP" altLang="en-US" sz="1100" b="0" i="0" u="none" strike="noStrike">
                          <a:solidFill>
                            <a:srgbClr val="000000"/>
                          </a:solidFill>
                          <a:effectLst/>
                          <a:latin typeface="+mn-ea"/>
                          <a:ea typeface="+mn-ea"/>
                        </a:rPr>
                        <a:t>過去のデータと今年度の天候履歴を分析し、今年度見込まれる農作物の出荷量を予測したい。</a:t>
                      </a:r>
                    </a:p>
                  </a:txBody>
                  <a:tcPr marL="9525" marR="9525" marT="9525" marB="0" anchor="ctr"/>
                </a:tc>
                <a:tc>
                  <a:txBody>
                    <a:bodyPr/>
                    <a:lstStyle/>
                    <a:p>
                      <a:pPr marL="171450" indent="-171450" algn="l" fontAlgn="ctr">
                        <a:buFont typeface="Arial" panose="020B0604020202020204" pitchFamily="34" charset="0"/>
                        <a:buChar char="•"/>
                      </a:pPr>
                      <a:r>
                        <a:rPr lang="ja-JP" altLang="en-US" sz="1100" b="0" i="0" u="none" strike="noStrike" dirty="0">
                          <a:solidFill>
                            <a:srgbClr val="000000"/>
                          </a:solidFill>
                          <a:effectLst/>
                          <a:latin typeface="+mn-ea"/>
                          <a:ea typeface="+mn-ea"/>
                        </a:rPr>
                        <a:t>過去の気象データ（天候・降水量・気温</a:t>
                      </a:r>
                      <a:r>
                        <a:rPr lang="ja-JP" altLang="en-US" sz="1100" b="0" i="0" u="none" strike="noStrike" dirty="0" smtClean="0">
                          <a:solidFill>
                            <a:srgbClr val="000000"/>
                          </a:solidFill>
                          <a:effectLst/>
                          <a:latin typeface="+mn-ea"/>
                          <a:ea typeface="+mn-ea"/>
                        </a:rPr>
                        <a:t>）</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過去</a:t>
                      </a:r>
                      <a:r>
                        <a:rPr lang="ja-JP" altLang="en-US" sz="1100" b="0" i="0" u="none" strike="noStrike" dirty="0">
                          <a:solidFill>
                            <a:srgbClr val="000000"/>
                          </a:solidFill>
                          <a:effectLst/>
                          <a:latin typeface="+mn-ea"/>
                          <a:ea typeface="+mn-ea"/>
                        </a:rPr>
                        <a:t>の農作物出荷量データ</a:t>
                      </a:r>
                    </a:p>
                  </a:txBody>
                  <a:tcPr marL="9525" marR="9525" marT="9525" marB="0" anchor="ctr"/>
                </a:tc>
                <a:tc>
                  <a:txBody>
                    <a:bodyPr/>
                    <a:lstStyle/>
                    <a:p>
                      <a:pPr marL="171450" indent="-171450" algn="l" fontAlgn="ctr">
                        <a:buFont typeface="Arial" panose="020B0604020202020204" pitchFamily="34" charset="0"/>
                        <a:buChar char="•"/>
                      </a:pPr>
                      <a:r>
                        <a:rPr lang="ja-JP" altLang="en-US" sz="1100" b="0" i="0" u="none" strike="noStrike" dirty="0">
                          <a:solidFill>
                            <a:srgbClr val="000000"/>
                          </a:solidFill>
                          <a:effectLst/>
                          <a:latin typeface="+mn-ea"/>
                          <a:ea typeface="+mn-ea"/>
                        </a:rPr>
                        <a:t>統計的処理</a:t>
                      </a:r>
                    </a:p>
                  </a:txBody>
                  <a:tcPr marL="9525" marR="9525" marT="9525" marB="0" anchor="ctr"/>
                </a:tc>
              </a:tr>
              <a:tr h="401655">
                <a:tc>
                  <a:txBody>
                    <a:bodyPr/>
                    <a:lstStyle/>
                    <a:p>
                      <a:pPr algn="ctr" fontAlgn="ctr"/>
                      <a:r>
                        <a:rPr lang="en-US" altLang="ja-JP" sz="1100" b="0" i="0" u="none" strike="noStrike">
                          <a:solidFill>
                            <a:srgbClr val="000000"/>
                          </a:solidFill>
                          <a:effectLst/>
                          <a:latin typeface="+mn-ea"/>
                          <a:ea typeface="+mn-ea"/>
                        </a:rPr>
                        <a:t>8</a:t>
                      </a:r>
                    </a:p>
                  </a:txBody>
                  <a:tcPr marL="9525" marR="9525" marT="9525" marB="0" anchor="ctr"/>
                </a:tc>
                <a:tc>
                  <a:txBody>
                    <a:bodyPr/>
                    <a:lstStyle/>
                    <a:p>
                      <a:pPr algn="l" fontAlgn="ctr"/>
                      <a:r>
                        <a:rPr lang="ja-JP" altLang="en-US" sz="1100" b="0" i="0" u="none" strike="noStrike" dirty="0">
                          <a:solidFill>
                            <a:srgbClr val="000000"/>
                          </a:solidFill>
                          <a:effectLst/>
                          <a:latin typeface="+mn-ea"/>
                          <a:ea typeface="+mn-ea"/>
                        </a:rPr>
                        <a:t>人口や経済動向の未来予測</a:t>
                      </a:r>
                    </a:p>
                  </a:txBody>
                  <a:tcPr marL="9525" marR="9525" marT="9525" marB="0" anchor="ctr"/>
                </a:tc>
                <a:tc>
                  <a:txBody>
                    <a:bodyPr/>
                    <a:lstStyle/>
                    <a:p>
                      <a:pPr algn="l" fontAlgn="ctr"/>
                      <a:r>
                        <a:rPr lang="ja-JP" altLang="en-US" sz="1100" b="0" i="0" u="none" strike="noStrike">
                          <a:solidFill>
                            <a:srgbClr val="000000"/>
                          </a:solidFill>
                          <a:effectLst/>
                          <a:latin typeface="+mn-ea"/>
                          <a:ea typeface="+mn-ea"/>
                        </a:rPr>
                        <a:t>過去のデータを分析し、地元の人口や経済動向の将来推移を予測したい。</a:t>
                      </a:r>
                    </a:p>
                  </a:txBody>
                  <a:tcPr marL="9525" marR="9525" marT="9525" marB="0" anchor="ctr"/>
                </a:tc>
                <a:tc>
                  <a:txBody>
                    <a:bodyPr/>
                    <a:lstStyle/>
                    <a:p>
                      <a:pPr marL="171450" indent="-171450" algn="l" fontAlgn="ctr">
                        <a:buFont typeface="Arial" panose="020B0604020202020204" pitchFamily="34" charset="0"/>
                        <a:buChar char="•"/>
                      </a:pPr>
                      <a:r>
                        <a:rPr lang="ja-JP" altLang="en-US" sz="1100" b="0" i="0" u="none" strike="noStrike" dirty="0">
                          <a:solidFill>
                            <a:srgbClr val="000000"/>
                          </a:solidFill>
                          <a:effectLst/>
                          <a:latin typeface="+mn-ea"/>
                          <a:ea typeface="+mn-ea"/>
                        </a:rPr>
                        <a:t>過去の人口・県民総生産・工業生産・農業生産等の統計データ</a:t>
                      </a:r>
                    </a:p>
                  </a:txBody>
                  <a:tcPr marL="9525" marR="9525" marT="9525" marB="0" anchor="ctr"/>
                </a:tc>
                <a:tc>
                  <a:txBody>
                    <a:bodyPr/>
                    <a:lstStyle/>
                    <a:p>
                      <a:pPr marL="171450" indent="-171450" algn="l" fontAlgn="ctr">
                        <a:buFont typeface="Arial" panose="020B0604020202020204" pitchFamily="34" charset="0"/>
                        <a:buChar char="•"/>
                      </a:pPr>
                      <a:r>
                        <a:rPr lang="zh-TW" altLang="en-US" sz="1100" b="0" i="0" u="none" strike="noStrike" dirty="0">
                          <a:solidFill>
                            <a:srgbClr val="000000"/>
                          </a:solidFill>
                          <a:effectLst/>
                          <a:latin typeface="+mn-ea"/>
                          <a:ea typeface="+mn-ea"/>
                        </a:rPr>
                        <a:t>統計的</a:t>
                      </a:r>
                      <a:r>
                        <a:rPr lang="zh-TW" altLang="en-US" sz="1100" b="0" i="0" u="none" strike="noStrike" dirty="0" smtClean="0">
                          <a:solidFill>
                            <a:srgbClr val="000000"/>
                          </a:solidFill>
                          <a:effectLst/>
                          <a:latin typeface="+mn-ea"/>
                          <a:ea typeface="+mn-ea"/>
                        </a:rPr>
                        <a:t>処理</a:t>
                      </a:r>
                      <a:endParaRPr lang="ja-JP" altLang="en-US" sz="1100" b="0" i="0" u="none" strike="noStrike" dirty="0" smtClean="0">
                        <a:solidFill>
                          <a:srgbClr val="000000"/>
                        </a:solidFill>
                        <a:effectLst/>
                        <a:latin typeface="+mn-ea"/>
                        <a:ea typeface="+mn-ea"/>
                      </a:endParaRPr>
                    </a:p>
                    <a:p>
                      <a:pPr marL="171450" indent="-171450" algn="l" fontAlgn="ctr">
                        <a:buFont typeface="Arial" panose="020B0604020202020204" pitchFamily="34" charset="0"/>
                        <a:buChar char="•"/>
                      </a:pPr>
                      <a:r>
                        <a:rPr lang="zh-TW" altLang="en-US" sz="1100" b="0" i="0" u="none" strike="noStrike" dirty="0" smtClean="0">
                          <a:solidFill>
                            <a:srgbClr val="000000"/>
                          </a:solidFill>
                          <a:effectLst/>
                          <a:latin typeface="+mn-ea"/>
                          <a:ea typeface="+mn-ea"/>
                        </a:rPr>
                        <a:t>機械</a:t>
                      </a:r>
                      <a:r>
                        <a:rPr lang="zh-TW" altLang="en-US" sz="1100" b="0" i="0" u="none" strike="noStrike" dirty="0">
                          <a:solidFill>
                            <a:srgbClr val="000000"/>
                          </a:solidFill>
                          <a:effectLst/>
                          <a:latin typeface="+mn-ea"/>
                          <a:ea typeface="+mn-ea"/>
                        </a:rPr>
                        <a:t>学習</a:t>
                      </a:r>
                    </a:p>
                  </a:txBody>
                  <a:tcPr marL="9525" marR="9525" marT="9525" marB="0" anchor="ctr"/>
                </a:tc>
              </a:tr>
              <a:tr h="728000">
                <a:tc>
                  <a:txBody>
                    <a:bodyPr/>
                    <a:lstStyle/>
                    <a:p>
                      <a:pPr algn="ctr" fontAlgn="ctr"/>
                      <a:r>
                        <a:rPr lang="en-US" altLang="ja-JP" sz="1100" b="0" i="0" u="none" strike="noStrike">
                          <a:solidFill>
                            <a:srgbClr val="000000"/>
                          </a:solidFill>
                          <a:effectLst/>
                          <a:latin typeface="+mn-ea"/>
                          <a:ea typeface="+mn-ea"/>
                        </a:rPr>
                        <a:t>9</a:t>
                      </a:r>
                    </a:p>
                  </a:txBody>
                  <a:tcPr marL="9525" marR="9525" marT="9525" marB="0" anchor="ctr"/>
                </a:tc>
                <a:tc>
                  <a:txBody>
                    <a:bodyPr/>
                    <a:lstStyle/>
                    <a:p>
                      <a:pPr algn="l" fontAlgn="ctr"/>
                      <a:r>
                        <a:rPr lang="ja-JP" altLang="en-US" sz="1100" b="0" i="0" u="none" strike="noStrike" dirty="0">
                          <a:solidFill>
                            <a:srgbClr val="000000"/>
                          </a:solidFill>
                          <a:effectLst/>
                          <a:latin typeface="+mn-ea"/>
                          <a:ea typeface="+mn-ea"/>
                        </a:rPr>
                        <a:t>地域の購買力推定</a:t>
                      </a:r>
                    </a:p>
                  </a:txBody>
                  <a:tcPr marL="9525" marR="9525" marT="9525" marB="0" anchor="ctr"/>
                </a:tc>
                <a:tc>
                  <a:txBody>
                    <a:bodyPr/>
                    <a:lstStyle/>
                    <a:p>
                      <a:pPr algn="l" fontAlgn="ctr"/>
                      <a:r>
                        <a:rPr lang="ja-JP" altLang="en-US" sz="1100" b="0" i="0" u="none" strike="noStrike">
                          <a:solidFill>
                            <a:srgbClr val="000000"/>
                          </a:solidFill>
                          <a:effectLst/>
                          <a:latin typeface="+mn-ea"/>
                          <a:ea typeface="+mn-ea"/>
                        </a:rPr>
                        <a:t>店舗を開設する想定で、地域の世帯構成や昼間人口等のデータから、その地域内での購買力を試算したい。</a:t>
                      </a:r>
                    </a:p>
                  </a:txBody>
                  <a:tcPr marL="9525" marR="9525" marT="9525" marB="0" anchor="ctr"/>
                </a:tc>
                <a:tc>
                  <a:txBody>
                    <a:bodyPr/>
                    <a:lstStyle/>
                    <a:p>
                      <a:pPr marL="171450" indent="-171450" algn="l" fontAlgn="ctr">
                        <a:buFont typeface="Arial" panose="020B0604020202020204" pitchFamily="34" charset="0"/>
                        <a:buChar char="•"/>
                      </a:pPr>
                      <a:r>
                        <a:rPr lang="ja-JP" altLang="en-US" sz="1100" b="0" i="0" u="none" strike="noStrike" dirty="0">
                          <a:solidFill>
                            <a:srgbClr val="000000"/>
                          </a:solidFill>
                          <a:effectLst/>
                          <a:latin typeface="+mn-ea"/>
                          <a:ea typeface="+mn-ea"/>
                        </a:rPr>
                        <a:t>人口統計</a:t>
                      </a:r>
                      <a:r>
                        <a:rPr lang="ja-JP" altLang="en-US" sz="1100" b="0" i="0" u="none" strike="noStrike" dirty="0" smtClean="0">
                          <a:solidFill>
                            <a:srgbClr val="000000"/>
                          </a:solidFill>
                          <a:effectLst/>
                          <a:latin typeface="+mn-ea"/>
                          <a:ea typeface="+mn-ea"/>
                        </a:rPr>
                        <a:t>データ</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昼間</a:t>
                      </a:r>
                      <a:r>
                        <a:rPr lang="ja-JP" altLang="en-US" sz="1100" b="0" i="0" u="none" strike="noStrike" dirty="0">
                          <a:solidFill>
                            <a:srgbClr val="000000"/>
                          </a:solidFill>
                          <a:effectLst/>
                          <a:latin typeface="+mn-ea"/>
                          <a:ea typeface="+mn-ea"/>
                        </a:rPr>
                        <a:t>人口</a:t>
                      </a:r>
                      <a:r>
                        <a:rPr lang="ja-JP" altLang="en-US" sz="1100" b="0" i="0" u="none" strike="noStrike" dirty="0" smtClean="0">
                          <a:solidFill>
                            <a:srgbClr val="000000"/>
                          </a:solidFill>
                          <a:effectLst/>
                          <a:latin typeface="+mn-ea"/>
                          <a:ea typeface="+mn-ea"/>
                        </a:rPr>
                        <a:t>データ</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消費</a:t>
                      </a:r>
                      <a:r>
                        <a:rPr lang="ja-JP" altLang="en-US" sz="1100" b="0" i="0" u="none" strike="noStrike" dirty="0">
                          <a:solidFill>
                            <a:srgbClr val="000000"/>
                          </a:solidFill>
                          <a:effectLst/>
                          <a:latin typeface="+mn-ea"/>
                          <a:ea typeface="+mn-ea"/>
                        </a:rPr>
                        <a:t>支出</a:t>
                      </a:r>
                      <a:r>
                        <a:rPr lang="ja-JP" altLang="en-US" sz="1100" b="0" i="0" u="none" strike="noStrike" dirty="0" smtClean="0">
                          <a:solidFill>
                            <a:srgbClr val="000000"/>
                          </a:solidFill>
                          <a:effectLst/>
                          <a:latin typeface="+mn-ea"/>
                          <a:ea typeface="+mn-ea"/>
                        </a:rPr>
                        <a:t>データ</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街区</a:t>
                      </a:r>
                      <a:r>
                        <a:rPr lang="ja-JP" altLang="en-US" sz="1100" b="0" i="0" u="none" strike="noStrike" dirty="0">
                          <a:solidFill>
                            <a:srgbClr val="000000"/>
                          </a:solidFill>
                          <a:effectLst/>
                          <a:latin typeface="+mn-ea"/>
                          <a:ea typeface="+mn-ea"/>
                        </a:rPr>
                        <a:t>の境界</a:t>
                      </a:r>
                      <a:r>
                        <a:rPr lang="en-US" altLang="ja-JP" sz="1100" b="0" i="0" u="none" strike="noStrike" dirty="0">
                          <a:solidFill>
                            <a:srgbClr val="000000"/>
                          </a:solidFill>
                          <a:effectLst/>
                          <a:latin typeface="+mn-ea"/>
                          <a:ea typeface="+mn-ea"/>
                        </a:rPr>
                        <a:t>GIS</a:t>
                      </a:r>
                      <a:r>
                        <a:rPr lang="ja-JP" altLang="en-US" sz="1100" b="0" i="0" u="none" strike="noStrike" dirty="0">
                          <a:solidFill>
                            <a:srgbClr val="000000"/>
                          </a:solidFill>
                          <a:effectLst/>
                          <a:latin typeface="+mn-ea"/>
                          <a:ea typeface="+mn-ea"/>
                        </a:rPr>
                        <a:t>データ</a:t>
                      </a:r>
                    </a:p>
                  </a:txBody>
                  <a:tcPr marL="9525" marR="9525" marT="9525" marB="0" anchor="ctr"/>
                </a:tc>
                <a:tc>
                  <a:txBody>
                    <a:bodyPr/>
                    <a:lstStyle/>
                    <a:p>
                      <a:pPr marL="171450" indent="-171450" algn="l" fontAlgn="ctr">
                        <a:buFont typeface="Arial" panose="020B0604020202020204" pitchFamily="34" charset="0"/>
                        <a:buChar char="•"/>
                      </a:pPr>
                      <a:r>
                        <a:rPr lang="ja-JP" altLang="en-US" sz="1100" b="0" i="0" u="none" strike="noStrike" dirty="0">
                          <a:solidFill>
                            <a:srgbClr val="000000"/>
                          </a:solidFill>
                          <a:effectLst/>
                          <a:latin typeface="+mn-ea"/>
                          <a:ea typeface="+mn-ea"/>
                        </a:rPr>
                        <a:t>統計的</a:t>
                      </a:r>
                      <a:r>
                        <a:rPr lang="ja-JP" altLang="en-US" sz="1100" b="0" i="0" u="none" strike="noStrike" dirty="0" smtClean="0">
                          <a:solidFill>
                            <a:srgbClr val="000000"/>
                          </a:solidFill>
                          <a:effectLst/>
                          <a:latin typeface="+mn-ea"/>
                          <a:ea typeface="+mn-ea"/>
                        </a:rPr>
                        <a:t>処理</a:t>
                      </a:r>
                    </a:p>
                    <a:p>
                      <a:pPr marL="171450" indent="-171450" algn="l" fontAlgn="ctr">
                        <a:buFont typeface="Arial" panose="020B0604020202020204" pitchFamily="34" charset="0"/>
                        <a:buChar char="•"/>
                      </a:pPr>
                      <a:r>
                        <a:rPr lang="ja-JP" altLang="en-US" sz="1100" b="0" i="0" u="none" strike="noStrike" dirty="0" smtClean="0">
                          <a:solidFill>
                            <a:srgbClr val="000000"/>
                          </a:solidFill>
                          <a:effectLst/>
                          <a:latin typeface="+mn-ea"/>
                          <a:ea typeface="+mn-ea"/>
                        </a:rPr>
                        <a:t>地理</a:t>
                      </a:r>
                      <a:r>
                        <a:rPr lang="ja-JP" altLang="en-US" sz="1100" b="0" i="0" u="none" strike="noStrike" dirty="0">
                          <a:solidFill>
                            <a:srgbClr val="000000"/>
                          </a:solidFill>
                          <a:effectLst/>
                          <a:latin typeface="+mn-ea"/>
                          <a:ea typeface="+mn-ea"/>
                        </a:rPr>
                        <a:t>空間情報の重ね合わせ</a:t>
                      </a:r>
                    </a:p>
                  </a:txBody>
                  <a:tcPr marL="9525" marR="9525" marT="9525" marB="0" anchor="ctr"/>
                </a:tc>
              </a:tr>
            </a:tbl>
          </a:graphicData>
        </a:graphic>
      </p:graphicFrame>
    </p:spTree>
    <p:extLst>
      <p:ext uri="{BB962C8B-B14F-4D97-AF65-F5344CB8AC3E}">
        <p14:creationId xmlns:p14="http://schemas.microsoft.com/office/powerpoint/2010/main" val="733645807"/>
      </p:ext>
    </p:extLst>
  </p:cSld>
  <p:clrMapOvr>
    <a:masterClrMapping/>
  </p:clrMapOvr>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9B8CA500-AB32-4A3C-B93E-CD492E224271}" vid="{D4CAFFFE-67A0-4DF2-B2F2-6BD9ABF8F007}"/>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Template>
  <TotalTime>0</TotalTime>
  <Words>1905</Words>
  <Application>Microsoft Office PowerPoint</Application>
  <PresentationFormat>A4 210 x 297 mm</PresentationFormat>
  <Paragraphs>304</Paragraphs>
  <Slides>21</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21</vt:i4>
      </vt:variant>
    </vt:vector>
  </HeadingPairs>
  <TitlesOfParts>
    <vt:vector size="36" baseType="lpstr">
      <vt:lpstr>ＤＦＧ華康ゴシック体W5</vt:lpstr>
      <vt:lpstr>ＤＦＧ平成ゴシック体W3</vt:lpstr>
      <vt:lpstr>ＤＦＧ平成ゴシック体W7</vt:lpstr>
      <vt:lpstr>Franklin Gothic Demi</vt:lpstr>
      <vt:lpstr>굴림</vt:lpstr>
      <vt:lpstr>ＭＳ Ｐゴシック</vt:lpstr>
      <vt:lpstr>ＭＳ Ｐ明朝</vt:lpstr>
      <vt:lpstr>ヒラギノ角ゴ ProN W3</vt:lpstr>
      <vt:lpstr>ヒラギノ角ゴ ProN W6</vt:lpstr>
      <vt:lpstr>メイリオ</vt:lpstr>
      <vt:lpstr>平成明朝</vt:lpstr>
      <vt:lpstr>Arial</vt:lpstr>
      <vt:lpstr>Calibri</vt:lpstr>
      <vt:lpstr>Wingdings</vt:lpstr>
      <vt:lpstr>VLEDパワポ基本テンプレート</vt:lpstr>
      <vt:lpstr>オープンデータガイド（活用編）・ツール集の構成と編集環境案</vt:lpstr>
      <vt:lpstr>Agenda</vt:lpstr>
      <vt:lpstr>1. オープンデータガイド（活用編）の構成案</vt:lpstr>
      <vt:lpstr>オープンデータガイド（活用編）概要</vt:lpstr>
      <vt:lpstr>オープンデータガイド（活用編）の構成案</vt:lpstr>
      <vt:lpstr>2. 基本的な事項</vt:lpstr>
      <vt:lpstr>2. 基本的な事項</vt:lpstr>
      <vt:lpstr>3. 活用シナリオ（基礎編）</vt:lpstr>
      <vt:lpstr>4. 活用シナリオ（応用編）</vt:lpstr>
      <vt:lpstr>シナリオの記述テンプレート案</vt:lpstr>
      <vt:lpstr>2. データの利活用・公開に有用なツール集の構成案</vt:lpstr>
      <vt:lpstr>データの利活用・公開に有用なツール集の概要</vt:lpstr>
      <vt:lpstr>データの利活用・公開に有用なツール集の構成案</vt:lpstr>
      <vt:lpstr>ツール紹介記事の記述テンプレート案</vt:lpstr>
      <vt:lpstr>3. ドキュメントの編集環境と方針案</vt:lpstr>
      <vt:lpstr>ドキュメントの編集環境</vt:lpstr>
      <vt:lpstr>GitHubでの共同編集方法</vt:lpstr>
      <vt:lpstr>ドキュメントの編集方針案</vt:lpstr>
      <vt:lpstr>4. スケジュールと依頼事項</vt:lpstr>
      <vt:lpstr>スケジュールと依頼事項</vt:lpstr>
      <vt:lpstr>PowerPoint プレゼンテーション</vt:lpstr>
    </vt:vector>
  </TitlesOfParts>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2015-02-01T00:57:09Z</dcterms:created>
  <dcterms:modified xsi:type="dcterms:W3CDTF">2015-09-14T04:33:31Z</dcterms:modified>
</cp:coreProperties>
</file>