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12"/>
  </p:notesMasterIdLst>
  <p:handoutMasterIdLst>
    <p:handoutMasterId r:id="rId13"/>
  </p:handoutMasterIdLst>
  <p:sldIdLst>
    <p:sldId id="257" r:id="rId2"/>
    <p:sldId id="337" r:id="rId3"/>
    <p:sldId id="338" r:id="rId4"/>
    <p:sldId id="339" r:id="rId5"/>
    <p:sldId id="342" r:id="rId6"/>
    <p:sldId id="340" r:id="rId7"/>
    <p:sldId id="341" r:id="rId8"/>
    <p:sldId id="343" r:id="rId9"/>
    <p:sldId id="344" r:id="rId10"/>
    <p:sldId id="264" r:id="rId11"/>
  </p:sldIdLst>
  <p:sldSz cx="9906000" cy="6858000" type="A4"/>
  <p:notesSz cx="6735763" cy="98663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8" autoAdjust="0"/>
    <p:restoredTop sz="99566" autoAdjust="0"/>
  </p:normalViewPr>
  <p:slideViewPr>
    <p:cSldViewPr>
      <p:cViewPr varScale="1">
        <p:scale>
          <a:sx n="86" d="100"/>
          <a:sy n="86" d="100"/>
        </p:scale>
        <p:origin x="372" y="96"/>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44" d="100"/>
          <a:sy n="44" d="100"/>
        </p:scale>
        <p:origin x="60" y="588"/>
      </p:cViewPr>
      <p:guideLst>
        <p:guide orient="horz" pos="3109"/>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19755" y="9376069"/>
            <a:ext cx="2916019" cy="490252"/>
          </a:xfrm>
          <a:prstGeom prst="rect">
            <a:avLst/>
          </a:prstGeom>
          <a:noFill/>
          <a:ln w="9525">
            <a:noFill/>
            <a:miter lim="800000"/>
            <a:headEnd/>
            <a:tailEnd/>
          </a:ln>
          <a:effectLst/>
        </p:spPr>
        <p:txBody>
          <a:bodyPr vert="horz" wrap="square" lIns="94585" tIns="47295" rIns="94585" bIns="47295" numCol="1" anchor="b" anchorCtr="0" compatLnSpc="1">
            <a:prstTxWarp prst="textNoShape">
              <a:avLst/>
            </a:prstTxWarp>
          </a:bodyPr>
          <a:lstStyle>
            <a:lvl1pPr algn="r" defTabSz="946390">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5" y="4"/>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ctr" anchorCtr="0" compatLnSpc="1">
            <a:prstTxWarp prst="textNoShape">
              <a:avLst/>
            </a:prstTxWarp>
          </a:bodyPr>
          <a:lstStyle>
            <a:lvl1pPr algn="l" defTabSz="946390">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19755" y="4"/>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ctr" anchorCtr="0" compatLnSpc="1">
            <a:prstTxWarp prst="textNoShape">
              <a:avLst/>
            </a:prstTxWarp>
          </a:bodyPr>
          <a:lstStyle>
            <a:lvl1pPr algn="r" defTabSz="946390">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695325" y="739775"/>
            <a:ext cx="5345113" cy="37020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899208" y="4686509"/>
            <a:ext cx="4937350" cy="4441374"/>
          </a:xfrm>
          <a:prstGeom prst="rect">
            <a:avLst/>
          </a:prstGeom>
          <a:noFill/>
          <a:ln w="12700" cap="sq">
            <a:noFill/>
            <a:miter lim="800000"/>
            <a:headEnd type="none" w="sm" len="sm"/>
            <a:tailEnd type="none" w="sm" len="sm"/>
          </a:ln>
          <a:effectLst/>
        </p:spPr>
        <p:txBody>
          <a:bodyPr vert="horz" wrap="none" lIns="94585" tIns="47295" rIns="94585" bIns="47295"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5" y="9376069"/>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b" anchorCtr="0" compatLnSpc="1">
            <a:prstTxWarp prst="textNoShape">
              <a:avLst/>
            </a:prstTxWarp>
          </a:bodyPr>
          <a:lstStyle>
            <a:lvl1pPr algn="l" defTabSz="946390">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19755" y="9376069"/>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b" anchorCtr="0" compatLnSpc="1">
            <a:prstTxWarp prst="textNoShape">
              <a:avLst/>
            </a:prstTxWarp>
          </a:bodyPr>
          <a:lstStyle>
            <a:lvl1pPr algn="r" defTabSz="946390">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一般社団法人オープン＆ビッグデータ活用・地方創生推進機構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2016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4520952" y="5301208"/>
            <a:ext cx="5184575" cy="375677"/>
          </a:xfrm>
        </p:spPr>
        <p:txBody>
          <a:bodyPr/>
          <a:lstStyle/>
          <a:p>
            <a:pPr algn="r"/>
            <a:r>
              <a:rPr lang="en-US" altLang="ja-JP" sz="2000" dirty="0" smtClean="0"/>
              <a:t>2016.03.10</a:t>
            </a:r>
          </a:p>
        </p:txBody>
      </p:sp>
      <p:sp>
        <p:nvSpPr>
          <p:cNvPr id="3" name="タイトル 2"/>
          <p:cNvSpPr>
            <a:spLocks noGrp="1"/>
          </p:cNvSpPr>
          <p:nvPr>
            <p:ph type="ctrTitle" sz="quarter"/>
          </p:nvPr>
        </p:nvSpPr>
        <p:spPr>
          <a:xfrm>
            <a:off x="2792760" y="3012674"/>
            <a:ext cx="7021561" cy="1052786"/>
          </a:xfrm>
        </p:spPr>
        <p:txBody>
          <a:bodyPr anchor="t" anchorCtr="0"/>
          <a:lstStyle/>
          <a:p>
            <a:r>
              <a:rPr lang="ja-JP" altLang="en-US" dirty="0">
                <a:latin typeface="メイリオ" pitchFamily="50" charset="-128"/>
                <a:ea typeface="メイリオ" pitchFamily="50" charset="-128"/>
                <a:cs typeface="メイリオ" pitchFamily="50" charset="-128"/>
              </a:rPr>
              <a:t>データの利活用・公開に有用</a:t>
            </a:r>
            <a:r>
              <a:rPr lang="ja-JP" altLang="en-US" dirty="0" smtClean="0">
                <a:latin typeface="メイリオ" pitchFamily="50" charset="-128"/>
                <a:ea typeface="メイリオ" pitchFamily="50" charset="-128"/>
                <a:cs typeface="メイリオ" pitchFamily="50" charset="-128"/>
              </a:rPr>
              <a:t>な</a:t>
            </a:r>
            <a:r>
              <a:rPr lang="en-US" altLang="ja-JP" dirty="0" smtClean="0">
                <a:latin typeface="メイリオ" pitchFamily="50" charset="-128"/>
                <a:ea typeface="メイリオ" pitchFamily="50" charset="-128"/>
                <a:cs typeface="メイリオ" pitchFamily="50" charset="-128"/>
              </a:rPr>
              <a:t/>
            </a:r>
            <a:br>
              <a:rPr lang="en-US" altLang="ja-JP" dirty="0" smtClean="0">
                <a:latin typeface="メイリオ" pitchFamily="50" charset="-128"/>
                <a:ea typeface="メイリオ" pitchFamily="50" charset="-128"/>
                <a:cs typeface="メイリオ" pitchFamily="50" charset="-128"/>
              </a:rPr>
            </a:br>
            <a:r>
              <a:rPr lang="ja-JP" altLang="en-US" dirty="0" smtClean="0">
                <a:latin typeface="メイリオ" pitchFamily="50" charset="-128"/>
                <a:ea typeface="メイリオ" pitchFamily="50" charset="-128"/>
                <a:cs typeface="メイリオ" pitchFamily="50" charset="-128"/>
              </a:rPr>
              <a:t>ツール集  概要</a:t>
            </a:r>
            <a:endParaRPr lang="ja-JP" altLang="en-US"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endParaRPr kumimoji="1" lang="ja-JP" altLang="en-US" dirty="0"/>
          </a:p>
        </p:txBody>
      </p:sp>
      <p:sp>
        <p:nvSpPr>
          <p:cNvPr id="8" name="テキスト プレースホルダー 7"/>
          <p:cNvSpPr>
            <a:spLocks noGrp="1"/>
          </p:cNvSpPr>
          <p:nvPr>
            <p:ph type="body" sz="quarter" idx="11"/>
          </p:nvPr>
        </p:nvSpPr>
        <p:spPr/>
        <p:txBody>
          <a:bodyPr anchor="ctr" anchorCtr="0"/>
          <a:lstStyle/>
          <a:p>
            <a:r>
              <a:rPr kumimoji="1" lang="ja-JP" altLang="en-US" dirty="0" smtClean="0"/>
              <a:t>資料</a:t>
            </a:r>
            <a:r>
              <a:rPr lang="en-US" altLang="ja-JP" dirty="0" smtClean="0"/>
              <a:t>4-4</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960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データの利活用・公開に有用なツール集の概要</a:t>
            </a:r>
            <a:endParaRPr kumimoji="1" lang="ja-JP" altLang="en-US" dirty="0"/>
          </a:p>
        </p:txBody>
      </p:sp>
      <p:sp>
        <p:nvSpPr>
          <p:cNvPr id="3" name="コンテンツ プレースホルダー 2"/>
          <p:cNvSpPr>
            <a:spLocks noGrp="1"/>
          </p:cNvSpPr>
          <p:nvPr>
            <p:ph sz="half" idx="1"/>
          </p:nvPr>
        </p:nvSpPr>
        <p:spPr/>
        <p:txBody>
          <a:bodyPr>
            <a:normAutofit/>
          </a:bodyPr>
          <a:lstStyle/>
          <a:p>
            <a:r>
              <a:rPr lang="ja-JP" altLang="en-US" dirty="0" smtClean="0"/>
              <a:t>想定する読者</a:t>
            </a:r>
          </a:p>
          <a:p>
            <a:pPr lvl="1"/>
            <a:r>
              <a:rPr lang="ja-JP" altLang="en-US" dirty="0" smtClean="0"/>
              <a:t>官庁の職員</a:t>
            </a:r>
          </a:p>
          <a:p>
            <a:pPr lvl="1"/>
            <a:r>
              <a:rPr lang="ja-JP" altLang="en-US" dirty="0" smtClean="0"/>
              <a:t>自治体職員</a:t>
            </a:r>
            <a:endParaRPr lang="ja-JP" altLang="en-US" dirty="0"/>
          </a:p>
          <a:p>
            <a:pPr lvl="1"/>
            <a:r>
              <a:rPr lang="ja-JP" altLang="en-US" dirty="0"/>
              <a:t>シビックテック</a:t>
            </a:r>
          </a:p>
          <a:p>
            <a:pPr lvl="1"/>
            <a:r>
              <a:rPr lang="ja-JP" altLang="en-US" dirty="0"/>
              <a:t>地域の地元企業の</a:t>
            </a:r>
            <a:r>
              <a:rPr lang="ja-JP" altLang="en-US" dirty="0" smtClean="0"/>
              <a:t>社員</a:t>
            </a:r>
            <a:endParaRPr lang="ja-JP" altLang="en-US" dirty="0"/>
          </a:p>
        </p:txBody>
      </p:sp>
      <p:sp>
        <p:nvSpPr>
          <p:cNvPr id="5" name="コンテンツ プレースホルダー 4"/>
          <p:cNvSpPr>
            <a:spLocks noGrp="1"/>
          </p:cNvSpPr>
          <p:nvPr>
            <p:ph sz="half" idx="2"/>
          </p:nvPr>
        </p:nvSpPr>
        <p:spPr/>
        <p:txBody>
          <a:bodyPr/>
          <a:lstStyle/>
          <a:p>
            <a:r>
              <a:rPr kumimoji="1" lang="ja-JP" altLang="en-US" dirty="0" smtClean="0"/>
              <a:t>内容</a:t>
            </a:r>
          </a:p>
          <a:p>
            <a:pPr lvl="1"/>
            <a:r>
              <a:rPr lang="ja-JP" altLang="en-US" dirty="0"/>
              <a:t>オープンデータの利活用・公開に有用なツール群や、地方創生に寄与するツール群をまとめる。</a:t>
            </a:r>
          </a:p>
          <a:p>
            <a:pPr lvl="2"/>
            <a:r>
              <a:rPr lang="ja-JP" altLang="en-US" dirty="0"/>
              <a:t>ツールの利用例を示すために、必要に応じてサンプルプログラムを用意する。</a:t>
            </a:r>
          </a:p>
          <a:p>
            <a:pPr lvl="1"/>
            <a:endParaRPr kumimoji="1" lang="ja-JP" altLang="en-US" dirty="0"/>
          </a:p>
        </p:txBody>
      </p:sp>
      <p:sp>
        <p:nvSpPr>
          <p:cNvPr id="4" name="スライド番号プレースホルダー 3"/>
          <p:cNvSpPr>
            <a:spLocks noGrp="1"/>
          </p:cNvSpPr>
          <p:nvPr>
            <p:ph type="sldNum" sz="quarter" idx="10"/>
          </p:nvPr>
        </p:nvSpPr>
        <p:spPr>
          <a:xfrm>
            <a:off x="9497829" y="6564769"/>
            <a:ext cx="406964" cy="255197"/>
          </a:xfrm>
        </p:spPr>
        <p:txBody>
          <a:bodyPr/>
          <a:lstStyle/>
          <a:p>
            <a:fld id="{19168A96-8FC6-49A7-AAFF-8891F4FD4FE2}" type="slidenum">
              <a:rPr lang="ja-JP" altLang="en-US" smtClean="0"/>
              <a:pPr/>
              <a:t>2</a:t>
            </a:fld>
            <a:endParaRPr lang="en-US" altLang="ja-JP"/>
          </a:p>
        </p:txBody>
      </p:sp>
      <p:sp>
        <p:nvSpPr>
          <p:cNvPr id="27" name="テキスト ボックス 26"/>
          <p:cNvSpPr txBox="1"/>
          <p:nvPr/>
        </p:nvSpPr>
        <p:spPr>
          <a:xfrm>
            <a:off x="5889104" y="740312"/>
            <a:ext cx="3995004" cy="276999"/>
          </a:xfrm>
          <a:prstGeom prst="rect">
            <a:avLst/>
          </a:prstGeom>
          <a:noFill/>
        </p:spPr>
        <p:txBody>
          <a:bodyPr wrap="none" rtlCol="0">
            <a:spAutoFit/>
          </a:bodyPr>
          <a:lstStyle/>
          <a:p>
            <a:pPr algn="l"/>
            <a:r>
              <a:rPr kumimoji="1" lang="en-US" altLang="ja-JP" sz="1200" dirty="0" smtClean="0">
                <a:solidFill>
                  <a:schemeClr val="bg2"/>
                </a:solidFill>
                <a:latin typeface="+mn-ea"/>
                <a:ea typeface="+mn-ea"/>
                <a:cs typeface="ヒラギノ角ゴ ProN W6"/>
              </a:rPr>
              <a:t>※VLED 2015</a:t>
            </a:r>
            <a:r>
              <a:rPr kumimoji="1" lang="ja-JP" altLang="en-US" sz="1200" dirty="0" smtClean="0">
                <a:solidFill>
                  <a:schemeClr val="bg2"/>
                </a:solidFill>
                <a:latin typeface="+mn-ea"/>
                <a:ea typeface="+mn-ea"/>
                <a:cs typeface="ヒラギノ角ゴ ProN W6"/>
              </a:rPr>
              <a:t>年度第</a:t>
            </a:r>
            <a:r>
              <a:rPr kumimoji="1" lang="en-US" altLang="ja-JP" sz="1200" dirty="0" smtClean="0">
                <a:solidFill>
                  <a:schemeClr val="bg2"/>
                </a:solidFill>
                <a:latin typeface="+mn-ea"/>
                <a:ea typeface="+mn-ea"/>
                <a:cs typeface="ヒラギノ角ゴ ProN W6"/>
              </a:rPr>
              <a:t>2</a:t>
            </a:r>
            <a:r>
              <a:rPr kumimoji="1" lang="ja-JP" altLang="en-US" sz="1200" dirty="0" smtClean="0">
                <a:solidFill>
                  <a:schemeClr val="bg2"/>
                </a:solidFill>
                <a:latin typeface="+mn-ea"/>
                <a:ea typeface="+mn-ea"/>
                <a:cs typeface="ヒラギノ角ゴ ProN W6"/>
              </a:rPr>
              <a:t>回技術委員会資料</a:t>
            </a:r>
            <a:r>
              <a:rPr kumimoji="1" lang="en-US" altLang="ja-JP" sz="1200" dirty="0" smtClean="0">
                <a:solidFill>
                  <a:schemeClr val="bg2"/>
                </a:solidFill>
                <a:latin typeface="+mn-ea"/>
                <a:ea typeface="+mn-ea"/>
                <a:cs typeface="ヒラギノ角ゴ ProN W6"/>
              </a:rPr>
              <a:t>2-3</a:t>
            </a:r>
            <a:r>
              <a:rPr kumimoji="1" lang="ja-JP" altLang="en-US" sz="1200" dirty="0" smtClean="0">
                <a:solidFill>
                  <a:schemeClr val="bg2"/>
                </a:solidFill>
                <a:latin typeface="+mn-ea"/>
                <a:ea typeface="+mn-ea"/>
                <a:cs typeface="ヒラギノ角ゴ ProN W6"/>
              </a:rPr>
              <a:t>を一部修正</a:t>
            </a:r>
          </a:p>
        </p:txBody>
      </p:sp>
      <p:sp>
        <p:nvSpPr>
          <p:cNvPr id="28" name="角丸四角形 27"/>
          <p:cNvSpPr/>
          <p:nvPr/>
        </p:nvSpPr>
        <p:spPr bwMode="auto">
          <a:xfrm>
            <a:off x="1442840" y="3324787"/>
            <a:ext cx="1899711" cy="328126"/>
          </a:xfrm>
          <a:prstGeom prst="roundRect">
            <a:avLst/>
          </a:prstGeom>
          <a:solidFill>
            <a:srgbClr val="C0504D"/>
          </a:solidFill>
          <a:ln w="12700" cap="sq" cmpd="sng" algn="ctr">
            <a:solidFill>
              <a:sysClr val="window" lastClr="FFFFFF"/>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1"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white"/>
                </a:solidFill>
                <a:effectLst/>
                <a:uLnTx/>
                <a:uFillTx/>
                <a:latin typeface="メイリオ"/>
                <a:ea typeface="メイリオ"/>
              </a:rPr>
              <a:t>データの作成・加工</a:t>
            </a:r>
          </a:p>
        </p:txBody>
      </p:sp>
      <p:sp>
        <p:nvSpPr>
          <p:cNvPr id="29" name="角丸四角形 28"/>
          <p:cNvSpPr/>
          <p:nvPr/>
        </p:nvSpPr>
        <p:spPr bwMode="auto">
          <a:xfrm>
            <a:off x="1438982" y="4289789"/>
            <a:ext cx="1899711" cy="328126"/>
          </a:xfrm>
          <a:prstGeom prst="roundRect">
            <a:avLst/>
          </a:prstGeom>
          <a:solidFill>
            <a:srgbClr val="C0504D"/>
          </a:solidFill>
          <a:ln w="12700" cap="sq" cmpd="sng" algn="ctr">
            <a:solidFill>
              <a:sysClr val="window" lastClr="FFFFFF"/>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1"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white"/>
                </a:solidFill>
                <a:effectLst/>
                <a:uLnTx/>
                <a:uFillTx/>
                <a:latin typeface="メイリオ"/>
                <a:ea typeface="メイリオ"/>
              </a:rPr>
              <a:t>データの公開</a:t>
            </a:r>
          </a:p>
        </p:txBody>
      </p:sp>
      <p:cxnSp>
        <p:nvCxnSpPr>
          <p:cNvPr id="30" name="直線矢印コネクタ 29"/>
          <p:cNvCxnSpPr>
            <a:stCxn id="28" idx="2"/>
            <a:endCxn id="29" idx="0"/>
          </p:cNvCxnSpPr>
          <p:nvPr/>
        </p:nvCxnSpPr>
        <p:spPr bwMode="auto">
          <a:xfrm flipH="1">
            <a:off x="2388837" y="3652913"/>
            <a:ext cx="3859" cy="636875"/>
          </a:xfrm>
          <a:prstGeom prst="straightConnector1">
            <a:avLst/>
          </a:prstGeom>
          <a:solidFill>
            <a:srgbClr val="4F81BD"/>
          </a:solidFill>
          <a:ln w="28575" cap="sq" cmpd="sng" algn="ctr">
            <a:solidFill>
              <a:srgbClr val="C0504D"/>
            </a:solidFill>
            <a:prstDash val="solid"/>
            <a:round/>
            <a:headEnd type="none" w="sm" len="sm"/>
            <a:tailEnd type="triangle"/>
          </a:ln>
          <a:effectLst/>
        </p:spPr>
      </p:cxnSp>
      <p:sp>
        <p:nvSpPr>
          <p:cNvPr id="31" name="テキスト ボックス 30"/>
          <p:cNvSpPr txBox="1"/>
          <p:nvPr/>
        </p:nvSpPr>
        <p:spPr>
          <a:xfrm>
            <a:off x="2392695" y="3701452"/>
            <a:ext cx="1736373" cy="600164"/>
          </a:xfrm>
          <a:prstGeom prst="rect">
            <a:avLst/>
          </a:prstGeom>
          <a:noFill/>
        </p:spPr>
        <p:txBody>
          <a:bodyPr wrap="none" rtlCol="0">
            <a:spAutoFit/>
          </a:bodyPr>
          <a:lstStyle/>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データ形式の変換</a:t>
            </a:r>
          </a:p>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データの作成補助ツール</a:t>
            </a:r>
          </a:p>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地図・</a:t>
            </a:r>
            <a:r>
              <a:rPr kumimoji="0" lang="en-US" altLang="ja-JP"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GIS</a:t>
            </a: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関連ツール</a:t>
            </a:r>
          </a:p>
        </p:txBody>
      </p:sp>
      <p:sp>
        <p:nvSpPr>
          <p:cNvPr id="32" name="テキスト ボックス 31"/>
          <p:cNvSpPr txBox="1"/>
          <p:nvPr/>
        </p:nvSpPr>
        <p:spPr>
          <a:xfrm>
            <a:off x="2432720" y="4695834"/>
            <a:ext cx="1595309" cy="430887"/>
          </a:xfrm>
          <a:prstGeom prst="rect">
            <a:avLst/>
          </a:prstGeom>
          <a:noFill/>
        </p:spPr>
        <p:txBody>
          <a:bodyPr wrap="none" rtlCol="0">
            <a:spAutoFit/>
          </a:bodyPr>
          <a:lstStyle/>
          <a:p>
            <a:pPr marL="0" marR="0" lvl="0" indent="0" algn="l" defTabSz="914400" eaLnBrk="1" fontAlgn="base" latinLnBrk="1"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Web</a:t>
            </a: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サービス</a:t>
            </a:r>
            <a:b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b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データ公開支援ツール</a:t>
            </a:r>
          </a:p>
        </p:txBody>
      </p:sp>
      <p:sp>
        <p:nvSpPr>
          <p:cNvPr id="33" name="角丸四角形 32"/>
          <p:cNvSpPr/>
          <p:nvPr/>
        </p:nvSpPr>
        <p:spPr bwMode="auto">
          <a:xfrm>
            <a:off x="5080012" y="3324787"/>
            <a:ext cx="2400178" cy="328126"/>
          </a:xfrm>
          <a:prstGeom prst="roundRect">
            <a:avLst/>
          </a:prstGeom>
          <a:solidFill>
            <a:srgbClr val="C0504D"/>
          </a:solidFill>
          <a:ln w="12700" cap="sq" cmpd="sng" algn="ctr">
            <a:solidFill>
              <a:sysClr val="window" lastClr="FFFFFF"/>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1"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white"/>
                </a:solidFill>
                <a:effectLst/>
                <a:uLnTx/>
                <a:uFillTx/>
                <a:latin typeface="メイリオ"/>
                <a:ea typeface="メイリオ"/>
              </a:rPr>
              <a:t>データの検索・取得・前処理</a:t>
            </a:r>
          </a:p>
        </p:txBody>
      </p:sp>
      <p:sp>
        <p:nvSpPr>
          <p:cNvPr id="34" name="テキスト ボックス 33"/>
          <p:cNvSpPr txBox="1"/>
          <p:nvPr/>
        </p:nvSpPr>
        <p:spPr>
          <a:xfrm>
            <a:off x="6344858" y="3705381"/>
            <a:ext cx="2723823" cy="430887"/>
          </a:xfrm>
          <a:prstGeom prst="rect">
            <a:avLst/>
          </a:prstGeom>
          <a:noFill/>
        </p:spPr>
        <p:txBody>
          <a:bodyPr wrap="none" rtlCol="0">
            <a:spAutoFit/>
          </a:bodyPr>
          <a:lstStyle/>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データの検索ツール</a:t>
            </a:r>
          </a:p>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データ形式の変換・クレンジングツール</a:t>
            </a:r>
          </a:p>
        </p:txBody>
      </p:sp>
      <p:sp>
        <p:nvSpPr>
          <p:cNvPr id="35" name="角丸四角形 34"/>
          <p:cNvSpPr/>
          <p:nvPr/>
        </p:nvSpPr>
        <p:spPr bwMode="auto">
          <a:xfrm>
            <a:off x="5080012" y="4210874"/>
            <a:ext cx="2400178" cy="328126"/>
          </a:xfrm>
          <a:prstGeom prst="roundRect">
            <a:avLst/>
          </a:prstGeom>
          <a:solidFill>
            <a:srgbClr val="C0504D"/>
          </a:solidFill>
          <a:ln w="12700" cap="sq" cmpd="sng" algn="ctr">
            <a:solidFill>
              <a:sysClr val="window" lastClr="FFFFFF"/>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1"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white"/>
                </a:solidFill>
                <a:effectLst/>
                <a:uLnTx/>
                <a:uFillTx/>
                <a:latin typeface="メイリオ"/>
                <a:ea typeface="メイリオ"/>
              </a:rPr>
              <a:t>データの分析</a:t>
            </a:r>
          </a:p>
        </p:txBody>
      </p:sp>
      <p:cxnSp>
        <p:nvCxnSpPr>
          <p:cNvPr id="36" name="直線矢印コネクタ 35"/>
          <p:cNvCxnSpPr>
            <a:stCxn id="33" idx="2"/>
            <a:endCxn id="35" idx="0"/>
          </p:cNvCxnSpPr>
          <p:nvPr/>
        </p:nvCxnSpPr>
        <p:spPr bwMode="auto">
          <a:xfrm>
            <a:off x="6280102" y="3652913"/>
            <a:ext cx="0" cy="557960"/>
          </a:xfrm>
          <a:prstGeom prst="straightConnector1">
            <a:avLst/>
          </a:prstGeom>
          <a:solidFill>
            <a:srgbClr val="4F81BD"/>
          </a:solidFill>
          <a:ln w="28575" cap="sq" cmpd="sng" algn="ctr">
            <a:solidFill>
              <a:srgbClr val="C0504D"/>
            </a:solidFill>
            <a:prstDash val="solid"/>
            <a:round/>
            <a:headEnd type="none" w="sm" len="sm"/>
            <a:tailEnd type="triangle"/>
          </a:ln>
          <a:effectLst/>
        </p:spPr>
      </p:cxnSp>
      <p:sp>
        <p:nvSpPr>
          <p:cNvPr id="37" name="テキスト ボックス 36"/>
          <p:cNvSpPr txBox="1"/>
          <p:nvPr/>
        </p:nvSpPr>
        <p:spPr>
          <a:xfrm>
            <a:off x="6302307" y="4569799"/>
            <a:ext cx="1313180" cy="430887"/>
          </a:xfrm>
          <a:prstGeom prst="rect">
            <a:avLst/>
          </a:prstGeom>
          <a:noFill/>
        </p:spPr>
        <p:txBody>
          <a:bodyPr wrap="none" rtlCol="0">
            <a:spAutoFit/>
          </a:bodyPr>
          <a:lstStyle/>
          <a:p>
            <a:pPr algn="l">
              <a:defRPr/>
            </a:pPr>
            <a:r>
              <a:rPr lang="ja-JP" altLang="en-US" sz="1100" kern="0" dirty="0">
                <a:solidFill>
                  <a:prstClr val="black"/>
                </a:solidFill>
                <a:latin typeface="メイリオ"/>
                <a:ea typeface="メイリオ"/>
                <a:cs typeface="ヒラギノ角ゴ ProN W6"/>
              </a:rPr>
              <a:t>データ分析ツール</a:t>
            </a:r>
          </a:p>
          <a:p>
            <a:pPr marL="0" marR="0" lvl="0" indent="0" algn="l" defTabSz="914400" eaLnBrk="1" fontAlgn="base" latinLnBrk="1"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BI</a:t>
            </a: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ツール</a:t>
            </a:r>
          </a:p>
        </p:txBody>
      </p:sp>
      <p:sp>
        <p:nvSpPr>
          <p:cNvPr id="38" name="角丸四角形 37"/>
          <p:cNvSpPr/>
          <p:nvPr/>
        </p:nvSpPr>
        <p:spPr bwMode="auto">
          <a:xfrm>
            <a:off x="5080012" y="5045090"/>
            <a:ext cx="2400178" cy="328126"/>
          </a:xfrm>
          <a:prstGeom prst="roundRect">
            <a:avLst/>
          </a:prstGeom>
          <a:solidFill>
            <a:srgbClr val="C0504D"/>
          </a:solidFill>
          <a:ln w="12700" cap="sq" cmpd="sng" algn="ctr">
            <a:solidFill>
              <a:sysClr val="window" lastClr="FFFFFF"/>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1"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white"/>
                </a:solidFill>
                <a:effectLst/>
                <a:uLnTx/>
                <a:uFillTx/>
                <a:latin typeface="メイリオ"/>
                <a:ea typeface="メイリオ"/>
              </a:rPr>
              <a:t>分析結果の可視化</a:t>
            </a:r>
          </a:p>
        </p:txBody>
      </p:sp>
      <p:cxnSp>
        <p:nvCxnSpPr>
          <p:cNvPr id="39" name="直線矢印コネクタ 38"/>
          <p:cNvCxnSpPr>
            <a:stCxn id="35" idx="2"/>
            <a:endCxn id="38" idx="0"/>
          </p:cNvCxnSpPr>
          <p:nvPr/>
        </p:nvCxnSpPr>
        <p:spPr bwMode="auto">
          <a:xfrm>
            <a:off x="6280101" y="4539000"/>
            <a:ext cx="0" cy="506090"/>
          </a:xfrm>
          <a:prstGeom prst="straightConnector1">
            <a:avLst/>
          </a:prstGeom>
          <a:solidFill>
            <a:srgbClr val="4F81BD"/>
          </a:solidFill>
          <a:ln w="28575" cap="sq" cmpd="sng" algn="ctr">
            <a:solidFill>
              <a:srgbClr val="C0504D"/>
            </a:solidFill>
            <a:prstDash val="solid"/>
            <a:round/>
            <a:headEnd type="none" w="sm" len="sm"/>
            <a:tailEnd type="triangle"/>
          </a:ln>
          <a:effectLst/>
        </p:spPr>
      </p:cxnSp>
      <p:sp>
        <p:nvSpPr>
          <p:cNvPr id="40" name="テキスト ボックス 39"/>
          <p:cNvSpPr txBox="1"/>
          <p:nvPr/>
        </p:nvSpPr>
        <p:spPr>
          <a:xfrm>
            <a:off x="6312971" y="5373216"/>
            <a:ext cx="1736373" cy="430887"/>
          </a:xfrm>
          <a:prstGeom prst="rect">
            <a:avLst/>
          </a:prstGeom>
          <a:noFill/>
        </p:spPr>
        <p:txBody>
          <a:bodyPr wrap="none" rtlCol="0">
            <a:spAutoFit/>
          </a:bodyPr>
          <a:lstStyle/>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地図・</a:t>
            </a:r>
            <a:r>
              <a:rPr kumimoji="0" lang="en-US" altLang="ja-JP"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GIS</a:t>
            </a: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関連ツール</a:t>
            </a:r>
          </a:p>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アプリの構築支援ツール</a:t>
            </a:r>
          </a:p>
        </p:txBody>
      </p:sp>
      <p:sp>
        <p:nvSpPr>
          <p:cNvPr id="41" name="角丸四角形 40"/>
          <p:cNvSpPr/>
          <p:nvPr/>
        </p:nvSpPr>
        <p:spPr bwMode="auto">
          <a:xfrm>
            <a:off x="1280592" y="3267589"/>
            <a:ext cx="3540883" cy="2654607"/>
          </a:xfrm>
          <a:prstGeom prst="roundRect">
            <a:avLst/>
          </a:prstGeom>
          <a:noFill/>
          <a:ln w="28575" cap="sq" cmpd="sng" algn="ctr">
            <a:solidFill>
              <a:srgbClr val="C0504D"/>
            </a:solidFill>
            <a:prstDash val="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1"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ＤＦＧ華康ゴシック体W5" pitchFamily="50" charset="-128"/>
              <a:ea typeface="ＤＦＧ華康ゴシック体W5" pitchFamily="50" charset="-128"/>
            </a:endParaRPr>
          </a:p>
        </p:txBody>
      </p:sp>
      <p:sp>
        <p:nvSpPr>
          <p:cNvPr id="42" name="角丸四角形 41"/>
          <p:cNvSpPr/>
          <p:nvPr/>
        </p:nvSpPr>
        <p:spPr bwMode="auto">
          <a:xfrm>
            <a:off x="4912392" y="3225188"/>
            <a:ext cx="4156289" cy="2654607"/>
          </a:xfrm>
          <a:prstGeom prst="roundRect">
            <a:avLst/>
          </a:prstGeom>
          <a:noFill/>
          <a:ln w="28575" cap="sq" cmpd="sng" algn="ctr">
            <a:solidFill>
              <a:srgbClr val="C0504D"/>
            </a:solidFill>
            <a:prstDash val="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1"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ＤＦＧ華康ゴシック体W5" pitchFamily="50" charset="-128"/>
              <a:ea typeface="ＤＦＧ華康ゴシック体W5" pitchFamily="50" charset="-128"/>
            </a:endParaRPr>
          </a:p>
        </p:txBody>
      </p:sp>
      <p:sp>
        <p:nvSpPr>
          <p:cNvPr id="43" name="テキスト ボックス 42"/>
          <p:cNvSpPr txBox="1"/>
          <p:nvPr/>
        </p:nvSpPr>
        <p:spPr>
          <a:xfrm>
            <a:off x="3688542" y="3248508"/>
            <a:ext cx="1024610" cy="285174"/>
          </a:xfrm>
          <a:prstGeom prst="rect">
            <a:avLst/>
          </a:prstGeom>
          <a:solidFill>
            <a:sysClr val="window" lastClr="FFFFFF"/>
          </a:solidFill>
        </p:spPr>
        <p:txBody>
          <a:bodyPr wrap="none" rtlCol="0">
            <a:spAutoFit/>
          </a:bodyPr>
          <a:lstStyle/>
          <a:p>
            <a:pPr marL="0" marR="0" lvl="0" indent="0" defTabSz="914400" eaLnBrk="1" fontAlgn="base" latinLnBrk="1"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srgbClr val="C0504D"/>
                </a:solidFill>
                <a:effectLst/>
                <a:uLnTx/>
                <a:uFillTx/>
                <a:latin typeface="メイリオ"/>
                <a:ea typeface="メイリオ"/>
                <a:cs typeface="ヒラギノ角ゴ ProN W6"/>
              </a:rPr>
              <a:t>データ公開</a:t>
            </a:r>
          </a:p>
        </p:txBody>
      </p:sp>
      <p:sp>
        <p:nvSpPr>
          <p:cNvPr id="44" name="テキスト ボックス 43"/>
          <p:cNvSpPr txBox="1"/>
          <p:nvPr/>
        </p:nvSpPr>
        <p:spPr>
          <a:xfrm>
            <a:off x="7642339" y="3182200"/>
            <a:ext cx="1194568" cy="285174"/>
          </a:xfrm>
          <a:prstGeom prst="rect">
            <a:avLst/>
          </a:prstGeom>
          <a:solidFill>
            <a:sysClr val="window" lastClr="FFFFFF"/>
          </a:solidFill>
        </p:spPr>
        <p:txBody>
          <a:bodyPr wrap="none" rtlCol="0">
            <a:spAutoFit/>
          </a:bodyPr>
          <a:lstStyle/>
          <a:p>
            <a:pPr marL="0" marR="0" lvl="0" indent="0" defTabSz="914400" eaLnBrk="1" fontAlgn="base" latinLnBrk="1"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srgbClr val="C0504D"/>
                </a:solidFill>
                <a:effectLst/>
                <a:uLnTx/>
                <a:uFillTx/>
                <a:latin typeface="メイリオ"/>
                <a:ea typeface="メイリオ"/>
                <a:cs typeface="ヒラギノ角ゴ ProN W6"/>
              </a:rPr>
              <a:t>データ利活用</a:t>
            </a:r>
          </a:p>
        </p:txBody>
      </p:sp>
      <p:sp>
        <p:nvSpPr>
          <p:cNvPr id="45" name="角丸四角形 44"/>
          <p:cNvSpPr/>
          <p:nvPr/>
        </p:nvSpPr>
        <p:spPr bwMode="auto">
          <a:xfrm>
            <a:off x="1280592" y="5993263"/>
            <a:ext cx="7642785" cy="571548"/>
          </a:xfrm>
          <a:prstGeom prst="roundRect">
            <a:avLst/>
          </a:prstGeom>
          <a:noFill/>
          <a:ln w="28575" cap="sq" cmpd="sng" algn="ctr">
            <a:solidFill>
              <a:srgbClr val="C0504D"/>
            </a:solidFill>
            <a:prstDash val="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1"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ＤＦＧ華康ゴシック体W5" pitchFamily="50" charset="-128"/>
              <a:ea typeface="ＤＦＧ華康ゴシック体W5" pitchFamily="50" charset="-128"/>
            </a:endParaRPr>
          </a:p>
        </p:txBody>
      </p:sp>
      <p:sp>
        <p:nvSpPr>
          <p:cNvPr id="46" name="テキスト ボックス 45"/>
          <p:cNvSpPr txBox="1"/>
          <p:nvPr/>
        </p:nvSpPr>
        <p:spPr>
          <a:xfrm>
            <a:off x="8291203" y="5895457"/>
            <a:ext cx="684692" cy="285174"/>
          </a:xfrm>
          <a:prstGeom prst="rect">
            <a:avLst/>
          </a:prstGeom>
          <a:solidFill>
            <a:sysClr val="window" lastClr="FFFFFF"/>
          </a:solidFill>
        </p:spPr>
        <p:txBody>
          <a:bodyPr wrap="none" rtlCol="0">
            <a:spAutoFit/>
          </a:bodyPr>
          <a:lstStyle/>
          <a:p>
            <a:pPr marL="0" marR="0" lvl="0" indent="0" defTabSz="914400" eaLnBrk="1" fontAlgn="base" latinLnBrk="1"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srgbClr val="C0504D"/>
                </a:solidFill>
                <a:effectLst/>
                <a:uLnTx/>
                <a:uFillTx/>
                <a:latin typeface="メイリオ"/>
                <a:ea typeface="メイリオ"/>
                <a:cs typeface="ヒラギノ角ゴ ProN W6"/>
              </a:rPr>
              <a:t>その他</a:t>
            </a:r>
          </a:p>
        </p:txBody>
      </p:sp>
      <p:sp>
        <p:nvSpPr>
          <p:cNvPr id="47" name="テキスト ボックス 46"/>
          <p:cNvSpPr txBox="1"/>
          <p:nvPr/>
        </p:nvSpPr>
        <p:spPr>
          <a:xfrm>
            <a:off x="1308704" y="6046716"/>
            <a:ext cx="3429144" cy="600164"/>
          </a:xfrm>
          <a:prstGeom prst="rect">
            <a:avLst/>
          </a:prstGeom>
          <a:noFill/>
        </p:spPr>
        <p:txBody>
          <a:bodyPr wrap="none" rtlCol="0">
            <a:spAutoFit/>
          </a:bodyPr>
          <a:lstStyle/>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コミュニケーションツール（意見の共有・議論等）</a:t>
            </a:r>
            <a:endParaRPr kumimoji="0" lang="en-US" altLang="ja-JP" sz="1100" b="0" i="0" u="none" strike="noStrike" kern="0" cap="none" spc="0" normalizeH="0" baseline="0" noProof="0" dirty="0" smtClean="0">
              <a:ln>
                <a:noFill/>
              </a:ln>
              <a:solidFill>
                <a:prstClr val="black"/>
              </a:solidFill>
              <a:effectLst/>
              <a:uLnTx/>
              <a:uFillTx/>
              <a:latin typeface="メイリオ"/>
              <a:ea typeface="メイリオ"/>
              <a:cs typeface="ヒラギノ角ゴ ProN W6"/>
            </a:endParaRPr>
          </a:p>
          <a:p>
            <a:pPr marL="0" marR="0" lvl="0" indent="0" algn="l" defTabSz="914400" eaLnBrk="1" fontAlgn="base" latinLnBrk="1"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基本的なボキャブラリ</a:t>
            </a:r>
          </a:p>
          <a:p>
            <a:pPr marL="0" marR="0" lvl="0" indent="0" algn="l" defTabSz="914400" eaLnBrk="1" fontAlgn="base" latinLnBrk="1"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prstClr val="black"/>
                </a:solidFill>
                <a:effectLst/>
                <a:uLnTx/>
                <a:uFillTx/>
                <a:latin typeface="メイリオ"/>
                <a:ea typeface="メイリオ"/>
                <a:cs typeface="ヒラギノ角ゴ ProN W6"/>
              </a:rPr>
              <a:t>…</a:t>
            </a:r>
            <a:endParaRPr kumimoji="0" lang="ja-JP" altLang="en-US" sz="1100" b="0" i="0" u="none" strike="noStrike" kern="0" cap="none" spc="0" normalizeH="0" baseline="0" noProof="0" dirty="0" smtClean="0">
              <a:ln>
                <a:noFill/>
              </a:ln>
              <a:solidFill>
                <a:prstClr val="black"/>
              </a:solidFill>
              <a:effectLst/>
              <a:uLnTx/>
              <a:uFillTx/>
              <a:latin typeface="メイリオ"/>
              <a:ea typeface="メイリオ"/>
              <a:cs typeface="ヒラギノ角ゴ ProN W6"/>
            </a:endParaRPr>
          </a:p>
        </p:txBody>
      </p:sp>
    </p:spTree>
    <p:extLst>
      <p:ext uri="{BB962C8B-B14F-4D97-AF65-F5344CB8AC3E}">
        <p14:creationId xmlns:p14="http://schemas.microsoft.com/office/powerpoint/2010/main" val="104129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データの利活用・公開に有用なツール集の</a:t>
            </a:r>
            <a:r>
              <a:rPr lang="ja-JP" altLang="en-US" dirty="0" smtClean="0"/>
              <a:t>構成案</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lt"/>
              <a:buAutoNum type="arabicPeriod"/>
            </a:pPr>
            <a:r>
              <a:rPr kumimoji="1" lang="ja-JP" altLang="en-US" dirty="0" smtClean="0"/>
              <a:t>はじめに</a:t>
            </a:r>
          </a:p>
          <a:p>
            <a:pPr lvl="1"/>
            <a:r>
              <a:rPr kumimoji="1" lang="ja-JP" altLang="en-US" dirty="0" smtClean="0"/>
              <a:t>本書の目的・想定読者・構成を説明する。</a:t>
            </a:r>
          </a:p>
          <a:p>
            <a:pPr marL="457200" indent="-457200">
              <a:buFont typeface="+mj-lt"/>
              <a:buAutoNum type="arabicPeriod"/>
            </a:pPr>
            <a:r>
              <a:rPr kumimoji="1" lang="ja-JP" altLang="en-US" dirty="0" smtClean="0"/>
              <a:t>有用なツール集</a:t>
            </a:r>
          </a:p>
          <a:p>
            <a:pPr marL="698500" lvl="1" indent="-342900">
              <a:buFont typeface="+mj-lt"/>
              <a:buAutoNum type="arabicPeriod"/>
            </a:pPr>
            <a:r>
              <a:rPr kumimoji="1" lang="ja-JP" altLang="en-US" dirty="0" smtClean="0"/>
              <a:t>データ検索ツール</a:t>
            </a:r>
          </a:p>
          <a:p>
            <a:pPr marL="698500" lvl="1" indent="-342900">
              <a:buFont typeface="+mj-lt"/>
              <a:buAutoNum type="arabicPeriod"/>
            </a:pPr>
            <a:r>
              <a:rPr kumimoji="1" lang="ja-JP" altLang="en-US" dirty="0" smtClean="0"/>
              <a:t>データ形式変換ツール</a:t>
            </a:r>
          </a:p>
          <a:p>
            <a:pPr marL="698500" lvl="1" indent="-342900">
              <a:buFont typeface="+mj-lt"/>
              <a:buAutoNum type="arabicPeriod"/>
            </a:pPr>
            <a:r>
              <a:rPr kumimoji="1" lang="ja-JP" altLang="en-US" dirty="0" smtClean="0"/>
              <a:t>地図・</a:t>
            </a:r>
            <a:r>
              <a:rPr kumimoji="1" lang="en-US" altLang="ja-JP" dirty="0" smtClean="0"/>
              <a:t>GIS</a:t>
            </a:r>
            <a:r>
              <a:rPr kumimoji="1" lang="ja-JP" altLang="en-US" dirty="0" smtClean="0"/>
              <a:t>関連ツール</a:t>
            </a:r>
          </a:p>
          <a:p>
            <a:pPr marL="698500" lvl="1" indent="-342900">
              <a:buFont typeface="+mj-lt"/>
              <a:buAutoNum type="arabicPeriod"/>
            </a:pPr>
            <a:r>
              <a:rPr lang="en-US" altLang="ja-JP" dirty="0" smtClean="0"/>
              <a:t>Web</a:t>
            </a:r>
            <a:r>
              <a:rPr lang="ja-JP" altLang="en-US" dirty="0" smtClean="0"/>
              <a:t>サービス</a:t>
            </a:r>
          </a:p>
          <a:p>
            <a:pPr marL="698500" lvl="1" indent="-342900">
              <a:buFont typeface="+mj-lt"/>
              <a:buAutoNum type="arabicPeriod"/>
            </a:pPr>
            <a:r>
              <a:rPr kumimoji="1" lang="ja-JP" altLang="en-US" dirty="0" smtClean="0"/>
              <a:t>データ公開支援ツール</a:t>
            </a:r>
          </a:p>
          <a:p>
            <a:pPr marL="698500" lvl="1" indent="-342900">
              <a:buFont typeface="+mj-lt"/>
              <a:buAutoNum type="arabicPeriod"/>
            </a:pPr>
            <a:r>
              <a:rPr kumimoji="1" lang="ja-JP" altLang="en-US" dirty="0" smtClean="0"/>
              <a:t>データ分析・解析ツール</a:t>
            </a:r>
          </a:p>
          <a:p>
            <a:pPr marL="698500" lvl="1" indent="-342900">
              <a:buFont typeface="+mj-lt"/>
              <a:buAutoNum type="arabicPeriod"/>
            </a:pPr>
            <a:r>
              <a:rPr lang="en-US" altLang="ja-JP" dirty="0" smtClean="0"/>
              <a:t>BI</a:t>
            </a:r>
            <a:r>
              <a:rPr lang="ja-JP" altLang="en-US" dirty="0" smtClean="0"/>
              <a:t>ツール</a:t>
            </a:r>
            <a:endParaRPr lang="en-US" altLang="ja-JP" dirty="0" smtClean="0"/>
          </a:p>
          <a:p>
            <a:pPr marL="698500" lvl="1" indent="-342900">
              <a:buFont typeface="+mj-lt"/>
              <a:buAutoNum type="arabicPeriod"/>
            </a:pPr>
            <a:r>
              <a:rPr lang="ja-JP" altLang="en-US" dirty="0" smtClean="0"/>
              <a:t>その他</a:t>
            </a:r>
            <a:endParaRPr lang="en-US" altLang="ja-JP"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
        <p:nvSpPr>
          <p:cNvPr id="5" name="テキスト ボックス 4"/>
          <p:cNvSpPr txBox="1"/>
          <p:nvPr/>
        </p:nvSpPr>
        <p:spPr>
          <a:xfrm>
            <a:off x="5889104" y="740312"/>
            <a:ext cx="3995004" cy="276999"/>
          </a:xfrm>
          <a:prstGeom prst="rect">
            <a:avLst/>
          </a:prstGeom>
          <a:noFill/>
        </p:spPr>
        <p:txBody>
          <a:bodyPr wrap="none" rtlCol="0">
            <a:spAutoFit/>
          </a:bodyPr>
          <a:lstStyle/>
          <a:p>
            <a:pPr algn="l"/>
            <a:r>
              <a:rPr kumimoji="1" lang="en-US" altLang="ja-JP" sz="1200" dirty="0" smtClean="0">
                <a:solidFill>
                  <a:schemeClr val="bg2"/>
                </a:solidFill>
                <a:latin typeface="+mn-ea"/>
                <a:ea typeface="+mn-ea"/>
                <a:cs typeface="ヒラギノ角ゴ ProN W6"/>
              </a:rPr>
              <a:t>※VLED 2015</a:t>
            </a:r>
            <a:r>
              <a:rPr kumimoji="1" lang="ja-JP" altLang="en-US" sz="1200" dirty="0" smtClean="0">
                <a:solidFill>
                  <a:schemeClr val="bg2"/>
                </a:solidFill>
                <a:latin typeface="+mn-ea"/>
                <a:ea typeface="+mn-ea"/>
                <a:cs typeface="ヒラギノ角ゴ ProN W6"/>
              </a:rPr>
              <a:t>年度第</a:t>
            </a:r>
            <a:r>
              <a:rPr kumimoji="1" lang="en-US" altLang="ja-JP" sz="1200" dirty="0" smtClean="0">
                <a:solidFill>
                  <a:schemeClr val="bg2"/>
                </a:solidFill>
                <a:latin typeface="+mn-ea"/>
                <a:ea typeface="+mn-ea"/>
                <a:cs typeface="ヒラギノ角ゴ ProN W6"/>
              </a:rPr>
              <a:t>2</a:t>
            </a:r>
            <a:r>
              <a:rPr kumimoji="1" lang="ja-JP" altLang="en-US" sz="1200" dirty="0" smtClean="0">
                <a:solidFill>
                  <a:schemeClr val="bg2"/>
                </a:solidFill>
                <a:latin typeface="+mn-ea"/>
                <a:ea typeface="+mn-ea"/>
                <a:cs typeface="ヒラギノ角ゴ ProN W6"/>
              </a:rPr>
              <a:t>回技術委員会資料</a:t>
            </a:r>
            <a:r>
              <a:rPr kumimoji="1" lang="en-US" altLang="ja-JP" sz="1200" dirty="0" smtClean="0">
                <a:solidFill>
                  <a:schemeClr val="bg2"/>
                </a:solidFill>
                <a:latin typeface="+mn-ea"/>
                <a:ea typeface="+mn-ea"/>
                <a:cs typeface="ヒラギノ角ゴ ProN W6"/>
              </a:rPr>
              <a:t>2-3</a:t>
            </a:r>
            <a:r>
              <a:rPr kumimoji="1" lang="ja-JP" altLang="en-US" sz="1200" dirty="0" smtClean="0">
                <a:solidFill>
                  <a:schemeClr val="bg2"/>
                </a:solidFill>
                <a:latin typeface="+mn-ea"/>
                <a:ea typeface="+mn-ea"/>
                <a:cs typeface="ヒラギノ角ゴ ProN W6"/>
              </a:rPr>
              <a:t>を一部修正</a:t>
            </a:r>
          </a:p>
        </p:txBody>
      </p:sp>
      <p:sp>
        <p:nvSpPr>
          <p:cNvPr id="6" name="右中かっこ 5"/>
          <p:cNvSpPr/>
          <p:nvPr/>
        </p:nvSpPr>
        <p:spPr bwMode="auto">
          <a:xfrm>
            <a:off x="3728864" y="2420888"/>
            <a:ext cx="576064" cy="2808312"/>
          </a:xfrm>
          <a:prstGeom prst="rightBrac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7" name="テキスト ボックス 6"/>
          <p:cNvSpPr txBox="1"/>
          <p:nvPr/>
        </p:nvSpPr>
        <p:spPr>
          <a:xfrm>
            <a:off x="4376936" y="3486892"/>
            <a:ext cx="3185487" cy="646331"/>
          </a:xfrm>
          <a:prstGeom prst="rect">
            <a:avLst/>
          </a:prstGeom>
          <a:noFill/>
        </p:spPr>
        <p:txBody>
          <a:bodyPr wrap="none" rtlCol="0">
            <a:spAutoFit/>
          </a:bodyPr>
          <a:lstStyle/>
          <a:p>
            <a:pPr algn="l"/>
            <a:r>
              <a:rPr kumimoji="1" lang="ja-JP" altLang="en-US" dirty="0" smtClean="0">
                <a:solidFill>
                  <a:schemeClr val="bg2"/>
                </a:solidFill>
                <a:latin typeface="+mn-ea"/>
                <a:ea typeface="+mn-ea"/>
                <a:cs typeface="ヒラギノ角ゴ ProN W6"/>
              </a:rPr>
              <a:t>前頁の分析により、ツールを</a:t>
            </a:r>
          </a:p>
          <a:p>
            <a:pPr algn="l"/>
            <a:r>
              <a:rPr kumimoji="1" lang="ja-JP" altLang="en-US" dirty="0" smtClean="0">
                <a:solidFill>
                  <a:schemeClr val="bg2"/>
                </a:solidFill>
                <a:latin typeface="+mn-ea"/>
                <a:ea typeface="+mn-ea"/>
                <a:cs typeface="ヒラギノ角ゴ ProN W6"/>
              </a:rPr>
              <a:t>この</a:t>
            </a:r>
            <a:r>
              <a:rPr kumimoji="1" lang="en-US" altLang="ja-JP" dirty="0" smtClean="0">
                <a:solidFill>
                  <a:schemeClr val="bg2"/>
                </a:solidFill>
                <a:latin typeface="+mn-ea"/>
                <a:ea typeface="+mn-ea"/>
                <a:cs typeface="ヒラギノ角ゴ ProN W6"/>
              </a:rPr>
              <a:t>8</a:t>
            </a:r>
            <a:r>
              <a:rPr kumimoji="1" lang="ja-JP" altLang="en-US" dirty="0" smtClean="0">
                <a:solidFill>
                  <a:schemeClr val="bg2"/>
                </a:solidFill>
                <a:latin typeface="+mn-ea"/>
                <a:ea typeface="+mn-ea"/>
                <a:cs typeface="ヒラギノ角ゴ ProN W6"/>
              </a:rPr>
              <a:t>種類に分類・整理</a:t>
            </a:r>
          </a:p>
        </p:txBody>
      </p:sp>
    </p:spTree>
    <p:extLst>
      <p:ext uri="{BB962C8B-B14F-4D97-AF65-F5344CB8AC3E}">
        <p14:creationId xmlns:p14="http://schemas.microsoft.com/office/powerpoint/2010/main" val="3561740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掲載したツール</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lt"/>
              <a:buAutoNum type="arabicPeriod"/>
            </a:pPr>
            <a:r>
              <a:rPr kumimoji="1" lang="ja-JP" altLang="en-US" dirty="0" smtClean="0"/>
              <a:t>データ検索ツール</a:t>
            </a:r>
            <a:endParaRPr kumimoji="1" lang="en-US" altLang="ja-JP" dirty="0" smtClean="0"/>
          </a:p>
          <a:p>
            <a:pPr marL="663670" lvl="1" indent="-457200">
              <a:buFont typeface="+mj-lt"/>
              <a:buAutoNum type="arabicPeriod"/>
            </a:pPr>
            <a:endParaRPr lang="en-US" altLang="ja-JP" dirty="0"/>
          </a:p>
          <a:p>
            <a:pPr marL="663670" lvl="1" indent="-457200">
              <a:buFont typeface="+mj-lt"/>
              <a:buAutoNum type="arabicPeriod"/>
            </a:pPr>
            <a:endParaRPr kumimoji="1" lang="ja-JP" altLang="en-US" dirty="0" smtClean="0"/>
          </a:p>
          <a:p>
            <a:pPr marL="457200" indent="-457200">
              <a:buFont typeface="+mj-lt"/>
              <a:buAutoNum type="arabicPeriod"/>
            </a:pPr>
            <a:r>
              <a:rPr kumimoji="1" lang="ja-JP" altLang="en-US" dirty="0" smtClean="0"/>
              <a:t>データ形式変換ツール</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96876465"/>
              </p:ext>
            </p:extLst>
          </p:nvPr>
        </p:nvGraphicFramePr>
        <p:xfrm>
          <a:off x="920552" y="1473280"/>
          <a:ext cx="8601429" cy="777240"/>
        </p:xfrm>
        <a:graphic>
          <a:graphicData uri="http://schemas.openxmlformats.org/drawingml/2006/table">
            <a:tbl>
              <a:tblPr firstRow="1" bandRow="1">
                <a:tableStyleId>{21E4AEA4-8DFA-4A89-87EB-49C32662AFE0}</a:tableStyleId>
              </a:tblPr>
              <a:tblGrid>
                <a:gridCol w="2612542"/>
                <a:gridCol w="5988887"/>
              </a:tblGrid>
              <a:tr h="140783">
                <a:tc>
                  <a:txBody>
                    <a:bodyPr/>
                    <a:lstStyle/>
                    <a:p>
                      <a:r>
                        <a:rPr kumimoji="1" lang="ja-JP" altLang="en-US" dirty="0" smtClean="0"/>
                        <a:t>ツール名</a:t>
                      </a:r>
                      <a:endParaRPr kumimoji="1" lang="ja-JP" altLang="en-US" dirty="0"/>
                    </a:p>
                  </a:txBody>
                  <a:tcPr/>
                </a:tc>
                <a:tc>
                  <a:txBody>
                    <a:bodyPr/>
                    <a:lstStyle/>
                    <a:p>
                      <a:r>
                        <a:rPr kumimoji="1" lang="ja-JP" altLang="en-US" dirty="0" smtClean="0"/>
                        <a:t>概要</a:t>
                      </a:r>
                      <a:endParaRPr kumimoji="1" lang="ja-JP" altLang="en-US" dirty="0"/>
                    </a:p>
                  </a:txBody>
                  <a:tcPr/>
                </a:tc>
              </a:tr>
              <a:tr h="260351">
                <a:tc>
                  <a:txBody>
                    <a:bodyPr/>
                    <a:lstStyle/>
                    <a:p>
                      <a:r>
                        <a:rPr kumimoji="1" lang="en-US" altLang="ja-JP" dirty="0" smtClean="0"/>
                        <a:t>LOD4ALL</a:t>
                      </a:r>
                      <a:endParaRPr kumimoji="1" lang="ja-JP" altLang="en-US" dirty="0"/>
                    </a:p>
                  </a:txBody>
                  <a:tcPr/>
                </a:tc>
                <a:tc>
                  <a:txBody>
                    <a:bodyPr/>
                    <a:lstStyle/>
                    <a:p>
                      <a:r>
                        <a:rPr kumimoji="1" lang="en-US" altLang="ja-JP" dirty="0" smtClean="0"/>
                        <a:t>Linked Open Data(LOD)</a:t>
                      </a:r>
                      <a:r>
                        <a:rPr kumimoji="1" lang="ja-JP" altLang="en-US" dirty="0" smtClean="0"/>
                        <a:t>と呼ばれるコンピュータ処理しやすい形で公開されているオープンデータを対象とした検索エンジン。</a:t>
                      </a:r>
                      <a:endParaRPr kumimoji="1" lang="ja-JP" altLang="en-US" dirty="0"/>
                    </a:p>
                  </a:txBody>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111713885"/>
              </p:ext>
            </p:extLst>
          </p:nvPr>
        </p:nvGraphicFramePr>
        <p:xfrm>
          <a:off x="919210" y="2752951"/>
          <a:ext cx="8577277" cy="2529840"/>
        </p:xfrm>
        <a:graphic>
          <a:graphicData uri="http://schemas.openxmlformats.org/drawingml/2006/table">
            <a:tbl>
              <a:tblPr firstRow="1" bandRow="1">
                <a:tableStyleId>{21E4AEA4-8DFA-4A89-87EB-49C32662AFE0}</a:tableStyleId>
              </a:tblPr>
              <a:tblGrid>
                <a:gridCol w="2592289"/>
                <a:gridCol w="5984988"/>
              </a:tblGrid>
              <a:tr h="236920">
                <a:tc>
                  <a:txBody>
                    <a:bodyPr/>
                    <a:lstStyle/>
                    <a:p>
                      <a:r>
                        <a:rPr kumimoji="1" lang="ja-JP" altLang="en-US" dirty="0" smtClean="0"/>
                        <a:t>ツール名</a:t>
                      </a:r>
                      <a:endParaRPr kumimoji="1" lang="ja-JP" altLang="en-US" dirty="0"/>
                    </a:p>
                  </a:txBody>
                  <a:tcPr/>
                </a:tc>
                <a:tc>
                  <a:txBody>
                    <a:bodyPr/>
                    <a:lstStyle/>
                    <a:p>
                      <a:r>
                        <a:rPr kumimoji="1" lang="ja-JP" altLang="en-US" dirty="0" smtClean="0"/>
                        <a:t>概要</a:t>
                      </a:r>
                      <a:endParaRPr kumimoji="1" lang="ja-JP" altLang="en-US" dirty="0"/>
                    </a:p>
                  </a:txBody>
                  <a:tcPr/>
                </a:tc>
              </a:tr>
              <a:tr h="311566">
                <a:tc>
                  <a:txBody>
                    <a:bodyPr/>
                    <a:lstStyle/>
                    <a:p>
                      <a:r>
                        <a:rPr kumimoji="1" lang="ja-JP" altLang="en-US" dirty="0" smtClean="0"/>
                        <a:t>表から</a:t>
                      </a:r>
                      <a:r>
                        <a:rPr kumimoji="1" lang="en-US" altLang="ja-JP" dirty="0" smtClean="0"/>
                        <a:t>RDF</a:t>
                      </a:r>
                      <a:endParaRPr kumimoji="1" lang="ja-JP" altLang="en-US" dirty="0"/>
                    </a:p>
                  </a:txBody>
                  <a:tcPr/>
                </a:tc>
                <a:tc>
                  <a:txBody>
                    <a:bodyPr/>
                    <a:lstStyle/>
                    <a:p>
                      <a:r>
                        <a:rPr kumimoji="1" lang="en-US" altLang="ja-JP" dirty="0" smtClean="0"/>
                        <a:t>CSV</a:t>
                      </a:r>
                      <a:r>
                        <a:rPr kumimoji="1" lang="ja-JP" altLang="en-US" dirty="0" smtClean="0"/>
                        <a:t>や</a:t>
                      </a:r>
                      <a:r>
                        <a:rPr kumimoji="1" lang="en-US" altLang="ja-JP" dirty="0" smtClean="0"/>
                        <a:t>Excel</a:t>
                      </a:r>
                      <a:r>
                        <a:rPr kumimoji="1" lang="ja-JP" altLang="en-US" dirty="0" smtClean="0"/>
                        <a:t>で作成された表形式のデータを、共通語彙基盤（</a:t>
                      </a:r>
                      <a:r>
                        <a:rPr kumimoji="1" lang="en-US" altLang="ja-JP" dirty="0" smtClean="0"/>
                        <a:t>IMI</a:t>
                      </a:r>
                      <a:r>
                        <a:rPr kumimoji="1" lang="ja-JP" altLang="en-US" dirty="0" smtClean="0"/>
                        <a:t>）のコア語彙を利用した</a:t>
                      </a:r>
                      <a:r>
                        <a:rPr kumimoji="1" lang="en-US" altLang="ja-JP" dirty="0" smtClean="0"/>
                        <a:t>RDF</a:t>
                      </a:r>
                      <a:r>
                        <a:rPr kumimoji="1" lang="ja-JP" altLang="en-US" dirty="0" smtClean="0"/>
                        <a:t>及び</a:t>
                      </a:r>
                      <a:r>
                        <a:rPr kumimoji="1" lang="en-US" altLang="ja-JP" dirty="0" smtClean="0"/>
                        <a:t>XML</a:t>
                      </a:r>
                      <a:r>
                        <a:rPr kumimoji="1" lang="ja-JP" altLang="en-US" dirty="0" smtClean="0"/>
                        <a:t>で表現される構造化データに変換するツール。</a:t>
                      </a:r>
                      <a:endParaRPr kumimoji="1" lang="ja-JP" altLang="en-US" dirty="0"/>
                    </a:p>
                  </a:txBody>
                  <a:tcPr/>
                </a:tc>
              </a:tr>
              <a:tr h="236920">
                <a:tc>
                  <a:txBody>
                    <a:bodyPr/>
                    <a:lstStyle/>
                    <a:p>
                      <a:r>
                        <a:rPr kumimoji="1" lang="en-US" altLang="ja-JP" dirty="0" err="1" smtClean="0"/>
                        <a:t>SmallPdf</a:t>
                      </a:r>
                      <a:endParaRPr kumimoji="1" lang="ja-JP" altLang="en-US" dirty="0"/>
                    </a:p>
                  </a:txBody>
                  <a:tcPr/>
                </a:tc>
                <a:tc>
                  <a:txBody>
                    <a:bodyPr/>
                    <a:lstStyle/>
                    <a:p>
                      <a:r>
                        <a:rPr kumimoji="1" lang="en-US" altLang="ja-JP" dirty="0" smtClean="0"/>
                        <a:t>PDF</a:t>
                      </a:r>
                      <a:r>
                        <a:rPr kumimoji="1" lang="ja-JP" altLang="en-US" dirty="0" smtClean="0"/>
                        <a:t>と各種ファイルの形式を</a:t>
                      </a:r>
                      <a:r>
                        <a:rPr kumimoji="1" lang="en-US" altLang="ja-JP" dirty="0" smtClean="0"/>
                        <a:t>Web</a:t>
                      </a:r>
                      <a:r>
                        <a:rPr kumimoji="1" lang="ja-JP" altLang="en-US" dirty="0" smtClean="0"/>
                        <a:t>上で変換するツール。</a:t>
                      </a:r>
                      <a:endParaRPr kumimoji="1" lang="ja-JP" altLang="en-US" dirty="0"/>
                    </a:p>
                  </a:txBody>
                  <a:tcPr/>
                </a:tc>
              </a:tr>
              <a:tr h="311566">
                <a:tc>
                  <a:txBody>
                    <a:bodyPr/>
                    <a:lstStyle/>
                    <a:p>
                      <a:r>
                        <a:rPr kumimoji="1" lang="en-US" altLang="ja-JP" dirty="0" err="1" smtClean="0"/>
                        <a:t>nkf</a:t>
                      </a:r>
                      <a:endParaRPr kumimoji="1" lang="ja-JP" altLang="en-US" dirty="0"/>
                    </a:p>
                  </a:txBody>
                  <a:tcPr/>
                </a:tc>
                <a:tc>
                  <a:txBody>
                    <a:bodyPr/>
                    <a:lstStyle/>
                    <a:p>
                      <a:r>
                        <a:rPr kumimoji="1" lang="ja-JP" altLang="en-US" dirty="0" smtClean="0"/>
                        <a:t>ネットワークでメールやニュースの読み書きをするために作られた、漢字コードの変換フィルタ。</a:t>
                      </a:r>
                      <a:endParaRPr kumimoji="1" lang="ja-JP" altLang="en-US" dirty="0"/>
                    </a:p>
                  </a:txBody>
                  <a:tcPr/>
                </a:tc>
              </a:tr>
              <a:tr h="311566">
                <a:tc>
                  <a:txBody>
                    <a:bodyPr/>
                    <a:lstStyle/>
                    <a:p>
                      <a:r>
                        <a:rPr kumimoji="1" lang="en-US" altLang="ja-JP" dirty="0" smtClean="0"/>
                        <a:t>IBM Watson™ Document Conversion </a:t>
                      </a:r>
                      <a:r>
                        <a:rPr kumimoji="1" lang="ja-JP" altLang="en-US" dirty="0" smtClean="0"/>
                        <a:t>サービス</a:t>
                      </a:r>
                      <a:endParaRPr kumimoji="1" lang="ja-JP" altLang="en-US" dirty="0"/>
                    </a:p>
                  </a:txBody>
                  <a:tcPr/>
                </a:tc>
                <a:tc>
                  <a:txBody>
                    <a:bodyPr/>
                    <a:lstStyle/>
                    <a:p>
                      <a:r>
                        <a:rPr kumimoji="1" lang="ja-JP" altLang="en-US" dirty="0" smtClean="0"/>
                        <a:t>ドキュメントを処理し、変換・分割・整形などの基本的なコンテンツ管理機能を提供するサービス。</a:t>
                      </a:r>
                      <a:endParaRPr kumimoji="1" lang="ja-JP" altLang="en-US" dirty="0"/>
                    </a:p>
                  </a:txBody>
                  <a:tcPr/>
                </a:tc>
              </a:tr>
              <a:tr h="311566">
                <a:tc>
                  <a:txBody>
                    <a:bodyPr/>
                    <a:lstStyle/>
                    <a:p>
                      <a:r>
                        <a:rPr kumimoji="1" lang="en-US" altLang="ja-JP" dirty="0" err="1" smtClean="0"/>
                        <a:t>Talend</a:t>
                      </a:r>
                      <a:endParaRPr kumimoji="1" lang="ja-JP" altLang="en-US" dirty="0"/>
                    </a:p>
                  </a:txBody>
                  <a:tcPr/>
                </a:tc>
                <a:tc>
                  <a:txBody>
                    <a:bodyPr/>
                    <a:lstStyle/>
                    <a:p>
                      <a:r>
                        <a:rPr kumimoji="1" lang="ja-JP" altLang="en-US" dirty="0" smtClean="0"/>
                        <a:t>データベース、ファイル、クラウド、ビッグデータ等のさまざまなデータソースからターゲットへのデータ抽出、加工、格納を実現するデータ連携基盤。</a:t>
                      </a:r>
                      <a:endParaRPr kumimoji="1" lang="ja-JP" altLang="en-US" dirty="0"/>
                    </a:p>
                  </a:txBody>
                  <a:tcPr/>
                </a:tc>
              </a:tr>
            </a:tbl>
          </a:graphicData>
        </a:graphic>
      </p:graphicFrame>
    </p:spTree>
    <p:extLst>
      <p:ext uri="{BB962C8B-B14F-4D97-AF65-F5344CB8AC3E}">
        <p14:creationId xmlns:p14="http://schemas.microsoft.com/office/powerpoint/2010/main" val="1604025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掲載したツール</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lt"/>
              <a:buAutoNum type="arabicPeriod" startAt="3"/>
            </a:pPr>
            <a:r>
              <a:rPr kumimoji="1" lang="ja-JP" altLang="en-US" dirty="0" smtClean="0"/>
              <a:t>地図・</a:t>
            </a:r>
            <a:r>
              <a:rPr kumimoji="1" lang="en-US" altLang="ja-JP" dirty="0" smtClean="0"/>
              <a:t>GIS</a:t>
            </a:r>
            <a:r>
              <a:rPr kumimoji="1" lang="ja-JP" altLang="en-US" dirty="0" smtClean="0"/>
              <a:t>ツール</a:t>
            </a:r>
            <a:endParaRPr kumimoji="1" lang="en-US" altLang="ja-JP" dirty="0" smtClean="0"/>
          </a:p>
          <a:p>
            <a:pPr marL="663670" lvl="1" indent="-457200">
              <a:buFont typeface="+mj-lt"/>
              <a:buAutoNum type="arabicPeriod"/>
            </a:pPr>
            <a:endParaRPr lang="en-US" altLang="ja-JP" dirty="0"/>
          </a:p>
          <a:p>
            <a:pPr marL="663670" lvl="1" indent="-457200">
              <a:buFont typeface="+mj-lt"/>
              <a:buAutoNum type="arabicPeriod"/>
            </a:pPr>
            <a:endParaRPr kumimoji="1" lang="ja-JP" altLang="en-US" dirty="0" smtClean="0"/>
          </a:p>
          <a:p>
            <a:pPr marL="663670" lvl="1" indent="-457200">
              <a:buFont typeface="+mj-lt"/>
              <a:buAutoNum type="arabicPeriod"/>
            </a:pPr>
            <a:endParaRPr lang="ja-JP" altLang="en-US" dirty="0"/>
          </a:p>
          <a:p>
            <a:pPr marL="663670" lvl="1" indent="-457200">
              <a:buFont typeface="+mj-lt"/>
              <a:buAutoNum type="arabicPeriod"/>
            </a:pPr>
            <a:endParaRPr kumimoji="1" lang="ja-JP" altLang="en-US" dirty="0" smtClean="0"/>
          </a:p>
          <a:p>
            <a:pPr marL="663670" lvl="1" indent="-457200">
              <a:buFont typeface="+mj-lt"/>
              <a:buAutoNum type="arabicPeriod"/>
            </a:pPr>
            <a:endParaRPr lang="ja-JP" altLang="en-US" dirty="0"/>
          </a:p>
          <a:p>
            <a:pPr marL="663670" lvl="1" indent="-457200">
              <a:buFont typeface="+mj-lt"/>
              <a:buAutoNum type="arabicPeriod"/>
            </a:pPr>
            <a:endParaRPr kumimoji="1" lang="ja-JP" altLang="en-US" dirty="0" smtClean="0"/>
          </a:p>
          <a:p>
            <a:pPr marL="663670" lvl="1" indent="-457200">
              <a:buFont typeface="+mj-lt"/>
              <a:buAutoNum type="arabicPeriod"/>
            </a:pPr>
            <a:endParaRPr lang="ja-JP" altLang="en-US" dirty="0"/>
          </a:p>
          <a:p>
            <a:pPr marL="752570" lvl="2" indent="-457200">
              <a:buFont typeface="+mj-lt"/>
              <a:buAutoNum type="arabicPeriod"/>
            </a:pPr>
            <a:endParaRPr kumimoji="1" lang="ja-JP" altLang="en-US" dirty="0" smtClean="0"/>
          </a:p>
          <a:p>
            <a:pPr marL="752570" lvl="2" indent="-457200">
              <a:buFont typeface="+mj-lt"/>
              <a:buAutoNum type="arabicPeriod"/>
            </a:pPr>
            <a:endParaRPr lang="ja-JP" altLang="en-US" dirty="0"/>
          </a:p>
          <a:p>
            <a:pPr marL="663670" lvl="1" indent="-457200">
              <a:buFont typeface="+mj-lt"/>
              <a:buAutoNum type="arabicPeriod"/>
            </a:pPr>
            <a:endParaRPr kumimoji="1" lang="ja-JP" altLang="en-US" dirty="0" smtClean="0"/>
          </a:p>
          <a:p>
            <a:pPr marL="457200" indent="-457200">
              <a:buFont typeface="+mj-lt"/>
              <a:buAutoNum type="arabicPeriod" startAt="3"/>
            </a:pPr>
            <a:r>
              <a:rPr kumimoji="1" lang="en-US" altLang="ja-JP" dirty="0" smtClean="0"/>
              <a:t>Web</a:t>
            </a:r>
            <a:r>
              <a:rPr kumimoji="1" lang="ja-JP" altLang="en-US" dirty="0" smtClean="0"/>
              <a:t>サービス</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433524179"/>
              </p:ext>
            </p:extLst>
          </p:nvPr>
        </p:nvGraphicFramePr>
        <p:xfrm>
          <a:off x="920552" y="1473280"/>
          <a:ext cx="8601429" cy="3596640"/>
        </p:xfrm>
        <a:graphic>
          <a:graphicData uri="http://schemas.openxmlformats.org/drawingml/2006/table">
            <a:tbl>
              <a:tblPr firstRow="1" bandRow="1">
                <a:tableStyleId>{21E4AEA4-8DFA-4A89-87EB-49C32662AFE0}</a:tableStyleId>
              </a:tblPr>
              <a:tblGrid>
                <a:gridCol w="360040"/>
                <a:gridCol w="2252502"/>
                <a:gridCol w="5988887"/>
              </a:tblGrid>
              <a:tr h="140060">
                <a:tc gridSpan="2">
                  <a:txBody>
                    <a:bodyPr/>
                    <a:lstStyle/>
                    <a:p>
                      <a:r>
                        <a:rPr kumimoji="1" lang="ja-JP" altLang="en-US" dirty="0" smtClean="0"/>
                        <a:t>ツール名</a:t>
                      </a:r>
                      <a:endParaRPr kumimoji="1" lang="ja-JP" altLang="en-US" dirty="0"/>
                    </a:p>
                  </a:txBody>
                  <a:tcPr/>
                </a:tc>
                <a:tc hMerge="1">
                  <a:txBody>
                    <a:bodyPr/>
                    <a:lstStyle/>
                    <a:p>
                      <a:endParaRPr kumimoji="1" lang="ja-JP" altLang="en-US"/>
                    </a:p>
                  </a:txBody>
                  <a:tcPr/>
                </a:tc>
                <a:tc>
                  <a:txBody>
                    <a:bodyPr/>
                    <a:lstStyle/>
                    <a:p>
                      <a:r>
                        <a:rPr kumimoji="1" lang="ja-JP" altLang="en-US" dirty="0" smtClean="0"/>
                        <a:t>概要</a:t>
                      </a:r>
                      <a:endParaRPr kumimoji="1" lang="ja-JP" altLang="en-US" dirty="0"/>
                    </a:p>
                  </a:txBody>
                  <a:tcPr/>
                </a:tc>
              </a:tr>
              <a:tr h="235891">
                <a:tc gridSpan="2">
                  <a:txBody>
                    <a:bodyPr/>
                    <a:lstStyle/>
                    <a:p>
                      <a:r>
                        <a:rPr kumimoji="1" lang="ja-JP" altLang="en-US" dirty="0" smtClean="0"/>
                        <a:t>地理院地図</a:t>
                      </a:r>
                      <a:endParaRPr kumimoji="1" lang="ja-JP" altLang="en-US" dirty="0"/>
                    </a:p>
                  </a:txBody>
                  <a:tcPr/>
                </a:tc>
                <a:tc hMerge="1">
                  <a:txBody>
                    <a:bodyPr/>
                    <a:lstStyle/>
                    <a:p>
                      <a:endParaRPr kumimoji="1" lang="ja-JP" altLang="en-US"/>
                    </a:p>
                  </a:txBody>
                  <a:tcPr/>
                </a:tc>
                <a:tc>
                  <a:txBody>
                    <a:bodyPr/>
                    <a:lstStyle/>
                    <a:p>
                      <a:r>
                        <a:rPr kumimoji="1" lang="ja-JP" altLang="en-US" dirty="0" smtClean="0"/>
                        <a:t>地形図、写真、標高、地形分類、災害情報等、国土地理院が捉えた日本の国土の様子を発信するウェブ地図。</a:t>
                      </a:r>
                      <a:endParaRPr kumimoji="1" lang="ja-JP" altLang="en-US" dirty="0"/>
                    </a:p>
                  </a:txBody>
                  <a:tcPr/>
                </a:tc>
              </a:tr>
              <a:tr h="235891">
                <a:tc gridSpan="2">
                  <a:txBody>
                    <a:bodyPr/>
                    <a:lstStyle/>
                    <a:p>
                      <a:r>
                        <a:rPr kumimoji="1" lang="ja-JP" altLang="en-US" dirty="0" smtClean="0"/>
                        <a:t>地理院マップシート</a:t>
                      </a:r>
                      <a:endParaRPr kumimoji="1" lang="ja-JP" altLang="en-US" dirty="0"/>
                    </a:p>
                  </a:txBody>
                  <a:tcPr/>
                </a:tc>
                <a:tc hMerge="1">
                  <a:txBody>
                    <a:bodyPr/>
                    <a:lstStyle/>
                    <a:p>
                      <a:endParaRPr kumimoji="1" lang="ja-JP" altLang="en-US"/>
                    </a:p>
                  </a:txBody>
                  <a:tcPr/>
                </a:tc>
                <a:tc>
                  <a:txBody>
                    <a:bodyPr/>
                    <a:lstStyle/>
                    <a:p>
                      <a:r>
                        <a:rPr kumimoji="1" lang="ja-JP" altLang="en-US" dirty="0" smtClean="0"/>
                        <a:t>「住所」が入った帳票情報</a:t>
                      </a:r>
                      <a:r>
                        <a:rPr kumimoji="1" lang="en-US" altLang="ja-JP" dirty="0" smtClean="0"/>
                        <a:t>(Excel</a:t>
                      </a:r>
                      <a:r>
                        <a:rPr kumimoji="1" lang="ja-JP" altLang="en-US" dirty="0" smtClean="0"/>
                        <a:t>や</a:t>
                      </a:r>
                      <a:r>
                        <a:rPr kumimoji="1" lang="en-US" altLang="ja-JP" dirty="0" smtClean="0"/>
                        <a:t>CSV</a:t>
                      </a:r>
                      <a:r>
                        <a:rPr kumimoji="1" lang="ja-JP" altLang="en-US" dirty="0" smtClean="0"/>
                        <a:t>等</a:t>
                      </a:r>
                      <a:r>
                        <a:rPr kumimoji="1" lang="en-US" altLang="ja-JP" dirty="0" smtClean="0"/>
                        <a:t>)</a:t>
                      </a:r>
                      <a:r>
                        <a:rPr kumimoji="1" lang="ja-JP" altLang="en-US" dirty="0" err="1" smtClean="0"/>
                        <a:t>を簡</a:t>
                      </a:r>
                      <a:r>
                        <a:rPr kumimoji="1" lang="ja-JP" altLang="en-US" dirty="0" smtClean="0"/>
                        <a:t>単に地理院地図に表示させ見える化できるツール。</a:t>
                      </a:r>
                    </a:p>
                  </a:txBody>
                  <a:tcPr/>
                </a:tc>
              </a:tr>
              <a:tr h="140060">
                <a:tc gridSpan="2">
                  <a:txBody>
                    <a:bodyPr/>
                    <a:lstStyle/>
                    <a:p>
                      <a:r>
                        <a:rPr kumimoji="1" lang="en-US" altLang="ja-JP" dirty="0" smtClean="0"/>
                        <a:t>QGIS</a:t>
                      </a:r>
                      <a:endParaRPr kumimoji="1" lang="ja-JP" altLang="en-US" dirty="0"/>
                    </a:p>
                  </a:txBody>
                  <a:tcPr/>
                </a:tc>
                <a:tc hMerge="1">
                  <a:txBody>
                    <a:bodyPr/>
                    <a:lstStyle/>
                    <a:p>
                      <a:endParaRPr kumimoji="1" lang="ja-JP" altLang="en-US"/>
                    </a:p>
                  </a:txBody>
                  <a:tcPr/>
                </a:tc>
                <a:tc>
                  <a:txBody>
                    <a:bodyPr/>
                    <a:lstStyle/>
                    <a:p>
                      <a:r>
                        <a:rPr kumimoji="1" lang="ja-JP" altLang="en-US" dirty="0" smtClean="0"/>
                        <a:t>地理空間情報の作成・編集・可視化・分析・公開をするためのツール。</a:t>
                      </a:r>
                    </a:p>
                  </a:txBody>
                  <a:tcPr/>
                </a:tc>
              </a:tr>
              <a:tr h="235891">
                <a:tc gridSpan="2">
                  <a:txBody>
                    <a:bodyPr/>
                    <a:lstStyle/>
                    <a:p>
                      <a:r>
                        <a:rPr kumimoji="1" lang="en-US" altLang="ja-JP" dirty="0" err="1" smtClean="0"/>
                        <a:t>OpenStreetMap</a:t>
                      </a:r>
                      <a:endParaRPr kumimoji="1" lang="ja-JP" altLang="en-US" dirty="0"/>
                    </a:p>
                  </a:txBody>
                  <a:tcPr/>
                </a:tc>
                <a:tc hMerge="1">
                  <a:txBody>
                    <a:bodyPr/>
                    <a:lstStyle/>
                    <a:p>
                      <a:endParaRPr kumimoji="1" lang="ja-JP" altLang="en-US"/>
                    </a:p>
                  </a:txBody>
                  <a:tcPr/>
                </a:tc>
                <a:tc>
                  <a:txBody>
                    <a:bodyPr/>
                    <a:lstStyle/>
                    <a:p>
                      <a:r>
                        <a:rPr kumimoji="1" lang="ja-JP" altLang="en-US" dirty="0" smtClean="0"/>
                        <a:t>道路地図などの地理情報データを誰でも利用できるよう、フリーの地理情報データを作成することを目的としたプロジェクト。</a:t>
                      </a:r>
                    </a:p>
                  </a:txBody>
                  <a:tcPr/>
                </a:tc>
              </a:tr>
              <a:tr h="140060">
                <a:tc gridSpan="2">
                  <a:txBody>
                    <a:bodyPr/>
                    <a:lstStyle/>
                    <a:p>
                      <a:r>
                        <a:rPr kumimoji="1" lang="en-US" altLang="ja-JP" dirty="0" err="1" smtClean="0"/>
                        <a:t>GISAp</a:t>
                      </a:r>
                      <a:r>
                        <a:rPr kumimoji="1" lang="ja-JP" altLang="en-US" dirty="0" smtClean="0"/>
                        <a:t>シリーズ</a:t>
                      </a:r>
                      <a:endParaRPr kumimoji="1" lang="ja-JP" altLang="en-US" dirty="0"/>
                    </a:p>
                  </a:txBody>
                  <a:tcPr/>
                </a:tc>
                <a:tc hMerge="1">
                  <a:txBody>
                    <a:bodyPr/>
                    <a:lstStyle/>
                    <a:p>
                      <a:endParaRPr kumimoji="1" lang="ja-JP" altLang="en-US" dirty="0"/>
                    </a:p>
                  </a:txBody>
                  <a:tcPr/>
                </a:tc>
                <a:tc>
                  <a:txBody>
                    <a:bodyPr/>
                    <a:lstStyle/>
                    <a:p>
                      <a:endParaRPr kumimoji="1" lang="ja-JP" altLang="en-US" dirty="0" smtClean="0"/>
                    </a:p>
                  </a:txBody>
                  <a:tcPr/>
                </a:tc>
              </a:tr>
              <a:tr h="235891">
                <a:tc>
                  <a:txBody>
                    <a:bodyPr/>
                    <a:lstStyle/>
                    <a:p>
                      <a:endParaRPr kumimoji="1" lang="ja-JP" altLang="en-US" dirty="0"/>
                    </a:p>
                  </a:txBody>
                  <a:tcPr/>
                </a:tc>
                <a:tc>
                  <a:txBody>
                    <a:bodyPr/>
                    <a:lstStyle/>
                    <a:p>
                      <a:r>
                        <a:rPr kumimoji="1" lang="en-US" altLang="ja-JP" dirty="0" err="1" smtClean="0"/>
                        <a:t>GISAp</a:t>
                      </a:r>
                      <a:r>
                        <a:rPr kumimoji="1" lang="en-US" altLang="ja-JP" dirty="0" smtClean="0"/>
                        <a:t> Standard</a:t>
                      </a:r>
                      <a:endParaRPr kumimoji="1" lang="ja-JP" altLang="en-US" dirty="0"/>
                    </a:p>
                  </a:txBody>
                  <a:tcPr/>
                </a:tc>
                <a:tc>
                  <a:txBody>
                    <a:bodyPr/>
                    <a:lstStyle/>
                    <a:p>
                      <a:r>
                        <a:rPr kumimoji="1" lang="ja-JP" altLang="en-US" dirty="0" smtClean="0"/>
                        <a:t>スタンドアロンやローカルネットワークで利用できる</a:t>
                      </a:r>
                      <a:r>
                        <a:rPr kumimoji="1" lang="en-US" altLang="ja-JP" dirty="0" smtClean="0"/>
                        <a:t>GIS</a:t>
                      </a:r>
                      <a:r>
                        <a:rPr kumimoji="1" lang="ja-JP" altLang="en-US" dirty="0" smtClean="0"/>
                        <a:t>パッケージ。標準的な</a:t>
                      </a:r>
                      <a:r>
                        <a:rPr kumimoji="1" lang="en-US" altLang="ja-JP" dirty="0" smtClean="0"/>
                        <a:t>GIS</a:t>
                      </a:r>
                      <a:r>
                        <a:rPr kumimoji="1" lang="ja-JP" altLang="en-US" dirty="0" smtClean="0"/>
                        <a:t>機能に加えて地理的な分析支援が可能。</a:t>
                      </a:r>
                    </a:p>
                  </a:txBody>
                  <a:tcPr/>
                </a:tc>
              </a:tr>
              <a:tr h="235891">
                <a:tc>
                  <a:txBody>
                    <a:bodyPr/>
                    <a:lstStyle/>
                    <a:p>
                      <a:endParaRPr kumimoji="1" lang="ja-JP" altLang="en-US" dirty="0"/>
                    </a:p>
                  </a:txBody>
                  <a:tcPr/>
                </a:tc>
                <a:tc>
                  <a:txBody>
                    <a:bodyPr/>
                    <a:lstStyle/>
                    <a:p>
                      <a:r>
                        <a:rPr kumimoji="1" lang="en-US" altLang="ja-JP" dirty="0" err="1" smtClean="0"/>
                        <a:t>GISAp</a:t>
                      </a:r>
                      <a:r>
                        <a:rPr kumimoji="1" lang="en-US" altLang="ja-JP" dirty="0" smtClean="0"/>
                        <a:t> </a:t>
                      </a:r>
                      <a:r>
                        <a:rPr kumimoji="1" lang="en-US" altLang="ja-JP" dirty="0" err="1" smtClean="0"/>
                        <a:t>SmartForm</a:t>
                      </a:r>
                      <a:endParaRPr kumimoji="1" lang="ja-JP" altLang="en-US" dirty="0"/>
                    </a:p>
                  </a:txBody>
                  <a:tcPr/>
                </a:tc>
                <a:tc>
                  <a:txBody>
                    <a:bodyPr/>
                    <a:lstStyle/>
                    <a:p>
                      <a:r>
                        <a:rPr kumimoji="1" lang="en-US" altLang="ja-JP" dirty="0" smtClean="0"/>
                        <a:t>Excel</a:t>
                      </a:r>
                      <a:r>
                        <a:rPr kumimoji="1" lang="ja-JP" altLang="en-US" dirty="0" smtClean="0"/>
                        <a:t>で管理している情報をシステム化し、帳票出力等の業務支援を目的とした汎用台帳パッケージ。</a:t>
                      </a:r>
                    </a:p>
                  </a:txBody>
                  <a:tcPr/>
                </a:tc>
              </a:tr>
              <a:tr h="140060">
                <a:tc>
                  <a:txBody>
                    <a:bodyPr/>
                    <a:lstStyle/>
                    <a:p>
                      <a:endParaRPr kumimoji="1" lang="ja-JP" altLang="en-US" dirty="0"/>
                    </a:p>
                  </a:txBody>
                  <a:tcPr/>
                </a:tc>
                <a:tc>
                  <a:txBody>
                    <a:bodyPr/>
                    <a:lstStyle/>
                    <a:p>
                      <a:r>
                        <a:rPr kumimoji="1" lang="en-US" altLang="ja-JP" dirty="0" err="1" smtClean="0"/>
                        <a:t>GISAp</a:t>
                      </a:r>
                      <a:r>
                        <a:rPr kumimoji="1" lang="ja-JP" altLang="en-US" baseline="0" dirty="0" smtClean="0"/>
                        <a:t> </a:t>
                      </a:r>
                      <a:r>
                        <a:rPr kumimoji="1" lang="en-US" altLang="ja-JP" baseline="0" dirty="0" smtClean="0"/>
                        <a:t>Web</a:t>
                      </a:r>
                      <a:endParaRPr kumimoji="1" lang="ja-JP" altLang="en-US" dirty="0"/>
                    </a:p>
                  </a:txBody>
                  <a:tcPr/>
                </a:tc>
                <a:tc>
                  <a:txBody>
                    <a:bodyPr/>
                    <a:lstStyle/>
                    <a:p>
                      <a:r>
                        <a:rPr kumimoji="1" lang="en-US" altLang="ja-JP" dirty="0" smtClean="0"/>
                        <a:t>Web</a:t>
                      </a:r>
                      <a:r>
                        <a:rPr kumimoji="1" lang="ja-JP" altLang="en-US" dirty="0" smtClean="0"/>
                        <a:t>ブラウザのみで動作可能な</a:t>
                      </a:r>
                      <a:r>
                        <a:rPr kumimoji="1" lang="en-US" altLang="ja-JP" dirty="0" smtClean="0"/>
                        <a:t>GIS</a:t>
                      </a:r>
                      <a:r>
                        <a:rPr kumimoji="1" lang="ja-JP" altLang="en-US" dirty="0" smtClean="0"/>
                        <a:t>パッケージ。</a:t>
                      </a:r>
                    </a:p>
                  </a:txBody>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518250052"/>
              </p:ext>
            </p:extLst>
          </p:nvPr>
        </p:nvGraphicFramePr>
        <p:xfrm>
          <a:off x="896660" y="5476487"/>
          <a:ext cx="8577277" cy="890686"/>
        </p:xfrm>
        <a:graphic>
          <a:graphicData uri="http://schemas.openxmlformats.org/drawingml/2006/table">
            <a:tbl>
              <a:tblPr firstRow="1" bandRow="1">
                <a:tableStyleId>{21E4AEA4-8DFA-4A89-87EB-49C32662AFE0}</a:tableStyleId>
              </a:tblPr>
              <a:tblGrid>
                <a:gridCol w="2592289"/>
                <a:gridCol w="5984988"/>
              </a:tblGrid>
              <a:tr h="236920">
                <a:tc>
                  <a:txBody>
                    <a:bodyPr/>
                    <a:lstStyle/>
                    <a:p>
                      <a:r>
                        <a:rPr kumimoji="1" lang="ja-JP" altLang="en-US" dirty="0" smtClean="0"/>
                        <a:t>ツール名</a:t>
                      </a:r>
                      <a:endParaRPr kumimoji="1" lang="ja-JP" altLang="en-US" dirty="0"/>
                    </a:p>
                  </a:txBody>
                  <a:tcPr/>
                </a:tc>
                <a:tc>
                  <a:txBody>
                    <a:bodyPr/>
                    <a:lstStyle/>
                    <a:p>
                      <a:r>
                        <a:rPr kumimoji="1" lang="ja-JP" altLang="en-US" dirty="0" smtClean="0"/>
                        <a:t>概要</a:t>
                      </a:r>
                      <a:endParaRPr kumimoji="1" lang="ja-JP" altLang="en-US" dirty="0"/>
                    </a:p>
                  </a:txBody>
                  <a:tcPr/>
                </a:tc>
              </a:tr>
              <a:tr h="311566">
                <a:tc>
                  <a:txBody>
                    <a:bodyPr/>
                    <a:lstStyle/>
                    <a:p>
                      <a:r>
                        <a:rPr kumimoji="1" lang="en-US" altLang="ja-JP" dirty="0" smtClean="0"/>
                        <a:t>Apache</a:t>
                      </a:r>
                      <a:r>
                        <a:rPr kumimoji="1" lang="en-US" altLang="ja-JP" baseline="0" dirty="0" smtClean="0"/>
                        <a:t> Web Server</a:t>
                      </a:r>
                      <a:endParaRPr kumimoji="1" lang="ja-JP" altLang="en-US" dirty="0"/>
                    </a:p>
                  </a:txBody>
                  <a:tcPr/>
                </a:tc>
                <a:tc>
                  <a:txBody>
                    <a:bodyPr/>
                    <a:lstStyle/>
                    <a:p>
                      <a:r>
                        <a:rPr kumimoji="1" lang="ja-JP" altLang="en-US" dirty="0" smtClean="0"/>
                        <a:t>世界中で広く利用されている、</a:t>
                      </a:r>
                      <a:r>
                        <a:rPr kumimoji="1" lang="en-US" altLang="ja-JP" dirty="0" smtClean="0"/>
                        <a:t>Web</a:t>
                      </a:r>
                      <a:r>
                        <a:rPr kumimoji="1" lang="ja-JP" altLang="en-US" dirty="0" smtClean="0"/>
                        <a:t>サービスを提供するソフトウェアの</a:t>
                      </a:r>
                      <a:r>
                        <a:rPr kumimoji="1" lang="en-US" altLang="ja-JP" dirty="0" smtClean="0"/>
                        <a:t>1</a:t>
                      </a:r>
                      <a:r>
                        <a:rPr kumimoji="1" lang="ja-JP" altLang="en-US" dirty="0" smtClean="0"/>
                        <a:t>つ。</a:t>
                      </a:r>
                      <a:endParaRPr kumimoji="1" lang="ja-JP" altLang="en-US" baseline="0" dirty="0" smtClean="0"/>
                    </a:p>
                  </a:txBody>
                  <a:tcPr/>
                </a:tc>
              </a:tr>
              <a:tr h="236920">
                <a:tc>
                  <a:txBody>
                    <a:bodyPr/>
                    <a:lstStyle/>
                    <a:p>
                      <a:r>
                        <a:rPr kumimoji="1" lang="en-US" altLang="ja-JP" dirty="0" smtClean="0"/>
                        <a:t>Microsoft</a:t>
                      </a:r>
                      <a:r>
                        <a:rPr kumimoji="1" lang="en-US" altLang="ja-JP" baseline="0" dirty="0" smtClean="0"/>
                        <a:t> IIS</a:t>
                      </a:r>
                      <a:endParaRPr kumimoji="1" lang="ja-JP" altLang="en-US" dirty="0"/>
                    </a:p>
                  </a:txBody>
                  <a:tcPr/>
                </a:tc>
                <a:tc>
                  <a:txBody>
                    <a:bodyPr/>
                    <a:lstStyle/>
                    <a:p>
                      <a:r>
                        <a:rPr kumimoji="1" lang="en-US" altLang="ja-JP" dirty="0" smtClean="0"/>
                        <a:t>Windows</a:t>
                      </a:r>
                      <a:r>
                        <a:rPr kumimoji="1" lang="ja-JP" altLang="en-US" dirty="0" smtClean="0"/>
                        <a:t>上で動作する、</a:t>
                      </a:r>
                      <a:r>
                        <a:rPr kumimoji="1" lang="en-US" altLang="ja-JP" dirty="0" smtClean="0"/>
                        <a:t>Web</a:t>
                      </a:r>
                      <a:r>
                        <a:rPr kumimoji="1" lang="ja-JP" altLang="en-US" dirty="0" smtClean="0"/>
                        <a:t>サービスを提供するソフトウェアの</a:t>
                      </a:r>
                      <a:r>
                        <a:rPr kumimoji="1" lang="en-US" altLang="ja-JP" dirty="0" smtClean="0"/>
                        <a:t>1</a:t>
                      </a:r>
                      <a:r>
                        <a:rPr kumimoji="1" lang="ja-JP" altLang="en-US" dirty="0" smtClean="0"/>
                        <a:t>つ。</a:t>
                      </a:r>
                      <a:endParaRPr kumimoji="1" lang="ja-JP" altLang="en-US" dirty="0"/>
                    </a:p>
                  </a:txBody>
                  <a:tcPr/>
                </a:tc>
              </a:tr>
            </a:tbl>
          </a:graphicData>
        </a:graphic>
      </p:graphicFrame>
    </p:spTree>
    <p:extLst>
      <p:ext uri="{BB962C8B-B14F-4D97-AF65-F5344CB8AC3E}">
        <p14:creationId xmlns:p14="http://schemas.microsoft.com/office/powerpoint/2010/main" val="162658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掲載したツール</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lt"/>
              <a:buAutoNum type="arabicPeriod" startAt="5"/>
            </a:pPr>
            <a:r>
              <a:rPr kumimoji="1" lang="ja-JP" altLang="en-US" dirty="0" smtClean="0"/>
              <a:t>データ公開支援ツール</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2847804588"/>
              </p:ext>
            </p:extLst>
          </p:nvPr>
        </p:nvGraphicFramePr>
        <p:xfrm>
          <a:off x="848544" y="1556792"/>
          <a:ext cx="8577277" cy="3901440"/>
        </p:xfrm>
        <a:graphic>
          <a:graphicData uri="http://schemas.openxmlformats.org/drawingml/2006/table">
            <a:tbl>
              <a:tblPr firstRow="1" bandRow="1">
                <a:tableStyleId>{21E4AEA4-8DFA-4A89-87EB-49C32662AFE0}</a:tableStyleId>
              </a:tblPr>
              <a:tblGrid>
                <a:gridCol w="2592289"/>
                <a:gridCol w="5984988"/>
              </a:tblGrid>
              <a:tr h="236920">
                <a:tc>
                  <a:txBody>
                    <a:bodyPr/>
                    <a:lstStyle/>
                    <a:p>
                      <a:r>
                        <a:rPr kumimoji="1" lang="ja-JP" altLang="en-US" dirty="0" smtClean="0"/>
                        <a:t>ツール名</a:t>
                      </a:r>
                      <a:endParaRPr kumimoji="1" lang="ja-JP" altLang="en-US" dirty="0"/>
                    </a:p>
                  </a:txBody>
                  <a:tcPr/>
                </a:tc>
                <a:tc>
                  <a:txBody>
                    <a:bodyPr/>
                    <a:lstStyle/>
                    <a:p>
                      <a:r>
                        <a:rPr kumimoji="1" lang="ja-JP" altLang="en-US" dirty="0" smtClean="0"/>
                        <a:t>概要</a:t>
                      </a:r>
                      <a:endParaRPr kumimoji="1" lang="ja-JP" altLang="en-US" dirty="0"/>
                    </a:p>
                  </a:txBody>
                  <a:tcPr/>
                </a:tc>
              </a:tr>
              <a:tr h="311566">
                <a:tc>
                  <a:txBody>
                    <a:bodyPr/>
                    <a:lstStyle/>
                    <a:p>
                      <a:r>
                        <a:rPr kumimoji="1" lang="en-US" altLang="ja-JP" dirty="0" smtClean="0"/>
                        <a:t>CKAN</a:t>
                      </a:r>
                      <a:endParaRPr kumimoji="1" lang="ja-JP" altLang="en-US" dirty="0"/>
                    </a:p>
                  </a:txBody>
                  <a:tcPr/>
                </a:tc>
                <a:tc>
                  <a:txBody>
                    <a:bodyPr/>
                    <a:lstStyle/>
                    <a:p>
                      <a:r>
                        <a:rPr kumimoji="1" lang="en-US" altLang="ja-JP" dirty="0" smtClean="0"/>
                        <a:t>Web</a:t>
                      </a:r>
                      <a:r>
                        <a:rPr kumimoji="1" lang="ja-JP" altLang="en-US" dirty="0" smtClean="0"/>
                        <a:t>ベースのデータ管理・配信システム。オープンデータを配信する多くの政府系組織で利用されている。</a:t>
                      </a:r>
                      <a:endParaRPr kumimoji="1" lang="ja-JP" altLang="en-US" dirty="0"/>
                    </a:p>
                  </a:txBody>
                  <a:tcPr/>
                </a:tc>
              </a:tr>
              <a:tr h="236920">
                <a:tc>
                  <a:txBody>
                    <a:bodyPr/>
                    <a:lstStyle/>
                    <a:p>
                      <a:r>
                        <a:rPr kumimoji="1" lang="en-US" altLang="ja-JP" dirty="0" err="1" smtClean="0"/>
                        <a:t>LinkData</a:t>
                      </a:r>
                      <a:endParaRPr kumimoji="1" lang="ja-JP" altLang="en-US" dirty="0"/>
                    </a:p>
                  </a:txBody>
                  <a:tcPr/>
                </a:tc>
                <a:tc>
                  <a:txBody>
                    <a:bodyPr/>
                    <a:lstStyle/>
                    <a:p>
                      <a:r>
                        <a:rPr kumimoji="1" lang="ja-JP" altLang="en-US" dirty="0" smtClean="0"/>
                        <a:t>テーブルデータの変換と公開をサポートするツール。</a:t>
                      </a:r>
                      <a:endParaRPr kumimoji="1" lang="ja-JP" altLang="en-US" dirty="0"/>
                    </a:p>
                  </a:txBody>
                  <a:tcPr/>
                </a:tc>
              </a:tr>
              <a:tr h="311566">
                <a:tc>
                  <a:txBody>
                    <a:bodyPr/>
                    <a:lstStyle/>
                    <a:p>
                      <a:r>
                        <a:rPr kumimoji="1" lang="ja-JP" altLang="en-US" dirty="0" smtClean="0"/>
                        <a:t>オープンデータプラットフォーム</a:t>
                      </a:r>
                      <a:endParaRPr kumimoji="1" lang="ja-JP" altLang="en-US" dirty="0"/>
                    </a:p>
                  </a:txBody>
                  <a:tcPr/>
                </a:tc>
                <a:tc>
                  <a:txBody>
                    <a:bodyPr/>
                    <a:lstStyle/>
                    <a:p>
                      <a:r>
                        <a:rPr kumimoji="1" lang="ja-JP" altLang="en-US" dirty="0" smtClean="0"/>
                        <a:t>自治体のデータをオープンデータ評価指標で最高水準とされている</a:t>
                      </a:r>
                      <a:r>
                        <a:rPr kumimoji="1" lang="en-US" altLang="ja-JP" dirty="0" smtClean="0"/>
                        <a:t>5</a:t>
                      </a:r>
                      <a:r>
                        <a:rPr kumimoji="1" lang="ja-JP" altLang="en-US" dirty="0" smtClean="0"/>
                        <a:t>つ星オープンデータ（</a:t>
                      </a:r>
                      <a:r>
                        <a:rPr kumimoji="1" lang="en-US" altLang="ja-JP" dirty="0" smtClean="0"/>
                        <a:t>Linked RDF</a:t>
                      </a:r>
                      <a:r>
                        <a:rPr kumimoji="1" lang="ja-JP" altLang="en-US" dirty="0" smtClean="0"/>
                        <a:t>データ）として公開するためのソリューション。</a:t>
                      </a:r>
                      <a:endParaRPr kumimoji="1" lang="ja-JP" altLang="en-US" dirty="0"/>
                    </a:p>
                  </a:txBody>
                  <a:tcPr/>
                </a:tc>
              </a:tr>
              <a:tr h="311566">
                <a:tc>
                  <a:txBody>
                    <a:bodyPr/>
                    <a:lstStyle/>
                    <a:p>
                      <a:r>
                        <a:rPr kumimoji="1" lang="ja-JP" altLang="en-US" dirty="0" smtClean="0"/>
                        <a:t>オープンデータ公開支援</a:t>
                      </a:r>
                      <a:endParaRPr kumimoji="1" lang="ja-JP" altLang="en-US" dirty="0"/>
                    </a:p>
                  </a:txBody>
                  <a:tcPr/>
                </a:tc>
                <a:tc>
                  <a:txBody>
                    <a:bodyPr/>
                    <a:lstStyle/>
                    <a:p>
                      <a:r>
                        <a:rPr kumimoji="1" lang="en-US" altLang="ja-JP" dirty="0" smtClean="0"/>
                        <a:t>CKAN</a:t>
                      </a:r>
                      <a:r>
                        <a:rPr kumimoji="1" lang="ja-JP" altLang="en-US" dirty="0" smtClean="0"/>
                        <a:t>を活用したオープンデータの公開環境の整備・構築を行うソリューション。</a:t>
                      </a:r>
                      <a:r>
                        <a:rPr kumimoji="1" lang="en-US" altLang="ja-JP" dirty="0" smtClean="0"/>
                        <a:t>Excel</a:t>
                      </a:r>
                      <a:r>
                        <a:rPr kumimoji="1" lang="ja-JP" altLang="en-US" dirty="0" err="1" smtClean="0"/>
                        <a:t>、</a:t>
                      </a:r>
                      <a:r>
                        <a:rPr kumimoji="1" lang="en-US" altLang="ja-JP" dirty="0" smtClean="0"/>
                        <a:t>CSV</a:t>
                      </a:r>
                      <a:r>
                        <a:rPr kumimoji="1" lang="ja-JP" altLang="en-US" dirty="0" smtClean="0"/>
                        <a:t>等の形態のデータを</a:t>
                      </a:r>
                      <a:r>
                        <a:rPr kumimoji="1" lang="en-US" altLang="ja-JP" dirty="0" smtClean="0"/>
                        <a:t>RDF</a:t>
                      </a:r>
                      <a:r>
                        <a:rPr kumimoji="1" lang="ja-JP" altLang="en-US" dirty="0" smtClean="0"/>
                        <a:t>に変換する。</a:t>
                      </a:r>
                      <a:endParaRPr kumimoji="1" lang="ja-JP" altLang="en-US" dirty="0"/>
                    </a:p>
                  </a:txBody>
                  <a:tcPr/>
                </a:tc>
              </a:tr>
              <a:tr h="311566">
                <a:tc>
                  <a:txBody>
                    <a:bodyPr/>
                    <a:lstStyle/>
                    <a:p>
                      <a:r>
                        <a:rPr kumimoji="1" lang="en-US" altLang="ja-JP" dirty="0" err="1" smtClean="0"/>
                        <a:t>Datashelf</a:t>
                      </a:r>
                      <a:endParaRPr kumimoji="1" lang="ja-JP" altLang="en-US" dirty="0"/>
                    </a:p>
                  </a:txBody>
                  <a:tcPr/>
                </a:tc>
                <a:tc>
                  <a:txBody>
                    <a:bodyPr/>
                    <a:lstStyle/>
                    <a:p>
                      <a:r>
                        <a:rPr kumimoji="1" lang="ja-JP" altLang="en-US" dirty="0" smtClean="0"/>
                        <a:t>自治体などの組織が保有するオープンデータの作成、管理、公開をワンストップで行える支援システム。</a:t>
                      </a:r>
                      <a:endParaRPr kumimoji="1" lang="ja-JP" altLang="en-US" dirty="0"/>
                    </a:p>
                  </a:txBody>
                  <a:tcPr/>
                </a:tc>
              </a:tr>
              <a:tr h="311566">
                <a:tc>
                  <a:txBody>
                    <a:bodyPr/>
                    <a:lstStyle/>
                    <a:p>
                      <a:r>
                        <a:rPr kumimoji="1" lang="en-US" altLang="ja-JP" dirty="0" err="1" smtClean="0"/>
                        <a:t>InfoLib</a:t>
                      </a:r>
                      <a:endParaRPr kumimoji="1" lang="ja-JP" altLang="en-US" dirty="0"/>
                    </a:p>
                  </a:txBody>
                  <a:tcPr/>
                </a:tc>
                <a:tc>
                  <a:txBody>
                    <a:bodyPr/>
                    <a:lstStyle/>
                    <a:p>
                      <a:r>
                        <a:rPr kumimoji="1" lang="en-US" altLang="ja-JP" dirty="0" smtClean="0"/>
                        <a:t>Excel</a:t>
                      </a:r>
                      <a:r>
                        <a:rPr kumimoji="1" lang="ja-JP" altLang="en-US" dirty="0" smtClean="0"/>
                        <a:t>形式やウェブに公開されているデータを簡単操作で公開できるシステム。</a:t>
                      </a:r>
                      <a:endParaRPr kumimoji="1" lang="en-US" altLang="ja-JP" dirty="0" smtClean="0"/>
                    </a:p>
                    <a:p>
                      <a:r>
                        <a:rPr kumimoji="1" lang="en-US" altLang="ja-JP" dirty="0" err="1" smtClean="0"/>
                        <a:t>InfoLib</a:t>
                      </a:r>
                      <a:r>
                        <a:rPr kumimoji="1" lang="en-US" altLang="ja-JP" dirty="0" smtClean="0"/>
                        <a:t>-LOD</a:t>
                      </a:r>
                      <a:r>
                        <a:rPr kumimoji="1" lang="ja-JP" altLang="en-US" dirty="0" smtClean="0"/>
                        <a:t>を利用すると、データの</a:t>
                      </a:r>
                      <a:r>
                        <a:rPr kumimoji="1" lang="en-US" altLang="ja-JP" dirty="0" smtClean="0"/>
                        <a:t>LOD</a:t>
                      </a:r>
                      <a:r>
                        <a:rPr kumimoji="1" lang="ja-JP" altLang="en-US" dirty="0" smtClean="0"/>
                        <a:t>変換も可能となり、登録されたデータは、</a:t>
                      </a:r>
                      <a:r>
                        <a:rPr kumimoji="1" lang="en-US" altLang="ja-JP" dirty="0" smtClean="0"/>
                        <a:t>SPARQL</a:t>
                      </a:r>
                      <a:r>
                        <a:rPr kumimoji="1" lang="ja-JP" altLang="en-US" dirty="0" smtClean="0"/>
                        <a:t>エンドポイント機能により柔軟に取り出せる。</a:t>
                      </a:r>
                      <a:endParaRPr kumimoji="1" lang="ja-JP" altLang="en-US" dirty="0"/>
                    </a:p>
                  </a:txBody>
                  <a:tcPr/>
                </a:tc>
              </a:tr>
              <a:tr h="311566">
                <a:tc>
                  <a:txBody>
                    <a:bodyPr/>
                    <a:lstStyle/>
                    <a:p>
                      <a:r>
                        <a:rPr kumimoji="1" lang="en-US" altLang="ja-JP" dirty="0" err="1" smtClean="0"/>
                        <a:t>IoT</a:t>
                      </a:r>
                      <a:r>
                        <a:rPr kumimoji="1" lang="ja-JP" altLang="en-US" dirty="0" smtClean="0"/>
                        <a:t>データプラットフォーム</a:t>
                      </a:r>
                      <a:endParaRPr kumimoji="1" lang="ja-JP" altLang="en-US" dirty="0"/>
                    </a:p>
                  </a:txBody>
                  <a:tcPr/>
                </a:tc>
                <a:tc>
                  <a:txBody>
                    <a:bodyPr/>
                    <a:lstStyle/>
                    <a:p>
                      <a:r>
                        <a:rPr kumimoji="1" lang="ja-JP" altLang="en-US" dirty="0" smtClean="0"/>
                        <a:t>公共交通機関や移動体に取り付けるための、</a:t>
                      </a:r>
                      <a:r>
                        <a:rPr kumimoji="1" lang="en-US" altLang="ja-JP" dirty="0" smtClean="0"/>
                        <a:t>GPS</a:t>
                      </a:r>
                      <a:r>
                        <a:rPr kumimoji="1" lang="ja-JP" altLang="en-US" dirty="0" err="1" smtClean="0"/>
                        <a:t>、</a:t>
                      </a:r>
                      <a:r>
                        <a:rPr kumimoji="1" lang="en-US" altLang="ja-JP" dirty="0" err="1" smtClean="0"/>
                        <a:t>WiFi</a:t>
                      </a:r>
                      <a:r>
                        <a:rPr kumimoji="1" lang="en-US" altLang="ja-JP" dirty="0" smtClean="0"/>
                        <a:t>, 3G/LTE</a:t>
                      </a:r>
                      <a:r>
                        <a:rPr kumimoji="1" lang="ja-JP" altLang="en-US" dirty="0" err="1" smtClean="0"/>
                        <a:t>、</a:t>
                      </a:r>
                      <a:r>
                        <a:rPr kumimoji="1" lang="en-US" altLang="ja-JP" dirty="0" smtClean="0"/>
                        <a:t>BLE</a:t>
                      </a:r>
                      <a:r>
                        <a:rPr kumimoji="1" lang="ja-JP" altLang="en-US" dirty="0" smtClean="0"/>
                        <a:t>を備える小型ゲートウェイハードウェアとバックエンドシステムソフトウェアからなるパッケージツール。</a:t>
                      </a:r>
                      <a:endParaRPr kumimoji="1" lang="ja-JP" altLang="en-US" dirty="0"/>
                    </a:p>
                  </a:txBody>
                  <a:tcPr/>
                </a:tc>
              </a:tr>
            </a:tbl>
          </a:graphicData>
        </a:graphic>
      </p:graphicFrame>
    </p:spTree>
    <p:extLst>
      <p:ext uri="{BB962C8B-B14F-4D97-AF65-F5344CB8AC3E}">
        <p14:creationId xmlns:p14="http://schemas.microsoft.com/office/powerpoint/2010/main" val="1814946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掲載したツール</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lt"/>
              <a:buAutoNum type="arabicPeriod" startAt="6"/>
            </a:pPr>
            <a:r>
              <a:rPr lang="ja-JP" altLang="en-US" dirty="0"/>
              <a:t>データ分析・解析ツール</a:t>
            </a:r>
          </a:p>
          <a:p>
            <a:pPr marL="0" indent="0">
              <a:buNone/>
            </a:pPr>
            <a:endParaRPr lang="ja-JP" altLang="en-US" dirty="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064344975"/>
              </p:ext>
            </p:extLst>
          </p:nvPr>
        </p:nvGraphicFramePr>
        <p:xfrm>
          <a:off x="920552" y="1473280"/>
          <a:ext cx="8601429" cy="3108960"/>
        </p:xfrm>
        <a:graphic>
          <a:graphicData uri="http://schemas.openxmlformats.org/drawingml/2006/table">
            <a:tbl>
              <a:tblPr firstRow="1" bandRow="1">
                <a:tableStyleId>{21E4AEA4-8DFA-4A89-87EB-49C32662AFE0}</a:tableStyleId>
              </a:tblPr>
              <a:tblGrid>
                <a:gridCol w="360040"/>
                <a:gridCol w="2252502"/>
                <a:gridCol w="5988887"/>
              </a:tblGrid>
              <a:tr h="140060">
                <a:tc gridSpan="2">
                  <a:txBody>
                    <a:bodyPr/>
                    <a:lstStyle/>
                    <a:p>
                      <a:r>
                        <a:rPr kumimoji="1" lang="ja-JP" altLang="en-US" dirty="0" smtClean="0"/>
                        <a:t>ツール名</a:t>
                      </a:r>
                      <a:endParaRPr kumimoji="1" lang="ja-JP" altLang="en-US" dirty="0"/>
                    </a:p>
                  </a:txBody>
                  <a:tcPr/>
                </a:tc>
                <a:tc hMerge="1">
                  <a:txBody>
                    <a:bodyPr/>
                    <a:lstStyle/>
                    <a:p>
                      <a:endParaRPr kumimoji="1" lang="ja-JP" altLang="en-US"/>
                    </a:p>
                  </a:txBody>
                  <a:tcPr/>
                </a:tc>
                <a:tc>
                  <a:txBody>
                    <a:bodyPr/>
                    <a:lstStyle/>
                    <a:p>
                      <a:r>
                        <a:rPr kumimoji="1" lang="ja-JP" altLang="en-US" dirty="0" smtClean="0"/>
                        <a:t>概要</a:t>
                      </a:r>
                      <a:endParaRPr kumimoji="1" lang="ja-JP" altLang="en-US" dirty="0"/>
                    </a:p>
                  </a:txBody>
                  <a:tcPr/>
                </a:tc>
              </a:tr>
              <a:tr h="235891">
                <a:tc gridSpan="2">
                  <a:txBody>
                    <a:bodyPr/>
                    <a:lstStyle/>
                    <a:p>
                      <a:r>
                        <a:rPr kumimoji="1" lang="en-US" altLang="ja-JP" dirty="0" smtClean="0"/>
                        <a:t>Data Platform for Analysis</a:t>
                      </a:r>
                      <a:endParaRPr kumimoji="1" lang="ja-JP" altLang="en-US" dirty="0"/>
                    </a:p>
                  </a:txBody>
                  <a:tcPr/>
                </a:tc>
                <a:tc hMerge="1">
                  <a:txBody>
                    <a:bodyPr/>
                    <a:lstStyle/>
                    <a:p>
                      <a:endParaRPr kumimoji="1" lang="ja-JP" altLang="en-US"/>
                    </a:p>
                  </a:txBody>
                  <a:tcPr/>
                </a:tc>
                <a:tc>
                  <a:txBody>
                    <a:bodyPr/>
                    <a:lstStyle/>
                    <a:p>
                      <a:r>
                        <a:rPr kumimoji="1" lang="ja-JP" altLang="en-US" dirty="0" smtClean="0"/>
                        <a:t>大規模データを高速処理する分析用データベースサーバ。</a:t>
                      </a:r>
                      <a:endParaRPr kumimoji="1" lang="ja-JP" altLang="en-US" dirty="0"/>
                    </a:p>
                  </a:txBody>
                  <a:tcPr/>
                </a:tc>
              </a:tr>
              <a:tr h="140060">
                <a:tc gridSpan="2">
                  <a:txBody>
                    <a:bodyPr/>
                    <a:lstStyle/>
                    <a:p>
                      <a:r>
                        <a:rPr kumimoji="1" lang="en-US" altLang="ja-JP" dirty="0" smtClean="0"/>
                        <a:t>SAS</a:t>
                      </a:r>
                      <a:r>
                        <a:rPr kumimoji="1" lang="ja-JP" altLang="en-US" dirty="0" smtClean="0"/>
                        <a:t>関連ツール</a:t>
                      </a:r>
                      <a:endParaRPr kumimoji="1" lang="ja-JP" altLang="en-US" dirty="0"/>
                    </a:p>
                  </a:txBody>
                  <a:tcPr/>
                </a:tc>
                <a:tc hMerge="1">
                  <a:txBody>
                    <a:bodyPr/>
                    <a:lstStyle/>
                    <a:p>
                      <a:endParaRPr kumimoji="1" lang="ja-JP" altLang="en-US" dirty="0"/>
                    </a:p>
                  </a:txBody>
                  <a:tcPr/>
                </a:tc>
                <a:tc>
                  <a:txBody>
                    <a:bodyPr/>
                    <a:lstStyle/>
                    <a:p>
                      <a:endParaRPr kumimoji="1" lang="ja-JP" altLang="en-US" dirty="0" smtClean="0"/>
                    </a:p>
                  </a:txBody>
                  <a:tcPr/>
                </a:tc>
              </a:tr>
              <a:tr h="235891">
                <a:tc>
                  <a:txBody>
                    <a:bodyPr/>
                    <a:lstStyle/>
                    <a:p>
                      <a:endParaRPr kumimoji="1" lang="ja-JP" altLang="en-US" dirty="0"/>
                    </a:p>
                  </a:txBody>
                  <a:tcPr/>
                </a:tc>
                <a:tc>
                  <a:txBody>
                    <a:bodyPr/>
                    <a:lstStyle/>
                    <a:p>
                      <a:r>
                        <a:rPr kumimoji="1" lang="en-US" altLang="ja-JP" dirty="0" smtClean="0"/>
                        <a:t>SAS Office Analytics</a:t>
                      </a:r>
                      <a:endParaRPr kumimoji="1" lang="ja-JP" altLang="en-US" dirty="0"/>
                    </a:p>
                  </a:txBody>
                  <a:tcPr/>
                </a:tc>
                <a:tc>
                  <a:txBody>
                    <a:bodyPr/>
                    <a:lstStyle/>
                    <a:p>
                      <a:r>
                        <a:rPr kumimoji="1" lang="en-US" altLang="ja-JP" dirty="0" smtClean="0"/>
                        <a:t>GUI</a:t>
                      </a:r>
                      <a:r>
                        <a:rPr kumimoji="1" lang="ja-JP" altLang="en-US" dirty="0" smtClean="0"/>
                        <a:t>操作を通じて、ビジネスユーザーや分析者が簡単に</a:t>
                      </a:r>
                      <a:r>
                        <a:rPr kumimoji="1" lang="en-US" altLang="ja-JP" dirty="0" smtClean="0"/>
                        <a:t>SAS</a:t>
                      </a:r>
                      <a:r>
                        <a:rPr kumimoji="1" lang="ja-JP" altLang="en-US" dirty="0" smtClean="0"/>
                        <a:t>のアナリティクスを活用できる製品。</a:t>
                      </a:r>
                    </a:p>
                  </a:txBody>
                  <a:tcPr/>
                </a:tc>
              </a:tr>
              <a:tr h="140060">
                <a:tc>
                  <a:txBody>
                    <a:bodyPr/>
                    <a:lstStyle/>
                    <a:p>
                      <a:endParaRPr kumimoji="1" lang="ja-JP" altLang="en-US" dirty="0"/>
                    </a:p>
                  </a:txBody>
                  <a:tcPr/>
                </a:tc>
                <a:tc>
                  <a:txBody>
                    <a:bodyPr/>
                    <a:lstStyle/>
                    <a:p>
                      <a:r>
                        <a:rPr kumimoji="1" lang="en-US" altLang="ja-JP" dirty="0" smtClean="0"/>
                        <a:t>SAS Visual Analytics</a:t>
                      </a:r>
                      <a:endParaRPr kumimoji="1" lang="ja-JP" altLang="en-US" dirty="0"/>
                    </a:p>
                  </a:txBody>
                  <a:tcPr/>
                </a:tc>
                <a:tc>
                  <a:txBody>
                    <a:bodyPr/>
                    <a:lstStyle/>
                    <a:p>
                      <a:r>
                        <a:rPr kumimoji="1" lang="ja-JP" altLang="en-US" dirty="0" smtClean="0"/>
                        <a:t>「過去の見える化」という領域もカバーしながら、分析・予測の初級レベルまで対応することが可能な分析ツール。</a:t>
                      </a:r>
                    </a:p>
                  </a:txBody>
                  <a:tcPr/>
                </a:tc>
              </a:tr>
              <a:tr h="140060">
                <a:tc gridSpan="2">
                  <a:txBody>
                    <a:bodyPr/>
                    <a:lstStyle/>
                    <a:p>
                      <a:r>
                        <a:rPr kumimoji="1" lang="en-US" altLang="ja-JP" dirty="0" err="1" smtClean="0"/>
                        <a:t>EvaCva</a:t>
                      </a:r>
                      <a:endParaRPr kumimoji="1" lang="ja-JP" altLang="en-US" dirty="0"/>
                    </a:p>
                  </a:txBody>
                  <a:tcPr/>
                </a:tc>
                <a:tc hMerge="1">
                  <a:txBody>
                    <a:bodyPr/>
                    <a:lstStyle/>
                    <a:p>
                      <a:endParaRPr kumimoji="1" lang="ja-JP" altLang="en-US" dirty="0"/>
                    </a:p>
                  </a:txBody>
                  <a:tcPr/>
                </a:tc>
                <a:tc>
                  <a:txBody>
                    <a:bodyPr/>
                    <a:lstStyle/>
                    <a:p>
                      <a:r>
                        <a:rPr kumimoji="1" lang="ja-JP" altLang="en-US" dirty="0" smtClean="0"/>
                        <a:t>全国の市区町村を対象として、オープンデータを活用し、環境・経済・社会に関連した様々な指標で、地域特性の比較ができるツール。</a:t>
                      </a:r>
                    </a:p>
                  </a:txBody>
                  <a:tcPr/>
                </a:tc>
              </a:tr>
              <a:tr h="140060">
                <a:tc gridSpan="2">
                  <a:txBody>
                    <a:bodyPr/>
                    <a:lstStyle/>
                    <a:p>
                      <a:r>
                        <a:rPr kumimoji="1" lang="en-US" altLang="ja-JP" dirty="0" err="1" smtClean="0"/>
                        <a:t>MicroStrategy</a:t>
                      </a:r>
                      <a:endParaRPr kumimoji="1" lang="ja-JP" altLang="en-US" dirty="0"/>
                    </a:p>
                  </a:txBody>
                  <a:tcPr/>
                </a:tc>
                <a:tc hMerge="1">
                  <a:txBody>
                    <a:bodyPr/>
                    <a:lstStyle/>
                    <a:p>
                      <a:endParaRPr kumimoji="1" lang="ja-JP" altLang="en-US"/>
                    </a:p>
                  </a:txBody>
                  <a:tcPr/>
                </a:tc>
                <a:tc>
                  <a:txBody>
                    <a:bodyPr/>
                    <a:lstStyle/>
                    <a:p>
                      <a:r>
                        <a:rPr kumimoji="1" lang="ja-JP" altLang="en-US" dirty="0" smtClean="0"/>
                        <a:t>情報活用における利用者の様々なニーズに対応するためのツール。</a:t>
                      </a:r>
                    </a:p>
                  </a:txBody>
                  <a:tcPr/>
                </a:tc>
              </a:tr>
              <a:tr h="140060">
                <a:tc gridSpan="2">
                  <a:txBody>
                    <a:bodyPr/>
                    <a:lstStyle/>
                    <a:p>
                      <a:r>
                        <a:rPr kumimoji="1" lang="en-US" altLang="ja-JP" dirty="0" smtClean="0"/>
                        <a:t>Pentaho</a:t>
                      </a:r>
                      <a:r>
                        <a:rPr kumimoji="1" lang="ja-JP" altLang="en-US" dirty="0" smtClean="0"/>
                        <a:t>ソフトウェア</a:t>
                      </a:r>
                      <a:endParaRPr kumimoji="1" lang="ja-JP" altLang="en-US" dirty="0"/>
                    </a:p>
                  </a:txBody>
                  <a:tcPr/>
                </a:tc>
                <a:tc hMerge="1">
                  <a:txBody>
                    <a:bodyPr/>
                    <a:lstStyle/>
                    <a:p>
                      <a:endParaRPr kumimoji="1" lang="ja-JP" altLang="en-US"/>
                    </a:p>
                  </a:txBody>
                  <a:tcPr/>
                </a:tc>
                <a:tc>
                  <a:txBody>
                    <a:bodyPr/>
                    <a:lstStyle/>
                    <a:p>
                      <a:r>
                        <a:rPr kumimoji="1" lang="ja-JP" altLang="en-US" dirty="0" smtClean="0"/>
                        <a:t>企業内のデータ、センサーデータ、</a:t>
                      </a:r>
                      <a:r>
                        <a:rPr kumimoji="1" lang="en-US" altLang="ja-JP" dirty="0" smtClean="0"/>
                        <a:t>SNS</a:t>
                      </a:r>
                      <a:r>
                        <a:rPr kumimoji="1" lang="ja-JP" altLang="en-US" dirty="0" smtClean="0"/>
                        <a:t>のデータなど、多種多様なデータを統合し、さまざまな観点で分析するためのデータ統合・分析基盤。</a:t>
                      </a:r>
                    </a:p>
                  </a:txBody>
                  <a:tcPr/>
                </a:tc>
              </a:tr>
            </a:tbl>
          </a:graphicData>
        </a:graphic>
      </p:graphicFrame>
    </p:spTree>
    <p:extLst>
      <p:ext uri="{BB962C8B-B14F-4D97-AF65-F5344CB8AC3E}">
        <p14:creationId xmlns:p14="http://schemas.microsoft.com/office/powerpoint/2010/main" val="1065133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掲載したツール</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lt"/>
              <a:buAutoNum type="arabicPeriod" startAt="7"/>
            </a:pPr>
            <a:r>
              <a:rPr kumimoji="1" lang="en-US" altLang="ja-JP" dirty="0" smtClean="0"/>
              <a:t>BI</a:t>
            </a:r>
            <a:r>
              <a:rPr kumimoji="1" lang="ja-JP" altLang="en-US" dirty="0" smtClean="0"/>
              <a:t>ツール</a:t>
            </a:r>
            <a:endParaRPr lang="ja-JP" altLang="en-US" dirty="0"/>
          </a:p>
          <a:p>
            <a:pPr marL="457200" indent="-457200">
              <a:buFont typeface="+mj-lt"/>
              <a:buAutoNum type="arabicPeriod" startAt="7"/>
            </a:pPr>
            <a:endParaRPr lang="ja-JP" altLang="en-US" dirty="0" smtClean="0"/>
          </a:p>
          <a:p>
            <a:pPr marL="457200" indent="-457200">
              <a:buFont typeface="+mj-lt"/>
              <a:buAutoNum type="arabicPeriod" startAt="7"/>
            </a:pPr>
            <a:endParaRPr lang="ja-JP" altLang="en-US" dirty="0"/>
          </a:p>
          <a:p>
            <a:pPr marL="457200" indent="-457200">
              <a:buFont typeface="+mj-lt"/>
              <a:buAutoNum type="arabicPeriod" startAt="7"/>
            </a:pPr>
            <a:endParaRPr lang="ja-JP" altLang="en-US" dirty="0" smtClean="0"/>
          </a:p>
          <a:p>
            <a:pPr marL="457200" indent="-457200">
              <a:buFont typeface="+mj-lt"/>
              <a:buAutoNum type="arabicPeriod" startAt="7"/>
            </a:pPr>
            <a:endParaRPr lang="ja-JP" altLang="en-US" dirty="0"/>
          </a:p>
          <a:p>
            <a:pPr marL="457200" indent="-457200">
              <a:buFont typeface="+mj-lt"/>
              <a:buAutoNum type="arabicPeriod" startAt="7"/>
            </a:pPr>
            <a:endParaRPr lang="ja-JP" altLang="en-US" dirty="0" smtClean="0"/>
          </a:p>
          <a:p>
            <a:pPr marL="457200" indent="-457200">
              <a:buFont typeface="+mj-lt"/>
              <a:buAutoNum type="arabicPeriod" startAt="7"/>
            </a:pPr>
            <a:endParaRPr lang="ja-JP" altLang="en-US" dirty="0"/>
          </a:p>
          <a:p>
            <a:pPr marL="457200" indent="-457200">
              <a:buFont typeface="+mj-lt"/>
              <a:buAutoNum type="arabicPeriod" startAt="7"/>
            </a:pPr>
            <a:endParaRPr lang="ja-JP" altLang="en-US" dirty="0" smtClean="0"/>
          </a:p>
          <a:p>
            <a:pPr marL="0" indent="0">
              <a:buNone/>
            </a:pPr>
            <a:endParaRPr lang="ja-JP" altLang="en-US" dirty="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1300225038"/>
              </p:ext>
            </p:extLst>
          </p:nvPr>
        </p:nvGraphicFramePr>
        <p:xfrm>
          <a:off x="920552" y="1473280"/>
          <a:ext cx="8601429" cy="3413760"/>
        </p:xfrm>
        <a:graphic>
          <a:graphicData uri="http://schemas.openxmlformats.org/drawingml/2006/table">
            <a:tbl>
              <a:tblPr firstRow="1" bandRow="1">
                <a:tableStyleId>{21E4AEA4-8DFA-4A89-87EB-49C32662AFE0}</a:tableStyleId>
              </a:tblPr>
              <a:tblGrid>
                <a:gridCol w="360040"/>
                <a:gridCol w="2448272"/>
                <a:gridCol w="5793117"/>
              </a:tblGrid>
              <a:tr h="169807">
                <a:tc gridSpan="2">
                  <a:txBody>
                    <a:bodyPr/>
                    <a:lstStyle/>
                    <a:p>
                      <a:r>
                        <a:rPr kumimoji="1" lang="ja-JP" altLang="en-US" dirty="0" smtClean="0"/>
                        <a:t>ツール名</a:t>
                      </a:r>
                      <a:endParaRPr kumimoji="1" lang="ja-JP" altLang="en-US" dirty="0"/>
                    </a:p>
                  </a:txBody>
                  <a:tcPr/>
                </a:tc>
                <a:tc hMerge="1">
                  <a:txBody>
                    <a:bodyPr/>
                    <a:lstStyle/>
                    <a:p>
                      <a:endParaRPr kumimoji="1" lang="ja-JP" altLang="en-US"/>
                    </a:p>
                  </a:txBody>
                  <a:tcPr/>
                </a:tc>
                <a:tc>
                  <a:txBody>
                    <a:bodyPr/>
                    <a:lstStyle/>
                    <a:p>
                      <a:r>
                        <a:rPr kumimoji="1" lang="ja-JP" altLang="en-US" dirty="0" smtClean="0"/>
                        <a:t>概要</a:t>
                      </a:r>
                      <a:endParaRPr kumimoji="1" lang="ja-JP" altLang="en-US" dirty="0"/>
                    </a:p>
                  </a:txBody>
                  <a:tcPr/>
                </a:tc>
              </a:tr>
              <a:tr h="285991">
                <a:tc gridSpan="2">
                  <a:txBody>
                    <a:bodyPr/>
                    <a:lstStyle/>
                    <a:p>
                      <a:r>
                        <a:rPr kumimoji="1" lang="en-US" altLang="ja-JP" dirty="0" smtClean="0"/>
                        <a:t>Tableau</a:t>
                      </a:r>
                      <a:endParaRPr kumimoji="1" lang="ja-JP" altLang="en-US" dirty="0"/>
                    </a:p>
                  </a:txBody>
                  <a:tcPr/>
                </a:tc>
                <a:tc hMerge="1">
                  <a:txBody>
                    <a:bodyPr/>
                    <a:lstStyle/>
                    <a:p>
                      <a:endParaRPr kumimoji="1" lang="ja-JP" altLang="en-US"/>
                    </a:p>
                  </a:txBody>
                  <a:tcPr/>
                </a:tc>
                <a:tc>
                  <a:txBody>
                    <a:bodyPr/>
                    <a:lstStyle/>
                    <a:p>
                      <a:r>
                        <a:rPr kumimoji="1" lang="ja-JP" altLang="en-US" dirty="0" smtClean="0"/>
                        <a:t>簡単な操作で、保有するデータを見える化し、仮説、検証できるセルフ・インテリジェンス製品。</a:t>
                      </a:r>
                      <a:endParaRPr kumimoji="1" lang="ja-JP" altLang="en-US" dirty="0"/>
                    </a:p>
                  </a:txBody>
                  <a:tcPr/>
                </a:tc>
              </a:tr>
              <a:tr h="169807">
                <a:tc gridSpan="2">
                  <a:txBody>
                    <a:bodyPr/>
                    <a:lstStyle/>
                    <a:p>
                      <a:r>
                        <a:rPr kumimoji="1" lang="en-US" altLang="ja-JP" dirty="0" err="1" smtClean="0"/>
                        <a:t>Microsoftr</a:t>
                      </a:r>
                      <a:r>
                        <a:rPr kumimoji="1" lang="en-US" altLang="ja-JP" dirty="0" smtClean="0"/>
                        <a:t> Power BI</a:t>
                      </a:r>
                      <a:r>
                        <a:rPr kumimoji="1" lang="ja-JP" altLang="en-US" dirty="0" smtClean="0"/>
                        <a:t>シリーズ</a:t>
                      </a:r>
                      <a:endParaRPr kumimoji="1" lang="ja-JP" altLang="en-US" dirty="0"/>
                    </a:p>
                  </a:txBody>
                  <a:tcPr/>
                </a:tc>
                <a:tc hMerge="1">
                  <a:txBody>
                    <a:bodyPr/>
                    <a:lstStyle/>
                    <a:p>
                      <a:endParaRPr kumimoji="1" lang="ja-JP" altLang="en-US" dirty="0"/>
                    </a:p>
                  </a:txBody>
                  <a:tcPr/>
                </a:tc>
                <a:tc>
                  <a:txBody>
                    <a:bodyPr/>
                    <a:lstStyle/>
                    <a:p>
                      <a:endParaRPr kumimoji="1" lang="ja-JP" altLang="en-US" dirty="0" smtClean="0"/>
                    </a:p>
                  </a:txBody>
                  <a:tcPr/>
                </a:tc>
              </a:tr>
              <a:tr h="285991">
                <a:tc>
                  <a:txBody>
                    <a:bodyPr/>
                    <a:lstStyle/>
                    <a:p>
                      <a:endParaRPr kumimoji="1" lang="ja-JP" altLang="en-US" dirty="0"/>
                    </a:p>
                  </a:txBody>
                  <a:tcPr/>
                </a:tc>
                <a:tc>
                  <a:txBody>
                    <a:bodyPr/>
                    <a:lstStyle/>
                    <a:p>
                      <a:r>
                        <a:rPr kumimoji="1" lang="nn-NO" altLang="ja-JP" dirty="0" smtClean="0"/>
                        <a:t>Microsoft Power BI for Android</a:t>
                      </a:r>
                      <a:endParaRPr kumimoji="1" lang="ja-JP" altLang="en-US" dirty="0"/>
                    </a:p>
                  </a:txBody>
                  <a:tcPr/>
                </a:tc>
                <a:tc>
                  <a:txBody>
                    <a:bodyPr/>
                    <a:lstStyle/>
                    <a:p>
                      <a:r>
                        <a:rPr kumimoji="1" lang="ja-JP" altLang="en-US" dirty="0" smtClean="0"/>
                        <a:t>タッチ対応のモバイルから最新のビジネス情報に、簡単にアクセスできるようになる</a:t>
                      </a:r>
                      <a:r>
                        <a:rPr kumimoji="1" lang="en-US" altLang="ja-JP" dirty="0" smtClean="0"/>
                        <a:t>Android</a:t>
                      </a:r>
                      <a:r>
                        <a:rPr kumimoji="1" lang="ja-JP" altLang="en-US" dirty="0" smtClean="0"/>
                        <a:t>用ツール。</a:t>
                      </a:r>
                    </a:p>
                  </a:txBody>
                  <a:tcPr/>
                </a:tc>
              </a:tr>
              <a:tr h="285991">
                <a:tc>
                  <a:txBody>
                    <a:bodyPr/>
                    <a:lstStyle/>
                    <a:p>
                      <a:endParaRPr kumimoji="1" lang="ja-JP" altLang="en-US" dirty="0"/>
                    </a:p>
                  </a:txBody>
                  <a:tcPr/>
                </a:tc>
                <a:tc>
                  <a:txBody>
                    <a:bodyPr/>
                    <a:lstStyle/>
                    <a:p>
                      <a:r>
                        <a:rPr kumimoji="1" lang="nn-NO" altLang="ja-JP" dirty="0" smtClean="0"/>
                        <a:t>Microsoft Power BI for Desktop</a:t>
                      </a:r>
                      <a:endParaRPr kumimoji="1" lang="ja-JP" altLang="en-US" dirty="0"/>
                    </a:p>
                  </a:txBody>
                  <a:tcPr/>
                </a:tc>
                <a:tc>
                  <a:txBody>
                    <a:bodyPr/>
                    <a:lstStyle/>
                    <a:p>
                      <a:r>
                        <a:rPr kumimoji="1" lang="ja-JP" altLang="en-US" dirty="0" smtClean="0"/>
                        <a:t>直感的なレポート作成によって、ビジュアル分析を簡単にするツール。</a:t>
                      </a:r>
                    </a:p>
                  </a:txBody>
                  <a:tcPr/>
                </a:tc>
              </a:tr>
              <a:tr h="169807">
                <a:tc>
                  <a:txBody>
                    <a:bodyPr/>
                    <a:lstStyle/>
                    <a:p>
                      <a:endParaRPr kumimoji="1" lang="ja-JP" altLang="en-US" dirty="0"/>
                    </a:p>
                  </a:txBody>
                  <a:tcPr/>
                </a:tc>
                <a:tc>
                  <a:txBody>
                    <a:bodyPr/>
                    <a:lstStyle/>
                    <a:p>
                      <a:r>
                        <a:rPr kumimoji="1" lang="nn-NO" altLang="ja-JP" dirty="0" smtClean="0"/>
                        <a:t>Microsoft Power BI for iPad</a:t>
                      </a:r>
                      <a:endParaRPr kumimoji="1" lang="ja-JP" altLang="en-US" dirty="0"/>
                    </a:p>
                  </a:txBody>
                  <a:tcPr/>
                </a:tc>
                <a:tc rowSpan="2">
                  <a:txBody>
                    <a:bodyPr/>
                    <a:lstStyle/>
                    <a:p>
                      <a:r>
                        <a:rPr kumimoji="1" lang="ja-JP" altLang="en-US" dirty="0" smtClean="0"/>
                        <a:t>タッチ入力対応のモバイル機器からクラウド内やオンプレミスの重要なビジネス情報にリアルタイムでアクセスでき、どこからでも自由に情報を更新できるツール。</a:t>
                      </a:r>
                    </a:p>
                  </a:txBody>
                  <a:tcPr/>
                </a:tc>
              </a:tr>
              <a:tr h="232368">
                <a:tc>
                  <a:txBody>
                    <a:bodyPr/>
                    <a:lstStyle/>
                    <a:p>
                      <a:endParaRPr kumimoji="1" lang="ja-JP" altLang="en-US" dirty="0"/>
                    </a:p>
                  </a:txBody>
                  <a:tcPr/>
                </a:tc>
                <a:tc>
                  <a:txBody>
                    <a:bodyPr/>
                    <a:lstStyle/>
                    <a:p>
                      <a:r>
                        <a:rPr kumimoji="1" lang="nn-NO" altLang="ja-JP" dirty="0" smtClean="0"/>
                        <a:t>Microsoft Power BI for iOS</a:t>
                      </a:r>
                      <a:endParaRPr kumimoji="1" lang="ja-JP" altLang="en-US" dirty="0"/>
                    </a:p>
                  </a:txBody>
                  <a:tcPr/>
                </a:tc>
                <a:tc vMerge="1">
                  <a:txBody>
                    <a:bodyPr/>
                    <a:lstStyle/>
                    <a:p>
                      <a:endParaRPr kumimoji="1" lang="ja-JP" altLang="en-US" dirty="0" smtClean="0"/>
                    </a:p>
                  </a:txBody>
                  <a:tcPr/>
                </a:tc>
              </a:tr>
              <a:tr h="402175">
                <a:tc gridSpan="2">
                  <a:txBody>
                    <a:bodyPr/>
                    <a:lstStyle/>
                    <a:p>
                      <a:r>
                        <a:rPr kumimoji="1" lang="en-US" altLang="ja-JP" dirty="0" err="1" smtClean="0"/>
                        <a:t>InfoFrame</a:t>
                      </a:r>
                      <a:r>
                        <a:rPr kumimoji="1" lang="en-US" altLang="ja-JP" dirty="0" smtClean="0"/>
                        <a:t> Dr. Sum EA</a:t>
                      </a:r>
                      <a:endParaRPr kumimoji="1" lang="ja-JP" altLang="en-US" dirty="0"/>
                    </a:p>
                  </a:txBody>
                  <a:tcPr/>
                </a:tc>
                <a:tc hMerge="1">
                  <a:txBody>
                    <a:bodyPr/>
                    <a:lstStyle/>
                    <a:p>
                      <a:endParaRPr kumimoji="1" lang="ja-JP" altLang="en-US" dirty="0"/>
                    </a:p>
                  </a:txBody>
                  <a:tcPr/>
                </a:tc>
                <a:tc>
                  <a:txBody>
                    <a:bodyPr/>
                    <a:lstStyle/>
                    <a:p>
                      <a:r>
                        <a:rPr kumimoji="1" lang="ja-JP" altLang="en-US" dirty="0" smtClean="0"/>
                        <a:t>オープンデータをはじめとする各種データを、</a:t>
                      </a:r>
                      <a:r>
                        <a:rPr kumimoji="1" lang="en-US" altLang="ja-JP" dirty="0" smtClean="0"/>
                        <a:t>Excel</a:t>
                      </a:r>
                      <a:r>
                        <a:rPr kumimoji="1" lang="ja-JP" altLang="en-US" dirty="0" smtClean="0"/>
                        <a:t>インタフェースでの非定型検索、ブラウザインタフェースでの定型検索やダッシュボード等のユーザインタフェースにより見える</a:t>
                      </a:r>
                      <a:r>
                        <a:rPr kumimoji="1" lang="ja-JP" altLang="en-US" dirty="0" err="1" smtClean="0"/>
                        <a:t>化する</a:t>
                      </a:r>
                      <a:r>
                        <a:rPr kumimoji="1" lang="ja-JP" altLang="en-US" dirty="0" smtClean="0"/>
                        <a:t>、純国産の</a:t>
                      </a:r>
                      <a:r>
                        <a:rPr kumimoji="1" lang="en-US" altLang="ja-JP" dirty="0" smtClean="0"/>
                        <a:t>BI</a:t>
                      </a:r>
                      <a:r>
                        <a:rPr kumimoji="1" lang="ja-JP" altLang="en-US" dirty="0" smtClean="0"/>
                        <a:t>ツール。</a:t>
                      </a:r>
                    </a:p>
                  </a:txBody>
                  <a:tcPr/>
                </a:tc>
              </a:tr>
            </a:tbl>
          </a:graphicData>
        </a:graphic>
      </p:graphicFrame>
    </p:spTree>
    <p:extLst>
      <p:ext uri="{BB962C8B-B14F-4D97-AF65-F5344CB8AC3E}">
        <p14:creationId xmlns:p14="http://schemas.microsoft.com/office/powerpoint/2010/main" val="975651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掲載したツール</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lt"/>
              <a:buAutoNum type="arabicPeriod" startAt="8"/>
            </a:pPr>
            <a:r>
              <a:rPr lang="ja-JP" altLang="en-US" dirty="0" smtClean="0"/>
              <a:t>その他の有用なツール</a:t>
            </a:r>
          </a:p>
          <a:p>
            <a:pPr marL="457200" indent="-457200">
              <a:buFont typeface="+mj-lt"/>
              <a:buAutoNum type="arabicPeriod"/>
            </a:pPr>
            <a:endParaRPr lang="ja-JP" altLang="en-US" dirty="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4139496899"/>
              </p:ext>
            </p:extLst>
          </p:nvPr>
        </p:nvGraphicFramePr>
        <p:xfrm>
          <a:off x="878103" y="1484784"/>
          <a:ext cx="8601429" cy="1752600"/>
        </p:xfrm>
        <a:graphic>
          <a:graphicData uri="http://schemas.openxmlformats.org/drawingml/2006/table">
            <a:tbl>
              <a:tblPr firstRow="1" bandRow="1">
                <a:tableStyleId>{21E4AEA4-8DFA-4A89-87EB-49C32662AFE0}</a:tableStyleId>
              </a:tblPr>
              <a:tblGrid>
                <a:gridCol w="2612542"/>
                <a:gridCol w="5988887"/>
              </a:tblGrid>
              <a:tr h="140060">
                <a:tc>
                  <a:txBody>
                    <a:bodyPr/>
                    <a:lstStyle/>
                    <a:p>
                      <a:r>
                        <a:rPr kumimoji="1" lang="ja-JP" altLang="en-US" dirty="0" smtClean="0"/>
                        <a:t>ツール名</a:t>
                      </a:r>
                      <a:endParaRPr kumimoji="1" lang="ja-JP" altLang="en-US" dirty="0"/>
                    </a:p>
                  </a:txBody>
                  <a:tcPr/>
                </a:tc>
                <a:tc>
                  <a:txBody>
                    <a:bodyPr/>
                    <a:lstStyle/>
                    <a:p>
                      <a:r>
                        <a:rPr kumimoji="1" lang="ja-JP" altLang="en-US" dirty="0" smtClean="0"/>
                        <a:t>概要</a:t>
                      </a:r>
                      <a:endParaRPr kumimoji="1" lang="ja-JP" altLang="en-US" dirty="0"/>
                    </a:p>
                  </a:txBody>
                  <a:tcPr/>
                </a:tc>
              </a:tr>
              <a:tr h="235891">
                <a:tc>
                  <a:txBody>
                    <a:bodyPr/>
                    <a:lstStyle/>
                    <a:p>
                      <a:r>
                        <a:rPr kumimoji="1" lang="en-US" altLang="ja-JP" dirty="0" smtClean="0"/>
                        <a:t>IBM Watson™ Dialog </a:t>
                      </a:r>
                      <a:r>
                        <a:rPr kumimoji="1" lang="ja-JP" altLang="en-US" dirty="0" smtClean="0"/>
                        <a:t>サービス</a:t>
                      </a:r>
                      <a:endParaRPr kumimoji="1" lang="ja-JP" altLang="en-US" dirty="0"/>
                    </a:p>
                  </a:txBody>
                  <a:tcPr/>
                </a:tc>
                <a:tc>
                  <a:txBody>
                    <a:bodyPr/>
                    <a:lstStyle/>
                    <a:p>
                      <a:r>
                        <a:rPr kumimoji="1" lang="ja-JP" altLang="en-US" dirty="0" smtClean="0"/>
                        <a:t>自然言語による対話の仕組みを提供し、コンテキストによってユーザーの質問の理解を深めたり、手順を追ったガイドを可能にしたりするサービス。</a:t>
                      </a:r>
                      <a:endParaRPr kumimoji="1" lang="ja-JP" altLang="en-US" dirty="0"/>
                    </a:p>
                  </a:txBody>
                  <a:tcPr/>
                </a:tc>
              </a:tr>
              <a:tr h="140060">
                <a:tc>
                  <a:txBody>
                    <a:bodyPr/>
                    <a:lstStyle/>
                    <a:p>
                      <a:r>
                        <a:rPr kumimoji="1" lang="en-US" altLang="ja-JP" dirty="0" smtClean="0"/>
                        <a:t>Watson API</a:t>
                      </a:r>
                      <a:endParaRPr kumimoji="1" lang="ja-JP" altLang="en-US" dirty="0"/>
                    </a:p>
                  </a:txBody>
                  <a:tcPr/>
                </a:tc>
                <a:tc>
                  <a:txBody>
                    <a:bodyPr/>
                    <a:lstStyle/>
                    <a:p>
                      <a:r>
                        <a:rPr kumimoji="1" lang="en-US" altLang="ja-JP" dirty="0" smtClean="0"/>
                        <a:t>IBM Watson</a:t>
                      </a:r>
                      <a:r>
                        <a:rPr kumimoji="1" lang="ja-JP" altLang="en-US" dirty="0" smtClean="0"/>
                        <a:t>を活用した新しいアプリケーションの開発に使われるインタフェース。</a:t>
                      </a:r>
                    </a:p>
                  </a:txBody>
                  <a:tcPr/>
                </a:tc>
              </a:tr>
              <a:tr h="140060">
                <a:tc>
                  <a:txBody>
                    <a:bodyPr/>
                    <a:lstStyle/>
                    <a:p>
                      <a:r>
                        <a:rPr kumimoji="1" lang="ja-JP" altLang="en-US" dirty="0" smtClean="0"/>
                        <a:t>ソーシャル・データ・レポート・サービス</a:t>
                      </a:r>
                      <a:endParaRPr kumimoji="1" lang="ja-JP" altLang="en-US" dirty="0"/>
                    </a:p>
                  </a:txBody>
                  <a:tcPr/>
                </a:tc>
                <a:tc>
                  <a:txBody>
                    <a:bodyPr/>
                    <a:lstStyle/>
                    <a:p>
                      <a:r>
                        <a:rPr kumimoji="1" lang="en-US" altLang="ja-JP" dirty="0" smtClean="0"/>
                        <a:t>Twitter</a:t>
                      </a:r>
                      <a:r>
                        <a:rPr kumimoji="1" lang="ja-JP" altLang="en-US" dirty="0" smtClean="0"/>
                        <a:t>（ツイッター）の投稿情報をキーワード検索・収集し、定型的なレポートを生成・提供するサービス。</a:t>
                      </a:r>
                    </a:p>
                  </a:txBody>
                  <a:tcPr/>
                </a:tc>
              </a:tr>
            </a:tbl>
          </a:graphicData>
        </a:graphic>
      </p:graphicFrame>
    </p:spTree>
    <p:extLst>
      <p:ext uri="{BB962C8B-B14F-4D97-AF65-F5344CB8AC3E}">
        <p14:creationId xmlns:p14="http://schemas.microsoft.com/office/powerpoint/2010/main" val="3326162739"/>
      </p:ext>
    </p:extLst>
  </p:cSld>
  <p:clrMapOvr>
    <a:masterClrMapping/>
  </p:clrMapOvr>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9B8CA500-AB32-4A3C-B93E-CD492E224271}" vid="{D4CAFFFE-67A0-4DF2-B2F2-6BD9ABF8F007}"/>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Template>
  <TotalTime>0</TotalTime>
  <Words>1289</Words>
  <Application>Microsoft Office PowerPoint</Application>
  <PresentationFormat>A4 210 x 297 mm</PresentationFormat>
  <Paragraphs>183</Paragraphs>
  <Slides>10</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10</vt:i4>
      </vt:variant>
    </vt:vector>
  </HeadingPairs>
  <TitlesOfParts>
    <vt:vector size="25" baseType="lpstr">
      <vt:lpstr>ＤＦＧ華康ゴシック体W5</vt:lpstr>
      <vt:lpstr>ＤＦＧ平成ゴシック体W3</vt:lpstr>
      <vt:lpstr>ＤＦＧ平成ゴシック体W7</vt:lpstr>
      <vt:lpstr>Franklin Gothic Demi</vt:lpstr>
      <vt:lpstr>굴림</vt:lpstr>
      <vt:lpstr>ＭＳ Ｐゴシック</vt:lpstr>
      <vt:lpstr>ＭＳ Ｐ明朝</vt:lpstr>
      <vt:lpstr>ヒラギノ角ゴ ProN W3</vt:lpstr>
      <vt:lpstr>ヒラギノ角ゴ ProN W6</vt:lpstr>
      <vt:lpstr>メイリオ</vt:lpstr>
      <vt:lpstr>平成明朝</vt:lpstr>
      <vt:lpstr>Arial</vt:lpstr>
      <vt:lpstr>Calibri</vt:lpstr>
      <vt:lpstr>Wingdings</vt:lpstr>
      <vt:lpstr>VLEDパワポ基本テンプレート</vt:lpstr>
      <vt:lpstr>データの利活用・公開に有用な ツール集  概要</vt:lpstr>
      <vt:lpstr>データの利活用・公開に有用なツール集の概要</vt:lpstr>
      <vt:lpstr>データの利活用・公開に有用なツール集の構成案</vt:lpstr>
      <vt:lpstr>掲載したツール</vt:lpstr>
      <vt:lpstr>掲載したツール</vt:lpstr>
      <vt:lpstr>掲載したツール</vt:lpstr>
      <vt:lpstr>掲載したツール</vt:lpstr>
      <vt:lpstr>掲載したツール</vt:lpstr>
      <vt:lpstr>掲載したツール</vt:lpstr>
      <vt:lpstr>PowerPoint プレゼンテーション</vt:lpstr>
    </vt:vector>
  </TitlesOfParts>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2015-02-01T00:57:09Z</dcterms:created>
  <dcterms:modified xsi:type="dcterms:W3CDTF">2016-03-10T03:30:01Z</dcterms:modified>
</cp:coreProperties>
</file>