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mp" ContentType="image/png"/>
  <Default Extension="tif" ContentType="image/tif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slideLayouts/slideLayout2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  <p:sldMasterId id="2147483660" r:id="rId2"/>
    <p:sldMasterId id="2147483662" r:id="rId3"/>
    <p:sldMasterId id="2147483674" r:id="rId4"/>
    <p:sldMasterId id="2147483689" r:id="rId5"/>
    <p:sldMasterId id="2147483702" r:id="rId6"/>
    <p:sldMasterId id="2147483704" r:id="rId7"/>
    <p:sldMasterId id="2147483709" r:id="rId8"/>
  </p:sldMasterIdLst>
  <p:notesMasterIdLst>
    <p:notesMasterId r:id="rId37"/>
  </p:notesMasterIdLst>
  <p:sldIdLst>
    <p:sldId id="307" r:id="rId9"/>
    <p:sldId id="263" r:id="rId10"/>
    <p:sldId id="321" r:id="rId11"/>
    <p:sldId id="320" r:id="rId12"/>
    <p:sldId id="322" r:id="rId13"/>
    <p:sldId id="310" r:id="rId14"/>
    <p:sldId id="325" r:id="rId15"/>
    <p:sldId id="264" r:id="rId16"/>
    <p:sldId id="312" r:id="rId17"/>
    <p:sldId id="317" r:id="rId18"/>
    <p:sldId id="306" r:id="rId19"/>
    <p:sldId id="266" r:id="rId20"/>
    <p:sldId id="268" r:id="rId21"/>
    <p:sldId id="270" r:id="rId22"/>
    <p:sldId id="324" r:id="rId23"/>
    <p:sldId id="315" r:id="rId24"/>
    <p:sldId id="316" r:id="rId25"/>
    <p:sldId id="314" r:id="rId26"/>
    <p:sldId id="313" r:id="rId27"/>
    <p:sldId id="282" r:id="rId28"/>
    <p:sldId id="327" r:id="rId29"/>
    <p:sldId id="328" r:id="rId30"/>
    <p:sldId id="329" r:id="rId31"/>
    <p:sldId id="330" r:id="rId32"/>
    <p:sldId id="292" r:id="rId33"/>
    <p:sldId id="326" r:id="rId34"/>
    <p:sldId id="331" r:id="rId35"/>
    <p:sldId id="318" r:id="rId36"/>
  </p:sldIdLst>
  <p:sldSz cx="5761038" cy="3236913"/>
  <p:notesSz cx="6858000" cy="9144000"/>
  <p:defaultTextStyle>
    <a:defPPr>
      <a:defRPr lang="en-US"/>
    </a:defPPr>
    <a:lvl1pPr marL="0" algn="l" defTabSz="2570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257084" algn="l" defTabSz="2570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514167" algn="l" defTabSz="2570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771251" algn="l" defTabSz="2570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028334" algn="l" defTabSz="2570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285418" algn="l" defTabSz="2570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1542501" algn="l" defTabSz="2570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1799585" algn="l" defTabSz="2570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056668" algn="l" defTabSz="2570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98">
          <p15:clr>
            <a:srgbClr val="A4A3A4"/>
          </p15:clr>
        </p15:guide>
        <p15:guide id="2" orient="horz" pos="1590">
          <p15:clr>
            <a:srgbClr val="A4A3A4"/>
          </p15:clr>
        </p15:guide>
        <p15:guide id="3" pos="3471">
          <p15:clr>
            <a:srgbClr val="A4A3A4"/>
          </p15:clr>
        </p15:guide>
        <p15:guide id="4" pos="1754">
          <p15:clr>
            <a:srgbClr val="A4A3A4"/>
          </p15:clr>
        </p15:guide>
        <p15:guide id="5" pos="15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C390"/>
    <a:srgbClr val="941178"/>
    <a:srgbClr val="C80012"/>
    <a:srgbClr val="22AE31"/>
    <a:srgbClr val="26C99B"/>
    <a:srgbClr val="C80013"/>
    <a:srgbClr val="00B7FF"/>
    <a:srgbClr val="1190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15" autoAdjust="0"/>
    <p:restoredTop sz="50551" autoAdjust="0"/>
  </p:normalViewPr>
  <p:slideViewPr>
    <p:cSldViewPr snapToGrid="0" snapToObjects="1">
      <p:cViewPr varScale="1">
        <p:scale>
          <a:sx n="83" d="100"/>
          <a:sy n="83" d="100"/>
        </p:scale>
        <p:origin x="-2816" y="-96"/>
      </p:cViewPr>
      <p:guideLst>
        <p:guide orient="horz" pos="1898"/>
        <p:guide orient="horz" pos="1590"/>
        <p:guide pos="3471"/>
        <p:guide pos="1754"/>
        <p:guide pos="1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2" d="100"/>
          <a:sy n="92" d="100"/>
        </p:scale>
        <p:origin x="354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9" Type="http://schemas.openxmlformats.org/officeDocument/2006/relationships/slide" Target="slides/slide1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994C6-8F1B-9C43-8D40-BCDF19FB8B93}" type="datetimeFigureOut">
              <a:rPr lang="en-US" smtClean="0"/>
              <a:t>05/12/2013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B13E4-4993-E54D-959B-DB0B0E4FC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449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Today I will talk to you about:</a:t>
            </a:r>
          </a:p>
          <a:p>
            <a:endParaRPr lang="en-GB" baseline="0" dirty="0" smtClean="0"/>
          </a:p>
          <a:p>
            <a:r>
              <a:rPr lang="en-GB" baseline="0" dirty="0" smtClean="0"/>
              <a:t>Why the time is now</a:t>
            </a:r>
          </a:p>
          <a:p>
            <a:r>
              <a:rPr lang="en-GB" baseline="0" dirty="0" smtClean="0"/>
              <a:t>How the ODI is catalysing impact </a:t>
            </a:r>
          </a:p>
          <a:p>
            <a:r>
              <a:rPr lang="en-GB" baseline="0" dirty="0" smtClean="0"/>
              <a:t>Creating the right global conditions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B13E4-4993-E54D-959B-DB0B0E4FCF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00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2725" y="812800"/>
            <a:ext cx="7131050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is my personal favourite</a:t>
            </a:r>
            <a:r>
              <a:rPr lang="en-GB" baseline="0" dirty="0" smtClean="0"/>
              <a:t> – this vending machine doesn’t work on money or a swipe card – but on economic news. </a:t>
            </a:r>
          </a:p>
          <a:p>
            <a:endParaRPr lang="en-GB" baseline="0" dirty="0" smtClean="0"/>
          </a:p>
          <a:p>
            <a:r>
              <a:rPr lang="en-GB" baseline="0" dirty="0" smtClean="0"/>
              <a:t>Every time there is bad news in the UK economy it vends a packet of crisps – some junk food to cheer yourself up!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31CF4E-0F7F-AB4C-8187-786C7B295D1C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977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2725" y="812800"/>
            <a:ext cx="7131050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want to talk to</a:t>
            </a:r>
            <a:r>
              <a:rPr lang="en-US" baseline="0" dirty="0" smtClean="0"/>
              <a:t> you about some of the examples we have seen over the last 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31CF4E-0F7F-AB4C-8187-786C7B295D1C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888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£200m</a:t>
            </a:r>
            <a:r>
              <a:rPr lang="en-GB" baseline="0" dirty="0" smtClean="0"/>
              <a:t> saving identified in the NHS drug budget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B13E4-4993-E54D-959B-DB0B0E4FCF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276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Corporate</a:t>
            </a:r>
            <a:r>
              <a:rPr lang="en-GB" baseline="0" dirty="0" smtClean="0"/>
              <a:t> structures revealed in from regulatory filings in the USA</a:t>
            </a:r>
          </a:p>
          <a:p>
            <a:endParaRPr lang="en-GB" baseline="0" dirty="0" smtClean="0"/>
          </a:p>
          <a:p>
            <a:r>
              <a:rPr lang="en-GB" baseline="0" dirty="0" smtClean="0"/>
              <a:t>Country is sized by the number of companies with &gt;50% holding from Goldman Sachs.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You can see USA over here</a:t>
            </a:r>
          </a:p>
          <a:p>
            <a:r>
              <a:rPr lang="en-GB" baseline="0" dirty="0" smtClean="0"/>
              <a:t>UK here</a:t>
            </a:r>
          </a:p>
          <a:p>
            <a:r>
              <a:rPr lang="en-GB" baseline="0" dirty="0" smtClean="0"/>
              <a:t>The funny arm shaped country here is the </a:t>
            </a:r>
            <a:r>
              <a:rPr lang="en-GB" baseline="0" dirty="0" err="1" smtClean="0"/>
              <a:t>cayman</a:t>
            </a:r>
            <a:r>
              <a:rPr lang="en-GB" baseline="0" dirty="0" smtClean="0"/>
              <a:t> islands</a:t>
            </a:r>
          </a:p>
          <a:p>
            <a:endParaRPr lang="en-GB" baseline="0" dirty="0" smtClean="0"/>
          </a:p>
          <a:p>
            <a:r>
              <a:rPr lang="en-GB" baseline="0" dirty="0" smtClean="0"/>
              <a:t>I’ll let you draw your own conclusions on that.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This is insight that is very valuable to regulators, but needed data from 3 different </a:t>
            </a:r>
            <a:r>
              <a:rPr lang="en-GB" baseline="0" dirty="0" err="1" smtClean="0"/>
              <a:t>regulatrs</a:t>
            </a:r>
            <a:r>
              <a:rPr lang="en-GB" baseline="0" dirty="0" smtClean="0"/>
              <a:t> to be combined. Having worked inside Government I can tell you that data sharing agreement would have taken me a months/years to negotiate – with an open approach a 3</a:t>
            </a:r>
            <a:r>
              <a:rPr lang="en-GB" baseline="30000" dirty="0" smtClean="0"/>
              <a:t>rd</a:t>
            </a:r>
            <a:r>
              <a:rPr lang="en-GB" baseline="0" dirty="0" smtClean="0"/>
              <a:t> party could come in, combine the data and resell the insight.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B13E4-4993-E54D-959B-DB0B0E4FCF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78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Peer to peer lending</a:t>
            </a:r>
            <a:r>
              <a:rPr lang="en-GB" baseline="0" dirty="0" smtClean="0"/>
              <a:t> – people lending direct to other people online – has grown in the UK from humble beginnings 10 years ago</a:t>
            </a:r>
          </a:p>
          <a:p>
            <a:endParaRPr lang="en-GB" dirty="0" smtClean="0"/>
          </a:p>
          <a:p>
            <a:r>
              <a:rPr lang="en-GB" dirty="0" smtClean="0"/>
              <a:t>After 10 years of double digit growth they</a:t>
            </a:r>
            <a:r>
              <a:rPr lang="en-GB" baseline="0" dirty="0" smtClean="0"/>
              <a:t> are now not so humble. They have ~1% of the retail loan market.</a:t>
            </a:r>
          </a:p>
          <a:p>
            <a:endParaRPr lang="en-GB" baseline="0" dirty="0" smtClean="0"/>
          </a:p>
          <a:p>
            <a:r>
              <a:rPr lang="en-GB" baseline="0" dirty="0" smtClean="0"/>
              <a:t>We worked with industry to open up their data – suitably </a:t>
            </a:r>
            <a:r>
              <a:rPr lang="en-GB" baseline="0" dirty="0" err="1" smtClean="0"/>
              <a:t>anonymised</a:t>
            </a:r>
            <a:r>
              <a:rPr lang="en-GB" baseline="0" dirty="0" smtClean="0"/>
              <a:t> – and worked with the regulator to test hypotheses.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We proved from near-real time, point level data, that the market was well formed.</a:t>
            </a:r>
          </a:p>
          <a:p>
            <a:endParaRPr lang="en-GB" baseline="0" dirty="0" smtClean="0"/>
          </a:p>
          <a:p>
            <a:r>
              <a:rPr lang="en-GB" baseline="0" dirty="0" smtClean="0"/>
              <a:t>In the words of the Bank of England “Data Rich and regulation light”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B13E4-4993-E54D-959B-DB0B0E4FCF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71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Convening a community</a:t>
            </a:r>
            <a:r>
              <a:rPr lang="en-GB" baseline="0" dirty="0" smtClean="0"/>
              <a:t> round impact.</a:t>
            </a:r>
          </a:p>
          <a:p>
            <a:endParaRPr lang="en-GB" baseline="0" dirty="0" smtClean="0"/>
          </a:p>
          <a:p>
            <a:r>
              <a:rPr lang="en-GB" baseline="0" dirty="0" smtClean="0"/>
              <a:t>One of the first steps we took was to bring in </a:t>
            </a:r>
            <a:r>
              <a:rPr lang="en-GB" baseline="0" dirty="0" err="1" smtClean="0"/>
              <a:t>startups</a:t>
            </a:r>
            <a:r>
              <a:rPr lang="en-GB" baseline="0" dirty="0" smtClean="0"/>
              <a:t>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B13E4-4993-E54D-959B-DB0B0E4FCF1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37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2725" y="812800"/>
            <a:ext cx="7131050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Act a a microcosm of the membership programme</a:t>
            </a:r>
          </a:p>
          <a:p>
            <a:endParaRPr lang="en-GB" dirty="0" smtClean="0"/>
          </a:p>
          <a:p>
            <a:r>
              <a:rPr lang="en-GB" dirty="0" smtClean="0"/>
              <a:t>Helped Transport</a:t>
            </a:r>
            <a:r>
              <a:rPr lang="en-GB" baseline="0" dirty="0" smtClean="0"/>
              <a:t> API close major funding round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31CF4E-0F7F-AB4C-8187-786C7B295D1C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1948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2725" y="812800"/>
            <a:ext cx="7131050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Real time energy use to feed in to behaviour change.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31CF4E-0F7F-AB4C-8187-786C7B295D1C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965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2725" y="812800"/>
            <a:ext cx="7131050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31CF4E-0F7F-AB4C-8187-786C7B295D1C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7588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2725" y="812800"/>
            <a:ext cx="7131050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ts val="599"/>
              </a:spcBef>
              <a:spcAft>
                <a:spcPts val="500"/>
              </a:spcAft>
              <a:tabLst>
                <a:tab pos="361588" algn="l"/>
                <a:tab pos="723176" algn="l"/>
                <a:tab pos="1084764" algn="l"/>
                <a:tab pos="1446352" algn="l"/>
                <a:tab pos="1807940" algn="l"/>
                <a:tab pos="2169528" algn="l"/>
                <a:tab pos="2531116" algn="l"/>
                <a:tab pos="2892704" algn="l"/>
                <a:tab pos="3254292" algn="l"/>
                <a:tab pos="3615881" algn="l"/>
                <a:tab pos="3977469" algn="l"/>
                <a:tab pos="4339057" algn="l"/>
                <a:tab pos="4700645" algn="l"/>
                <a:tab pos="5062233" algn="l"/>
                <a:tab pos="5423821" algn="l"/>
              </a:tabLst>
            </a:pPr>
            <a:r>
              <a:rPr lang="en-US" sz="1798" dirty="0" smtClean="0"/>
              <a:t>The first </a:t>
            </a:r>
            <a:r>
              <a:rPr lang="en-US" sz="1798" b="1" dirty="0" smtClean="0"/>
              <a:t>robust</a:t>
            </a:r>
            <a:r>
              <a:rPr lang="en-US" sz="1798" dirty="0" smtClean="0"/>
              <a:t> </a:t>
            </a:r>
            <a:r>
              <a:rPr lang="en-US" sz="1798" b="1" dirty="0" smtClean="0"/>
              <a:t>quality badge</a:t>
            </a:r>
            <a:r>
              <a:rPr lang="en-US" sz="1798" dirty="0" smtClean="0"/>
              <a:t> for open data</a:t>
            </a:r>
          </a:p>
          <a:p>
            <a:pPr algn="l">
              <a:spcBef>
                <a:spcPts val="599"/>
              </a:spcBef>
              <a:spcAft>
                <a:spcPts val="500"/>
              </a:spcAft>
              <a:tabLst>
                <a:tab pos="361588" algn="l"/>
                <a:tab pos="723176" algn="l"/>
                <a:tab pos="1084764" algn="l"/>
                <a:tab pos="1446352" algn="l"/>
                <a:tab pos="1807940" algn="l"/>
                <a:tab pos="2169528" algn="l"/>
                <a:tab pos="2531116" algn="l"/>
                <a:tab pos="2892704" algn="l"/>
                <a:tab pos="3254292" algn="l"/>
                <a:tab pos="3615881" algn="l"/>
                <a:tab pos="3977469" algn="l"/>
                <a:tab pos="4339057" algn="l"/>
                <a:tab pos="4700645" algn="l"/>
                <a:tab pos="5062233" algn="l"/>
                <a:tab pos="5423821" algn="l"/>
              </a:tabLst>
            </a:pPr>
            <a:endParaRPr lang="en-US" sz="1798" dirty="0" smtClean="0"/>
          </a:p>
          <a:p>
            <a:pPr marL="1122033" lvl="6" indent="-183966">
              <a:spcBef>
                <a:spcPts val="599"/>
              </a:spcBef>
              <a:spcAft>
                <a:spcPts val="500"/>
              </a:spcAft>
              <a:buFontTx/>
              <a:buChar char="-"/>
              <a:tabLst>
                <a:tab pos="361588" algn="l"/>
                <a:tab pos="723176" algn="l"/>
                <a:tab pos="1084764" algn="l"/>
                <a:tab pos="1446352" algn="l"/>
                <a:tab pos="1807940" algn="l"/>
                <a:tab pos="2169528" algn="l"/>
                <a:tab pos="2531116" algn="l"/>
                <a:tab pos="2892704" algn="l"/>
                <a:tab pos="3254292" algn="l"/>
                <a:tab pos="3615881" algn="l"/>
                <a:tab pos="3977469" algn="l"/>
                <a:tab pos="4339057" algn="l"/>
                <a:tab pos="4700645" algn="l"/>
                <a:tab pos="5062233" algn="l"/>
                <a:tab pos="5423821" algn="l"/>
              </a:tabLst>
            </a:pPr>
            <a:r>
              <a:rPr lang="en-US" sz="1798" dirty="0" smtClean="0"/>
              <a:t>Helps publishers certify their data</a:t>
            </a:r>
          </a:p>
          <a:p>
            <a:pPr marL="1122033" lvl="6" indent="-183966">
              <a:spcBef>
                <a:spcPts val="599"/>
              </a:spcBef>
              <a:spcAft>
                <a:spcPts val="500"/>
              </a:spcAft>
              <a:buFontTx/>
              <a:buChar char="-"/>
              <a:tabLst>
                <a:tab pos="361588" algn="l"/>
                <a:tab pos="723176" algn="l"/>
                <a:tab pos="1084764" algn="l"/>
                <a:tab pos="1446352" algn="l"/>
                <a:tab pos="1807940" algn="l"/>
                <a:tab pos="2169528" algn="l"/>
                <a:tab pos="2531116" algn="l"/>
                <a:tab pos="2892704" algn="l"/>
                <a:tab pos="3254292" algn="l"/>
                <a:tab pos="3615881" algn="l"/>
                <a:tab pos="3977469" algn="l"/>
                <a:tab pos="4339057" algn="l"/>
                <a:tab pos="4700645" algn="l"/>
                <a:tab pos="5062233" algn="l"/>
                <a:tab pos="5423821" algn="l"/>
              </a:tabLst>
            </a:pPr>
            <a:r>
              <a:rPr lang="en-US" sz="1798" dirty="0" smtClean="0"/>
              <a:t>Helps users find and use it</a:t>
            </a:r>
          </a:p>
          <a:p>
            <a:pPr marL="1122033" lvl="6" indent="-183966">
              <a:spcBef>
                <a:spcPts val="599"/>
              </a:spcBef>
              <a:spcAft>
                <a:spcPts val="500"/>
              </a:spcAft>
              <a:buFontTx/>
              <a:buChar char="-"/>
              <a:tabLst>
                <a:tab pos="361588" algn="l"/>
                <a:tab pos="723176" algn="l"/>
                <a:tab pos="1084764" algn="l"/>
                <a:tab pos="1446352" algn="l"/>
                <a:tab pos="1807940" algn="l"/>
                <a:tab pos="2169528" algn="l"/>
                <a:tab pos="2531116" algn="l"/>
                <a:tab pos="2892704" algn="l"/>
                <a:tab pos="3254292" algn="l"/>
                <a:tab pos="3615881" algn="l"/>
                <a:tab pos="3977469" algn="l"/>
                <a:tab pos="4339057" algn="l"/>
                <a:tab pos="4700645" algn="l"/>
                <a:tab pos="5062233" algn="l"/>
                <a:tab pos="5423821" algn="l"/>
              </a:tabLst>
            </a:pPr>
            <a:r>
              <a:rPr lang="en-US" sz="1798" dirty="0" smtClean="0"/>
              <a:t>Helps policy makers control &amp; benchmark</a:t>
            </a: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Moves from the technical standards into</a:t>
            </a:r>
            <a:r>
              <a:rPr lang="en-US" baseline="0" dirty="0" smtClean="0"/>
              <a:t> the Service Level Agreement for data – the social side of supply.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the believe data is the raw material then these certificates give you certainty of supply.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31CF4E-0F7F-AB4C-8187-786C7B295D1C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32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People have long said that data is the raw</a:t>
            </a:r>
            <a:r>
              <a:rPr lang="en-GB" baseline="0" dirty="0" smtClean="0"/>
              <a:t> material of the new industrial revolution</a:t>
            </a:r>
          </a:p>
          <a:p>
            <a:endParaRPr lang="en-GB" baseline="0" dirty="0" smtClean="0"/>
          </a:p>
          <a:p>
            <a:r>
              <a:rPr lang="en-GB" baseline="0" dirty="0" smtClean="0"/>
              <a:t>Without data you can’t have insight, and see what is really going on</a:t>
            </a:r>
          </a:p>
          <a:p>
            <a:r>
              <a:rPr lang="en-GB" baseline="0" dirty="0" smtClean="0"/>
              <a:t>Without data you can’t join things together and discover new ways of working</a:t>
            </a:r>
            <a:endParaRPr lang="en-GB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Without data you can’t have digital products and services</a:t>
            </a:r>
          </a:p>
          <a:p>
            <a:endParaRPr lang="en-GB" dirty="0" smtClean="0"/>
          </a:p>
          <a:p>
            <a:r>
              <a:rPr lang="en-GB" dirty="0" smtClean="0"/>
              <a:t>Open</a:t>
            </a:r>
            <a:r>
              <a:rPr lang="en-GB" baseline="0" dirty="0" smtClean="0"/>
              <a:t> Data creates an environment where this data is freely </a:t>
            </a:r>
            <a:r>
              <a:rPr lang="en-GB" baseline="0" dirty="0" err="1" smtClean="0"/>
              <a:t>avaialble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B13E4-4993-E54D-959B-DB0B0E4FCF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903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2725" y="812800"/>
            <a:ext cx="7131050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Looking for a genuinely</a:t>
            </a:r>
            <a:r>
              <a:rPr lang="en-US" baseline="0" dirty="0" smtClean="0"/>
              <a:t> mixed economy.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Expert is not appropriate for everything – it is a very high bar! It might be appropriate for publishing a core reference data set like e.g. company numbers.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Raw is a great start for getting started in publishing data sets for general reuse.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31CF4E-0F7F-AB4C-8187-786C7B295D1C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8884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 algn="l">
              <a:lnSpc>
                <a:spcPct val="97000"/>
              </a:lnSpc>
            </a:pPr>
            <a:fld id="{F624BFF7-687E-405E-B8BD-E204D6CF7AC9}" type="slidenum">
              <a:t>21</a:t>
            </a:fld>
            <a:endParaRPr lang="en-GB" sz="1600">
              <a:solidFill>
                <a:srgbClr val="000000"/>
              </a:solidFill>
              <a:latin typeface="Helvetica Neue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D29731B-65DA-4CBC-8778-044148B8F6CC}" type="slidenum">
              <a:t>21</a:t>
            </a:fld>
            <a:endParaRPr lang="en-GB"/>
          </a:p>
        </p:txBody>
      </p:sp>
      <p:sp>
        <p:nvSpPr>
          <p:cNvPr id="3" name="Text Box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2725" y="812800"/>
            <a:ext cx="71326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4" name="Text Box 2"/>
          <p:cNvSpPr txBox="1">
            <a:spLocks noGrp="1"/>
          </p:cNvSpPr>
          <p:nvPr>
            <p:ph type="body" sz="quarter" idx="1"/>
          </p:nvPr>
        </p:nvSpPr>
        <p:spPr>
          <a:xfrm>
            <a:off x="755639" y="5078520"/>
            <a:ext cx="6048000" cy="4811400"/>
          </a:xfrm>
        </p:spPr>
        <p:txBody>
          <a:bodyPr wrap="none" lIns="90000" tIns="45000" rIns="90000" bIns="45000" anchor="t">
            <a:noAutofit/>
          </a:bodyPr>
          <a:lstStyle/>
          <a:p>
            <a:pPr marL="0" lvl="0" indent="0">
              <a:buSzPct val="45000"/>
              <a:buNone/>
            </a:pPr>
            <a:r>
              <a:rPr lang="en-GB" dirty="0" smtClean="0"/>
              <a:t>Now</a:t>
            </a:r>
            <a:r>
              <a:rPr lang="en-GB" baseline="0" dirty="0" smtClean="0"/>
              <a:t> building up a network of organisations worldwide who can help convene that community around impact</a:t>
            </a:r>
            <a:endParaRPr lang="en-GB" dirty="0"/>
          </a:p>
          <a:p>
            <a:pPr marL="0" lvl="0" indent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23115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2B0519B-7C1C-4309-9377-6DBD25D95805}" type="slidenum">
              <a:t>22</a:t>
            </a:fld>
            <a:endParaRPr lang="en-GB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266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D433979-ADB8-4DEE-A6AE-D45E99461341}" type="slidenum">
              <a:t>23</a:t>
            </a:fld>
            <a:endParaRPr lang="en-GB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5180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41D0EDB-22AA-420E-8341-CEDEDC4F849B}" type="slidenum">
              <a:t>24</a:t>
            </a:fld>
            <a:endParaRPr lang="en-GB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09405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End here!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B13E4-4993-E54D-959B-DB0B0E4FCF1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028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Open</a:t>
            </a:r>
            <a:r>
              <a:rPr lang="en-GB" baseline="0" dirty="0" smtClean="0"/>
              <a:t> Data Barometer: Japan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B13E4-4993-E54D-959B-DB0B0E4FCF1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8651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Open Data Index:</a:t>
            </a:r>
            <a:r>
              <a:rPr lang="en-GB" baseline="0" dirty="0" smtClean="0"/>
              <a:t> Japan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B13E4-4993-E54D-959B-DB0B0E4FCF1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458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2725" y="812800"/>
            <a:ext cx="7131050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Venn diagram</a:t>
            </a:r>
            <a:r>
              <a:rPr lang="en-GB" baseline="0" dirty="0" smtClean="0"/>
              <a:t>: big, open and personal data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31CF4E-0F7F-AB4C-8187-786C7B295D1C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238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2725" y="812800"/>
            <a:ext cx="7131050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Open is the the new default….</a:t>
            </a:r>
            <a:endParaRPr lang="en-GB" dirty="0" smtClean="0"/>
          </a:p>
          <a:p>
            <a:endParaRPr lang="en-GB" baseline="0" dirty="0" smtClean="0"/>
          </a:p>
          <a:p>
            <a:r>
              <a:rPr lang="en-GB" baseline="0" dirty="0" smtClean="0"/>
              <a:t>This is important because Government data is often central to a data ecosystem – it is the data that describes a country and a countries infrastructure.</a:t>
            </a:r>
          </a:p>
          <a:p>
            <a:endParaRPr lang="en-GB" baseline="0" dirty="0" smtClean="0"/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31CF4E-0F7F-AB4C-8187-786C7B295D1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4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2725" y="812800"/>
            <a:ext cx="7131050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There</a:t>
            </a:r>
            <a:r>
              <a:rPr lang="en-GB" baseline="0" dirty="0" smtClean="0"/>
              <a:t> is now a global movement to open up Government data.</a:t>
            </a:r>
          </a:p>
          <a:p>
            <a:endParaRPr lang="en-GB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That is why it was a pivotal moment when the G8 signed up to the Open Data Charter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31CF4E-0F7F-AB4C-8187-786C7B295D1C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676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2725" y="812800"/>
            <a:ext cx="7131050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i="1" spc="-50" dirty="0" smtClean="0"/>
              <a:t>“a new era in which people can use open data to generate insights, ideas, and services</a:t>
            </a:r>
          </a:p>
          <a:p>
            <a:pPr algn="l"/>
            <a:r>
              <a:rPr lang="en-US" sz="1200" i="1" spc="-50" dirty="0" smtClean="0"/>
              <a:t>to create a better world for all”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G8 open data</a:t>
            </a:r>
            <a:r>
              <a:rPr lang="en-US" baseline="0" dirty="0" smtClean="0"/>
              <a:t> charter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31CF4E-0F7F-AB4C-8187-786C7B295D1C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956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Last year the ODI was founded by Sir Tim Berners-Lee</a:t>
            </a:r>
            <a:r>
              <a:rPr lang="en-GB" baseline="0" dirty="0" smtClean="0"/>
              <a:t> and Sir Nigel </a:t>
            </a:r>
            <a:r>
              <a:rPr lang="en-GB" baseline="0" dirty="0" err="1" smtClean="0"/>
              <a:t>Shadbolt</a:t>
            </a:r>
            <a:r>
              <a:rPr lang="en-GB" baseline="0" dirty="0" smtClean="0"/>
              <a:t> to create an environment that would unleash the impact of open data.</a:t>
            </a:r>
          </a:p>
          <a:p>
            <a:endParaRPr lang="en-GB" baseline="0" dirty="0" smtClean="0"/>
          </a:p>
          <a:p>
            <a:r>
              <a:rPr lang="en-GB" baseline="0" dirty="0" smtClean="0"/>
              <a:t>An environment that would bring together:</a:t>
            </a:r>
          </a:p>
          <a:p>
            <a:endParaRPr lang="en-GB" baseline="0" dirty="0" smtClean="0"/>
          </a:p>
          <a:p>
            <a:r>
              <a:rPr lang="en-GB" baseline="0" dirty="0" smtClean="0"/>
              <a:t>Entrepreneurs and industry;</a:t>
            </a:r>
          </a:p>
          <a:p>
            <a:r>
              <a:rPr lang="en-GB" baseline="0" dirty="0" smtClean="0"/>
              <a:t>Academia; and </a:t>
            </a:r>
          </a:p>
          <a:p>
            <a:r>
              <a:rPr lang="en-GB" baseline="0" dirty="0" smtClean="0"/>
              <a:t>The Public Sector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B13E4-4993-E54D-959B-DB0B0E4FCF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43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294B482-C59D-E847-94A4-E6A59EB01136}" type="slidenum">
              <a:rPr lang="en-GB"/>
              <a:pPr/>
              <a:t>7</a:t>
            </a:fld>
            <a:endParaRPr lang="en-GB"/>
          </a:p>
        </p:txBody>
      </p:sp>
      <p:sp>
        <p:nvSpPr>
          <p:cNvPr id="624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2725" y="812800"/>
            <a:ext cx="713263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24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 smtClean="0"/>
              <a:t>Been an amazing first year.</a:t>
            </a:r>
          </a:p>
          <a:p>
            <a:endParaRPr lang="en-US" dirty="0" smtClean="0"/>
          </a:p>
          <a:p>
            <a:r>
              <a:rPr lang="en-US" dirty="0" smtClean="0"/>
              <a:t>Been</a:t>
            </a:r>
            <a:r>
              <a:rPr lang="en-US" baseline="0" dirty="0" smtClean="0"/>
              <a:t> overwhelmed by the response we have had.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Over 7,000 people have visited our office</a:t>
            </a:r>
          </a:p>
          <a:p>
            <a:r>
              <a:rPr lang="en-US" baseline="0" dirty="0" smtClean="0"/>
              <a:t>From over 20 countries; and</a:t>
            </a:r>
          </a:p>
          <a:p>
            <a:r>
              <a:rPr lang="en-US" baseline="0" dirty="0" smtClean="0"/>
              <a:t>Importantly managed to find stories of impact [more on that later]</a:t>
            </a:r>
          </a:p>
        </p:txBody>
      </p:sp>
    </p:spTree>
    <p:extLst>
      <p:ext uri="{BB962C8B-B14F-4D97-AF65-F5344CB8AC3E}">
        <p14:creationId xmlns:p14="http://schemas.microsoft.com/office/powerpoint/2010/main" val="1693137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B13E4-4993-E54D-959B-DB0B0E4FCF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659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2725" y="812800"/>
            <a:ext cx="7131050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199" spc="-50" dirty="0" smtClean="0">
                <a:solidFill>
                  <a:schemeClr val="bg1"/>
                </a:solidFill>
              </a:rPr>
              <a:t>The world’s first “Data as culture” art commission</a:t>
            </a:r>
          </a:p>
          <a:p>
            <a:endParaRPr lang="en-GB" sz="1199" spc="-50" dirty="0" smtClean="0">
              <a:solidFill>
                <a:schemeClr val="bg1"/>
              </a:solidFill>
            </a:endParaRPr>
          </a:p>
          <a:p>
            <a:r>
              <a:rPr lang="en-GB" sz="1199" spc="-50" dirty="0" smtClean="0">
                <a:solidFill>
                  <a:schemeClr val="bg1"/>
                </a:solidFill>
              </a:rPr>
              <a:t>+ 89 respondents from 20 countries in 2 weeks</a:t>
            </a:r>
          </a:p>
          <a:p>
            <a:endParaRPr lang="en-GB" sz="1199" spc="-50" dirty="0" smtClean="0">
              <a:solidFill>
                <a:schemeClr val="bg1"/>
              </a:solidFill>
            </a:endParaRPr>
          </a:p>
          <a:p>
            <a:r>
              <a:rPr lang="en-GB" sz="1199" spc="-50" dirty="0" smtClean="0">
                <a:solidFill>
                  <a:schemeClr val="bg1"/>
                </a:solidFill>
              </a:rPr>
              <a:t>+ Global coverage (WSJ, main TED conference in LA)</a:t>
            </a:r>
          </a:p>
          <a:p>
            <a:endParaRPr lang="en-GB" sz="1199" spc="-50" dirty="0" smtClean="0">
              <a:solidFill>
                <a:schemeClr val="bg1"/>
              </a:solidFill>
            </a:endParaRPr>
          </a:p>
          <a:p>
            <a:r>
              <a:rPr lang="en-GB" sz="1199" spc="-50" dirty="0" smtClean="0">
                <a:solidFill>
                  <a:schemeClr val="bg1"/>
                </a:solidFill>
              </a:rPr>
              <a:t>+ 3,000+ visitors to the ODI London space</a:t>
            </a:r>
          </a:p>
          <a:p>
            <a:endParaRPr lang="en-GB" sz="1199" spc="-50" dirty="0" smtClean="0">
              <a:solidFill>
                <a:schemeClr val="bg1"/>
              </a:solidFill>
            </a:endParaRPr>
          </a:p>
          <a:p>
            <a:r>
              <a:rPr lang="en-GB" sz="1199" spc="-50" dirty="0" smtClean="0">
                <a:solidFill>
                  <a:schemeClr val="bg1"/>
                </a:solidFill>
              </a:rPr>
              <a:t>+ Significant response from cultural leaders</a:t>
            </a:r>
          </a:p>
          <a:p>
            <a:pPr algn="ctr"/>
            <a:r>
              <a:rPr lang="en-GB" sz="1199" i="1" spc="-50" dirty="0" smtClean="0">
                <a:solidFill>
                  <a:schemeClr val="bg1"/>
                </a:solidFill>
              </a:rPr>
              <a:t>“You’ve set the agenda for data as culture </a:t>
            </a:r>
          </a:p>
          <a:p>
            <a:pPr algn="ctr"/>
            <a:r>
              <a:rPr lang="en-GB" sz="1199" i="1" spc="-50" dirty="0" smtClean="0">
                <a:solidFill>
                  <a:schemeClr val="bg1"/>
                </a:solidFill>
              </a:rPr>
              <a:t>--  so what’s next?”</a:t>
            </a:r>
          </a:p>
          <a:p>
            <a:pPr algn="r"/>
            <a:r>
              <a:rPr lang="en-GB" sz="500" dirty="0" err="1" smtClean="0">
                <a:solidFill>
                  <a:schemeClr val="bg1"/>
                </a:solidFill>
              </a:rPr>
              <a:t>Honor</a:t>
            </a:r>
            <a:r>
              <a:rPr lang="en-GB" sz="500" dirty="0" smtClean="0">
                <a:solidFill>
                  <a:schemeClr val="bg1"/>
                </a:solidFill>
              </a:rPr>
              <a:t> </a:t>
            </a:r>
            <a:r>
              <a:rPr lang="en-GB" sz="500" dirty="0" err="1" smtClean="0">
                <a:solidFill>
                  <a:schemeClr val="bg1"/>
                </a:solidFill>
              </a:rPr>
              <a:t>Harger</a:t>
            </a:r>
            <a:r>
              <a:rPr lang="en-GB" sz="500" dirty="0" smtClean="0">
                <a:solidFill>
                  <a:schemeClr val="bg1"/>
                </a:solidFill>
              </a:rPr>
              <a:t>, Creative Director, Lighthouse Arts	</a:t>
            </a:r>
          </a:p>
          <a:p>
            <a:endParaRPr lang="en-GB" sz="1199" spc="-50" dirty="0" smtClean="0">
              <a:solidFill>
                <a:schemeClr val="bg1"/>
              </a:solidFill>
            </a:endParaRPr>
          </a:p>
          <a:p>
            <a:endParaRPr lang="en-US" sz="1199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31CF4E-0F7F-AB4C-8187-786C7B295D1C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707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ti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ti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ti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30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29255"/>
            <a:ext cx="5761037" cy="338202"/>
          </a:xfrm>
          <a:prstGeom prst="rect">
            <a:avLst/>
          </a:prstGeom>
        </p:spPr>
        <p:txBody>
          <a:bodyPr/>
          <a:lstStyle>
            <a:lvl1pPr>
              <a:defRPr sz="1896">
                <a:latin typeface="Helvetica Neue"/>
                <a:cs typeface="Helvetica Neue"/>
              </a:defRPr>
            </a:lvl1pPr>
          </a:lstStyle>
          <a:p>
            <a:r>
              <a:rPr lang="en-GB" sz="1896" b="1" spc="-5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20000"/>
                    </a:prstClr>
                  </a:outerShdw>
                </a:effectLst>
              </a:rPr>
              <a:t>Heading</a:t>
            </a:r>
            <a:endParaRPr lang="en-GB" sz="1896" b="1" spc="-5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60007" dist="200025" dir="15000000" sy="30000" kx="-18000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>
          <a:xfrm>
            <a:off x="4130452" y="2949064"/>
            <a:ext cx="1341622" cy="2220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BE4ED6A-6DD9-0F40-9E98-EEC96F69A4E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37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29255"/>
            <a:ext cx="5761038" cy="338202"/>
          </a:xfrm>
          <a:prstGeom prst="rect">
            <a:avLst/>
          </a:prstGeom>
        </p:spPr>
        <p:txBody>
          <a:bodyPr/>
          <a:lstStyle>
            <a:lvl1pPr>
              <a:defRPr sz="1898">
                <a:latin typeface="Helvetica Neue"/>
                <a:cs typeface="Helvetica Neue"/>
              </a:defRPr>
            </a:lvl1pPr>
          </a:lstStyle>
          <a:p>
            <a:r>
              <a:rPr lang="en-GB" sz="1898" b="1" spc="-5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20000"/>
                    </a:prstClr>
                  </a:outerShdw>
                </a:effectLst>
              </a:rPr>
              <a:t>Heading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172" y="757289"/>
            <a:ext cx="5183902" cy="21354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>
          <a:xfrm>
            <a:off x="4130451" y="2949064"/>
            <a:ext cx="1341623" cy="2220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D3B10A4-A6B6-0C4E-9063-02AD236D9B6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70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9255"/>
            <a:ext cx="5761037" cy="338202"/>
          </a:xfrm>
          <a:prstGeom prst="rect">
            <a:avLst/>
          </a:prstGeom>
        </p:spPr>
        <p:txBody>
          <a:bodyPr/>
          <a:lstStyle>
            <a:lvl1pPr>
              <a:defRPr sz="1898">
                <a:latin typeface="Helvetica Neue"/>
                <a:cs typeface="Helvetica Neue"/>
              </a:defRPr>
            </a:lvl1pPr>
          </a:lstStyle>
          <a:p>
            <a:r>
              <a:rPr lang="en-GB" sz="1898" b="1" spc="-5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20000"/>
                    </a:prstClr>
                  </a:outerShdw>
                </a:effectLst>
              </a:rPr>
              <a:t>Heading</a:t>
            </a:r>
            <a:endParaRPr lang="en-GB" sz="1898" b="1" spc="-5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60007" dist="200025" dir="15000000" sy="30000" kx="-18000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>
          <a:xfrm>
            <a:off x="4130451" y="2949064"/>
            <a:ext cx="1341622" cy="2220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BE4ED6A-6DD9-0F40-9E98-EEC96F69A4E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425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9255"/>
            <a:ext cx="5761037" cy="338202"/>
          </a:xfrm>
          <a:prstGeom prst="rect">
            <a:avLst/>
          </a:prstGeom>
        </p:spPr>
        <p:txBody>
          <a:bodyPr/>
          <a:lstStyle>
            <a:lvl1pPr>
              <a:defRPr sz="1898">
                <a:latin typeface="Helvetica Neue"/>
                <a:cs typeface="Helvetica Neue"/>
              </a:defRPr>
            </a:lvl1pPr>
          </a:lstStyle>
          <a:p>
            <a:r>
              <a:rPr lang="en-GB" sz="1898" b="1" spc="-5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20000"/>
                    </a:prstClr>
                  </a:outerShdw>
                </a:effectLst>
              </a:rPr>
              <a:t>Heading</a:t>
            </a:r>
            <a:endParaRPr lang="en-GB" sz="1898" b="1" spc="-5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60007" dist="200025" dir="15000000" sy="30000" kx="-18000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>
          <a:xfrm>
            <a:off x="4130451" y="2949064"/>
            <a:ext cx="1341622" cy="2220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BE4ED6A-6DD9-0F40-9E98-EEC96F69A4E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324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9255"/>
            <a:ext cx="5761037" cy="338202"/>
          </a:xfrm>
          <a:prstGeom prst="rect">
            <a:avLst/>
          </a:prstGeom>
        </p:spPr>
        <p:txBody>
          <a:bodyPr/>
          <a:lstStyle>
            <a:lvl1pPr>
              <a:defRPr sz="1898">
                <a:latin typeface="Helvetica Neue"/>
                <a:cs typeface="Helvetica Neue"/>
              </a:defRPr>
            </a:lvl1pPr>
          </a:lstStyle>
          <a:p>
            <a:r>
              <a:rPr lang="en-GB" sz="1898" b="1" spc="-5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20000"/>
                    </a:prstClr>
                  </a:outerShdw>
                </a:effectLst>
              </a:rPr>
              <a:t>Heading</a:t>
            </a:r>
            <a:endParaRPr lang="en-GB" sz="1898" b="1" spc="-5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60007" dist="200025" dir="15000000" sy="30000" kx="-18000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>
          <a:xfrm>
            <a:off x="4130451" y="2949064"/>
            <a:ext cx="1341622" cy="2220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BE4ED6A-6DD9-0F40-9E98-EEC96F69A4E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660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9255"/>
            <a:ext cx="5761037" cy="338202"/>
          </a:xfrm>
          <a:prstGeom prst="rect">
            <a:avLst/>
          </a:prstGeom>
        </p:spPr>
        <p:txBody>
          <a:bodyPr/>
          <a:lstStyle>
            <a:lvl1pPr>
              <a:defRPr sz="1898">
                <a:latin typeface="Helvetica Neue"/>
                <a:cs typeface="Helvetica Neue"/>
              </a:defRPr>
            </a:lvl1pPr>
          </a:lstStyle>
          <a:p>
            <a:r>
              <a:rPr lang="en-GB" sz="1898" b="1" spc="-5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20000"/>
                    </a:prstClr>
                  </a:outerShdw>
                </a:effectLst>
              </a:rPr>
              <a:t>Heading</a:t>
            </a:r>
            <a:endParaRPr lang="en-GB" sz="1898" b="1" spc="-5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60007" dist="200025" dir="15000000" sy="30000" kx="-18000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>
          <a:xfrm>
            <a:off x="4130451" y="2949064"/>
            <a:ext cx="1341622" cy="2220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BE4ED6A-6DD9-0F40-9E98-EEC96F69A4E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39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9255"/>
            <a:ext cx="5761037" cy="338202"/>
          </a:xfrm>
          <a:prstGeom prst="rect">
            <a:avLst/>
          </a:prstGeom>
        </p:spPr>
        <p:txBody>
          <a:bodyPr/>
          <a:lstStyle>
            <a:lvl1pPr>
              <a:defRPr sz="1898">
                <a:latin typeface="Helvetica Neue"/>
                <a:cs typeface="Helvetica Neue"/>
              </a:defRPr>
            </a:lvl1pPr>
          </a:lstStyle>
          <a:p>
            <a:r>
              <a:rPr lang="en-GB" sz="1898" b="1" spc="-5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20000"/>
                    </a:prstClr>
                  </a:outerShdw>
                </a:effectLst>
              </a:rPr>
              <a:t>Heading</a:t>
            </a:r>
            <a:endParaRPr lang="en-GB" sz="1898" b="1" spc="-5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60007" dist="200025" dir="15000000" sy="30000" kx="-18000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>
          <a:xfrm>
            <a:off x="4130451" y="2949064"/>
            <a:ext cx="1341622" cy="2220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BE4ED6A-6DD9-0F40-9E98-EEC96F69A4E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942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9255"/>
            <a:ext cx="5761037" cy="338202"/>
          </a:xfrm>
          <a:prstGeom prst="rect">
            <a:avLst/>
          </a:prstGeom>
        </p:spPr>
        <p:txBody>
          <a:bodyPr/>
          <a:lstStyle>
            <a:lvl1pPr>
              <a:defRPr sz="1898">
                <a:latin typeface="Helvetica Neue"/>
                <a:cs typeface="Helvetica Neue"/>
              </a:defRPr>
            </a:lvl1pPr>
          </a:lstStyle>
          <a:p>
            <a:r>
              <a:rPr lang="en-GB" sz="1898" b="1" spc="-5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20000"/>
                    </a:prstClr>
                  </a:outerShdw>
                </a:effectLst>
              </a:rPr>
              <a:t>Heading</a:t>
            </a:r>
            <a:endParaRPr lang="en-GB" sz="1898" b="1" spc="-5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60007" dist="200025" dir="15000000" sy="30000" kx="-18000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>
          <a:xfrm>
            <a:off x="4130451" y="2949064"/>
            <a:ext cx="1341622" cy="2220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BE4ED6A-6DD9-0F40-9E98-EEC96F69A4E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819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9255"/>
            <a:ext cx="5761037" cy="338202"/>
          </a:xfrm>
          <a:prstGeom prst="rect">
            <a:avLst/>
          </a:prstGeom>
        </p:spPr>
        <p:txBody>
          <a:bodyPr/>
          <a:lstStyle>
            <a:lvl1pPr>
              <a:defRPr sz="1898">
                <a:latin typeface="Helvetica Neue"/>
                <a:cs typeface="Helvetica Neue"/>
              </a:defRPr>
            </a:lvl1pPr>
          </a:lstStyle>
          <a:p>
            <a:r>
              <a:rPr lang="en-GB" sz="1898" b="1" spc="-5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20000"/>
                    </a:prstClr>
                  </a:outerShdw>
                </a:effectLst>
              </a:rPr>
              <a:t>Heading</a:t>
            </a:r>
            <a:endParaRPr lang="en-GB" sz="1898" b="1" spc="-5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60007" dist="200025" dir="15000000" sy="30000" kx="-18000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>
          <a:xfrm>
            <a:off x="4130451" y="2949064"/>
            <a:ext cx="1341622" cy="2220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BE4ED6A-6DD9-0F40-9E98-EEC96F69A4E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911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4130489" y="2949107"/>
            <a:ext cx="1341365" cy="221902"/>
          </a:xfrm>
          <a:prstGeom prst="rect">
            <a:avLst/>
          </a:prstGeom>
        </p:spPr>
        <p:txBody>
          <a:bodyPr/>
          <a:lstStyle/>
          <a:p>
            <a:pPr lvl="0"/>
            <a:fld id="{E2319ED3-4E50-4CCB-8145-75C40B2EA73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35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black_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93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_black_titl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3"/>
          <p:cNvSpPr>
            <a:spLocks noGrp="1"/>
          </p:cNvSpPr>
          <p:nvPr>
            <p:ph type="title" hasCustomPrompt="1"/>
          </p:nvPr>
        </p:nvSpPr>
        <p:spPr>
          <a:xfrm>
            <a:off x="159359" y="176536"/>
            <a:ext cx="5219700" cy="46831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000">
                <a:solidFill>
                  <a:schemeClr val="bg1">
                    <a:lumMod val="50000"/>
                  </a:schemeClr>
                </a:solidFill>
                <a:latin typeface="Helvetica Neue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79399" y="890666"/>
            <a:ext cx="5178425" cy="193802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/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Helvetica Neue"/>
              </a:defRPr>
            </a:lvl1pPr>
          </a:lstStyle>
          <a:p>
            <a:pPr lvl="0"/>
            <a:r>
              <a:rPr lang="en-US" dirty="0" smtClean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32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_black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03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9255"/>
            <a:ext cx="5761038" cy="338202"/>
          </a:xfrm>
          <a:prstGeom prst="rect">
            <a:avLst/>
          </a:prstGeom>
        </p:spPr>
        <p:txBody>
          <a:bodyPr/>
          <a:lstStyle>
            <a:lvl1pPr>
              <a:defRPr sz="1898">
                <a:latin typeface="Helvetica Neue"/>
                <a:cs typeface="Helvetica Neue"/>
              </a:defRPr>
            </a:lvl1pPr>
          </a:lstStyle>
          <a:p>
            <a:r>
              <a:rPr lang="en-GB" sz="1898" b="1" spc="-5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20000"/>
                    </a:prstClr>
                  </a:outerShdw>
                </a:effectLst>
              </a:rPr>
              <a:t>Heading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171" y="757289"/>
            <a:ext cx="5183902" cy="21354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>
          <a:xfrm>
            <a:off x="4130451" y="2949064"/>
            <a:ext cx="1341622" cy="2220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D3B10A4-A6B6-0C4E-9063-02AD236D9B6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797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63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9255"/>
            <a:ext cx="5761038" cy="338202"/>
          </a:xfrm>
          <a:prstGeom prst="rect">
            <a:avLst/>
          </a:prstGeom>
        </p:spPr>
        <p:txBody>
          <a:bodyPr/>
          <a:lstStyle>
            <a:lvl1pPr>
              <a:defRPr sz="1898">
                <a:latin typeface="Helvetica Neue"/>
                <a:cs typeface="Helvetica Neue"/>
              </a:defRPr>
            </a:lvl1pPr>
          </a:lstStyle>
          <a:p>
            <a:r>
              <a:rPr lang="en-GB" sz="1898" b="1" spc="-5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20000"/>
                    </a:prstClr>
                  </a:outerShdw>
                </a:effectLst>
              </a:rPr>
              <a:t>Heading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171" y="757289"/>
            <a:ext cx="5183902" cy="21354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>
          <a:xfrm>
            <a:off x="4130451" y="2949064"/>
            <a:ext cx="1341622" cy="2220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D3B10A4-A6B6-0C4E-9063-02AD236D9B6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3103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36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61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blue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34682" y="1365891"/>
            <a:ext cx="2889957" cy="364117"/>
          </a:xfrm>
          <a:prstGeom prst="rect">
            <a:avLst/>
          </a:prstGeom>
        </p:spPr>
        <p:txBody>
          <a:bodyPr vert="horz"/>
          <a:lstStyle>
            <a:lvl1pPr>
              <a:defRPr sz="1600">
                <a:solidFill>
                  <a:srgbClr val="00B7FF"/>
                </a:solidFill>
                <a:latin typeface="Helvetica Neue"/>
                <a:cs typeface="Helvetica Neue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18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83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_white_header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3"/>
          <p:cNvSpPr>
            <a:spLocks noGrp="1"/>
          </p:cNvSpPr>
          <p:nvPr>
            <p:ph type="title"/>
          </p:nvPr>
        </p:nvSpPr>
        <p:spPr>
          <a:xfrm>
            <a:off x="149418" y="139307"/>
            <a:ext cx="5186362" cy="46831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sz="2400"/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46295" y="874028"/>
            <a:ext cx="5178425" cy="193802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/>
          <a:lstStyle>
            <a:lvl1pPr marL="0" indent="0">
              <a:buNone/>
              <a:defRPr sz="1600" baseline="0">
                <a:latin typeface="Helvetica Neue"/>
              </a:defRPr>
            </a:lvl1pPr>
          </a:lstStyle>
          <a:p>
            <a:pPr lvl="0"/>
            <a:r>
              <a:rPr lang="en-US" dirty="0" smtClean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72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zcard-back#2_no tag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267" y="-884690"/>
            <a:ext cx="4641526" cy="3076729"/>
          </a:xfrm>
          <a:prstGeom prst="rect">
            <a:avLst/>
          </a:prstGeom>
        </p:spPr>
      </p:pic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49418" y="139307"/>
            <a:ext cx="3504377" cy="46831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sz="2400"/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46295" y="874028"/>
            <a:ext cx="3702719" cy="193802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/>
          <a:lstStyle>
            <a:lvl1pPr marL="0" indent="0">
              <a:buNone/>
              <a:defRPr sz="1600" baseline="0">
                <a:latin typeface="Helvetica Neue"/>
              </a:defRPr>
            </a:lvl1pPr>
          </a:lstStyle>
          <a:p>
            <a:pPr lvl="0"/>
            <a:r>
              <a:rPr lang="en-US" dirty="0" smtClean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05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zcard-back#3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4607" y="-888986"/>
            <a:ext cx="4662807" cy="3090835"/>
          </a:xfrm>
          <a:prstGeom prst="rect">
            <a:avLst/>
          </a:prstGeom>
        </p:spPr>
      </p:pic>
      <p:sp>
        <p:nvSpPr>
          <p:cNvPr id="6" name="Title Placeholder 3"/>
          <p:cNvSpPr>
            <a:spLocks noGrp="1"/>
          </p:cNvSpPr>
          <p:nvPr>
            <p:ph type="title"/>
          </p:nvPr>
        </p:nvSpPr>
        <p:spPr>
          <a:xfrm>
            <a:off x="149418" y="139307"/>
            <a:ext cx="3504377" cy="46831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sz="2400"/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46295" y="874028"/>
            <a:ext cx="3702719" cy="193802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/>
          <a:lstStyle>
            <a:lvl1pPr marL="0" indent="0">
              <a:buNone/>
              <a:defRPr sz="1600" baseline="0">
                <a:latin typeface="Helvetica Neue"/>
              </a:defRPr>
            </a:lvl1pPr>
          </a:lstStyle>
          <a:p>
            <a:pPr lvl="0"/>
            <a:r>
              <a:rPr lang="en-US" dirty="0" smtClean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8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zcard-back#1_notag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485" y="-916934"/>
            <a:ext cx="4676467" cy="3126522"/>
          </a:xfrm>
          <a:prstGeom prst="rect">
            <a:avLst/>
          </a:prstGeom>
        </p:spPr>
      </p:pic>
      <p:sp>
        <p:nvSpPr>
          <p:cNvPr id="6" name="Title Placeholder 3"/>
          <p:cNvSpPr>
            <a:spLocks noGrp="1"/>
          </p:cNvSpPr>
          <p:nvPr>
            <p:ph type="title"/>
          </p:nvPr>
        </p:nvSpPr>
        <p:spPr>
          <a:xfrm>
            <a:off x="149418" y="139307"/>
            <a:ext cx="3504377" cy="46831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sz="2400"/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46295" y="874028"/>
            <a:ext cx="3702719" cy="193802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/>
          <a:lstStyle>
            <a:lvl1pPr marL="0" indent="0">
              <a:buNone/>
              <a:defRPr sz="1600" baseline="0">
                <a:latin typeface="Helvetica Neue"/>
              </a:defRPr>
            </a:lvl1pPr>
          </a:lstStyle>
          <a:p>
            <a:pPr lvl="0"/>
            <a:r>
              <a:rPr lang="en-US" dirty="0" smtClean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68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_blank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88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19.xml"/><Relationship Id="rId16" Type="http://schemas.openxmlformats.org/officeDocument/2006/relationships/theme" Target="../theme/theme4.xml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4" Type="http://schemas.openxmlformats.org/officeDocument/2006/relationships/theme" Target="../theme/theme5.xml"/><Relationship Id="rId5" Type="http://schemas.openxmlformats.org/officeDocument/2006/relationships/image" Target="../media/image8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4" Type="http://schemas.openxmlformats.org/officeDocument/2006/relationships/image" Target="../media/image9.tif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tif"/><Relationship Id="rId1" Type="http://schemas.openxmlformats.org/officeDocument/2006/relationships/slideLayout" Target="../slideLayouts/slideLayout26.xml"/><Relationship Id="rId2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DI_mainpage_black_taglin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73964"/>
            <a:ext cx="5761038" cy="32369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cc-by-sa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25" y="3030893"/>
            <a:ext cx="293884" cy="102823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2252451" y="2060325"/>
            <a:ext cx="12333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Helvetica Neue"/>
                <a:cs typeface="Helvetica Neue"/>
              </a:rPr>
              <a:t>Richard </a:t>
            </a:r>
            <a:r>
              <a:rPr lang="en-US" sz="12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Stirling</a:t>
            </a:r>
            <a:endParaRPr lang="en-US" sz="12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702245" y="2807546"/>
            <a:ext cx="880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Helvetica Neue"/>
                <a:cs typeface="Helvetica Neue"/>
              </a:rPr>
              <a:t>@</a:t>
            </a:r>
            <a:r>
              <a:rPr lang="en-US" sz="12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Rchards</a:t>
            </a:r>
            <a:endParaRPr lang="en-US" sz="12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252451" y="2423813"/>
            <a:ext cx="1421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>
                <a:solidFill>
                  <a:schemeClr val="bg1"/>
                </a:solidFill>
                <a:latin typeface="Helvetica Neue"/>
                <a:cs typeface="Helvetica Neue"/>
              </a:rPr>
              <a:t>Commercial</a:t>
            </a:r>
            <a:r>
              <a:rPr lang="en-US" sz="1200" baseline="0" dirty="0" smtClean="0">
                <a:solidFill>
                  <a:schemeClr val="bg1"/>
                </a:solidFill>
                <a:latin typeface="Helvetica Neue"/>
                <a:cs typeface="Helvetica Neue"/>
              </a:rPr>
              <a:t> Team</a:t>
            </a:r>
            <a:endParaRPr lang="en-US" sz="12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3091033" y="2807546"/>
            <a:ext cx="923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5E526FE-3125-3043-B34A-A5CF9E9BBCC4}" type="datetime5">
              <a:rPr lang="en-GB" sz="1200" smtClean="0">
                <a:solidFill>
                  <a:schemeClr val="bg1"/>
                </a:solidFill>
                <a:latin typeface="Helvetica Neue"/>
                <a:cs typeface="Helvetica Neue"/>
              </a:rPr>
              <a:t>5-Dec-13</a:t>
            </a:fld>
            <a:endParaRPr lang="en-US" sz="1200" baseline="0" dirty="0" smtClean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3900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97" r:id="rId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DI_front_blue_titl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6093" y="-144346"/>
            <a:ext cx="6413498" cy="3594701"/>
          </a:xfrm>
          <a:prstGeom prst="rect">
            <a:avLst/>
          </a:prstGeom>
        </p:spPr>
      </p:pic>
      <p:pic>
        <p:nvPicPr>
          <p:cNvPr id="5" name="Picture 4" descr="cc-by-sa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25" y="3030893"/>
            <a:ext cx="293884" cy="10282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092240" y="2404564"/>
            <a:ext cx="2659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Helvetica Neue"/>
                <a:cs typeface="Helvetica Neue"/>
              </a:rPr>
              <a:t>Richard Stirling</a:t>
            </a:r>
            <a:r>
              <a:rPr lang="en-US" sz="1200" baseline="0" dirty="0" smtClean="0">
                <a:solidFill>
                  <a:schemeClr val="bg1"/>
                </a:solidFill>
                <a:latin typeface="Helvetica Neue"/>
                <a:cs typeface="Helvetica Neue"/>
              </a:rPr>
              <a:t> - Commercial Team</a:t>
            </a:r>
            <a:endParaRPr lang="en-US" sz="12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928675" y="2796544"/>
            <a:ext cx="880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Helvetica Neue"/>
                <a:cs typeface="Helvetica Neue"/>
              </a:rPr>
              <a:t>@</a:t>
            </a:r>
            <a:r>
              <a:rPr lang="en-US" sz="12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Rchards</a:t>
            </a:r>
            <a:endParaRPr lang="en-US" sz="12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150402" y="2806816"/>
            <a:ext cx="1547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  <a:latin typeface="Helvetica Neue"/>
                <a:cs typeface="Helvetica Neue"/>
              </a:rPr>
              <a:t>24 November 2013</a:t>
            </a:r>
            <a:endParaRPr lang="en-US" sz="12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98280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ctr" defTabSz="257084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13" indent="-192813" algn="l" defTabSz="25708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761" indent="-160677" algn="l" defTabSz="257084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09" indent="-128542" algn="l" defTabSz="257084" rtl="0" eaLnBrk="1" latinLnBrk="0" hangingPunct="1">
        <a:spcBef>
          <a:spcPct val="20000"/>
        </a:spcBef>
        <a:buFont typeface="Arial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9792" indent="-128542" algn="l" defTabSz="257084" rtl="0" eaLnBrk="1" latinLnBrk="0" hangingPunct="1">
        <a:spcBef>
          <a:spcPct val="20000"/>
        </a:spcBef>
        <a:buFont typeface="Arial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6876" indent="-128542" algn="l" defTabSz="257084" rtl="0" eaLnBrk="1" latinLnBrk="0" hangingPunct="1">
        <a:spcBef>
          <a:spcPct val="20000"/>
        </a:spcBef>
        <a:buFont typeface="Arial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13960" indent="-128542" algn="l" defTabSz="257084" rtl="0" eaLnBrk="1" latinLnBrk="0" hangingPunct="1">
        <a:spcBef>
          <a:spcPct val="20000"/>
        </a:spcBef>
        <a:buFont typeface="Arial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043" indent="-128542" algn="l" defTabSz="257084" rtl="0" eaLnBrk="1" latinLnBrk="0" hangingPunct="1">
        <a:spcBef>
          <a:spcPct val="20000"/>
        </a:spcBef>
        <a:buFont typeface="Arial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127" indent="-128542" algn="l" defTabSz="257084" rtl="0" eaLnBrk="1" latinLnBrk="0" hangingPunct="1">
        <a:spcBef>
          <a:spcPct val="20000"/>
        </a:spcBef>
        <a:buFont typeface="Arial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210" indent="-128542" algn="l" defTabSz="257084" rtl="0" eaLnBrk="1" latinLnBrk="0" hangingPunct="1">
        <a:spcBef>
          <a:spcPct val="20000"/>
        </a:spcBef>
        <a:buFont typeface="Arial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08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084" algn="l" defTabSz="25708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167" algn="l" defTabSz="25708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251" algn="l" defTabSz="25708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334" algn="l" defTabSz="25708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418" algn="l" defTabSz="25708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2501" algn="l" defTabSz="25708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9585" algn="l" defTabSz="25708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6668" algn="l" defTabSz="25708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DI_end_whi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54512" cy="3236913"/>
          </a:xfrm>
          <a:prstGeom prst="rect">
            <a:avLst/>
          </a:prstGeom>
        </p:spPr>
      </p:pic>
      <p:pic>
        <p:nvPicPr>
          <p:cNvPr id="5" name="Picture 4" descr="cc-by-sa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25" y="3030893"/>
            <a:ext cx="293884" cy="10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5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c-by-sa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25" y="3030893"/>
            <a:ext cx="293884" cy="10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6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06" r:id="rId2"/>
    <p:sldLayoutId id="2147483707" r:id="rId3"/>
    <p:sldLayoutId id="2147483708" r:id="rId4"/>
    <p:sldLayoutId id="2147483698" r:id="rId5"/>
    <p:sldLayoutId id="2147483712" r:id="rId6"/>
    <p:sldLayoutId id="2147483713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4" r:id="rId1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5000" kern="1200" baseline="0">
          <a:solidFill>
            <a:schemeClr val="bg1">
              <a:lumMod val="75000"/>
            </a:schemeClr>
          </a:solidFill>
          <a:latin typeface="Helvetica Neue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sic-W-80px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147" y="2921000"/>
            <a:ext cx="315678" cy="136737"/>
          </a:xfrm>
          <a:prstGeom prst="rect">
            <a:avLst/>
          </a:prstGeom>
        </p:spPr>
      </p:pic>
      <p:pic>
        <p:nvPicPr>
          <p:cNvPr id="4" name="Picture 3" descr="cc-by-s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25" y="3030893"/>
            <a:ext cx="293884" cy="10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9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9" r:id="rId2"/>
    <p:sldLayoutId id="2147483715" r:id="rId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zcard-back#1.t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936" y="90494"/>
            <a:ext cx="4364569" cy="2917998"/>
          </a:xfrm>
          <a:prstGeom prst="rect">
            <a:avLst/>
          </a:prstGeom>
        </p:spPr>
      </p:pic>
      <p:pic>
        <p:nvPicPr>
          <p:cNvPr id="3" name="Picture 2" descr="cc-by-sa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25" y="3030893"/>
            <a:ext cx="293884" cy="10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33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23" r:id="rId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zcard-back#3.t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682" y="116834"/>
            <a:ext cx="4362328" cy="2891657"/>
          </a:xfrm>
          <a:prstGeom prst="rect">
            <a:avLst/>
          </a:prstGeom>
        </p:spPr>
      </p:pic>
      <p:pic>
        <p:nvPicPr>
          <p:cNvPr id="4" name="Picture 3" descr="cc-by-sa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25" y="3030893"/>
            <a:ext cx="293884" cy="10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1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c-by-sa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25" y="3030893"/>
            <a:ext cx="293884" cy="102823"/>
          </a:xfrm>
          <a:prstGeom prst="rect">
            <a:avLst/>
          </a:prstGeom>
        </p:spPr>
      </p:pic>
      <p:pic>
        <p:nvPicPr>
          <p:cNvPr id="4" name="Picture 3" descr="bizcard-back#4.t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18" y="139084"/>
            <a:ext cx="4270197" cy="283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1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8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4" Type="http://schemas.openxmlformats.org/officeDocument/2006/relationships/image" Target="../media/image8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0.tm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1.tm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172" y="1365891"/>
            <a:ext cx="3040467" cy="364117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Building</a:t>
            </a:r>
            <a:r>
              <a:rPr lang="en-US" baseline="0" dirty="0" smtClean="0"/>
              <a:t> demand for open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09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" y="0"/>
            <a:ext cx="5756979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379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275816" y="11895"/>
            <a:ext cx="2389225" cy="19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4956" tIns="26254" rIns="44956" bIns="22478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9pPr>
          </a:lstStyle>
          <a:p>
            <a:pPr algn="r">
              <a:spcBef>
                <a:spcPts val="599"/>
              </a:spcBef>
              <a:spcAft>
                <a:spcPts val="500"/>
              </a:spcAft>
            </a:pPr>
            <a:r>
              <a:rPr lang="en-GB" sz="999"/>
              <a:t>Ellie Harrison: Vending Machine</a:t>
            </a:r>
          </a:p>
        </p:txBody>
      </p:sp>
    </p:spTree>
    <p:extLst>
      <p:ext uri="{BB962C8B-B14F-4D97-AF65-F5344CB8AC3E}">
        <p14:creationId xmlns:p14="http://schemas.microsoft.com/office/powerpoint/2010/main" val="109282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00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153453" y="317481"/>
            <a:ext cx="4123033" cy="438100"/>
          </a:xfrm>
        </p:spPr>
        <p:txBody>
          <a:bodyPr/>
          <a:lstStyle/>
          <a:p>
            <a:r>
              <a:rPr lang="en-GB" sz="1400" dirty="0" smtClean="0">
                <a:solidFill>
                  <a:schemeClr val="bg1"/>
                </a:solidFill>
                <a:latin typeface="Helvetica Neue"/>
              </a:rPr>
              <a:t>Public Services – innovation and savings</a:t>
            </a:r>
            <a:endParaRPr lang="en-GB" sz="1400" dirty="0">
              <a:solidFill>
                <a:schemeClr val="bg1"/>
              </a:solidFill>
              <a:latin typeface="Helvetica Neue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152773" y="756317"/>
            <a:ext cx="4123033" cy="428626"/>
          </a:xfrm>
          <a:prstGeom prst="rect">
            <a:avLst/>
          </a:prstGeom>
          <a:ln>
            <a:solidFill>
              <a:srgbClr val="C80012"/>
            </a:solidFill>
          </a:ln>
        </p:spPr>
        <p:txBody>
          <a:bodyPr vert="horz"/>
          <a:lstStyle>
            <a:lvl1pPr marL="0" indent="0" algn="l" defTabSz="456697" rtl="0" eaLnBrk="1" latinLnBrk="0" hangingPunct="1">
              <a:spcBef>
                <a:spcPct val="20000"/>
              </a:spcBef>
              <a:buFont typeface="Arial"/>
              <a:buNone/>
              <a:defRPr sz="1598" kern="1200" baseline="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742133" indent="-285436" algn="l" defTabSz="456697" rtl="0" eaLnBrk="1" latinLnBrk="0" hangingPunct="1">
              <a:spcBef>
                <a:spcPct val="20000"/>
              </a:spcBef>
              <a:buFont typeface="Arial"/>
              <a:buChar char="–"/>
              <a:defRPr sz="2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743" indent="-228349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2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440" indent="-228349" algn="l" defTabSz="456697" rtl="0" eaLnBrk="1" latinLnBrk="0" hangingPunct="1">
              <a:spcBef>
                <a:spcPct val="20000"/>
              </a:spcBef>
              <a:buFont typeface="Arial"/>
              <a:buChar char="–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137" indent="-228349" algn="l" defTabSz="456697" rtl="0" eaLnBrk="1" latinLnBrk="0" hangingPunct="1">
              <a:spcBef>
                <a:spcPct val="20000"/>
              </a:spcBef>
              <a:buFont typeface="Arial"/>
              <a:buChar char="»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834" indent="-228349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8531" indent="-228349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228" indent="-228349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1925" indent="-228349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GB" sz="1400" dirty="0" smtClean="0">
                <a:solidFill>
                  <a:schemeClr val="bg1"/>
                </a:solidFill>
              </a:rPr>
              <a:t> Civil Society – enables greater scrutiny 	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153457" y="1183362"/>
            <a:ext cx="4123033" cy="428626"/>
          </a:xfrm>
          <a:prstGeom prst="rect">
            <a:avLst/>
          </a:prstGeom>
          <a:ln>
            <a:solidFill>
              <a:srgbClr val="C80012"/>
            </a:solidFill>
          </a:ln>
        </p:spPr>
        <p:txBody>
          <a:bodyPr vert="horz"/>
          <a:lstStyle>
            <a:lvl1pPr marL="0" indent="0" algn="l" defTabSz="456697" rtl="0" eaLnBrk="1" latinLnBrk="0" hangingPunct="1">
              <a:spcBef>
                <a:spcPct val="20000"/>
              </a:spcBef>
              <a:buFont typeface="Arial"/>
              <a:buNone/>
              <a:defRPr sz="1598" kern="1200" baseline="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742133" indent="-285436" algn="l" defTabSz="456697" rtl="0" eaLnBrk="1" latinLnBrk="0" hangingPunct="1">
              <a:spcBef>
                <a:spcPct val="20000"/>
              </a:spcBef>
              <a:buFont typeface="Arial"/>
              <a:buChar char="–"/>
              <a:defRPr sz="2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743" indent="-228349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2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440" indent="-228349" algn="l" defTabSz="456697" rtl="0" eaLnBrk="1" latinLnBrk="0" hangingPunct="1">
              <a:spcBef>
                <a:spcPct val="20000"/>
              </a:spcBef>
              <a:buFont typeface="Arial"/>
              <a:buChar char="–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137" indent="-228349" algn="l" defTabSz="456697" rtl="0" eaLnBrk="1" latinLnBrk="0" hangingPunct="1">
              <a:spcBef>
                <a:spcPct val="20000"/>
              </a:spcBef>
              <a:buFont typeface="Arial"/>
              <a:buChar char="»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834" indent="-228349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8531" indent="-228349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228" indent="-228349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1925" indent="-228349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GB" sz="1400" dirty="0" smtClean="0">
                <a:solidFill>
                  <a:schemeClr val="bg1"/>
                </a:solidFill>
              </a:rPr>
              <a:t> Private Sector – enhances services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146401" y="1782628"/>
            <a:ext cx="3931835" cy="1115747"/>
          </a:xfrm>
          <a:prstGeom prst="rect">
            <a:avLst/>
          </a:prstGeom>
          <a:solidFill>
            <a:srgbClr val="C80012"/>
          </a:solidFill>
          <a:ln>
            <a:solidFill>
              <a:srgbClr val="C80012"/>
            </a:solidFill>
          </a:ln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 baseline="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Enables benefits across the economy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1" name="Picture 10" descr="basic-W-80px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147" y="2921000"/>
            <a:ext cx="315678" cy="13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1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cribing Analytics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226399" cy="3236913"/>
          </a:xfrm>
          <a:prstGeom prst="rect">
            <a:avLst/>
          </a:prstGeom>
        </p:spPr>
      </p:pic>
      <p:pic>
        <p:nvPicPr>
          <p:cNvPr id="5" name="Picture 4" descr="basic-W-80px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147" y="2921000"/>
            <a:ext cx="315678" cy="136737"/>
          </a:xfrm>
          <a:prstGeom prst="rect">
            <a:avLst/>
          </a:prstGeom>
        </p:spPr>
      </p:pic>
      <p:pic>
        <p:nvPicPr>
          <p:cNvPr id="6" name="Picture 5" descr="cc-by-s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25" y="3030893"/>
            <a:ext cx="293884" cy="10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6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enCorporates | How complex are corporate structures?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" t="6784" r="35557" b="18667"/>
          <a:stretch/>
        </p:blipFill>
        <p:spPr>
          <a:xfrm>
            <a:off x="694" y="7054"/>
            <a:ext cx="5760344" cy="3658951"/>
          </a:xfrm>
          <a:prstGeom prst="rect">
            <a:avLst/>
          </a:prstGeom>
        </p:spPr>
      </p:pic>
      <p:pic>
        <p:nvPicPr>
          <p:cNvPr id="3" name="Picture 2" descr="basic-W-80px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147" y="2921000"/>
            <a:ext cx="315678" cy="136737"/>
          </a:xfrm>
          <a:prstGeom prst="rect">
            <a:avLst/>
          </a:prstGeom>
        </p:spPr>
      </p:pic>
      <p:pic>
        <p:nvPicPr>
          <p:cNvPr id="5" name="Picture 4" descr="cc-by-s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25" y="3030893"/>
            <a:ext cx="293884" cy="10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ow me the money | Explore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32" r="1186"/>
          <a:stretch/>
        </p:blipFill>
        <p:spPr>
          <a:xfrm>
            <a:off x="-66674" y="-8791"/>
            <a:ext cx="5940163" cy="3021866"/>
          </a:xfrm>
          <a:prstGeom prst="rect">
            <a:avLst/>
          </a:prstGeom>
        </p:spPr>
      </p:pic>
      <p:pic>
        <p:nvPicPr>
          <p:cNvPr id="3" name="Picture 2" descr="basic-Xs-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011" y="2920452"/>
            <a:ext cx="338339" cy="14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6401" y="1438503"/>
            <a:ext cx="3931835" cy="1115747"/>
          </a:xfrm>
        </p:spPr>
        <p:txBody>
          <a:bodyPr/>
          <a:lstStyle/>
          <a:p>
            <a:r>
              <a:rPr lang="en-US" sz="2400" dirty="0" smtClean="0"/>
              <a:t>ODI acts as a convening point around impact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1266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6-18 at 22.11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01" y="0"/>
            <a:ext cx="5613755" cy="32369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54867" y="251645"/>
            <a:ext cx="833883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" dirty="0"/>
              <a:t>http://</a:t>
            </a:r>
            <a:r>
              <a:rPr lang="en-US" sz="500" dirty="0" err="1"/>
              <a:t>transportapi.com</a:t>
            </a:r>
            <a:r>
              <a:rPr lang="en-US" sz="5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276025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6-18 at 22.04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" y="-136"/>
            <a:ext cx="5754599" cy="30021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44551" y="35832"/>
            <a:ext cx="1007007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" dirty="0"/>
              <a:t>http://</a:t>
            </a:r>
            <a:r>
              <a:rPr lang="en-US" sz="500" dirty="0" err="1"/>
              <a:t>www.carbonculture.net</a:t>
            </a:r>
            <a:r>
              <a:rPr lang="en-US" sz="5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51837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outline-transparent-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426" y="1150863"/>
            <a:ext cx="2089011" cy="9267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48895" y="1510550"/>
            <a:ext cx="1050288" cy="246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99" b="1" spc="-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unique moment</a:t>
            </a:r>
            <a:endParaRPr lang="en-US" sz="999" dirty="0"/>
          </a:p>
        </p:txBody>
      </p:sp>
      <p:sp>
        <p:nvSpPr>
          <p:cNvPr id="6" name="Rectangle 5"/>
          <p:cNvSpPr/>
          <p:nvPr/>
        </p:nvSpPr>
        <p:spPr>
          <a:xfrm>
            <a:off x="1693551" y="683270"/>
            <a:ext cx="914033" cy="246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99" b="1" spc="-5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20000"/>
                    </a:prstClr>
                  </a:outerShdw>
                </a:effectLst>
              </a:rPr>
              <a:t>Global demand</a:t>
            </a:r>
            <a:endParaRPr lang="en-US" sz="999" dirty="0"/>
          </a:p>
        </p:txBody>
      </p:sp>
      <p:sp>
        <p:nvSpPr>
          <p:cNvPr id="7" name="Rectangle 6"/>
          <p:cNvSpPr/>
          <p:nvPr/>
        </p:nvSpPr>
        <p:spPr>
          <a:xfrm>
            <a:off x="2952457" y="683270"/>
            <a:ext cx="1008609" cy="246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99" b="1" spc="-5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20000"/>
                    </a:prstClr>
                  </a:outerShdw>
                </a:effectLst>
              </a:rPr>
              <a:t>Global challenges</a:t>
            </a:r>
            <a:endParaRPr lang="en-US" sz="999" dirty="0"/>
          </a:p>
        </p:txBody>
      </p:sp>
      <p:sp>
        <p:nvSpPr>
          <p:cNvPr id="8" name="Rectangle 7"/>
          <p:cNvSpPr/>
          <p:nvPr/>
        </p:nvSpPr>
        <p:spPr>
          <a:xfrm>
            <a:off x="578521" y="1128701"/>
            <a:ext cx="1308371" cy="246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99" b="1" spc="-5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20000"/>
                    </a:prstClr>
                  </a:outerShdw>
                </a:effectLst>
              </a:rPr>
              <a:t>Government leadership</a:t>
            </a:r>
            <a:endParaRPr lang="en-US" sz="999" dirty="0"/>
          </a:p>
        </p:txBody>
      </p:sp>
      <p:sp>
        <p:nvSpPr>
          <p:cNvPr id="9" name="Rectangle 8"/>
          <p:cNvSpPr/>
          <p:nvPr/>
        </p:nvSpPr>
        <p:spPr>
          <a:xfrm>
            <a:off x="290771" y="1524357"/>
            <a:ext cx="1032655" cy="246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99" b="1" spc="-5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20000"/>
                    </a:prstClr>
                  </a:outerShdw>
                </a:effectLst>
              </a:rPr>
              <a:t>Commercial value</a:t>
            </a:r>
            <a:endParaRPr lang="en-US" sz="999" dirty="0"/>
          </a:p>
        </p:txBody>
      </p:sp>
      <p:sp>
        <p:nvSpPr>
          <p:cNvPr id="10" name="Rectangle 9"/>
          <p:cNvSpPr/>
          <p:nvPr/>
        </p:nvSpPr>
        <p:spPr>
          <a:xfrm>
            <a:off x="4211362" y="1524357"/>
            <a:ext cx="1130438" cy="246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99" b="1" spc="-5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20000"/>
                    </a:prstClr>
                  </a:outerShdw>
                </a:effectLst>
              </a:rPr>
              <a:t>Emerging Standards</a:t>
            </a:r>
            <a:endParaRPr lang="en-US" sz="999" dirty="0"/>
          </a:p>
        </p:txBody>
      </p:sp>
      <p:sp>
        <p:nvSpPr>
          <p:cNvPr id="11" name="Rectangle 10"/>
          <p:cNvSpPr/>
          <p:nvPr/>
        </p:nvSpPr>
        <p:spPr>
          <a:xfrm>
            <a:off x="3995549" y="1128701"/>
            <a:ext cx="1069524" cy="246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99" b="1" spc="-5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20000"/>
                    </a:prstClr>
                  </a:outerShdw>
                </a:effectLst>
              </a:rPr>
              <a:t>Open Data Charter</a:t>
            </a:r>
            <a:endParaRPr lang="en-US" sz="999" dirty="0"/>
          </a:p>
        </p:txBody>
      </p:sp>
      <p:sp>
        <p:nvSpPr>
          <p:cNvPr id="13" name="Rectangle 12"/>
          <p:cNvSpPr/>
          <p:nvPr/>
        </p:nvSpPr>
        <p:spPr>
          <a:xfrm>
            <a:off x="542552" y="1942175"/>
            <a:ext cx="1364476" cy="246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99" b="1" spc="-5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20000"/>
                    </a:prstClr>
                  </a:outerShdw>
                </a:effectLst>
              </a:rPr>
              <a:t>Third sector engagement</a:t>
            </a:r>
            <a:endParaRPr lang="en-US" sz="999" dirty="0"/>
          </a:p>
        </p:txBody>
      </p:sp>
      <p:sp>
        <p:nvSpPr>
          <p:cNvPr id="14" name="Rectangle 13"/>
          <p:cNvSpPr/>
          <p:nvPr/>
        </p:nvSpPr>
        <p:spPr>
          <a:xfrm>
            <a:off x="1693551" y="2373799"/>
            <a:ext cx="1143262" cy="246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99" b="1" spc="-5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20000"/>
                    </a:prstClr>
                  </a:outerShdw>
                </a:effectLst>
              </a:rPr>
              <a:t>Growing capabilities</a:t>
            </a:r>
            <a:endParaRPr lang="en-US" sz="999" dirty="0"/>
          </a:p>
        </p:txBody>
      </p:sp>
      <p:sp>
        <p:nvSpPr>
          <p:cNvPr id="15" name="Rectangle 14"/>
          <p:cNvSpPr/>
          <p:nvPr/>
        </p:nvSpPr>
        <p:spPr>
          <a:xfrm>
            <a:off x="2952456" y="2373799"/>
            <a:ext cx="1063112" cy="246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99" b="1" spc="-5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20000"/>
                    </a:prstClr>
                  </a:outerShdw>
                </a:effectLst>
              </a:rPr>
              <a:t>Global community</a:t>
            </a:r>
            <a:endParaRPr lang="en-US" sz="999" dirty="0"/>
          </a:p>
        </p:txBody>
      </p:sp>
      <p:sp>
        <p:nvSpPr>
          <p:cNvPr id="17" name="Rectangle 16"/>
          <p:cNvSpPr/>
          <p:nvPr/>
        </p:nvSpPr>
        <p:spPr>
          <a:xfrm>
            <a:off x="4031518" y="1942175"/>
            <a:ext cx="1122423" cy="246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99" b="1" spc="-5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20000"/>
                    </a:prstClr>
                  </a:outerShdw>
                </a:effectLst>
              </a:rPr>
              <a:t>Investment in Open</a:t>
            </a:r>
            <a:endParaRPr lang="en-US" sz="999" dirty="0"/>
          </a:p>
        </p:txBody>
      </p:sp>
    </p:spTree>
    <p:extLst>
      <p:ext uri="{BB962C8B-B14F-4D97-AF65-F5344CB8AC3E}">
        <p14:creationId xmlns:p14="http://schemas.microsoft.com/office/powerpoint/2010/main" val="3735460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7000"/>
          </a:blip>
          <a:stretch>
            <a:fillRect/>
          </a:stretch>
        </p:blipFill>
        <p:spPr>
          <a:xfrm>
            <a:off x="1173546" y="176317"/>
            <a:ext cx="3377979" cy="3022183"/>
          </a:xfrm>
          <a:prstGeom prst="rect">
            <a:avLst/>
          </a:prstGeom>
          <a:noFill/>
        </p:spPr>
      </p:pic>
      <p:sp>
        <p:nvSpPr>
          <p:cNvPr id="4" name="AutoShape 1"/>
          <p:cNvSpPr>
            <a:spLocks noChangeArrowheads="1"/>
          </p:cNvSpPr>
          <p:nvPr/>
        </p:nvSpPr>
        <p:spPr bwMode="auto">
          <a:xfrm>
            <a:off x="6081" y="611332"/>
            <a:ext cx="5754599" cy="1870373"/>
          </a:xfrm>
          <a:prstGeom prst="roundRect">
            <a:avLst>
              <a:gd name="adj" fmla="val 65"/>
            </a:avLst>
          </a:prstGeom>
          <a:noFill/>
          <a:ln>
            <a:noFill/>
          </a:ln>
          <a:effectLst/>
          <a:extLst/>
        </p:spPr>
        <p:txBody>
          <a:bodyPr lIns="44956" tIns="31541" rIns="44956" bIns="22478" anchor="ctr" anchorCtr="1"/>
          <a:lstStyle/>
          <a:p>
            <a:pPr algn="ctr">
              <a:spcBef>
                <a:spcPts val="599"/>
              </a:spcBef>
              <a:spcAft>
                <a:spcPts val="500"/>
              </a:spcAft>
              <a:tabLst>
                <a:tab pos="361588" algn="l"/>
                <a:tab pos="723176" algn="l"/>
                <a:tab pos="1084764" algn="l"/>
                <a:tab pos="1446352" algn="l"/>
                <a:tab pos="1807940" algn="l"/>
                <a:tab pos="2169528" algn="l"/>
                <a:tab pos="2531116" algn="l"/>
                <a:tab pos="2892704" algn="l"/>
                <a:tab pos="3254292" algn="l"/>
                <a:tab pos="3615881" algn="l"/>
                <a:tab pos="3977469" algn="l"/>
                <a:tab pos="4339057" algn="l"/>
                <a:tab pos="4700645" algn="l"/>
                <a:tab pos="5062233" algn="l"/>
                <a:tab pos="5423821" algn="l"/>
              </a:tabLst>
            </a:pPr>
            <a:r>
              <a:rPr lang="en-US" sz="1798" dirty="0"/>
              <a:t>The first </a:t>
            </a:r>
            <a:r>
              <a:rPr lang="en-US" sz="1798" b="1" dirty="0"/>
              <a:t>robust</a:t>
            </a:r>
            <a:r>
              <a:rPr lang="en-US" sz="1798" dirty="0"/>
              <a:t> </a:t>
            </a:r>
            <a:r>
              <a:rPr lang="en-US" sz="1798" b="1" dirty="0"/>
              <a:t>quality badge</a:t>
            </a:r>
            <a:r>
              <a:rPr lang="en-US" sz="1798" dirty="0"/>
              <a:t> for open data</a:t>
            </a:r>
          </a:p>
          <a:p>
            <a:pPr marL="1122033" lvl="6" indent="-183966">
              <a:spcBef>
                <a:spcPts val="599"/>
              </a:spcBef>
              <a:spcAft>
                <a:spcPts val="500"/>
              </a:spcAft>
              <a:buFontTx/>
              <a:buChar char="-"/>
              <a:tabLst>
                <a:tab pos="361588" algn="l"/>
                <a:tab pos="723176" algn="l"/>
                <a:tab pos="1084764" algn="l"/>
                <a:tab pos="1446352" algn="l"/>
                <a:tab pos="1807940" algn="l"/>
                <a:tab pos="2169528" algn="l"/>
                <a:tab pos="2531116" algn="l"/>
                <a:tab pos="2892704" algn="l"/>
                <a:tab pos="3254292" algn="l"/>
                <a:tab pos="3615881" algn="l"/>
                <a:tab pos="3977469" algn="l"/>
                <a:tab pos="4339057" algn="l"/>
                <a:tab pos="4700645" algn="l"/>
                <a:tab pos="5062233" algn="l"/>
                <a:tab pos="5423821" algn="l"/>
              </a:tabLst>
            </a:pPr>
            <a:r>
              <a:rPr lang="en-US" sz="1798" dirty="0"/>
              <a:t>Helps publishers certify their data</a:t>
            </a:r>
          </a:p>
          <a:p>
            <a:pPr marL="1122033" lvl="6" indent="-183966">
              <a:spcBef>
                <a:spcPts val="599"/>
              </a:spcBef>
              <a:spcAft>
                <a:spcPts val="500"/>
              </a:spcAft>
              <a:buFontTx/>
              <a:buChar char="-"/>
              <a:tabLst>
                <a:tab pos="361588" algn="l"/>
                <a:tab pos="723176" algn="l"/>
                <a:tab pos="1084764" algn="l"/>
                <a:tab pos="1446352" algn="l"/>
                <a:tab pos="1807940" algn="l"/>
                <a:tab pos="2169528" algn="l"/>
                <a:tab pos="2531116" algn="l"/>
                <a:tab pos="2892704" algn="l"/>
                <a:tab pos="3254292" algn="l"/>
                <a:tab pos="3615881" algn="l"/>
                <a:tab pos="3977469" algn="l"/>
                <a:tab pos="4339057" algn="l"/>
                <a:tab pos="4700645" algn="l"/>
                <a:tab pos="5062233" algn="l"/>
                <a:tab pos="5423821" algn="l"/>
              </a:tabLst>
            </a:pPr>
            <a:r>
              <a:rPr lang="en-US" sz="1798" dirty="0"/>
              <a:t>Helps users find and use it</a:t>
            </a:r>
          </a:p>
          <a:p>
            <a:pPr marL="1122033" lvl="6" indent="-183966">
              <a:spcBef>
                <a:spcPts val="599"/>
              </a:spcBef>
              <a:spcAft>
                <a:spcPts val="500"/>
              </a:spcAft>
              <a:buFontTx/>
              <a:buChar char="-"/>
              <a:tabLst>
                <a:tab pos="361588" algn="l"/>
                <a:tab pos="723176" algn="l"/>
                <a:tab pos="1084764" algn="l"/>
                <a:tab pos="1446352" algn="l"/>
                <a:tab pos="1807940" algn="l"/>
                <a:tab pos="2169528" algn="l"/>
                <a:tab pos="2531116" algn="l"/>
                <a:tab pos="2892704" algn="l"/>
                <a:tab pos="3254292" algn="l"/>
                <a:tab pos="3615881" algn="l"/>
                <a:tab pos="3977469" algn="l"/>
                <a:tab pos="4339057" algn="l"/>
                <a:tab pos="4700645" algn="l"/>
                <a:tab pos="5062233" algn="l"/>
                <a:tab pos="5423821" algn="l"/>
              </a:tabLst>
            </a:pPr>
            <a:r>
              <a:rPr lang="en-US" sz="1798" dirty="0"/>
              <a:t>Helps policy makers control &amp; benchmark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220" y="-136"/>
            <a:ext cx="5754599" cy="43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4956" tIns="48912" rIns="44956" bIns="22478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9pPr>
          </a:lstStyle>
          <a:p>
            <a:pPr algn="ctr"/>
            <a:r>
              <a:rPr lang="en-GB" sz="1898" spc="-50" dirty="0">
                <a:solidFill>
                  <a:schemeClr val="bg1">
                    <a:lumMod val="6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20000"/>
                    </a:prstClr>
                  </a:outerShdw>
                </a:effectLst>
              </a:rPr>
              <a:t>http://</a:t>
            </a:r>
            <a:r>
              <a:rPr lang="en-GB" sz="1898" b="1" spc="-5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20000"/>
                    </a:prstClr>
                  </a:outerShdw>
                </a:effectLst>
              </a:rPr>
              <a:t>certificates</a:t>
            </a:r>
            <a:r>
              <a:rPr lang="en-GB" sz="1898" spc="-50" dirty="0" err="1">
                <a:solidFill>
                  <a:schemeClr val="bg1">
                    <a:lumMod val="6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20000"/>
                    </a:prstClr>
                  </a:outerShdw>
                </a:effectLst>
              </a:rPr>
              <a:t>.theODI.org</a:t>
            </a:r>
            <a:endParaRPr lang="en-GB" sz="1898" spc="-50" dirty="0">
              <a:solidFill>
                <a:schemeClr val="bg1">
                  <a:lumMod val="65000"/>
                </a:schemeClr>
              </a:solidFill>
              <a:effectLst>
                <a:outerShdw blurRad="60007" dist="200025" dir="15000000" sy="30000" kx="-18000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9906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41" y="1086987"/>
            <a:ext cx="4278352" cy="1523713"/>
          </a:xfrm>
          <a:solidFill>
            <a:srgbClr val="C80013"/>
          </a:solidFill>
          <a:ln>
            <a:solidFill>
              <a:srgbClr val="C80013"/>
            </a:solidFill>
          </a:ln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Data is the raw material of the new industrial revolution </a:t>
            </a:r>
          </a:p>
        </p:txBody>
      </p:sp>
      <p:pic>
        <p:nvPicPr>
          <p:cNvPr id="5" name="Picture 4" descr="basic-W-80px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147" y="2921000"/>
            <a:ext cx="315678" cy="13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sic-Xs-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011" y="2920452"/>
            <a:ext cx="338339" cy="143261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1611313" y="2579311"/>
            <a:ext cx="2351342" cy="33959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http://</a:t>
            </a:r>
            <a:r>
              <a:rPr lang="en-US" sz="1400" dirty="0" err="1" smtClean="0"/>
              <a:t>certificates.theODI.org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1792174" y="472749"/>
            <a:ext cx="3215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"/>
                <a:cs typeface="Helvetica Neue"/>
              </a:rPr>
              <a:t>An exceptional example of information infrastructure.</a:t>
            </a:r>
            <a:endParaRPr lang="en-US" dirty="0">
              <a:latin typeface="Helvetica Neue"/>
              <a:cs typeface="Helvetica Neu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3142" y="1003883"/>
            <a:ext cx="3084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"/>
                <a:cs typeface="Helvetica Neue"/>
              </a:rPr>
              <a:t>Regularly published open data with robust support</a:t>
            </a:r>
          </a:p>
          <a:p>
            <a:r>
              <a:rPr lang="en-US" dirty="0" smtClean="0">
                <a:latin typeface="Helvetica Neue"/>
                <a:cs typeface="Helvetica Neue"/>
              </a:rPr>
              <a:t>that people can rely on.</a:t>
            </a:r>
            <a:endParaRPr lang="en-US" dirty="0">
              <a:latin typeface="Helvetica Neue"/>
              <a:cs typeface="Helvetica Neu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7952" y="1562792"/>
            <a:ext cx="3339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"/>
                <a:cs typeface="Helvetica Neue"/>
              </a:rPr>
              <a:t>Data users receive extra support from, and can provide</a:t>
            </a:r>
          </a:p>
          <a:p>
            <a:r>
              <a:rPr lang="en-US" dirty="0" smtClean="0">
                <a:latin typeface="Helvetica Neue"/>
                <a:cs typeface="Helvetica Neue"/>
              </a:rPr>
              <a:t>feedback to a publisher.</a:t>
            </a:r>
            <a:endParaRPr lang="en-US" dirty="0">
              <a:latin typeface="Helvetica Neue"/>
              <a:cs typeface="Helvetica Neu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79679" y="2096592"/>
            <a:ext cx="30778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"/>
                <a:cs typeface="Helvetica Neue"/>
              </a:rPr>
              <a:t>A great start at the basics of publishing open data.</a:t>
            </a:r>
            <a:endParaRPr lang="en-US" dirty="0">
              <a:latin typeface="Helvetica Neue"/>
              <a:cs typeface="Helvetica Neue"/>
            </a:endParaRPr>
          </a:p>
        </p:txBody>
      </p:sp>
      <p:pic>
        <p:nvPicPr>
          <p:cNvPr id="3" name="Picture 2" descr="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069" y="415163"/>
            <a:ext cx="2706624" cy="1036320"/>
          </a:xfrm>
          <a:prstGeom prst="rect">
            <a:avLst/>
          </a:prstGeom>
        </p:spPr>
      </p:pic>
      <p:pic>
        <p:nvPicPr>
          <p:cNvPr id="5" name="Picture 4" descr="2 cop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013" y="1474831"/>
            <a:ext cx="2767584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3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5619" y="3057541"/>
            <a:ext cx="1016542" cy="14331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44956" tIns="22478" rIns="44956" bIns="22478" anchor="ctr" anchorCtr="0" compatLnSpc="0">
            <a:noAutofit/>
          </a:bodyPr>
          <a:lstStyle/>
          <a:p>
            <a:pPr hangingPunct="0"/>
            <a:endParaRPr lang="en-GB" sz="899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Text Box 3"/>
          <p:cNvSpPr/>
          <p:nvPr/>
        </p:nvSpPr>
        <p:spPr>
          <a:xfrm>
            <a:off x="3219" y="2086134"/>
            <a:ext cx="5754356" cy="71911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44956" tIns="25895" rIns="44956" bIns="22478" anchor="t" anchorCtr="0" compatLnSpc="0">
            <a:noAutofit/>
          </a:bodyPr>
          <a:lstStyle/>
          <a:p>
            <a:pPr hangingPunct="0"/>
            <a:endParaRPr lang="en-GB" sz="899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lum bright="-50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69609" y="1187016"/>
            <a:ext cx="2021577" cy="8627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5110210" y="2985072"/>
            <a:ext cx="611400" cy="251753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44956" tIns="22478" rIns="44956" bIns="22478" anchor="ctr" anchorCtr="0" compatLnSpc="0"/>
          <a:lstStyle/>
          <a:p>
            <a:pPr hangingPunct="0"/>
            <a:endParaRPr lang="en-GB" sz="899">
              <a:latin typeface="Arial" pitchFamily="18"/>
              <a:ea typeface="Arial Unicode MS" pitchFamily="2"/>
              <a:cs typeface="Arial Unicode M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01466813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9" y="395612"/>
            <a:ext cx="5754536" cy="333033"/>
          </a:xfrm>
          <a:prstGeom prst="rect">
            <a:avLst/>
          </a:prstGeom>
          <a:noFill/>
          <a:ln>
            <a:noFill/>
          </a:ln>
        </p:spPr>
        <p:txBody>
          <a:bodyPr vert="horz" wrap="none" lIns="44956" tIns="22478" rIns="44956" bIns="22478" anchorCtr="0" compatLnSpc="0"/>
          <a:lstStyle/>
          <a:p>
            <a:pPr algn="ctr" hangingPunct="0"/>
            <a:r>
              <a:rPr lang="en-GB" sz="1898" b="1">
                <a:solidFill>
                  <a:srgbClr val="000000"/>
                </a:solidFill>
                <a:latin typeface="Helvetica Neue" pitchFamily="18"/>
                <a:ea typeface="ＭＳ Ｐゴシック" pitchFamily="34"/>
                <a:cs typeface="Arial Unicode MS" pitchFamily="2"/>
              </a:rPr>
              <a:t>ODI Nodes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19" y="2229813"/>
            <a:ext cx="5754536" cy="407660"/>
          </a:xfrm>
          <a:prstGeom prst="rect">
            <a:avLst/>
          </a:prstGeom>
          <a:noFill/>
          <a:ln>
            <a:noFill/>
          </a:ln>
        </p:spPr>
        <p:txBody>
          <a:bodyPr vert="horz" wrap="none" lIns="44956" tIns="22478" rIns="44956" bIns="22478" anchorCtr="0" compatLnSpc="0"/>
          <a:lstStyle/>
          <a:p>
            <a:pPr algn="ctr" hangingPunct="0">
              <a:spcBef>
                <a:spcPts val="595"/>
              </a:spcBef>
              <a:spcAft>
                <a:spcPts val="496"/>
              </a:spcAft>
              <a:defRPr>
                <a:latin typeface="Helvetica Neue" pitchFamily="2"/>
              </a:defRPr>
            </a:pPr>
            <a:r>
              <a:rPr lang="en-GB" sz="1199">
                <a:latin typeface="Helvetica Neue" pitchFamily="18"/>
                <a:ea typeface="Arial Unicode MS" pitchFamily="2"/>
                <a:cs typeface="Arial Unicode MS" pitchFamily="2"/>
              </a:rPr>
              <a:t>ODI Nodes connect the organisations that</a:t>
            </a:r>
            <a:br>
              <a:rPr lang="en-GB" sz="1199">
                <a:latin typeface="Helvetica Neue" pitchFamily="18"/>
                <a:ea typeface="Arial Unicode MS" pitchFamily="2"/>
                <a:cs typeface="Arial Unicode MS" pitchFamily="2"/>
              </a:rPr>
            </a:br>
            <a:r>
              <a:rPr lang="en-GB" sz="1199">
                <a:latin typeface="Helvetica Neue" pitchFamily="18"/>
                <a:ea typeface="Arial Unicode MS" pitchFamily="2"/>
                <a:cs typeface="Arial Unicode MS" pitchFamily="2"/>
              </a:rPr>
              <a:t>support open data projects and people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19" y="1978060"/>
            <a:ext cx="5754536" cy="241503"/>
          </a:xfrm>
          <a:prstGeom prst="rect">
            <a:avLst/>
          </a:prstGeom>
          <a:noFill/>
          <a:ln>
            <a:noFill/>
          </a:ln>
        </p:spPr>
        <p:txBody>
          <a:bodyPr vert="horz" wrap="none" lIns="44956" tIns="22478" rIns="44956" bIns="22478" anchorCtr="0" compatLnSpc="0"/>
          <a:lstStyle/>
          <a:p>
            <a:pPr algn="ctr" hangingPunct="0">
              <a:spcBef>
                <a:spcPts val="595"/>
              </a:spcBef>
              <a:spcAft>
                <a:spcPts val="496"/>
              </a:spcAft>
              <a:defRPr>
                <a:latin typeface="Helvetica Neue" pitchFamily="2"/>
              </a:defRPr>
            </a:pPr>
            <a:r>
              <a:rPr lang="en-GB" sz="1299" b="1">
                <a:latin typeface="Helvetica Neue" pitchFamily="18"/>
                <a:ea typeface="Arial Unicode MS" pitchFamily="2"/>
                <a:cs typeface="Arial Unicode MS" pitchFamily="2"/>
              </a:rPr>
              <a:t>Businesses + Universities + NGOs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120284" y="1077144"/>
            <a:ext cx="3520407" cy="507282"/>
            <a:chOff x="2236320" y="2156400"/>
            <a:chExt cx="7047720" cy="1015559"/>
          </a:xfrm>
        </p:grpSpPr>
        <p:grpSp>
          <p:nvGrpSpPr>
            <p:cNvPr id="6" name="Group 5"/>
            <p:cNvGrpSpPr/>
            <p:nvPr/>
          </p:nvGrpSpPr>
          <p:grpSpPr>
            <a:xfrm>
              <a:off x="4596480" y="2156400"/>
              <a:ext cx="4687560" cy="1015559"/>
              <a:chOff x="4596480" y="2156400"/>
              <a:chExt cx="4687560" cy="1015559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lum bright="-50000"/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708040" y="2323440"/>
                <a:ext cx="576000" cy="6811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 cstate="print">
                <a:lum bright="-50000"/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96480" y="2156400"/>
                <a:ext cx="1015559" cy="10155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 cstate="print">
                <a:lum bright="-50000"/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42640" y="2156400"/>
                <a:ext cx="1015559" cy="101555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lum bright="-50000"/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36320" y="2412000"/>
              <a:ext cx="1179720" cy="503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3749040" y="2389320"/>
              <a:ext cx="315000" cy="48348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44956" tIns="22478" rIns="44956" bIns="22478" anchorCtr="0" compatLnSpc="0"/>
            <a:lstStyle/>
            <a:p>
              <a:pPr hangingPunct="0"/>
              <a:r>
                <a:rPr lang="en-GB" sz="1299" b="1">
                  <a:latin typeface="Helvetica Neue" pitchFamily="18"/>
                  <a:ea typeface="Arial Unicode MS" pitchFamily="2"/>
                  <a:cs typeface="Arial Unicode MS" pitchFamily="2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32106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50133" y="1866389"/>
            <a:ext cx="2247795" cy="777018"/>
            <a:chOff x="6300000" y="3736440"/>
            <a:chExt cx="4500000" cy="1555560"/>
          </a:xfrm>
        </p:grpSpPr>
        <p:sp>
          <p:nvSpPr>
            <p:cNvPr id="3" name="TextBox 2"/>
            <p:cNvSpPr txBox="1"/>
            <p:nvPr/>
          </p:nvSpPr>
          <p:spPr>
            <a:xfrm>
              <a:off x="7747560" y="4021560"/>
              <a:ext cx="3052440" cy="9090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44956" tIns="22478" rIns="44956" bIns="22478" anchorCtr="0" compatLnSpc="0"/>
            <a:lstStyle/>
            <a:p>
              <a:pPr hangingPunct="0">
                <a:defRPr>
                  <a:latin typeface="Helvetica Neue" pitchFamily="2"/>
                </a:defRPr>
              </a:pPr>
              <a:r>
                <a:rPr lang="en-GB" sz="899" b="1">
                  <a:latin typeface="Helvetica Neue" pitchFamily="18"/>
                  <a:ea typeface="Arial Unicode MS" pitchFamily="2"/>
                  <a:cs typeface="Arial Unicode MS" pitchFamily="2"/>
                </a:rPr>
                <a:t>Communications Node</a:t>
              </a:r>
            </a:p>
            <a:p>
              <a:pPr hangingPunct="0">
                <a:defRPr>
                  <a:latin typeface="Helvetica Neue" pitchFamily="2"/>
                </a:defRPr>
              </a:pPr>
              <a:r>
                <a:rPr lang="en-GB" sz="899">
                  <a:latin typeface="Helvetica Neue" pitchFamily="18"/>
                  <a:ea typeface="Arial Unicode MS" pitchFamily="2"/>
                  <a:cs typeface="Arial Unicode MS" pitchFamily="2"/>
                </a:rPr>
                <a:t>Amplify use-cases to, </a:t>
              </a:r>
              <a:br>
                <a:rPr lang="en-GB" sz="899">
                  <a:latin typeface="Helvetica Neue" pitchFamily="18"/>
                  <a:ea typeface="Arial Unicode MS" pitchFamily="2"/>
                  <a:cs typeface="Arial Unicode MS" pitchFamily="2"/>
                </a:rPr>
              </a:br>
              <a:r>
                <a:rPr lang="en-GB" sz="899">
                  <a:latin typeface="Helvetica Neue" pitchFamily="18"/>
                  <a:ea typeface="Arial Unicode MS" pitchFamily="2"/>
                  <a:cs typeface="Arial Unicode MS" pitchFamily="2"/>
                </a:rPr>
                <a:t>and from, around the world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lum bright="-50000"/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300000" y="3736440"/>
              <a:ext cx="1555560" cy="15555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544668" y="1998559"/>
            <a:ext cx="2227834" cy="454055"/>
            <a:chOff x="1083960" y="4001039"/>
            <a:chExt cx="4460038" cy="909000"/>
          </a:xfrm>
        </p:grpSpPr>
        <p:sp>
          <p:nvSpPr>
            <p:cNvPr id="6" name="TextBox 5"/>
            <p:cNvSpPr txBox="1"/>
            <p:nvPr/>
          </p:nvSpPr>
          <p:spPr>
            <a:xfrm>
              <a:off x="2378519" y="4001039"/>
              <a:ext cx="3165479" cy="9090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44956" tIns="22478" rIns="44956" bIns="22478" anchorCtr="0" compatLnSpc="0"/>
            <a:lstStyle/>
            <a:p>
              <a:pPr hangingPunct="0">
                <a:defRPr>
                  <a:latin typeface="Helvetica Neue" pitchFamily="2"/>
                </a:defRPr>
              </a:pPr>
              <a:r>
                <a:rPr lang="en-GB" sz="899" b="1">
                  <a:latin typeface="Helvetica Neue" pitchFamily="18"/>
                  <a:ea typeface="Arial Unicode MS" pitchFamily="2"/>
                  <a:cs typeface="Arial Unicode MS" pitchFamily="2"/>
                </a:rPr>
                <a:t>City or Region Node</a:t>
              </a:r>
            </a:p>
            <a:p>
              <a:pPr hangingPunct="0">
                <a:defRPr>
                  <a:latin typeface="Helvetica Neue" pitchFamily="2"/>
                </a:defRPr>
              </a:pPr>
              <a:r>
                <a:rPr lang="en-GB" sz="899">
                  <a:latin typeface="Helvetica Neue" pitchFamily="18"/>
                  <a:ea typeface="Arial Unicode MS" pitchFamily="2"/>
                  <a:cs typeface="Arial Unicode MS" pitchFamily="2"/>
                </a:rPr>
                <a:t>Deliver projects, training, </a:t>
              </a:r>
              <a:br>
                <a:rPr lang="en-GB" sz="899">
                  <a:latin typeface="Helvetica Neue" pitchFamily="18"/>
                  <a:ea typeface="Arial Unicode MS" pitchFamily="2"/>
                  <a:cs typeface="Arial Unicode MS" pitchFamily="2"/>
                </a:rPr>
              </a:br>
              <a:r>
                <a:rPr lang="en-GB" sz="899">
                  <a:latin typeface="Helvetica Neue" pitchFamily="18"/>
                  <a:ea typeface="Arial Unicode MS" pitchFamily="2"/>
                  <a:cs typeface="Arial Unicode MS" pitchFamily="2"/>
                </a:rPr>
                <a:t>research, and development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lum bright="-50000"/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83960" y="4056840"/>
              <a:ext cx="1281960" cy="7585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roup 7"/>
          <p:cNvGrpSpPr/>
          <p:nvPr/>
        </p:nvGrpSpPr>
        <p:grpSpPr>
          <a:xfrm>
            <a:off x="1909349" y="1060960"/>
            <a:ext cx="1978060" cy="507282"/>
            <a:chOff x="3816000" y="2124000"/>
            <a:chExt cx="3960000" cy="1015559"/>
          </a:xfrm>
        </p:grpSpPr>
        <p:sp>
          <p:nvSpPr>
            <p:cNvPr id="9" name="TextBox 8"/>
            <p:cNvSpPr txBox="1"/>
            <p:nvPr/>
          </p:nvSpPr>
          <p:spPr>
            <a:xfrm>
              <a:off x="4860000" y="2177280"/>
              <a:ext cx="2916000" cy="9090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44956" tIns="22478" rIns="44956" bIns="22478" anchorCtr="0" compatLnSpc="0"/>
            <a:lstStyle/>
            <a:p>
              <a:pPr hangingPunct="0">
                <a:defRPr>
                  <a:latin typeface="Helvetica Neue" pitchFamily="2"/>
                </a:defRPr>
              </a:pPr>
              <a:r>
                <a:rPr lang="en-GB" sz="899" b="1">
                  <a:latin typeface="Helvetica Neue" pitchFamily="18"/>
                  <a:ea typeface="Arial Unicode MS" pitchFamily="2"/>
                  <a:cs typeface="Arial Unicode MS" pitchFamily="2"/>
                </a:rPr>
                <a:t>Country Node</a:t>
              </a:r>
            </a:p>
            <a:p>
              <a:pPr hangingPunct="0">
                <a:defRPr>
                  <a:latin typeface="Helvetica Neue" pitchFamily="2"/>
                </a:defRPr>
              </a:pPr>
              <a:r>
                <a:rPr lang="en-GB" sz="899">
                  <a:latin typeface="Helvetica Neue" pitchFamily="18"/>
                  <a:ea typeface="Arial Unicode MS" pitchFamily="2"/>
                  <a:cs typeface="Arial Unicode MS" pitchFamily="2"/>
                </a:rPr>
                <a:t>Country-lead, close to government, independent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lum bright="-50000"/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816000" y="2124000"/>
              <a:ext cx="1015559" cy="10155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22461" y="413774"/>
            <a:ext cx="5735294" cy="287538"/>
          </a:xfrm>
          <a:prstGeom prst="rect">
            <a:avLst/>
          </a:prstGeom>
          <a:noFill/>
          <a:ln>
            <a:noFill/>
          </a:ln>
        </p:spPr>
        <p:txBody>
          <a:bodyPr vert="horz" wrap="none" lIns="44956" tIns="22478" rIns="44956" bIns="22478" anchorCtr="0" compatLnSpc="0"/>
          <a:lstStyle/>
          <a:p>
            <a:pPr algn="ctr" hangingPunct="0">
              <a:defRPr>
                <a:latin typeface="Helvetica Neue" pitchFamily="2"/>
              </a:defRPr>
            </a:pPr>
            <a:r>
              <a:rPr lang="en-GB" sz="1598" b="1">
                <a:solidFill>
                  <a:srgbClr val="000000"/>
                </a:solidFill>
                <a:latin typeface="Helvetica Neue" pitchFamily="18"/>
                <a:ea typeface="ＭＳ Ｐゴシック" pitchFamily="34"/>
                <a:cs typeface="Arial Unicode MS" pitchFamily="2"/>
              </a:rPr>
              <a:t>Supporting local, national and international impact</a:t>
            </a:r>
          </a:p>
        </p:txBody>
      </p:sp>
    </p:spTree>
    <p:extLst>
      <p:ext uri="{BB962C8B-B14F-4D97-AF65-F5344CB8AC3E}">
        <p14:creationId xmlns:p14="http://schemas.microsoft.com/office/powerpoint/2010/main" val="208199528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61" y="413774"/>
            <a:ext cx="5735294" cy="287538"/>
          </a:xfrm>
          <a:prstGeom prst="rect">
            <a:avLst/>
          </a:prstGeom>
          <a:noFill/>
          <a:ln>
            <a:noFill/>
          </a:ln>
        </p:spPr>
        <p:txBody>
          <a:bodyPr vert="horz" wrap="none" lIns="44956" tIns="22478" rIns="44956" bIns="22478" anchorCtr="0" compatLnSpc="0"/>
          <a:lstStyle/>
          <a:p>
            <a:pPr algn="ctr" hangingPunct="0">
              <a:defRPr sz="3200"/>
            </a:pPr>
            <a:r>
              <a:rPr lang="en-GB" sz="1598" b="1">
                <a:solidFill>
                  <a:srgbClr val="000000"/>
                </a:solidFill>
                <a:latin typeface="Helvetica Neue" pitchFamily="18"/>
                <a:ea typeface="ＭＳ Ｐゴシック" pitchFamily="34"/>
                <a:cs typeface="Arial Unicode MS" pitchFamily="2"/>
              </a:rPr>
              <a:t>Many parts, loosely joined. Amplify what's there.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64609" y="1276747"/>
            <a:ext cx="1366659" cy="377630"/>
          </a:xfrm>
          <a:prstGeom prst="rect">
            <a:avLst/>
          </a:prstGeom>
          <a:noFill/>
          <a:ln w="36000">
            <a:solidFill>
              <a:srgbClr val="FF6700"/>
            </a:solidFill>
            <a:prstDash val="solid"/>
          </a:ln>
        </p:spPr>
        <p:txBody>
          <a:bodyPr vert="horz" wrap="none" lIns="53947" tIns="31469" rIns="53947" bIns="31469" anchorCtr="0" compatLnSpc="0"/>
          <a:lstStyle/>
          <a:p>
            <a:pPr hangingPunct="0">
              <a:defRPr sz="1400"/>
            </a:pPr>
            <a:r>
              <a:rPr lang="en-GB" sz="699">
                <a:latin typeface="Arial" pitchFamily="18"/>
                <a:ea typeface="Arial Unicode MS" pitchFamily="2"/>
                <a:cs typeface="Arial Unicode MS" pitchFamily="2"/>
              </a:rPr>
              <a:t>A. Adopt the ODI charter </a:t>
            </a:r>
            <a:br>
              <a:rPr lang="en-GB" sz="699">
                <a:latin typeface="Arial" pitchFamily="18"/>
                <a:ea typeface="Arial Unicode MS" pitchFamily="2"/>
                <a:cs typeface="Arial Unicode MS" pitchFamily="2"/>
              </a:rPr>
            </a:br>
            <a:r>
              <a:rPr lang="en-GB" sz="699">
                <a:latin typeface="Arial" pitchFamily="18"/>
                <a:ea typeface="Arial Unicode MS" pitchFamily="2"/>
                <a:cs typeface="Arial Unicode MS" pitchFamily="2"/>
              </a:rPr>
              <a:t>B. License ODI Node brand</a:t>
            </a:r>
          </a:p>
          <a:p>
            <a:pPr hangingPunct="0">
              <a:defRPr sz="1400"/>
            </a:pPr>
            <a:r>
              <a:rPr lang="en-GB" sz="699">
                <a:latin typeface="Arial" pitchFamily="18"/>
                <a:ea typeface="Arial Unicode MS" pitchFamily="2"/>
                <a:cs typeface="Arial Unicode MS" pitchFamily="2"/>
              </a:rPr>
              <a:t>C. Listing in ODI Node registry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64609" y="1772881"/>
            <a:ext cx="939240" cy="682055"/>
          </a:xfrm>
          <a:prstGeom prst="rect">
            <a:avLst/>
          </a:prstGeom>
          <a:noFill/>
          <a:ln w="36000">
            <a:solidFill>
              <a:srgbClr val="2254F4"/>
            </a:solidFill>
            <a:prstDash val="solid"/>
          </a:ln>
        </p:spPr>
        <p:txBody>
          <a:bodyPr vert="horz" wrap="none" lIns="53947" tIns="31469" rIns="53947" bIns="31469" anchorCtr="0" compatLnSpc="0">
            <a:spAutoFit/>
          </a:bodyPr>
          <a:lstStyle/>
          <a:p>
            <a:pPr hangingPunct="0">
              <a:defRPr sz="1200"/>
            </a:pPr>
            <a:r>
              <a:rPr lang="en-GB" sz="599" b="1" dirty="0">
                <a:latin typeface="Arial" pitchFamily="18"/>
                <a:ea typeface="Arial Unicode MS" pitchFamily="2"/>
                <a:cs typeface="Arial Unicode MS" pitchFamily="2"/>
              </a:rPr>
              <a:t>ODI Charter</a:t>
            </a:r>
          </a:p>
          <a:p>
            <a:pPr hangingPunct="0">
              <a:defRPr sz="1200"/>
            </a:pPr>
            <a:r>
              <a:rPr lang="en-GB" sz="599" dirty="0">
                <a:latin typeface="Arial" pitchFamily="18"/>
                <a:ea typeface="Arial Unicode MS" pitchFamily="2"/>
                <a:cs typeface="Arial Unicode MS" pitchFamily="2"/>
              </a:rPr>
              <a:t>+ vision, mission, values</a:t>
            </a:r>
          </a:p>
          <a:p>
            <a:pPr hangingPunct="0">
              <a:defRPr sz="1200"/>
            </a:pPr>
            <a:r>
              <a:rPr lang="en-GB" sz="599" dirty="0">
                <a:latin typeface="Arial" pitchFamily="18"/>
                <a:ea typeface="Arial Unicode MS" pitchFamily="2"/>
                <a:cs typeface="Arial Unicode MS" pitchFamily="2"/>
              </a:rPr>
              <a:t>+ brand</a:t>
            </a:r>
          </a:p>
          <a:p>
            <a:pPr hangingPunct="0">
              <a:defRPr sz="1200"/>
            </a:pPr>
            <a:r>
              <a:rPr lang="en-GB" sz="599" dirty="0">
                <a:latin typeface="Arial" pitchFamily="18"/>
                <a:ea typeface="Arial Unicode MS" pitchFamily="2"/>
                <a:cs typeface="Arial Unicode MS" pitchFamily="2"/>
              </a:rPr>
              <a:t>+ communications</a:t>
            </a:r>
          </a:p>
          <a:p>
            <a:pPr hangingPunct="0">
              <a:defRPr sz="1200"/>
            </a:pPr>
            <a:r>
              <a:rPr lang="en-GB" sz="599" dirty="0">
                <a:latin typeface="Arial" pitchFamily="18"/>
                <a:ea typeface="Arial Unicode MS" pitchFamily="2"/>
                <a:cs typeface="Arial Unicode MS" pitchFamily="2"/>
              </a:rPr>
              <a:t>+ standards</a:t>
            </a:r>
          </a:p>
          <a:p>
            <a:pPr hangingPunct="0">
              <a:defRPr sz="1200"/>
            </a:pPr>
            <a:r>
              <a:rPr lang="en-GB" sz="599" dirty="0">
                <a:latin typeface="Arial" pitchFamily="18"/>
                <a:ea typeface="Arial Unicode MS" pitchFamily="2"/>
                <a:cs typeface="Arial Unicode MS" pitchFamily="2"/>
              </a:rPr>
              <a:t>+ governance</a:t>
            </a:r>
          </a:p>
          <a:p>
            <a:pPr hangingPunct="0">
              <a:defRPr sz="1200"/>
            </a:pPr>
            <a:r>
              <a:rPr lang="en-GB" sz="599" dirty="0">
                <a:latin typeface="Arial" pitchFamily="18"/>
                <a:ea typeface="Arial Unicode MS" pitchFamily="2"/>
                <a:cs typeface="Arial Unicode MS" pitchFamily="2"/>
              </a:rPr>
              <a:t>+ services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lum bright="-50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97535" y="1270454"/>
            <a:ext cx="941197" cy="4019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856457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08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Open Data Barometer: Japan</a:t>
            </a:r>
            <a:endParaRPr lang="en-GB" dirty="0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78" y="757238"/>
            <a:ext cx="4316482" cy="2135187"/>
          </a:xfrm>
        </p:spPr>
      </p:pic>
    </p:spTree>
    <p:extLst>
      <p:ext uri="{BB962C8B-B14F-4D97-AF65-F5344CB8AC3E}">
        <p14:creationId xmlns:p14="http://schemas.microsoft.com/office/powerpoint/2010/main" val="407030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Open Data Census: Japan</a:t>
            </a:r>
            <a:endParaRPr lang="en-GB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242" y="694176"/>
            <a:ext cx="3700553" cy="2135187"/>
          </a:xfrm>
        </p:spPr>
      </p:pic>
    </p:spTree>
    <p:extLst>
      <p:ext uri="{BB962C8B-B14F-4D97-AF65-F5344CB8AC3E}">
        <p14:creationId xmlns:p14="http://schemas.microsoft.com/office/powerpoint/2010/main" val="347275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9-03 at 09.00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131" y="355252"/>
            <a:ext cx="3207981" cy="2881660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417" y="-136"/>
            <a:ext cx="5754599" cy="43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4956" tIns="48912" rIns="44956" bIns="22478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9pPr>
          </a:lstStyle>
          <a:p>
            <a:pPr algn="ctr"/>
            <a:endParaRPr lang="en-GB" sz="1898" b="1" spc="-5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60007" dist="200025" dir="15000000" sy="30000" kx="-18000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Big. Open. Personal.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689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129" y="0"/>
            <a:ext cx="4224956" cy="3092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013466" y="3077526"/>
            <a:ext cx="3910146" cy="11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4956" tIns="24366" rIns="44956" bIns="22478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9pPr>
          </a:lstStyle>
          <a:p>
            <a:pPr algn="r"/>
            <a:r>
              <a:rPr lang="en-GB" sz="500"/>
              <a:t>http://www.whitehouse.gov/the-press-office/2013/05/09/obama-administration-releases-historic-open-data-rules-enhance-governmen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463948" y="359551"/>
            <a:ext cx="2301800" cy="147471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675" tIns="22838" rIns="45675" bIns="22838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399" dirty="0">
                <a:solidFill>
                  <a:schemeClr val="bg1"/>
                </a:solidFill>
              </a:rPr>
              <a:t>“Making </a:t>
            </a:r>
            <a:r>
              <a:rPr lang="en-GB" sz="1399" b="1" dirty="0">
                <a:solidFill>
                  <a:schemeClr val="bg1"/>
                </a:solidFill>
              </a:rPr>
              <a:t>Open</a:t>
            </a:r>
            <a:r>
              <a:rPr lang="en-GB" sz="1399" dirty="0">
                <a:solidFill>
                  <a:schemeClr val="bg1"/>
                </a:solidFill>
              </a:rPr>
              <a:t> and </a:t>
            </a:r>
            <a:r>
              <a:rPr lang="en-GB" sz="1399" b="1" dirty="0">
                <a:solidFill>
                  <a:schemeClr val="bg1"/>
                </a:solidFill>
              </a:rPr>
              <a:t>Machine Readable</a:t>
            </a:r>
            <a:r>
              <a:rPr lang="en-GB" sz="1399" dirty="0">
                <a:solidFill>
                  <a:schemeClr val="bg1"/>
                </a:solidFill>
              </a:rPr>
              <a:t> </a:t>
            </a:r>
            <a:br>
              <a:rPr lang="en-GB" sz="1399" dirty="0">
                <a:solidFill>
                  <a:schemeClr val="bg1"/>
                </a:solidFill>
              </a:rPr>
            </a:br>
            <a:r>
              <a:rPr lang="en-GB" sz="1399" dirty="0">
                <a:solidFill>
                  <a:schemeClr val="bg1"/>
                </a:solidFill>
              </a:rPr>
              <a:t>the New Default for Government Information” </a:t>
            </a:r>
          </a:p>
          <a:p>
            <a:pPr algn="ctr"/>
            <a:r>
              <a:rPr lang="en-GB" sz="1399" dirty="0">
                <a:solidFill>
                  <a:schemeClr val="bg1"/>
                </a:solidFill>
              </a:rPr>
              <a:t>EXECUTIVE ORDER, BARACK OBAMA</a:t>
            </a:r>
          </a:p>
        </p:txBody>
      </p:sp>
    </p:spTree>
    <p:extLst>
      <p:ext uri="{BB962C8B-B14F-4D97-AF65-F5344CB8AC3E}">
        <p14:creationId xmlns:p14="http://schemas.microsoft.com/office/powerpoint/2010/main" val="175808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75380" y="2235723"/>
            <a:ext cx="4549281" cy="569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4956" tIns="34813" rIns="44956" bIns="22478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9pPr>
          </a:lstStyle>
          <a:p>
            <a:pPr algn="r">
              <a:lnSpc>
                <a:spcPct val="93000"/>
              </a:lnSpc>
            </a:pPr>
            <a:r>
              <a:rPr lang="ja-JP" altLang="en-US" sz="1399" spc="-50" dirty="0">
                <a:solidFill>
                  <a:srgbClr val="4C4C4C"/>
                </a:solidFill>
                <a:latin typeface="Helvetica Neue"/>
                <a:cs typeface="Helvetica Neue"/>
              </a:rPr>
              <a:t>“</a:t>
            </a:r>
            <a:r>
              <a:rPr lang="en-US" sz="1399" spc="-50" dirty="0">
                <a:solidFill>
                  <a:srgbClr val="4C4C4C"/>
                </a:solidFill>
                <a:latin typeface="Helvetica Neue"/>
                <a:cs typeface="Helvetica Neue"/>
              </a:rPr>
              <a:t>Openness will strengthen our democracy </a:t>
            </a:r>
          </a:p>
          <a:p>
            <a:pPr algn="r">
              <a:lnSpc>
                <a:spcPct val="93000"/>
              </a:lnSpc>
            </a:pPr>
            <a:r>
              <a:rPr lang="en-US" sz="1399" spc="-50" dirty="0">
                <a:solidFill>
                  <a:srgbClr val="4C4C4C"/>
                </a:solidFill>
                <a:latin typeface="Helvetica Neue"/>
                <a:cs typeface="Helvetica Neue"/>
              </a:rPr>
              <a:t>and promote efficiency and effectiveness in Government</a:t>
            </a:r>
            <a:r>
              <a:rPr lang="ja-JP" altLang="en-US" sz="1399" spc="-50" dirty="0">
                <a:solidFill>
                  <a:srgbClr val="4C4C4C"/>
                </a:solidFill>
                <a:latin typeface="Helvetica Neue"/>
                <a:cs typeface="Helvetica Neue"/>
              </a:rPr>
              <a:t>”</a:t>
            </a:r>
          </a:p>
          <a:p>
            <a:pPr algn="r">
              <a:lnSpc>
                <a:spcPct val="93000"/>
              </a:lnSpc>
            </a:pPr>
            <a:r>
              <a:rPr lang="en-GB" sz="899" b="1" dirty="0"/>
              <a:t>President Obama, USA</a:t>
            </a:r>
            <a:endParaRPr lang="ja-JP" altLang="en-US" sz="899" b="1" spc="-50" dirty="0">
              <a:latin typeface="+mj-lt"/>
              <a:cs typeface="Helvetica Neue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15019" y="372883"/>
            <a:ext cx="4657126" cy="388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4956" tIns="27765" rIns="44956" bIns="22478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9pPr>
          </a:lstStyle>
          <a:p>
            <a:pPr algn="r"/>
            <a:r>
              <a:rPr lang="en-GB" sz="1399" dirty="0">
                <a:solidFill>
                  <a:srgbClr val="4C4C4C"/>
                </a:solidFill>
                <a:latin typeface="Helvetica Neue"/>
                <a:cs typeface="Helvetica Neue"/>
              </a:rPr>
              <a:t>“Open Data is at the heart of </a:t>
            </a:r>
            <a:br>
              <a:rPr lang="en-GB" sz="1399" dirty="0">
                <a:solidFill>
                  <a:srgbClr val="4C4C4C"/>
                </a:solidFill>
                <a:latin typeface="Helvetica Neue"/>
                <a:cs typeface="Helvetica Neue"/>
              </a:rPr>
            </a:br>
            <a:r>
              <a:rPr lang="en-GB" sz="1399" dirty="0">
                <a:solidFill>
                  <a:srgbClr val="4C4C4C"/>
                </a:solidFill>
                <a:latin typeface="Helvetica Neue"/>
                <a:cs typeface="Helvetica Neue"/>
              </a:rPr>
              <a:t>my agenda for Government”</a:t>
            </a:r>
          </a:p>
          <a:p>
            <a:pPr algn="r"/>
            <a:r>
              <a:rPr lang="en-GB" sz="899" b="1" dirty="0">
                <a:latin typeface="Helvetica Neue"/>
                <a:cs typeface="Helvetica Neue"/>
              </a:rPr>
              <a:t>Prime Minister Cameron, UK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022" y="1088478"/>
            <a:ext cx="4617477" cy="716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4956" tIns="34813" rIns="44956" bIns="22478"/>
          <a:lstStyle>
            <a:lvl1pPr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1pPr>
            <a:lvl2pPr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2pPr>
            <a:lvl3pPr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3pPr>
            <a:lvl4pPr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4pPr>
            <a:lvl5pPr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9pPr>
          </a:lstStyle>
          <a:p>
            <a:pPr algn="r">
              <a:lnSpc>
                <a:spcPct val="93000"/>
              </a:lnSpc>
            </a:pPr>
            <a:endParaRPr lang="en-GB" sz="1399" dirty="0">
              <a:solidFill>
                <a:srgbClr val="4C4C4C"/>
              </a:solidFill>
              <a:latin typeface="Arial" charset="0"/>
              <a:cs typeface="Arial" charset="0"/>
            </a:endParaRPr>
          </a:p>
          <a:p>
            <a:pPr algn="r">
              <a:lnSpc>
                <a:spcPct val="93000"/>
              </a:lnSpc>
            </a:pPr>
            <a:r>
              <a:rPr lang="en-GB" sz="1399" spc="-50" dirty="0">
                <a:solidFill>
                  <a:srgbClr val="4C4C4C"/>
                </a:solidFill>
                <a:latin typeface="Helvetica Neue"/>
                <a:cs typeface="Helvetica Neue"/>
              </a:rPr>
              <a:t>“Open Data Strategy can enhance transparency and trust of government, and lead to economic revitalization”</a:t>
            </a:r>
          </a:p>
          <a:p>
            <a:pPr algn="r"/>
            <a:r>
              <a:rPr lang="en-GB" sz="899" b="1" dirty="0"/>
              <a:t>(former) Prime Minister Noda, Japan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5896" y="2159598"/>
            <a:ext cx="712882" cy="712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4619" y="1211203"/>
            <a:ext cx="704159" cy="71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780" b="1626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8583" y="359550"/>
            <a:ext cx="700195" cy="639136"/>
          </a:xfrm>
          <a:prstGeom prst="rect">
            <a:avLst/>
          </a:prstGeom>
          <a:noFill/>
          <a:ln w="18000" cap="flat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057" r="10625" b="26347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415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20" y="899082"/>
            <a:ext cx="5754599" cy="1107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98" spc="-50" dirty="0"/>
              <a:t>“a new era in which people can use open data to generate insights, ideas, and services</a:t>
            </a:r>
          </a:p>
          <a:p>
            <a:pPr algn="ctr"/>
            <a:r>
              <a:rPr lang="en-US" sz="2198" spc="-50" dirty="0"/>
              <a:t>to create a better world for all”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3878252" y="2014112"/>
            <a:ext cx="1758815" cy="276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99" i="1" spc="-50" dirty="0"/>
              <a:t>G8 Open Data Charter 2013</a:t>
            </a:r>
          </a:p>
        </p:txBody>
      </p:sp>
    </p:spTree>
    <p:extLst>
      <p:ext uri="{BB962C8B-B14F-4D97-AF65-F5344CB8AC3E}">
        <p14:creationId xmlns:p14="http://schemas.microsoft.com/office/powerpoint/2010/main" val="303602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10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3417" y="-136"/>
            <a:ext cx="5754599" cy="43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4956" tIns="48912" rIns="44956" bIns="22478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9pPr>
          </a:lstStyle>
          <a:p>
            <a:pPr algn="ctr"/>
            <a:endParaRPr lang="en-GB" sz="1898" b="1" spc="-5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60007" dist="200025" dir="15000000" sy="30000" kx="-18000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605588" y="1781810"/>
            <a:ext cx="4316246" cy="121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4956" tIns="30031" rIns="44956" bIns="22478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 sz="1600">
                <a:solidFill>
                  <a:srgbClr val="000000"/>
                </a:solidFill>
                <a:latin typeface="Helvetica Neue" charset="0"/>
                <a:ea typeface="ＭＳ Ｐゴシック" charset="0"/>
                <a:cs typeface="Arial Unicode MS" charset="0"/>
              </a:defRPr>
            </a:lvl9pPr>
          </a:lstStyle>
          <a:p>
            <a:endParaRPr lang="en-GB" sz="500" spc="-50" dirty="0"/>
          </a:p>
          <a:p>
            <a:r>
              <a:rPr lang="en-GB" sz="1399" spc="-50" dirty="0"/>
              <a:t>	- £10</a:t>
            </a:r>
            <a:r>
              <a:rPr lang="en-GB" sz="1399" spc="-50" baseline="30000" dirty="0"/>
              <a:t>m</a:t>
            </a:r>
            <a:r>
              <a:rPr lang="en-GB" sz="1399" spc="-50" dirty="0"/>
              <a:t>  public sector funding</a:t>
            </a:r>
          </a:p>
          <a:p>
            <a:r>
              <a:rPr lang="en-GB" sz="1399" dirty="0">
                <a:solidFill>
                  <a:schemeClr val="tx1"/>
                </a:solidFill>
              </a:rPr>
              <a:t>	- £3</a:t>
            </a:r>
            <a:r>
              <a:rPr lang="en-GB" sz="1399" spc="-50" baseline="30000" dirty="0"/>
              <a:t>m</a:t>
            </a:r>
            <a:r>
              <a:rPr lang="en-GB" sz="1399" spc="-50" dirty="0"/>
              <a:t> </a:t>
            </a:r>
            <a:r>
              <a:rPr lang="en-GB" sz="1399" dirty="0">
                <a:solidFill>
                  <a:schemeClr val="tx1"/>
                </a:solidFill>
              </a:rPr>
              <a:t>innovation funds &amp; start-up contracts</a:t>
            </a:r>
            <a:r>
              <a:rPr lang="en-GB" sz="1399" spc="-50" dirty="0"/>
              <a:t/>
            </a:r>
            <a:br>
              <a:rPr lang="en-GB" sz="1399" spc="-50" dirty="0"/>
            </a:br>
            <a:r>
              <a:rPr lang="en-GB" sz="1399" spc="-50" dirty="0"/>
              <a:t>	- </a:t>
            </a:r>
            <a:r>
              <a:rPr lang="en-GB" sz="1399" dirty="0">
                <a:solidFill>
                  <a:schemeClr val="tx1"/>
                </a:solidFill>
              </a:rPr>
              <a:t>£3</a:t>
            </a:r>
            <a:r>
              <a:rPr lang="en-GB" sz="1399" spc="-50" baseline="30000" dirty="0"/>
              <a:t>m  </a:t>
            </a:r>
            <a:r>
              <a:rPr lang="en-GB" sz="1399" dirty="0">
                <a:solidFill>
                  <a:schemeClr val="tx1"/>
                </a:solidFill>
              </a:rPr>
              <a:t>philanthropic and grant funding</a:t>
            </a:r>
            <a:br>
              <a:rPr lang="en-GB" sz="1399" dirty="0">
                <a:solidFill>
                  <a:schemeClr val="tx1"/>
                </a:solidFill>
              </a:rPr>
            </a:br>
            <a:r>
              <a:rPr lang="en-GB" sz="1399" dirty="0">
                <a:solidFill>
                  <a:schemeClr val="tx1"/>
                </a:solidFill>
              </a:rPr>
              <a:t>	- </a:t>
            </a:r>
            <a:r>
              <a:rPr lang="en-GB" sz="1399" spc="-50" dirty="0"/>
              <a:t>£800</a:t>
            </a:r>
            <a:r>
              <a:rPr lang="en-GB" sz="1399" spc="-50" baseline="30000" dirty="0"/>
              <a:t>k  </a:t>
            </a:r>
            <a:r>
              <a:rPr lang="en-GB" sz="1399" dirty="0">
                <a:solidFill>
                  <a:schemeClr val="tx1"/>
                </a:solidFill>
              </a:rPr>
              <a:t>commercial bookings</a:t>
            </a:r>
            <a:endParaRPr lang="en-GB" sz="999" dirty="0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49418" y="1926255"/>
            <a:ext cx="1007124" cy="657062"/>
            <a:chOff x="682434" y="3517280"/>
            <a:chExt cx="1512168" cy="98655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684" y="4112891"/>
              <a:ext cx="1440160" cy="39094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34" y="3517280"/>
              <a:ext cx="1512168" cy="427770"/>
            </a:xfrm>
            <a:prstGeom prst="rect">
              <a:avLst/>
            </a:prstGeom>
          </p:spPr>
        </p:pic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ODI has unlocked over £16m in its first year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231704" y="950296"/>
            <a:ext cx="4100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Helvetica Neue"/>
              </a:rPr>
              <a:t>“Creating an environment for others to be successful”</a:t>
            </a:r>
            <a:endParaRPr lang="en-GB" sz="2000" dirty="0"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6191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3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5761038" cy="32369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0818" y="2925244"/>
            <a:ext cx="1462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Credit: Press Association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31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"/>
          <p:cNvSpPr>
            <a:spLocks noChangeArrowheads="1"/>
          </p:cNvSpPr>
          <p:nvPr/>
        </p:nvSpPr>
        <p:spPr bwMode="auto">
          <a:xfrm>
            <a:off x="3220" y="0"/>
            <a:ext cx="5754599" cy="3236913"/>
          </a:xfrm>
          <a:prstGeom prst="roundRect">
            <a:avLst>
              <a:gd name="adj" fmla="val 23"/>
            </a:avLst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50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7570" y="0"/>
            <a:ext cx="2156884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990" y="576794"/>
            <a:ext cx="3704778" cy="2568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99" spc="-50" dirty="0">
                <a:solidFill>
                  <a:schemeClr val="bg1"/>
                </a:solidFill>
              </a:rPr>
              <a:t>The world’s first “Data as culture” art commission</a:t>
            </a:r>
          </a:p>
          <a:p>
            <a:endParaRPr lang="en-GB" sz="1199" spc="-50" dirty="0">
              <a:solidFill>
                <a:schemeClr val="bg1"/>
              </a:solidFill>
            </a:endParaRPr>
          </a:p>
          <a:p>
            <a:r>
              <a:rPr lang="en-GB" sz="1199" spc="-50" dirty="0">
                <a:solidFill>
                  <a:schemeClr val="bg1"/>
                </a:solidFill>
              </a:rPr>
              <a:t>+ 89 respondents from 20 countries in 2 weeks</a:t>
            </a:r>
          </a:p>
          <a:p>
            <a:endParaRPr lang="en-GB" sz="1199" spc="-50" dirty="0">
              <a:solidFill>
                <a:schemeClr val="bg1"/>
              </a:solidFill>
            </a:endParaRPr>
          </a:p>
          <a:p>
            <a:r>
              <a:rPr lang="en-GB" sz="1199" spc="-50" dirty="0">
                <a:solidFill>
                  <a:schemeClr val="bg1"/>
                </a:solidFill>
              </a:rPr>
              <a:t>+ Global coverage (WSJ, main TED conference in LA)</a:t>
            </a:r>
          </a:p>
          <a:p>
            <a:endParaRPr lang="en-GB" sz="1199" spc="-50" dirty="0">
              <a:solidFill>
                <a:schemeClr val="bg1"/>
              </a:solidFill>
            </a:endParaRPr>
          </a:p>
          <a:p>
            <a:r>
              <a:rPr lang="en-GB" sz="1199" spc="-50" dirty="0">
                <a:solidFill>
                  <a:schemeClr val="bg1"/>
                </a:solidFill>
              </a:rPr>
              <a:t>+ 3,000+ visitors to the ODI London space</a:t>
            </a:r>
          </a:p>
          <a:p>
            <a:endParaRPr lang="en-GB" sz="1199" spc="-50" dirty="0">
              <a:solidFill>
                <a:schemeClr val="bg1"/>
              </a:solidFill>
            </a:endParaRPr>
          </a:p>
          <a:p>
            <a:r>
              <a:rPr lang="en-GB" sz="1199" spc="-50" dirty="0">
                <a:solidFill>
                  <a:schemeClr val="bg1"/>
                </a:solidFill>
              </a:rPr>
              <a:t>+ Significant response from cultural leaders</a:t>
            </a:r>
          </a:p>
          <a:p>
            <a:pPr algn="ctr"/>
            <a:r>
              <a:rPr lang="en-GB" sz="1199" i="1" spc="-50" dirty="0">
                <a:solidFill>
                  <a:schemeClr val="bg1"/>
                </a:solidFill>
              </a:rPr>
              <a:t>“You’ve set the agenda for data as culture </a:t>
            </a:r>
          </a:p>
          <a:p>
            <a:pPr algn="ctr"/>
            <a:r>
              <a:rPr lang="en-GB" sz="1199" i="1" spc="-50" dirty="0">
                <a:solidFill>
                  <a:schemeClr val="bg1"/>
                </a:solidFill>
              </a:rPr>
              <a:t>--  so what’s next?”</a:t>
            </a:r>
          </a:p>
          <a:p>
            <a:pPr algn="r"/>
            <a:r>
              <a:rPr lang="en-GB" sz="500" dirty="0" err="1">
                <a:solidFill>
                  <a:schemeClr val="bg1"/>
                </a:solidFill>
              </a:rPr>
              <a:t>Honor</a:t>
            </a:r>
            <a:r>
              <a:rPr lang="en-GB" sz="500" dirty="0">
                <a:solidFill>
                  <a:schemeClr val="bg1"/>
                </a:solidFill>
              </a:rPr>
              <a:t> </a:t>
            </a:r>
            <a:r>
              <a:rPr lang="en-GB" sz="500" dirty="0" err="1">
                <a:solidFill>
                  <a:schemeClr val="bg1"/>
                </a:solidFill>
              </a:rPr>
              <a:t>Harger</a:t>
            </a:r>
            <a:r>
              <a:rPr lang="en-GB" sz="500" dirty="0">
                <a:solidFill>
                  <a:schemeClr val="bg1"/>
                </a:solidFill>
              </a:rPr>
              <a:t>, Creative Director, Lighthouse Arts	</a:t>
            </a:r>
          </a:p>
          <a:p>
            <a:endParaRPr lang="en-GB" sz="1199" spc="-50" dirty="0">
              <a:solidFill>
                <a:schemeClr val="bg1"/>
              </a:solidFill>
            </a:endParaRPr>
          </a:p>
          <a:p>
            <a:endParaRPr lang="en-US" sz="1199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22" y="7652"/>
            <a:ext cx="5754599" cy="369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798" spc="-50" dirty="0">
                <a:solidFill>
                  <a:schemeClr val="bg1"/>
                </a:solidFill>
              </a:rPr>
              <a:t>Data as Culture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21" y="3057205"/>
            <a:ext cx="30933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cs typeface="Helvetica Neue"/>
              </a:rPr>
              <a:t>Stanza: </a:t>
            </a:r>
            <a:r>
              <a:rPr lang="cs-CZ" sz="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cs typeface="Helvetica Neue"/>
              </a:rPr>
              <a:t>Body 01000010011011110110010001111001</a:t>
            </a:r>
          </a:p>
          <a:p>
            <a:endParaRPr lang="en-US" sz="5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61145" y="287613"/>
            <a:ext cx="994183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</a:rPr>
              <a:t>http://</a:t>
            </a:r>
            <a:r>
              <a:rPr lang="en-US" sz="500" dirty="0" err="1">
                <a:solidFill>
                  <a:schemeClr val="bg1"/>
                </a:solidFill>
              </a:rPr>
              <a:t>www.theodi.org</a:t>
            </a:r>
            <a:r>
              <a:rPr lang="en-US" sz="500" dirty="0">
                <a:solidFill>
                  <a:schemeClr val="bg1"/>
                </a:solidFill>
              </a:rPr>
              <a:t>/culture</a:t>
            </a:r>
          </a:p>
        </p:txBody>
      </p:sp>
    </p:spTree>
    <p:extLst>
      <p:ext uri="{BB962C8B-B14F-4D97-AF65-F5344CB8AC3E}">
        <p14:creationId xmlns:p14="http://schemas.microsoft.com/office/powerpoint/2010/main" val="26987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ntro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Intro_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utro_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Basic_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Basic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ODI_slide_master_template_powerpoint.potx</Template>
  <TotalTime>15419</TotalTime>
  <Words>1367</Words>
  <Application>Microsoft Macintosh PowerPoint</Application>
  <PresentationFormat>Custom</PresentationFormat>
  <Paragraphs>223</Paragraphs>
  <Slides>28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Intro_black</vt:lpstr>
      <vt:lpstr>Intro_blue</vt:lpstr>
      <vt:lpstr>Outro_white</vt:lpstr>
      <vt:lpstr>Basic_white</vt:lpstr>
      <vt:lpstr>Basic_black</vt:lpstr>
      <vt:lpstr>1_Custom Design</vt:lpstr>
      <vt:lpstr>2_Custom Design</vt:lpstr>
      <vt:lpstr>3_Custom Design</vt:lpstr>
      <vt:lpstr>Building demand for open data</vt:lpstr>
      <vt:lpstr>Data is the raw material of the new industrial revolution </vt:lpstr>
      <vt:lpstr>PowerPoint Presentation</vt:lpstr>
      <vt:lpstr>PowerPoint Presentation</vt:lpstr>
      <vt:lpstr>PowerPoint Presentation</vt:lpstr>
      <vt:lpstr>PowerPoint Presentation</vt:lpstr>
      <vt:lpstr>ODI has unlocked over £16m in its first year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Data Barometer: Japan</vt:lpstr>
      <vt:lpstr>Open Data Census: Japan</vt:lpstr>
      <vt:lpstr>Big. Open. Personal. </vt:lpstr>
    </vt:vector>
  </TitlesOfParts>
  <Company>The Odi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 Lang</dc:creator>
  <cp:lastModifiedBy>Richard Stirling</cp:lastModifiedBy>
  <cp:revision>102</cp:revision>
  <dcterms:created xsi:type="dcterms:W3CDTF">2013-08-07T11:22:09Z</dcterms:created>
  <dcterms:modified xsi:type="dcterms:W3CDTF">2013-12-05T23:31:19Z</dcterms:modified>
</cp:coreProperties>
</file>