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61"/>
  </p:notesMasterIdLst>
  <p:sldIdLst>
    <p:sldId id="416" r:id="rId2"/>
    <p:sldId id="427" r:id="rId3"/>
    <p:sldId id="445" r:id="rId4"/>
    <p:sldId id="372" r:id="rId5"/>
    <p:sldId id="507" r:id="rId6"/>
    <p:sldId id="444" r:id="rId7"/>
    <p:sldId id="510" r:id="rId8"/>
    <p:sldId id="438" r:id="rId9"/>
    <p:sldId id="509" r:id="rId10"/>
    <p:sldId id="448" r:id="rId11"/>
    <p:sldId id="453" r:id="rId12"/>
    <p:sldId id="456" r:id="rId13"/>
    <p:sldId id="457" r:id="rId14"/>
    <p:sldId id="454" r:id="rId15"/>
    <p:sldId id="455" r:id="rId16"/>
    <p:sldId id="447" r:id="rId17"/>
    <p:sldId id="429" r:id="rId18"/>
    <p:sldId id="430" r:id="rId19"/>
    <p:sldId id="452" r:id="rId20"/>
    <p:sldId id="446" r:id="rId21"/>
    <p:sldId id="423" r:id="rId22"/>
    <p:sldId id="436" r:id="rId23"/>
    <p:sldId id="437" r:id="rId24"/>
    <p:sldId id="424" r:id="rId25"/>
    <p:sldId id="449" r:id="rId26"/>
    <p:sldId id="469" r:id="rId27"/>
    <p:sldId id="468" r:id="rId28"/>
    <p:sldId id="467" r:id="rId29"/>
    <p:sldId id="473" r:id="rId30"/>
    <p:sldId id="494" r:id="rId31"/>
    <p:sldId id="474" r:id="rId32"/>
    <p:sldId id="471" r:id="rId33"/>
    <p:sldId id="472" r:id="rId34"/>
    <p:sldId id="475" r:id="rId35"/>
    <p:sldId id="477" r:id="rId36"/>
    <p:sldId id="478" r:id="rId37"/>
    <p:sldId id="486" r:id="rId38"/>
    <p:sldId id="487" r:id="rId39"/>
    <p:sldId id="488" r:id="rId40"/>
    <p:sldId id="489" r:id="rId41"/>
    <p:sldId id="490" r:id="rId42"/>
    <p:sldId id="496" r:id="rId43"/>
    <p:sldId id="491" r:id="rId44"/>
    <p:sldId id="480" r:id="rId45"/>
    <p:sldId id="483" r:id="rId46"/>
    <p:sldId id="497" r:id="rId47"/>
    <p:sldId id="498" r:id="rId48"/>
    <p:sldId id="511" r:id="rId49"/>
    <p:sldId id="512" r:id="rId50"/>
    <p:sldId id="513" r:id="rId51"/>
    <p:sldId id="503" r:id="rId52"/>
    <p:sldId id="504" r:id="rId53"/>
    <p:sldId id="505" r:id="rId54"/>
    <p:sldId id="506" r:id="rId55"/>
    <p:sldId id="451" r:id="rId56"/>
    <p:sldId id="466" r:id="rId57"/>
    <p:sldId id="514" r:id="rId58"/>
    <p:sldId id="515" r:id="rId59"/>
    <p:sldId id="516" r:id="rId60"/>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35" autoAdjust="0"/>
    <p:restoredTop sz="92639" autoAdjust="0"/>
  </p:normalViewPr>
  <p:slideViewPr>
    <p:cSldViewPr snapToGrid="0">
      <p:cViewPr>
        <p:scale>
          <a:sx n="90" d="100"/>
          <a:sy n="90" d="100"/>
        </p:scale>
        <p:origin x="-1134" y="-1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33" tIns="45716" rIns="91433" bIns="45716"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33" tIns="45716" rIns="91433" bIns="45716" rtlCol="0"/>
          <a:lstStyle>
            <a:lvl1pPr algn="r" fontAlgn="auto">
              <a:spcBef>
                <a:spcPts val="0"/>
              </a:spcBef>
              <a:spcAft>
                <a:spcPts val="0"/>
              </a:spcAft>
              <a:defRPr sz="1200">
                <a:latin typeface="+mn-lt"/>
                <a:ea typeface="+mn-ea"/>
              </a:defRPr>
            </a:lvl1pPr>
          </a:lstStyle>
          <a:p>
            <a:pPr>
              <a:defRPr/>
            </a:pPr>
            <a:fld id="{20BA5B79-D430-400B-A4AB-D07A59CA88E0}" type="datetimeFigureOut">
              <a:rPr lang="ja-JP" altLang="en-US"/>
              <a:pPr>
                <a:defRPr/>
              </a:pPr>
              <a:t>2013/12/17</a:t>
            </a:fld>
            <a:endParaRPr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6" rIns="91433" bIns="45716" rtlCol="0" anchor="ctr"/>
          <a:lstStyle/>
          <a:p>
            <a:pPr lvl="0"/>
            <a:endParaRPr lang="ja-JP" altLang="en-US" noProof="0"/>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6" rIns="91433" bIns="45716"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33" tIns="45716" rIns="91433" bIns="45716"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33" tIns="45716" rIns="91433" bIns="45716" rtlCol="0" anchor="b"/>
          <a:lstStyle>
            <a:lvl1pPr algn="r" fontAlgn="auto">
              <a:spcBef>
                <a:spcPts val="0"/>
              </a:spcBef>
              <a:spcAft>
                <a:spcPts val="0"/>
              </a:spcAft>
              <a:defRPr sz="1200">
                <a:latin typeface="+mn-lt"/>
                <a:ea typeface="+mn-ea"/>
              </a:defRPr>
            </a:lvl1pPr>
          </a:lstStyle>
          <a:p>
            <a:pPr>
              <a:defRPr/>
            </a:pPr>
            <a:fld id="{872AAC2F-EEC3-41D8-B89C-F3D161A4B4BD}" type="slidenum">
              <a:rPr lang="ja-JP" altLang="en-US"/>
              <a:pPr>
                <a:defRPr/>
              </a:pPr>
              <a:t>‹#›</a:t>
            </a:fld>
            <a:endParaRPr lang="ja-JP" altLang="en-US"/>
          </a:p>
        </p:txBody>
      </p:sp>
    </p:spTree>
    <p:extLst>
      <p:ext uri="{BB962C8B-B14F-4D97-AF65-F5344CB8AC3E}">
        <p14:creationId xmlns:p14="http://schemas.microsoft.com/office/powerpoint/2010/main" val="8264090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891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38915"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F2FABA-2A6C-43E7-9888-0348639EB3C7}" type="slidenum">
              <a:rPr lang="ja-JP" altLang="en-US"/>
              <a:pPr fontAlgn="base">
                <a:spcBef>
                  <a:spcPct val="0"/>
                </a:spcBef>
                <a:spcAft>
                  <a:spcPct val="0"/>
                </a:spcAft>
                <a:defRPr/>
              </a:pPr>
              <a:t>21</a:t>
            </a:fld>
            <a:endParaRPr lang="en-US" altLang="ja-JP"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096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38915"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295797-E149-4CB6-8A21-EE267BBFD991}" type="slidenum">
              <a:rPr lang="ja-JP" altLang="en-US"/>
              <a:pPr fontAlgn="base">
                <a:spcBef>
                  <a:spcPct val="0"/>
                </a:spcBef>
                <a:spcAft>
                  <a:spcPct val="0"/>
                </a:spcAft>
                <a:defRPr/>
              </a:pPr>
              <a:t>22</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4" name="正方形/長方形 17"/>
          <p:cNvSpPr/>
          <p:nvPr userDrawn="1"/>
        </p:nvSpPr>
        <p:spPr>
          <a:xfrm>
            <a:off x="904875" y="1919288"/>
            <a:ext cx="7875588"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正方形/長方形 19"/>
          <p:cNvSpPr/>
          <p:nvPr userDrawn="1"/>
        </p:nvSpPr>
        <p:spPr>
          <a:xfrm>
            <a:off x="904875" y="1919288"/>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grpSp>
        <p:nvGrpSpPr>
          <p:cNvPr id="6" name="グループ化 23"/>
          <p:cNvGrpSpPr>
            <a:grpSpLocks/>
          </p:cNvGrpSpPr>
          <p:nvPr userDrawn="1"/>
        </p:nvGrpSpPr>
        <p:grpSpPr bwMode="auto">
          <a:xfrm>
            <a:off x="179388" y="6597650"/>
            <a:ext cx="8890000" cy="0"/>
            <a:chOff x="179512" y="6525344"/>
            <a:chExt cx="8890035" cy="0"/>
          </a:xfrm>
        </p:grpSpPr>
        <p:cxnSp>
          <p:nvCxnSpPr>
            <p:cNvPr id="7" name="直線コネクタ 24"/>
            <p:cNvCxnSpPr/>
            <p:nvPr/>
          </p:nvCxnSpPr>
          <p:spPr>
            <a:xfrm>
              <a:off x="179512" y="6525344"/>
              <a:ext cx="820899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直線コネクタ 25"/>
            <p:cNvCxnSpPr/>
            <p:nvPr/>
          </p:nvCxnSpPr>
          <p:spPr>
            <a:xfrm>
              <a:off x="8475820" y="6525344"/>
              <a:ext cx="152401"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直線コネクタ 26"/>
            <p:cNvCxnSpPr/>
            <p:nvPr/>
          </p:nvCxnSpPr>
          <p:spPr>
            <a:xfrm>
              <a:off x="8704421" y="6525344"/>
              <a:ext cx="152401"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 name="直線コネクタ 29"/>
            <p:cNvCxnSpPr/>
            <p:nvPr/>
          </p:nvCxnSpPr>
          <p:spPr>
            <a:xfrm>
              <a:off x="8917146" y="6525344"/>
              <a:ext cx="152401"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11" name="Picture 15"/>
          <p:cNvPicPr>
            <a:picLocks noChangeAspect="1" noChangeArrowheads="1"/>
          </p:cNvPicPr>
          <p:nvPr userDrawn="1"/>
        </p:nvPicPr>
        <p:blipFill>
          <a:blip r:embed="rId2"/>
          <a:srcRect/>
          <a:stretch>
            <a:fillRect/>
          </a:stretch>
        </p:blipFill>
        <p:spPr bwMode="auto">
          <a:xfrm>
            <a:off x="395288" y="5013325"/>
            <a:ext cx="3240087" cy="1409700"/>
          </a:xfrm>
          <a:prstGeom prst="rect">
            <a:avLst/>
          </a:prstGeom>
          <a:noFill/>
          <a:ln w="9525">
            <a:noFill/>
            <a:miter lim="800000"/>
            <a:headEnd/>
            <a:tailEnd/>
          </a:ln>
        </p:spPr>
      </p:pic>
      <p:sp>
        <p:nvSpPr>
          <p:cNvPr id="15" name="タイトル 7"/>
          <p:cNvSpPr>
            <a:spLocks noGrp="1"/>
          </p:cNvSpPr>
          <p:nvPr>
            <p:ph type="ctrTitle"/>
          </p:nvPr>
        </p:nvSpPr>
        <p:spPr>
          <a:xfrm>
            <a:off x="1219200" y="2157214"/>
            <a:ext cx="6858000" cy="990600"/>
          </a:xfrm>
        </p:spPr>
        <p:txBody>
          <a:bodyPr anchor="t"/>
          <a:lstStyle>
            <a:lvl1pPr algn="r">
              <a:defRPr sz="3200">
                <a:solidFill>
                  <a:schemeClr val="tx1"/>
                </a:solidFill>
              </a:defRPr>
            </a:lvl1pPr>
          </a:lstStyle>
          <a:p>
            <a:r>
              <a:rPr lang="ja-JP" altLang="en-US" dirty="0" smtClean="0"/>
              <a:t>マスター タイトルの書式設定</a:t>
            </a:r>
            <a:endParaRPr lang="en-US" dirty="0"/>
          </a:p>
        </p:txBody>
      </p:sp>
      <p:sp>
        <p:nvSpPr>
          <p:cNvPr id="31" name="テキスト プレースホルダー 2"/>
          <p:cNvSpPr>
            <a:spLocks noGrp="1"/>
          </p:cNvSpPr>
          <p:nvPr>
            <p:ph type="body" idx="1"/>
          </p:nvPr>
        </p:nvSpPr>
        <p:spPr>
          <a:xfrm>
            <a:off x="4644008" y="4267200"/>
            <a:ext cx="3528392"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dirty="0" smtClean="0"/>
              <a:t>マスタ テキストの書式設定</a:t>
            </a:r>
          </a:p>
        </p:txBody>
      </p:sp>
      <p:sp>
        <p:nvSpPr>
          <p:cNvPr id="12" name="スライド番号プレースホルダー 28"/>
          <p:cNvSpPr>
            <a:spLocks noGrp="1"/>
          </p:cNvSpPr>
          <p:nvPr>
            <p:ph type="sldNum" sz="quarter" idx="10"/>
          </p:nvPr>
        </p:nvSpPr>
        <p:spPr>
          <a:xfrm>
            <a:off x="4000500" y="6597650"/>
            <a:ext cx="1219200" cy="182563"/>
          </a:xfrm>
        </p:spPr>
        <p:txBody>
          <a:bodyPr/>
          <a:lstStyle>
            <a:lvl1pPr algn="ctr">
              <a:defRPr/>
            </a:lvl1pPr>
          </a:lstStyle>
          <a:p>
            <a:pPr>
              <a:defRPr/>
            </a:pPr>
            <a:fld id="{A97D4E50-024A-4BD3-8B53-BDE7D4DC4147}"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13"/>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22"/>
          <p:cNvSpPr>
            <a:spLocks noGrp="1"/>
          </p:cNvSpPr>
          <p:nvPr>
            <p:ph type="sldNum" sz="quarter" idx="12"/>
          </p:nvPr>
        </p:nvSpPr>
        <p:spPr/>
        <p:txBody>
          <a:bodyPr/>
          <a:lstStyle>
            <a:lvl1pPr>
              <a:defRPr/>
            </a:lvl1pPr>
          </a:lstStyle>
          <a:p>
            <a:pPr>
              <a:defRPr/>
            </a:pPr>
            <a:fld id="{6FF6E560-8AFC-4E75-9DAA-7D5F7772C5B3}"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4" name="直線コネクタ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5" name="二等辺三角形 7"/>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直線コネクタ 8"/>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ー 3"/>
          <p:cNvSpPr>
            <a:spLocks noGrp="1"/>
          </p:cNvSpPr>
          <p:nvPr>
            <p:ph type="dt" sz="half" idx="10"/>
          </p:nvPr>
        </p:nvSpPr>
        <p:spPr/>
        <p:txBody>
          <a:bodyPr/>
          <a:lstStyle>
            <a:lvl1pPr>
              <a:defRPr/>
            </a:lvl1pPr>
          </a:lstStyle>
          <a:p>
            <a:pPr>
              <a:defRPr/>
            </a:pPr>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97852457-1629-43CD-BD4B-6D0308487E99}"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grpSp>
        <p:nvGrpSpPr>
          <p:cNvPr id="4" name="グループ化 6"/>
          <p:cNvGrpSpPr>
            <a:grpSpLocks/>
          </p:cNvGrpSpPr>
          <p:nvPr userDrawn="1"/>
        </p:nvGrpSpPr>
        <p:grpSpPr bwMode="auto">
          <a:xfrm>
            <a:off x="179388" y="6597650"/>
            <a:ext cx="8890000" cy="0"/>
            <a:chOff x="179512" y="6525344"/>
            <a:chExt cx="8890035" cy="0"/>
          </a:xfrm>
        </p:grpSpPr>
        <p:cxnSp>
          <p:nvCxnSpPr>
            <p:cNvPr id="5" name="直線コネクタ 8"/>
            <p:cNvCxnSpPr/>
            <p:nvPr/>
          </p:nvCxnSpPr>
          <p:spPr>
            <a:xfrm>
              <a:off x="179512" y="6525344"/>
              <a:ext cx="820899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直線コネクタ 9"/>
            <p:cNvCxnSpPr/>
            <p:nvPr/>
          </p:nvCxnSpPr>
          <p:spPr>
            <a:xfrm>
              <a:off x="8475820" y="6525344"/>
              <a:ext cx="152401"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直線コネクタ 10"/>
            <p:cNvCxnSpPr/>
            <p:nvPr/>
          </p:nvCxnSpPr>
          <p:spPr>
            <a:xfrm>
              <a:off x="8704421" y="6525344"/>
              <a:ext cx="152401"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 name="直線コネクタ 11"/>
            <p:cNvCxnSpPr/>
            <p:nvPr/>
          </p:nvCxnSpPr>
          <p:spPr>
            <a:xfrm>
              <a:off x="8917146" y="6525344"/>
              <a:ext cx="152401"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10" name="Picture 3" descr="\\spb-fs\プロジェクト\9210359 津國剛PL\オープンデータコンソーシアム\ロゴ\OPEN DATA\OPEN DATA\OP YOKE.jpg"/>
          <p:cNvPicPr>
            <a:picLocks noChangeAspect="1" noChangeArrowheads="1"/>
          </p:cNvPicPr>
          <p:nvPr userDrawn="1"/>
        </p:nvPicPr>
        <p:blipFill>
          <a:blip r:embed="rId2"/>
          <a:srcRect/>
          <a:stretch>
            <a:fillRect/>
          </a:stretch>
        </p:blipFill>
        <p:spPr bwMode="auto">
          <a:xfrm>
            <a:off x="7258050" y="0"/>
            <a:ext cx="1885950" cy="889000"/>
          </a:xfrm>
          <a:prstGeom prst="rect">
            <a:avLst/>
          </a:prstGeom>
          <a:noFill/>
          <a:ln w="9525">
            <a:noFill/>
            <a:miter lim="800000"/>
            <a:headEnd/>
            <a:tailEnd/>
          </a:ln>
        </p:spPr>
      </p:pic>
      <p:cxnSp>
        <p:nvCxnSpPr>
          <p:cNvPr id="11" name="直線コネクタ 19"/>
          <p:cNvCxnSpPr/>
          <p:nvPr userDrawn="1"/>
        </p:nvCxnSpPr>
        <p:spPr>
          <a:xfrm>
            <a:off x="468313" y="958850"/>
            <a:ext cx="8207375" cy="0"/>
          </a:xfrm>
          <a:prstGeom prst="line">
            <a:avLst/>
          </a:prstGeom>
          <a:ln w="539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57200" y="12877"/>
            <a:ext cx="8229600" cy="962695"/>
          </a:xfrm>
        </p:spPr>
        <p:txBody>
          <a:bodyPr/>
          <a:lstStyle/>
          <a:p>
            <a:r>
              <a:rPr lang="ja-JP" altLang="en-US" dirty="0" smtClean="0"/>
              <a:t>マスター タイトルの書式設定</a:t>
            </a:r>
            <a:endParaRPr lang="en-US" dirty="0"/>
          </a:p>
        </p:txBody>
      </p:sp>
      <p:sp>
        <p:nvSpPr>
          <p:cNvPr id="8" name="コンテンツ プレースホルダー 7"/>
          <p:cNvSpPr>
            <a:spLocks noGrp="1"/>
          </p:cNvSpPr>
          <p:nvPr>
            <p:ph sz="quarter" idx="1"/>
          </p:nvPr>
        </p:nvSpPr>
        <p:spPr>
          <a:xfrm>
            <a:off x="457200" y="1219200"/>
            <a:ext cx="8229600" cy="4937760"/>
          </a:xfrm>
        </p:spPr>
        <p:txBody>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12" name="スライド番号プレースホルダー 5"/>
          <p:cNvSpPr>
            <a:spLocks noGrp="1"/>
          </p:cNvSpPr>
          <p:nvPr>
            <p:ph type="sldNum" sz="quarter" idx="10"/>
          </p:nvPr>
        </p:nvSpPr>
        <p:spPr>
          <a:xfrm>
            <a:off x="3598863" y="6591300"/>
            <a:ext cx="1981200" cy="366713"/>
          </a:xfrm>
        </p:spPr>
        <p:txBody>
          <a:bodyPr/>
          <a:lstStyle>
            <a:lvl1pPr algn="ctr">
              <a:defRPr/>
            </a:lvl1pPr>
          </a:lstStyle>
          <a:p>
            <a:pPr>
              <a:defRPr/>
            </a:pPr>
            <a:fld id="{793E3B09-96A6-400E-83C6-1D00DA7BF859}" type="slidenum">
              <a:rPr lang="ja-JP" altLang="en-US"/>
              <a:pPr>
                <a:defRPr/>
              </a:pPr>
              <a: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4" name="正方形/長方形 6"/>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正方形/長方形 7"/>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タイトル 1"/>
          <p:cNvSpPr>
            <a:spLocks noGrp="1"/>
          </p:cNvSpPr>
          <p:nvPr>
            <p:ph type="title"/>
          </p:nvPr>
        </p:nvSpPr>
        <p:spPr>
          <a:xfrm>
            <a:off x="1219200" y="2971800"/>
            <a:ext cx="6858000" cy="1066800"/>
          </a:xfrm>
        </p:spPr>
        <p:txBody>
          <a:bodyPr anchor="t"/>
          <a:lstStyle>
            <a:lvl1pPr algn="r">
              <a:buNone/>
              <a:defRPr sz="3200" b="0" cap="none" baseline="0"/>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6" name="日付プレースホルダー 3"/>
          <p:cNvSpPr>
            <a:spLocks noGrp="1"/>
          </p:cNvSpPr>
          <p:nvPr>
            <p:ph type="dt" sz="half" idx="10"/>
          </p:nvPr>
        </p:nvSpPr>
        <p:spPr>
          <a:xfrm>
            <a:off x="6400800" y="6354763"/>
            <a:ext cx="2286000" cy="366712"/>
          </a:xfrm>
        </p:spPr>
        <p:txBody>
          <a:bodyPr/>
          <a:lstStyle>
            <a:lvl1pPr>
              <a:defRPr/>
            </a:lvl1pPr>
          </a:lstStyle>
          <a:p>
            <a:pPr>
              <a:defRPr/>
            </a:pPr>
            <a:endParaRPr lang="ja-JP" altLang="en-US"/>
          </a:p>
        </p:txBody>
      </p:sp>
      <p:sp>
        <p:nvSpPr>
          <p:cNvPr id="7" name="フッター プレースホルダー 4"/>
          <p:cNvSpPr>
            <a:spLocks noGrp="1"/>
          </p:cNvSpPr>
          <p:nvPr>
            <p:ph type="ftr" sz="quarter" idx="11"/>
          </p:nvPr>
        </p:nvSpPr>
        <p:spPr>
          <a:xfrm>
            <a:off x="2898775" y="6354763"/>
            <a:ext cx="3475038" cy="366712"/>
          </a:xfrm>
        </p:spPr>
        <p:txBody>
          <a:bodyPr/>
          <a:lstStyle>
            <a:lvl1pPr>
              <a:defRPr/>
            </a:lvl1pPr>
          </a:lstStyle>
          <a:p>
            <a:pPr>
              <a:defRPr/>
            </a:pPr>
            <a:endParaRPr lang="ja-JP" altLang="en-US"/>
          </a:p>
        </p:txBody>
      </p:sp>
      <p:sp>
        <p:nvSpPr>
          <p:cNvPr id="8" name="スライド番号プレースホルダー 5"/>
          <p:cNvSpPr>
            <a:spLocks noGrp="1"/>
          </p:cNvSpPr>
          <p:nvPr>
            <p:ph type="sldNum" sz="quarter" idx="12"/>
          </p:nvPr>
        </p:nvSpPr>
        <p:spPr>
          <a:xfrm>
            <a:off x="1069975" y="6354763"/>
            <a:ext cx="1520825" cy="366712"/>
          </a:xfrm>
        </p:spPr>
        <p:txBody>
          <a:bodyPr/>
          <a:lstStyle>
            <a:lvl1pPr>
              <a:defRPr/>
            </a:lvl1pPr>
          </a:lstStyle>
          <a:p>
            <a:pPr>
              <a:defRPr/>
            </a:pPr>
            <a:fld id="{987F5F83-9B54-4632-9493-B8DBD0148A42}" type="slidenum">
              <a:rPr lang="ja-JP" altLang="en-US"/>
              <a:pPr>
                <a:defRPr/>
              </a:pPr>
              <a:t>‹#›</a:t>
            </a:fld>
            <a:endParaRPr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lang="ja-JP" altLang="en-US" smtClean="0"/>
              <a:t>マスター タイトルの書式設定</a:t>
            </a:r>
            <a:endParaRPr lang="en-US"/>
          </a:p>
        </p:txBody>
      </p:sp>
      <p:sp>
        <p:nvSpPr>
          <p:cNvPr id="9" name="コンテンツ プレースホルダー 8"/>
          <p:cNvSpPr>
            <a:spLocks noGrp="1"/>
          </p:cNvSpPr>
          <p:nvPr>
            <p:ph sz="quarter" idx="1"/>
          </p:nvPr>
        </p:nvSpPr>
        <p:spPr>
          <a:xfrm>
            <a:off x="457200" y="1219200"/>
            <a:ext cx="4041648" cy="4937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コンテンツ プレースホルダー 10"/>
          <p:cNvSpPr>
            <a:spLocks noGrp="1"/>
          </p:cNvSpPr>
          <p:nvPr>
            <p:ph sz="quarter" idx="2"/>
          </p:nvPr>
        </p:nvSpPr>
        <p:spPr>
          <a:xfrm>
            <a:off x="4632198" y="1216152"/>
            <a:ext cx="4041648" cy="4937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ー 13"/>
          <p:cNvSpPr>
            <a:spLocks noGrp="1"/>
          </p:cNvSpPr>
          <p:nvPr>
            <p:ph type="dt" sz="half" idx="10"/>
          </p:nvPr>
        </p:nvSpPr>
        <p:spPr/>
        <p:txBody>
          <a:bodyPr/>
          <a:lstStyle>
            <a:lvl1pPr>
              <a:defRPr/>
            </a:lvl1pPr>
          </a:lstStyle>
          <a:p>
            <a:pPr>
              <a:defRPr/>
            </a:pPr>
            <a:endParaRPr lang="ja-JP" altLang="en-US"/>
          </a:p>
        </p:txBody>
      </p:sp>
      <p:sp>
        <p:nvSpPr>
          <p:cNvPr id="6"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22"/>
          <p:cNvSpPr>
            <a:spLocks noGrp="1"/>
          </p:cNvSpPr>
          <p:nvPr>
            <p:ph type="sldNum" sz="quarter" idx="12"/>
          </p:nvPr>
        </p:nvSpPr>
        <p:spPr/>
        <p:txBody>
          <a:bodyPr/>
          <a:lstStyle>
            <a:lvl1pPr>
              <a:defRPr/>
            </a:lvl1pPr>
          </a:lstStyle>
          <a:p>
            <a:pPr>
              <a:defRPr/>
            </a:pPr>
            <a:fld id="{CD3344F7-9F28-455E-A59F-4B90A1E8FE9A}"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nchor="ctr"/>
          <a:lstStyle>
            <a:lvl1pPr>
              <a:defRPr/>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ja-JP" altLang="en-US" smtClean="0"/>
              <a:t>マスター テキストの書式設定</a:t>
            </a:r>
          </a:p>
        </p:txBody>
      </p:sp>
      <p:sp>
        <p:nvSpPr>
          <p:cNvPr id="4" name="テキスト プレースホルダー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ja-JP" altLang="en-US" smtClean="0"/>
              <a:t>マスター テキストの書式設定</a:t>
            </a:r>
          </a:p>
        </p:txBody>
      </p:sp>
      <p:sp>
        <p:nvSpPr>
          <p:cNvPr id="11" name="コンテンツ プレースホルダー 10"/>
          <p:cNvSpPr>
            <a:spLocks noGrp="1"/>
          </p:cNvSpPr>
          <p:nvPr>
            <p:ph sz="quarter" idx="2"/>
          </p:nvPr>
        </p:nvSpPr>
        <p:spPr>
          <a:xfrm>
            <a:off x="457200" y="2133600"/>
            <a:ext cx="4038600" cy="4038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3" name="コンテンツ プレースホルダー 12"/>
          <p:cNvSpPr>
            <a:spLocks noGrp="1"/>
          </p:cNvSpPr>
          <p:nvPr>
            <p:ph sz="quarter" idx="4"/>
          </p:nvPr>
        </p:nvSpPr>
        <p:spPr>
          <a:xfrm>
            <a:off x="4648200" y="2133600"/>
            <a:ext cx="4038600" cy="4038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ー 13"/>
          <p:cNvSpPr>
            <a:spLocks noGrp="1"/>
          </p:cNvSpPr>
          <p:nvPr>
            <p:ph type="dt" sz="half" idx="10"/>
          </p:nvPr>
        </p:nvSpPr>
        <p:spPr/>
        <p:txBody>
          <a:bodyPr/>
          <a:lstStyle>
            <a:lvl1pPr>
              <a:defRPr/>
            </a:lvl1pPr>
          </a:lstStyle>
          <a:p>
            <a:pPr>
              <a:defRPr/>
            </a:pPr>
            <a:endParaRPr lang="ja-JP" altLang="en-US"/>
          </a:p>
        </p:txBody>
      </p:sp>
      <p:sp>
        <p:nvSpPr>
          <p:cNvPr id="8"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22"/>
          <p:cNvSpPr>
            <a:spLocks noGrp="1"/>
          </p:cNvSpPr>
          <p:nvPr>
            <p:ph type="sldNum" sz="quarter" idx="12"/>
          </p:nvPr>
        </p:nvSpPr>
        <p:spPr/>
        <p:txBody>
          <a:bodyPr/>
          <a:lstStyle>
            <a:lvl1pPr>
              <a:defRPr/>
            </a:lvl1pPr>
          </a:lstStyle>
          <a:p>
            <a:pPr>
              <a:defRPr/>
            </a:pPr>
            <a:fld id="{88FBF27B-273C-4AE1-AC89-8996F401A81C}"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grpSp>
        <p:nvGrpSpPr>
          <p:cNvPr id="3" name="グループ化 23"/>
          <p:cNvGrpSpPr>
            <a:grpSpLocks/>
          </p:cNvGrpSpPr>
          <p:nvPr userDrawn="1"/>
        </p:nvGrpSpPr>
        <p:grpSpPr bwMode="auto">
          <a:xfrm>
            <a:off x="179388" y="6597650"/>
            <a:ext cx="8890000" cy="0"/>
            <a:chOff x="179512" y="6525344"/>
            <a:chExt cx="8890035" cy="0"/>
          </a:xfrm>
        </p:grpSpPr>
        <p:cxnSp>
          <p:nvCxnSpPr>
            <p:cNvPr id="4" name="直線コネクタ 24"/>
            <p:cNvCxnSpPr/>
            <p:nvPr/>
          </p:nvCxnSpPr>
          <p:spPr>
            <a:xfrm>
              <a:off x="179512" y="6525344"/>
              <a:ext cx="820899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 name="直線コネクタ 25"/>
            <p:cNvCxnSpPr/>
            <p:nvPr/>
          </p:nvCxnSpPr>
          <p:spPr>
            <a:xfrm>
              <a:off x="8475820" y="6525344"/>
              <a:ext cx="152401"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直線コネクタ 26"/>
            <p:cNvCxnSpPr/>
            <p:nvPr/>
          </p:nvCxnSpPr>
          <p:spPr>
            <a:xfrm>
              <a:off x="8704421" y="6525344"/>
              <a:ext cx="152401"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直線コネクタ 29"/>
            <p:cNvCxnSpPr/>
            <p:nvPr/>
          </p:nvCxnSpPr>
          <p:spPr>
            <a:xfrm>
              <a:off x="8917146" y="6525344"/>
              <a:ext cx="152401"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8" name="Picture 3" descr="\\spb-fs\プロジェクト\9210359 津國剛PL\オープンデータコンソーシアム\ロゴ\OPEN DATA\OPEN DATA\OP YOKE.jpg"/>
          <p:cNvPicPr>
            <a:picLocks noChangeAspect="1" noChangeArrowheads="1"/>
          </p:cNvPicPr>
          <p:nvPr userDrawn="1"/>
        </p:nvPicPr>
        <p:blipFill>
          <a:blip r:embed="rId2"/>
          <a:srcRect/>
          <a:stretch>
            <a:fillRect/>
          </a:stretch>
        </p:blipFill>
        <p:spPr bwMode="auto">
          <a:xfrm>
            <a:off x="7812088" y="6237288"/>
            <a:ext cx="1317625" cy="620712"/>
          </a:xfrm>
          <a:prstGeom prst="rect">
            <a:avLst/>
          </a:prstGeom>
          <a:noFill/>
          <a:ln w="9525">
            <a:noFill/>
            <a:miter lim="800000"/>
            <a:headEnd/>
            <a:tailEnd/>
          </a:ln>
        </p:spPr>
      </p:pic>
      <p:grpSp>
        <p:nvGrpSpPr>
          <p:cNvPr id="9" name="グループ化 6"/>
          <p:cNvGrpSpPr>
            <a:grpSpLocks/>
          </p:cNvGrpSpPr>
          <p:nvPr userDrawn="1"/>
        </p:nvGrpSpPr>
        <p:grpSpPr bwMode="auto">
          <a:xfrm>
            <a:off x="519113" y="3429000"/>
            <a:ext cx="8185150" cy="166688"/>
            <a:chOff x="179512" y="6525344"/>
            <a:chExt cx="8890035" cy="0"/>
          </a:xfrm>
        </p:grpSpPr>
        <p:cxnSp>
          <p:nvCxnSpPr>
            <p:cNvPr id="10" name="直線コネクタ 8"/>
            <p:cNvCxnSpPr/>
            <p:nvPr/>
          </p:nvCxnSpPr>
          <p:spPr>
            <a:xfrm>
              <a:off x="179512" y="6525344"/>
              <a:ext cx="820897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直線コネクタ 9"/>
            <p:cNvCxnSpPr/>
            <p:nvPr/>
          </p:nvCxnSpPr>
          <p:spPr>
            <a:xfrm>
              <a:off x="8476418" y="6525344"/>
              <a:ext cx="151731"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直線コネクタ 10"/>
            <p:cNvCxnSpPr/>
            <p:nvPr/>
          </p:nvCxnSpPr>
          <p:spPr>
            <a:xfrm>
              <a:off x="8704014" y="6525344"/>
              <a:ext cx="151731"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 name="直線コネクタ 11"/>
            <p:cNvCxnSpPr/>
            <p:nvPr/>
          </p:nvCxnSpPr>
          <p:spPr>
            <a:xfrm>
              <a:off x="8917816" y="6525344"/>
              <a:ext cx="151731"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 name="タイトル 1"/>
          <p:cNvSpPr>
            <a:spLocks noGrp="1"/>
          </p:cNvSpPr>
          <p:nvPr>
            <p:ph type="title"/>
          </p:nvPr>
        </p:nvSpPr>
        <p:spPr>
          <a:xfrm>
            <a:off x="755576" y="2492896"/>
            <a:ext cx="7488832" cy="914400"/>
          </a:xfrm>
        </p:spPr>
        <p:txBody>
          <a:bodyPr/>
          <a:lstStyle/>
          <a:p>
            <a:r>
              <a:rPr lang="ja-JP" altLang="en-US" smtClean="0"/>
              <a:t>マスター タイトルの書式設定</a:t>
            </a:r>
            <a:endParaRPr lang="en-US"/>
          </a:p>
        </p:txBody>
      </p:sp>
      <p:sp>
        <p:nvSpPr>
          <p:cNvPr id="14" name="スライド番号プレースホルダー 4"/>
          <p:cNvSpPr>
            <a:spLocks noGrp="1"/>
          </p:cNvSpPr>
          <p:nvPr>
            <p:ph type="sldNum" sz="quarter" idx="10"/>
          </p:nvPr>
        </p:nvSpPr>
        <p:spPr>
          <a:xfrm>
            <a:off x="4173538" y="6592888"/>
            <a:ext cx="758825" cy="365125"/>
          </a:xfrm>
        </p:spPr>
        <p:txBody>
          <a:bodyPr/>
          <a:lstStyle>
            <a:lvl1pPr algn="ctr">
              <a:defRPr/>
            </a:lvl1pPr>
          </a:lstStyle>
          <a:p>
            <a:pPr>
              <a:defRPr/>
            </a:pPr>
            <a:fld id="{1963D9A2-1CDA-4C7F-B93A-B061DC97A0BF}"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直線コネクタ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3" name="二等辺三角形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4" name="日付プレースホルダー 1"/>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3"/>
          <p:cNvSpPr>
            <a:spLocks noGrp="1"/>
          </p:cNvSpPr>
          <p:nvPr>
            <p:ph type="sldNum" sz="quarter" idx="12"/>
          </p:nvPr>
        </p:nvSpPr>
        <p:spPr/>
        <p:txBody>
          <a:bodyPr/>
          <a:lstStyle>
            <a:lvl1pPr>
              <a:defRPr/>
            </a:lvl1pPr>
          </a:lstStyle>
          <a:p>
            <a:pPr>
              <a:defRPr/>
            </a:pPr>
            <a:fld id="{47722720-F309-4C51-A50C-5F4A955C43F3}"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5"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6" name="直線コネクタ 9"/>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7" name="二等辺三角形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タイトル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ja-JP" altLang="en-US" smtClean="0"/>
              <a:t>マスター タイトルの書式設定</a:t>
            </a:r>
            <a:endParaRPr lang="en-US"/>
          </a:p>
        </p:txBody>
      </p:sp>
      <p:sp>
        <p:nvSpPr>
          <p:cNvPr id="3" name="テキスト プレースホルダー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ja-JP" altLang="en-US" smtClean="0"/>
              <a:t>マスター テキストの書式設定</a:t>
            </a:r>
          </a:p>
        </p:txBody>
      </p:sp>
      <p:sp>
        <p:nvSpPr>
          <p:cNvPr id="12" name="コンテンツ プレースホルダー 11"/>
          <p:cNvSpPr>
            <a:spLocks noGrp="1"/>
          </p:cNvSpPr>
          <p:nvPr>
            <p:ph sz="quarter" idx="1"/>
          </p:nvPr>
        </p:nvSpPr>
        <p:spPr>
          <a:xfrm>
            <a:off x="304800" y="304800"/>
            <a:ext cx="5715000" cy="5715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8" name="日付プレースホルダー 4"/>
          <p:cNvSpPr>
            <a:spLocks noGrp="1"/>
          </p:cNvSpPr>
          <p:nvPr>
            <p:ph type="dt" sz="half" idx="10"/>
          </p:nvPr>
        </p:nvSpPr>
        <p:spPr/>
        <p:txBody>
          <a:bodyPr/>
          <a:lstStyle>
            <a:lvl1pPr>
              <a:defRPr/>
            </a:lvl1pPr>
          </a:lstStyle>
          <a:p>
            <a:pPr>
              <a:defRPr/>
            </a:pPr>
            <a:endParaRPr lang="ja-JP" altLang="en-US"/>
          </a:p>
        </p:txBody>
      </p:sp>
      <p:sp>
        <p:nvSpPr>
          <p:cNvPr id="9" name="フッター プレースホルダー 5"/>
          <p:cNvSpPr>
            <a:spLocks noGrp="1"/>
          </p:cNvSpPr>
          <p:nvPr>
            <p:ph type="ftr" sz="quarter" idx="11"/>
          </p:nvPr>
        </p:nvSpPr>
        <p:spPr/>
        <p:txBody>
          <a:bodyPr/>
          <a:lstStyle>
            <a:lvl1pPr>
              <a:defRPr/>
            </a:lvl1pPr>
          </a:lstStyle>
          <a:p>
            <a:pPr>
              <a:defRPr/>
            </a:pPr>
            <a:endParaRPr lang="ja-JP" altLang="en-US"/>
          </a:p>
        </p:txBody>
      </p:sp>
      <p:sp>
        <p:nvSpPr>
          <p:cNvPr id="10" name="スライド番号プレースホルダー 6"/>
          <p:cNvSpPr>
            <a:spLocks noGrp="1"/>
          </p:cNvSpPr>
          <p:nvPr>
            <p:ph type="sldNum" sz="quarter" idx="12"/>
          </p:nvPr>
        </p:nvSpPr>
        <p:spPr/>
        <p:txBody>
          <a:bodyPr/>
          <a:lstStyle>
            <a:lvl1pPr>
              <a:defRPr/>
            </a:lvl1pPr>
          </a:lstStyle>
          <a:p>
            <a:pPr>
              <a:defRPr/>
            </a:pPr>
            <a:fld id="{776D3628-95B2-4A5C-91E1-EA245C95BF71}"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5"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6" name="二等辺三角形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7" name="正方形/長方形 9"/>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タイトル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ja-JP" altLang="en-US" smtClean="0"/>
              <a:t>マスター タイトルの書式設定</a:t>
            </a:r>
            <a:endParaRPr lang="en-US"/>
          </a:p>
        </p:txBody>
      </p:sp>
      <p:sp>
        <p:nvSpPr>
          <p:cNvPr id="3" name="図プレースホルダー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ja-JP" altLang="en-US" noProof="0" smtClean="0"/>
              <a:t>アイコンをクリックして図を追加</a:t>
            </a:r>
            <a:endParaRPr lang="en-US" noProof="0" dirty="0"/>
          </a:p>
        </p:txBody>
      </p:sp>
      <p:sp>
        <p:nvSpPr>
          <p:cNvPr id="4" name="テキスト プレースホルダー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ja-JP" altLang="en-US" smtClean="0"/>
              <a:t>マスター テキストの書式設定</a:t>
            </a:r>
          </a:p>
        </p:txBody>
      </p:sp>
      <p:sp>
        <p:nvSpPr>
          <p:cNvPr id="8" name="日付プレースホルダー 4"/>
          <p:cNvSpPr>
            <a:spLocks noGrp="1"/>
          </p:cNvSpPr>
          <p:nvPr>
            <p:ph type="dt" sz="half" idx="10"/>
          </p:nvPr>
        </p:nvSpPr>
        <p:spPr/>
        <p:txBody>
          <a:bodyPr/>
          <a:lstStyle>
            <a:lvl1pPr>
              <a:defRPr/>
            </a:lvl1pPr>
          </a:lstStyle>
          <a:p>
            <a:pPr>
              <a:defRPr/>
            </a:pPr>
            <a:endParaRPr lang="ja-JP" altLang="en-US"/>
          </a:p>
        </p:txBody>
      </p:sp>
      <p:sp>
        <p:nvSpPr>
          <p:cNvPr id="9" name="フッター プレースホルダー 5"/>
          <p:cNvSpPr>
            <a:spLocks noGrp="1"/>
          </p:cNvSpPr>
          <p:nvPr>
            <p:ph type="ftr" sz="quarter" idx="11"/>
          </p:nvPr>
        </p:nvSpPr>
        <p:spPr/>
        <p:txBody>
          <a:bodyPr/>
          <a:lstStyle>
            <a:lvl1pPr>
              <a:defRPr/>
            </a:lvl1pPr>
          </a:lstStyle>
          <a:p>
            <a:pPr>
              <a:defRPr/>
            </a:pPr>
            <a:endParaRPr lang="ja-JP" altLang="en-US"/>
          </a:p>
        </p:txBody>
      </p:sp>
      <p:sp>
        <p:nvSpPr>
          <p:cNvPr id="10" name="スライド番号プレースホルダー 6"/>
          <p:cNvSpPr>
            <a:spLocks noGrp="1"/>
          </p:cNvSpPr>
          <p:nvPr>
            <p:ph type="sldNum" sz="quarter" idx="12"/>
          </p:nvPr>
        </p:nvSpPr>
        <p:spPr/>
        <p:txBody>
          <a:bodyPr/>
          <a:lstStyle>
            <a:lvl1pPr>
              <a:defRPr/>
            </a:lvl1pPr>
          </a:lstStyle>
          <a:p>
            <a:pPr>
              <a:defRPr/>
            </a:pPr>
            <a:fld id="{00E5DD7D-7190-430E-8D80-874D4ED806AB}" type="slidenum">
              <a:rPr lang="ja-JP" altLang="en-US"/>
              <a:pPr>
                <a:defRPr/>
              </a:pPr>
              <a:t>‹#›</a:t>
            </a:fld>
            <a:endParaRPr lang="ja-JP" alt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マスター タイトルの書式設定</a:t>
            </a:r>
            <a:endParaRPr lang="en-US" smtClean="0"/>
          </a:p>
        </p:txBody>
      </p:sp>
      <p:sp>
        <p:nvSpPr>
          <p:cNvPr id="1027" name="テキスト プレースホルダー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14" name="日付プレースホルダー 13"/>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1" sz="1400">
                <a:solidFill>
                  <a:schemeClr val="tx2"/>
                </a:solidFill>
                <a:latin typeface="+mn-lt"/>
                <a:ea typeface="+mn-ea"/>
              </a:defRPr>
            </a:lvl1pPr>
          </a:lstStyle>
          <a:p>
            <a:pPr>
              <a:defRPr/>
            </a:pPr>
            <a:endParaRPr lang="ja-JP" altLang="en-US"/>
          </a:p>
        </p:txBody>
      </p:sp>
      <p:sp>
        <p:nvSpPr>
          <p:cNvPr id="3" name="フッター プレースホルダー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1" sz="1400">
                <a:solidFill>
                  <a:schemeClr val="tx2"/>
                </a:solidFill>
                <a:latin typeface="+mn-lt"/>
                <a:ea typeface="+mn-ea"/>
              </a:defRPr>
            </a:lvl1pPr>
          </a:lstStyle>
          <a:p>
            <a:pPr>
              <a:defRPr/>
            </a:pPr>
            <a:endParaRPr lang="ja-JP" altLang="en-US"/>
          </a:p>
        </p:txBody>
      </p:sp>
      <p:sp>
        <p:nvSpPr>
          <p:cNvPr id="23" name="スライド番号プレースホルダー 22"/>
          <p:cNvSpPr>
            <a:spLocks noGrp="1"/>
          </p:cNvSpPr>
          <p:nvPr>
            <p:ph type="sldNum" sz="quarter" idx="4"/>
          </p:nvPr>
        </p:nvSpPr>
        <p:spPr>
          <a:xfrm>
            <a:off x="612775" y="6356350"/>
            <a:ext cx="1981200" cy="365125"/>
          </a:xfrm>
          <a:prstGeom prst="rect">
            <a:avLst/>
          </a:prstGeom>
        </p:spPr>
        <p:txBody>
          <a:bodyPr vert="horz"/>
          <a:lstStyle>
            <a:lvl1pPr algn="l" eaLnBrk="1" fontAlgn="auto" latinLnBrk="0" hangingPunct="1">
              <a:spcBef>
                <a:spcPts val="0"/>
              </a:spcBef>
              <a:spcAft>
                <a:spcPts val="0"/>
              </a:spcAft>
              <a:defRPr kumimoji="1" sz="1400">
                <a:solidFill>
                  <a:schemeClr val="tx2"/>
                </a:solidFill>
                <a:latin typeface="+mn-lt"/>
                <a:ea typeface="+mn-ea"/>
              </a:defRPr>
            </a:lvl1pPr>
          </a:lstStyle>
          <a:p>
            <a:pPr>
              <a:defRPr/>
            </a:pPr>
            <a:fld id="{9399B2FE-3432-4A73-87BB-A7B6D317195F}" type="slidenum">
              <a:rPr lang="ja-JP" altLang="en-US"/>
              <a:pPr>
                <a:defRPr/>
              </a:pPr>
              <a:t>‹#›</a:t>
            </a:fld>
            <a:endParaRPr lang="ja-JP" altLang="en-US"/>
          </a:p>
        </p:txBody>
      </p:sp>
      <p:sp>
        <p:nvSpPr>
          <p:cNvPr id="28" name="直線コネクタ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29" name="直線コネクタ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9" r:id="rId4"/>
    <p:sldLayoutId id="2147483670" r:id="rId5"/>
    <p:sldLayoutId id="2147483675" r:id="rId6"/>
    <p:sldLayoutId id="2147483676" r:id="rId7"/>
    <p:sldLayoutId id="2147483677" r:id="rId8"/>
    <p:sldLayoutId id="2147483678" r:id="rId9"/>
    <p:sldLayoutId id="2147483671" r:id="rId10"/>
    <p:sldLayoutId id="2147483679" r:id="rId11"/>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soumu.go.jp/johotsusintokei/whitepaper/ja/h24/html/XXXXXX.html"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bunka.go.jp/chosakuken/text/pdf/chosaku_text_100628.pdf"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テキスト プレースホルダー 3"/>
          <p:cNvSpPr>
            <a:spLocks noGrp="1"/>
          </p:cNvSpPr>
          <p:nvPr>
            <p:ph type="body" idx="1"/>
          </p:nvPr>
        </p:nvSpPr>
        <p:spPr>
          <a:xfrm>
            <a:off x="4643438" y="4551363"/>
            <a:ext cx="3529012" cy="858837"/>
          </a:xfrm>
        </p:spPr>
        <p:txBody>
          <a:bodyPr/>
          <a:lstStyle/>
          <a:p>
            <a:pPr eaLnBrk="1" hangingPunct="1"/>
            <a:r>
              <a:rPr lang="ja-JP" altLang="en-US" dirty="0" smtClean="0">
                <a:solidFill>
                  <a:schemeClr val="tx1"/>
                </a:solidFill>
              </a:rPr>
              <a:t>平成</a:t>
            </a:r>
            <a:r>
              <a:rPr lang="en-US" altLang="ja-JP" dirty="0" smtClean="0">
                <a:solidFill>
                  <a:schemeClr val="tx1"/>
                </a:solidFill>
              </a:rPr>
              <a:t>25</a:t>
            </a:r>
            <a:r>
              <a:rPr lang="ja-JP" altLang="en-US" dirty="0" smtClean="0">
                <a:solidFill>
                  <a:schemeClr val="tx1"/>
                </a:solidFill>
              </a:rPr>
              <a:t>年</a:t>
            </a:r>
            <a:r>
              <a:rPr lang="en-US" altLang="ja-JP" dirty="0" smtClean="0">
                <a:solidFill>
                  <a:schemeClr val="tx1"/>
                </a:solidFill>
              </a:rPr>
              <a:t>3</a:t>
            </a:r>
            <a:r>
              <a:rPr lang="ja-JP" altLang="en-US" dirty="0" smtClean="0">
                <a:solidFill>
                  <a:schemeClr val="tx1"/>
                </a:solidFill>
              </a:rPr>
              <a:t>月</a:t>
            </a:r>
            <a:r>
              <a:rPr lang="en-US" altLang="ja-JP" smtClean="0">
                <a:solidFill>
                  <a:schemeClr val="tx1"/>
                </a:solidFill>
              </a:rPr>
              <a:t>31</a:t>
            </a:r>
            <a:r>
              <a:rPr lang="ja-JP" altLang="en-US" smtClean="0">
                <a:solidFill>
                  <a:schemeClr val="tx1"/>
                </a:solidFill>
              </a:rPr>
              <a:t>日</a:t>
            </a:r>
            <a:endParaRPr lang="en-US" altLang="ja-JP" dirty="0" smtClean="0">
              <a:solidFill>
                <a:schemeClr val="tx1"/>
              </a:solidFill>
            </a:endParaRPr>
          </a:p>
        </p:txBody>
      </p:sp>
      <p:sp>
        <p:nvSpPr>
          <p:cNvPr id="5" name="タイトル 1"/>
          <p:cNvSpPr txBox="1">
            <a:spLocks/>
          </p:cNvSpPr>
          <p:nvPr/>
        </p:nvSpPr>
        <p:spPr bwMode="auto">
          <a:xfrm>
            <a:off x="1130300" y="2009775"/>
            <a:ext cx="7531100" cy="1122363"/>
          </a:xfrm>
          <a:prstGeom prst="rect">
            <a:avLst/>
          </a:prstGeom>
          <a:noFill/>
          <a:ln w="9525">
            <a:noFill/>
            <a:miter lim="800000"/>
            <a:headEnd/>
            <a:tailEnd/>
          </a:ln>
        </p:spPr>
        <p:txBody>
          <a:bodyPr anchor="ctr"/>
          <a:lstStyle>
            <a:lvl1pPr algn="r" rtl="0" fontAlgn="base">
              <a:spcBef>
                <a:spcPct val="0"/>
              </a:spcBef>
              <a:spcAft>
                <a:spcPct val="0"/>
              </a:spcAft>
              <a:defRPr kumimoji="1" sz="3200" kern="1200">
                <a:solidFill>
                  <a:schemeClr val="tx1"/>
                </a:solidFill>
                <a:latin typeface="+mj-lt"/>
                <a:ea typeface="+mj-ea"/>
                <a:cs typeface="+mj-cs"/>
              </a:defRPr>
            </a:lvl1pPr>
            <a:lvl2pPr algn="l" rtl="0" fontAlgn="base">
              <a:spcBef>
                <a:spcPct val="0"/>
              </a:spcBef>
              <a:spcAft>
                <a:spcPct val="0"/>
              </a:spcAft>
              <a:defRPr kumimoji="1" sz="3200">
                <a:solidFill>
                  <a:schemeClr val="tx2"/>
                </a:solidFill>
                <a:latin typeface="Bookman Old Style" pitchFamily="18" charset="0"/>
                <a:ea typeface="HG明朝E" pitchFamily="17" charset="-128"/>
              </a:defRPr>
            </a:lvl2pPr>
            <a:lvl3pPr algn="l" rtl="0" fontAlgn="base">
              <a:spcBef>
                <a:spcPct val="0"/>
              </a:spcBef>
              <a:spcAft>
                <a:spcPct val="0"/>
              </a:spcAft>
              <a:defRPr kumimoji="1" sz="3200">
                <a:solidFill>
                  <a:schemeClr val="tx2"/>
                </a:solidFill>
                <a:latin typeface="Bookman Old Style" pitchFamily="18" charset="0"/>
                <a:ea typeface="HG明朝E" pitchFamily="17" charset="-128"/>
              </a:defRPr>
            </a:lvl3pPr>
            <a:lvl4pPr algn="l" rtl="0" fontAlgn="base">
              <a:spcBef>
                <a:spcPct val="0"/>
              </a:spcBef>
              <a:spcAft>
                <a:spcPct val="0"/>
              </a:spcAft>
              <a:defRPr kumimoji="1" sz="3200">
                <a:solidFill>
                  <a:schemeClr val="tx2"/>
                </a:solidFill>
                <a:latin typeface="Bookman Old Style" pitchFamily="18" charset="0"/>
                <a:ea typeface="HG明朝E" pitchFamily="17" charset="-128"/>
              </a:defRPr>
            </a:lvl4pPr>
            <a:lvl5pPr algn="l" rtl="0" fontAlgn="base">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fontAlgn="auto">
              <a:spcAft>
                <a:spcPts val="0"/>
              </a:spcAft>
              <a:defRPr/>
            </a:pPr>
            <a:r>
              <a:rPr lang="ja-JP" altLang="en-US" dirty="0" smtClean="0">
                <a:solidFill>
                  <a:schemeClr val="tx2"/>
                </a:solidFill>
                <a:latin typeface="+mj-ea"/>
              </a:rPr>
              <a:t>データガバナンス委員会検討報告</a:t>
            </a:r>
            <a:endParaRPr lang="en-US" altLang="ja-JP" dirty="0" smtClean="0">
              <a:solidFill>
                <a:schemeClr val="tx2"/>
              </a:solidFill>
              <a:latin typeface="+mj-ea"/>
            </a:endParaRPr>
          </a:p>
        </p:txBody>
      </p:sp>
      <p:sp>
        <p:nvSpPr>
          <p:cNvPr id="7" name="タイトル 1"/>
          <p:cNvSpPr txBox="1">
            <a:spLocks/>
          </p:cNvSpPr>
          <p:nvPr/>
        </p:nvSpPr>
        <p:spPr bwMode="auto">
          <a:xfrm>
            <a:off x="2286000" y="692150"/>
            <a:ext cx="6858000" cy="990600"/>
          </a:xfrm>
          <a:prstGeom prst="rect">
            <a:avLst/>
          </a:prstGeom>
          <a:noFill/>
          <a:ln w="9525">
            <a:noFill/>
            <a:miter lim="800000"/>
            <a:headEnd/>
            <a:tailEnd/>
          </a:ln>
        </p:spPr>
        <p:txBody>
          <a:bodyPr/>
          <a:lstStyle>
            <a:lvl1pPr algn="r" rtl="0" fontAlgn="base">
              <a:spcBef>
                <a:spcPct val="0"/>
              </a:spcBef>
              <a:spcAft>
                <a:spcPct val="0"/>
              </a:spcAft>
              <a:defRPr kumimoji="1" sz="3200" kern="1200">
                <a:solidFill>
                  <a:schemeClr val="tx1"/>
                </a:solidFill>
                <a:latin typeface="+mj-lt"/>
                <a:ea typeface="+mj-ea"/>
                <a:cs typeface="+mj-cs"/>
              </a:defRPr>
            </a:lvl1pPr>
            <a:lvl2pPr algn="l" rtl="0" fontAlgn="base">
              <a:spcBef>
                <a:spcPct val="0"/>
              </a:spcBef>
              <a:spcAft>
                <a:spcPct val="0"/>
              </a:spcAft>
              <a:defRPr kumimoji="1" sz="3200">
                <a:solidFill>
                  <a:schemeClr val="tx2"/>
                </a:solidFill>
                <a:latin typeface="Bookman Old Style" pitchFamily="18" charset="0"/>
                <a:ea typeface="HG明朝E" pitchFamily="17" charset="-128"/>
              </a:defRPr>
            </a:lvl2pPr>
            <a:lvl3pPr algn="l" rtl="0" fontAlgn="base">
              <a:spcBef>
                <a:spcPct val="0"/>
              </a:spcBef>
              <a:spcAft>
                <a:spcPct val="0"/>
              </a:spcAft>
              <a:defRPr kumimoji="1" sz="3200">
                <a:solidFill>
                  <a:schemeClr val="tx2"/>
                </a:solidFill>
                <a:latin typeface="Bookman Old Style" pitchFamily="18" charset="0"/>
                <a:ea typeface="HG明朝E" pitchFamily="17" charset="-128"/>
              </a:defRPr>
            </a:lvl3pPr>
            <a:lvl4pPr algn="l" rtl="0" fontAlgn="base">
              <a:spcBef>
                <a:spcPct val="0"/>
              </a:spcBef>
              <a:spcAft>
                <a:spcPct val="0"/>
              </a:spcAft>
              <a:defRPr kumimoji="1" sz="3200">
                <a:solidFill>
                  <a:schemeClr val="tx2"/>
                </a:solidFill>
                <a:latin typeface="Bookman Old Style" pitchFamily="18" charset="0"/>
                <a:ea typeface="HG明朝E" pitchFamily="17" charset="-128"/>
              </a:defRPr>
            </a:lvl4pPr>
            <a:lvl5pPr algn="l" rtl="0" fontAlgn="base">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fontAlgn="auto">
              <a:spcAft>
                <a:spcPts val="0"/>
              </a:spcAft>
              <a:defRPr/>
            </a:pPr>
            <a:endParaRPr lang="ja-JP" altLang="en-US" sz="1600" dirty="0">
              <a:latin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タイトル 1"/>
          <p:cNvSpPr>
            <a:spLocks noGrp="1"/>
          </p:cNvSpPr>
          <p:nvPr>
            <p:ph type="title"/>
          </p:nvPr>
        </p:nvSpPr>
        <p:spPr>
          <a:xfrm>
            <a:off x="482600" y="2471738"/>
            <a:ext cx="8753475" cy="914400"/>
          </a:xfrm>
        </p:spPr>
        <p:txBody>
          <a:bodyPr/>
          <a:lstStyle/>
          <a:p>
            <a:pPr eaLnBrk="1" hangingPunct="1"/>
            <a:r>
              <a:rPr lang="ja-JP" altLang="en-US" sz="2800" smtClean="0"/>
              <a:t>２．海外における二次利用の基本的な考え方</a:t>
            </a:r>
          </a:p>
        </p:txBody>
      </p:sp>
      <p:sp>
        <p:nvSpPr>
          <p:cNvPr id="3" name="スライド番号プレースホルダー 2"/>
          <p:cNvSpPr>
            <a:spLocks noGrp="1"/>
          </p:cNvSpPr>
          <p:nvPr>
            <p:ph type="sldNum" sz="quarter" idx="10"/>
          </p:nvPr>
        </p:nvSpPr>
        <p:spPr/>
        <p:txBody>
          <a:bodyPr/>
          <a:lstStyle/>
          <a:p>
            <a:pPr>
              <a:defRPr/>
            </a:pPr>
            <a:fld id="{2D0DE39B-E199-4BBC-BD51-B731FD02F023}" type="slidenum">
              <a:rPr lang="ja-JP" altLang="en-US" smtClean="0"/>
              <a:pPr>
                <a:defRPr/>
              </a:pPr>
              <a:t>9</a:t>
            </a:fld>
            <a:endParaRPr lang="ja-JP"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9A03482B-944C-43B0-8290-DA66104B4667}" type="slidenum">
              <a:rPr lang="ja-JP" altLang="en-US" smtClean="0"/>
              <a:pPr>
                <a:defRPr/>
              </a:pPr>
              <a:t>10</a:t>
            </a:fld>
            <a:endParaRPr lang="ja-JP" altLang="en-US" dirty="0"/>
          </a:p>
        </p:txBody>
      </p:sp>
      <p:sp>
        <p:nvSpPr>
          <p:cNvPr id="26626" name="タイトル 1"/>
          <p:cNvSpPr>
            <a:spLocks noGrp="1"/>
          </p:cNvSpPr>
          <p:nvPr>
            <p:ph type="title"/>
          </p:nvPr>
        </p:nvSpPr>
        <p:spPr>
          <a:xfrm>
            <a:off x="404813" y="165100"/>
            <a:ext cx="8229600" cy="777875"/>
          </a:xfrm>
        </p:spPr>
        <p:txBody>
          <a:bodyPr/>
          <a:lstStyle/>
          <a:p>
            <a:pPr eaLnBrk="1" hangingPunct="1"/>
            <a:r>
              <a:rPr lang="ja-JP" altLang="en-US" sz="2400" smtClean="0"/>
              <a:t>（１）海外における二次利用の基本的な考え方</a:t>
            </a:r>
          </a:p>
        </p:txBody>
      </p:sp>
      <p:sp>
        <p:nvSpPr>
          <p:cNvPr id="26627" name="コンテンツ プレースホルダー 1"/>
          <p:cNvSpPr>
            <a:spLocks noGrp="1"/>
          </p:cNvSpPr>
          <p:nvPr>
            <p:ph sz="quarter" idx="1"/>
          </p:nvPr>
        </p:nvSpPr>
        <p:spPr>
          <a:xfrm>
            <a:off x="457200" y="1219200"/>
            <a:ext cx="8229600" cy="3181350"/>
          </a:xfrm>
        </p:spPr>
        <p:txBody>
          <a:bodyPr/>
          <a:lstStyle/>
          <a:p>
            <a:pPr lvl="1"/>
            <a:endParaRPr lang="en-US" altLang="ja-JP" smtClean="0"/>
          </a:p>
          <a:p>
            <a:endParaRPr lang="en-US" altLang="ja-JP" smtClean="0"/>
          </a:p>
        </p:txBody>
      </p:sp>
      <p:sp>
        <p:nvSpPr>
          <p:cNvPr id="26628" name="コンテンツ プレースホルダー 1"/>
          <p:cNvSpPr txBox="1">
            <a:spLocks/>
          </p:cNvSpPr>
          <p:nvPr/>
        </p:nvSpPr>
        <p:spPr bwMode="auto">
          <a:xfrm>
            <a:off x="215900" y="995363"/>
            <a:ext cx="8928100" cy="968375"/>
          </a:xfrm>
          <a:prstGeom prst="rect">
            <a:avLst/>
          </a:prstGeom>
          <a:noFill/>
          <a:ln w="9525">
            <a:noFill/>
            <a:miter lim="800000"/>
            <a:headEnd/>
            <a:tailEnd/>
          </a:ln>
        </p:spPr>
        <p:txBody>
          <a:bodyPr/>
          <a:lstStyle/>
          <a:p>
            <a:pPr marL="273050" indent="-273050" eaLnBrk="0" hangingPunct="0">
              <a:spcBef>
                <a:spcPts val="600"/>
              </a:spcBef>
              <a:buClr>
                <a:schemeClr val="accent1"/>
              </a:buClr>
              <a:buSzPct val="76000"/>
              <a:buFont typeface="Wingdings 3" pitchFamily="18" charset="2"/>
              <a:buChar char=""/>
            </a:pPr>
            <a:r>
              <a:rPr lang="en-US" altLang="ja-JP" sz="1400" dirty="0">
                <a:latin typeface="Gill Sans MT" pitchFamily="34" charset="0"/>
              </a:rPr>
              <a:t>OECD</a:t>
            </a:r>
            <a:r>
              <a:rPr lang="ja-JP" altLang="en-US" sz="1400" dirty="0">
                <a:latin typeface="Gill Sans MT" pitchFamily="34" charset="0"/>
              </a:rPr>
              <a:t>による勧告や</a:t>
            </a:r>
            <a:r>
              <a:rPr lang="en-US" altLang="ja-JP" sz="1400" dirty="0">
                <a:latin typeface="Gill Sans MT" pitchFamily="34" charset="0"/>
              </a:rPr>
              <a:t>EU</a:t>
            </a:r>
            <a:r>
              <a:rPr lang="ja-JP" altLang="en-US" sz="1400" dirty="0">
                <a:latin typeface="Gill Sans MT" pitchFamily="34" charset="0"/>
              </a:rPr>
              <a:t>指令では、基本的に著作物やデータの二次利用を推奨すべきであると明記されている。</a:t>
            </a:r>
          </a:p>
          <a:p>
            <a:pPr marL="273050" indent="-273050" eaLnBrk="0" hangingPunct="0">
              <a:spcBef>
                <a:spcPts val="600"/>
              </a:spcBef>
              <a:buClr>
                <a:schemeClr val="accent1"/>
              </a:buClr>
              <a:buSzPct val="76000"/>
              <a:buFont typeface="Wingdings 3" pitchFamily="18" charset="2"/>
              <a:buChar char=""/>
            </a:pPr>
            <a:r>
              <a:rPr lang="en-US" altLang="ja-JP" sz="1400" dirty="0">
                <a:latin typeface="Gill Sans MT" pitchFamily="34" charset="0"/>
              </a:rPr>
              <a:t>NZGOAL</a:t>
            </a:r>
            <a:r>
              <a:rPr lang="ja-JP" altLang="en-US" sz="1400" dirty="0" err="1">
                <a:latin typeface="Gill Sans MT" pitchFamily="34" charset="0"/>
              </a:rPr>
              <a:t>、</a:t>
            </a:r>
            <a:r>
              <a:rPr lang="en-US" altLang="ja-JP" sz="1400" dirty="0" err="1">
                <a:latin typeface="Gill Sans MT" pitchFamily="34" charset="0"/>
              </a:rPr>
              <a:t>AusGOAL</a:t>
            </a:r>
            <a:r>
              <a:rPr lang="ja-JP" altLang="en-US" sz="1400" dirty="0">
                <a:latin typeface="Gill Sans MT" pitchFamily="34" charset="0"/>
              </a:rPr>
              <a:t>では、クリエイティブ・コモンズ・ライセンスの表示ライセンス（以降「</a:t>
            </a:r>
            <a:r>
              <a:rPr lang="en-US" altLang="ja-JP" sz="1400" dirty="0">
                <a:latin typeface="Gill Sans MT" pitchFamily="34" charset="0"/>
              </a:rPr>
              <a:t>CC-BY</a:t>
            </a:r>
            <a:r>
              <a:rPr lang="ja-JP" altLang="en-US" sz="1400" dirty="0">
                <a:latin typeface="Gill Sans MT" pitchFamily="34" charset="0"/>
              </a:rPr>
              <a:t>」と表記）を標準的なライセンスとして推奨</a:t>
            </a:r>
            <a:r>
              <a:rPr lang="ja-JP" altLang="en-US" sz="1400" dirty="0" smtClean="0">
                <a:latin typeface="Gill Sans MT" pitchFamily="34" charset="0"/>
              </a:rPr>
              <a:t>しており、また、ドイツ等でも利用が行われている</a:t>
            </a:r>
            <a:r>
              <a:rPr lang="ja-JP" altLang="en-US" sz="1400" dirty="0">
                <a:latin typeface="Gill Sans MT" pitchFamily="34" charset="0"/>
              </a:rPr>
              <a:t>。</a:t>
            </a:r>
            <a:endParaRPr lang="en-US" altLang="ja-JP" sz="1400" dirty="0">
              <a:latin typeface="Gill Sans MT" pitchFamily="34" charset="0"/>
            </a:endParaRPr>
          </a:p>
          <a:p>
            <a:pPr marL="547688" lvl="1" indent="-273050" eaLnBrk="0" hangingPunct="0">
              <a:spcBef>
                <a:spcPts val="500"/>
              </a:spcBef>
              <a:buClr>
                <a:schemeClr val="accent2"/>
              </a:buClr>
              <a:buSzPct val="76000"/>
              <a:buFont typeface="MS Mincho" pitchFamily="17" charset="-128"/>
              <a:buChar char="※"/>
            </a:pPr>
            <a:r>
              <a:rPr lang="ja-JP" altLang="en-US" sz="1200" dirty="0">
                <a:latin typeface="Gill Sans MT" pitchFamily="34" charset="0"/>
              </a:rPr>
              <a:t>クリエイティブ・コモンズ・ライセンスの表示ライセンスは、出所表示を行うことだけを条件に、商業的な利用も含めて自由な利用を認めるライセンス。</a:t>
            </a:r>
          </a:p>
        </p:txBody>
      </p:sp>
      <p:sp>
        <p:nvSpPr>
          <p:cNvPr id="26629" name="テキスト ボックス 10"/>
          <p:cNvSpPr txBox="1">
            <a:spLocks noChangeArrowheads="1"/>
          </p:cNvSpPr>
          <p:nvPr/>
        </p:nvSpPr>
        <p:spPr bwMode="auto">
          <a:xfrm>
            <a:off x="5524500" y="6254750"/>
            <a:ext cx="3121025" cy="230188"/>
          </a:xfrm>
          <a:prstGeom prst="rect">
            <a:avLst/>
          </a:prstGeom>
          <a:noFill/>
          <a:ln w="9525">
            <a:noFill/>
            <a:miter lim="800000"/>
            <a:headEnd/>
            <a:tailEnd/>
          </a:ln>
        </p:spPr>
        <p:txBody>
          <a:bodyPr wrap="none">
            <a:spAutoFit/>
          </a:bodyPr>
          <a:lstStyle/>
          <a:p>
            <a:r>
              <a:rPr lang="en-US" altLang="ja-JP" sz="900"/>
              <a:t>【</a:t>
            </a:r>
            <a:r>
              <a:rPr lang="ja-JP" altLang="en-US" sz="900"/>
              <a:t>出典</a:t>
            </a:r>
            <a:r>
              <a:rPr lang="en-US" altLang="ja-JP" sz="900"/>
              <a:t>】</a:t>
            </a:r>
            <a:r>
              <a:rPr lang="ja-JP" altLang="en-US" sz="900"/>
              <a:t>各プロジェクトホームページ、条約案より、事務局作成</a:t>
            </a:r>
          </a:p>
        </p:txBody>
      </p:sp>
      <p:graphicFrame>
        <p:nvGraphicFramePr>
          <p:cNvPr id="9" name="Group 64"/>
          <p:cNvGraphicFramePr>
            <a:graphicFrameLocks noGrp="1"/>
          </p:cNvGraphicFramePr>
          <p:nvPr/>
        </p:nvGraphicFramePr>
        <p:xfrm>
          <a:off x="519113" y="2371725"/>
          <a:ext cx="8188951" cy="3848034"/>
        </p:xfrm>
        <a:graphic>
          <a:graphicData uri="http://schemas.openxmlformats.org/drawingml/2006/table">
            <a:tbl>
              <a:tblPr/>
              <a:tblGrid>
                <a:gridCol w="358102"/>
                <a:gridCol w="1936046"/>
                <a:gridCol w="1936046"/>
                <a:gridCol w="1936046"/>
                <a:gridCol w="2022711"/>
              </a:tblGrid>
              <a:tr h="71120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rgbClr val="FFFFFF"/>
                        </a:solidFill>
                        <a:effectLst/>
                        <a:latin typeface="Gill Sans MT"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Gill Sans MT" pitchFamily="34" charset="0"/>
                          <a:ea typeface="ＭＳ Ｐゴシック" charset="-128"/>
                        </a:rPr>
                        <a:t>OECD</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bg1"/>
                          </a:solidFill>
                          <a:effectLst/>
                          <a:latin typeface="Gill Sans MT" pitchFamily="34" charset="0"/>
                          <a:ea typeface="ＭＳ Ｐゴシック" charset="-128"/>
                        </a:rPr>
                        <a:t>公共情報の利用に</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bg1"/>
                          </a:solidFill>
                          <a:effectLst/>
                          <a:latin typeface="Gill Sans MT" pitchFamily="34" charset="0"/>
                          <a:ea typeface="ＭＳ Ｐゴシック" charset="-128"/>
                        </a:rPr>
                        <a:t>関する勧告</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Gill Sans MT" pitchFamily="34" charset="0"/>
                          <a:ea typeface="ＭＳ Ｐゴシック" charset="-128"/>
                        </a:rPr>
                        <a:t>EU</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Gill Sans MT" pitchFamily="34" charset="0"/>
                          <a:ea typeface="ＭＳ Ｐゴシック" charset="-128"/>
                        </a:rPr>
                        <a:t>PSI re-use</a:t>
                      </a:r>
                      <a:r>
                        <a:rPr kumimoji="1" lang="ja-JP" altLang="en-US" sz="1400" b="1" i="0" u="none" strike="noStrike" cap="none" normalizeH="0" baseline="0" dirty="0" smtClean="0">
                          <a:ln>
                            <a:noFill/>
                          </a:ln>
                          <a:solidFill>
                            <a:schemeClr val="bg1"/>
                          </a:solidFill>
                          <a:effectLst/>
                          <a:latin typeface="Gill Sans MT" pitchFamily="34" charset="0"/>
                          <a:ea typeface="ＭＳ Ｐゴシック" charset="-128"/>
                        </a:rPr>
                        <a:t>指令</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bg1"/>
                          </a:solidFill>
                          <a:effectLst/>
                          <a:latin typeface="Gill Sans MT" pitchFamily="34" charset="0"/>
                          <a:ea typeface="ＭＳ Ｐゴシック" charset="-128"/>
                        </a:rPr>
                        <a:t>（</a:t>
                      </a:r>
                      <a:r>
                        <a:rPr kumimoji="1" lang="en-US" altLang="ja-JP" sz="1400" b="1" i="0" u="none" strike="noStrike" cap="none" normalizeH="0" baseline="0" dirty="0" smtClean="0">
                          <a:ln>
                            <a:noFill/>
                          </a:ln>
                          <a:solidFill>
                            <a:schemeClr val="bg1"/>
                          </a:solidFill>
                          <a:effectLst/>
                          <a:latin typeface="Gill Sans MT" pitchFamily="34" charset="0"/>
                          <a:ea typeface="ＭＳ Ｐゴシック" charset="-128"/>
                        </a:rPr>
                        <a:t>2011</a:t>
                      </a:r>
                      <a:r>
                        <a:rPr kumimoji="1" lang="ja-JP" altLang="en-US" sz="1400" b="1" i="0" u="none" strike="noStrike" cap="none" normalizeH="0" baseline="0" dirty="0" smtClean="0">
                          <a:ln>
                            <a:noFill/>
                          </a:ln>
                          <a:solidFill>
                            <a:schemeClr val="bg1"/>
                          </a:solidFill>
                          <a:effectLst/>
                          <a:latin typeface="Gill Sans MT" pitchFamily="34" charset="0"/>
                          <a:ea typeface="ＭＳ Ｐゴシック" charset="-128"/>
                        </a:rPr>
                        <a:t>年改正案）</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bg1"/>
                          </a:solidFill>
                          <a:effectLst/>
                          <a:latin typeface="Gill Sans MT" pitchFamily="34" charset="0"/>
                          <a:ea typeface="ＭＳ Ｐゴシック" charset="-128"/>
                        </a:rPr>
                        <a:t>ニュージーランド</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bg1"/>
                          </a:solidFill>
                          <a:effectLst/>
                          <a:latin typeface="Gill Sans MT" pitchFamily="34" charset="0"/>
                          <a:ea typeface="ＭＳ Ｐゴシック" charset="-128"/>
                        </a:rPr>
                        <a:t>（</a:t>
                      </a:r>
                      <a:r>
                        <a:rPr kumimoji="1" lang="en-US" altLang="ja-JP" sz="1400" b="1" i="0" u="none" strike="noStrike" cap="none" normalizeH="0" baseline="0" dirty="0" smtClean="0">
                          <a:ln>
                            <a:noFill/>
                          </a:ln>
                          <a:solidFill>
                            <a:schemeClr val="bg1"/>
                          </a:solidFill>
                          <a:effectLst/>
                          <a:latin typeface="Gill Sans MT" pitchFamily="34" charset="0"/>
                          <a:ea typeface="ＭＳ Ｐゴシック" charset="-128"/>
                        </a:rPr>
                        <a:t>NZGOAL</a:t>
                      </a:r>
                      <a:r>
                        <a:rPr kumimoji="1" lang="ja-JP" altLang="en-US" sz="1400" b="1" i="0" u="none" strike="noStrike" cap="none" normalizeH="0" baseline="0" dirty="0" smtClean="0">
                          <a:ln>
                            <a:noFill/>
                          </a:ln>
                          <a:solidFill>
                            <a:schemeClr val="bg1"/>
                          </a:solidFill>
                          <a:effectLst/>
                          <a:latin typeface="Gill Sans MT" pitchFamily="34" charset="0"/>
                          <a:ea typeface="ＭＳ Ｐゴシック" charset="-128"/>
                        </a:rPr>
                        <a:t>等）</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bg1"/>
                          </a:solidFill>
                          <a:effectLst/>
                          <a:latin typeface="Gill Sans MT" pitchFamily="34" charset="0"/>
                          <a:ea typeface="ＭＳ Ｐゴシック" charset="-128"/>
                        </a:rPr>
                        <a:t>オーストラリア</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bg1"/>
                          </a:solidFill>
                          <a:effectLst/>
                          <a:latin typeface="Gill Sans MT" pitchFamily="34" charset="0"/>
                          <a:ea typeface="ＭＳ Ｐゴシック" charset="-128"/>
                        </a:rPr>
                        <a:t>（</a:t>
                      </a:r>
                      <a:r>
                        <a:rPr kumimoji="1" lang="en-US" altLang="ja-JP" sz="1400" b="1" i="0" u="none" strike="noStrike" cap="none" normalizeH="0" baseline="0" smtClean="0">
                          <a:ln>
                            <a:noFill/>
                          </a:ln>
                          <a:solidFill>
                            <a:schemeClr val="bg1"/>
                          </a:solidFill>
                          <a:effectLst/>
                          <a:latin typeface="Gill Sans MT" pitchFamily="34" charset="0"/>
                          <a:ea typeface="ＭＳ Ｐゴシック" charset="-128"/>
                        </a:rPr>
                        <a:t>AusGOAL</a:t>
                      </a:r>
                      <a:r>
                        <a:rPr kumimoji="1" lang="ja-JP" altLang="en-US" sz="1400" b="1" i="0" u="none" strike="noStrike" cap="none" normalizeH="0" baseline="0" smtClean="0">
                          <a:ln>
                            <a:noFill/>
                          </a:ln>
                          <a:solidFill>
                            <a:schemeClr val="bg1"/>
                          </a:solidFill>
                          <a:effectLst/>
                          <a:latin typeface="Gill Sans MT" pitchFamily="34" charset="0"/>
                          <a:ea typeface="ＭＳ Ｐゴシック" charset="-128"/>
                        </a:rPr>
                        <a:t>等）</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1165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bg1"/>
                          </a:solidFill>
                          <a:effectLst/>
                          <a:latin typeface="Gill Sans MT" pitchFamily="34" charset="0"/>
                          <a:ea typeface="ＭＳ Ｐゴシック" charset="-128"/>
                        </a:rPr>
                        <a:t>データの二次利用について</a:t>
                      </a:r>
                    </a:p>
                  </a:txBody>
                  <a:tcPr vert="eaVert"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85725" marR="0" lvl="0" indent="-85725" algn="l" defTabSz="914400" rtl="0" eaLnBrk="1" fontAlgn="base" latinLnBrk="0" hangingPunct="1">
                        <a:lnSpc>
                          <a:spcPct val="100000"/>
                        </a:lnSpc>
                        <a:spcBef>
                          <a:spcPct val="0"/>
                        </a:spcBef>
                        <a:spcAft>
                          <a:spcPct val="0"/>
                        </a:spcAft>
                        <a:buClrTx/>
                        <a:buSzTx/>
                        <a:buFontTx/>
                        <a:buChar char="•"/>
                        <a:tabLst/>
                      </a:pPr>
                      <a:r>
                        <a:rPr kumimoji="1" lang="ja-JP" altLang="en-US" sz="1400" b="0" i="0" u="none" strike="noStrike" cap="none" normalizeH="0" baseline="0" dirty="0" smtClean="0">
                          <a:ln>
                            <a:noFill/>
                          </a:ln>
                          <a:solidFill>
                            <a:schemeClr val="tx1"/>
                          </a:solidFill>
                          <a:effectLst/>
                          <a:latin typeface="Gill Sans MT" pitchFamily="34" charset="0"/>
                          <a:ea typeface="ＭＳ Ｐゴシック" charset="-128"/>
                        </a:rPr>
                        <a:t>情報が利用、再利用、統合ないし共有されるやり方に関する不必要な制限を撤廃して、原則的に利用可能な情報は全て公開され、全員が再利用できるようにすること</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85725" marR="0" lvl="0" indent="-85725" algn="l" defTabSz="914400" rtl="0" eaLnBrk="1" fontAlgn="base" latinLnBrk="0" hangingPunct="1">
                        <a:lnSpc>
                          <a:spcPct val="100000"/>
                        </a:lnSpc>
                        <a:spcBef>
                          <a:spcPct val="0"/>
                        </a:spcBef>
                        <a:spcAft>
                          <a:spcPct val="0"/>
                        </a:spcAft>
                        <a:buClrTx/>
                        <a:buSzTx/>
                        <a:buFontTx/>
                        <a:buChar char="•"/>
                        <a:tabLst/>
                      </a:pPr>
                      <a:r>
                        <a:rPr kumimoji="1" lang="ja-JP" altLang="en-US" sz="1400" b="0" i="0" u="none" strike="noStrike" cap="none" normalizeH="0" baseline="0" dirty="0" smtClean="0">
                          <a:ln>
                            <a:noFill/>
                          </a:ln>
                          <a:solidFill>
                            <a:schemeClr val="tx1"/>
                          </a:solidFill>
                          <a:effectLst/>
                          <a:latin typeface="Gill Sans MT" pitchFamily="34" charset="0"/>
                          <a:ea typeface="ＭＳ Ｐゴシック" charset="-128"/>
                        </a:rPr>
                        <a:t>対象のドキュメントを商業的、非商業的目的にかかわらず、確実に再利用可能にすること</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85725" marR="0" lvl="0" indent="-85725" algn="l" defTabSz="914400" rtl="0" eaLnBrk="1" fontAlgn="base" latinLnBrk="0" hangingPunct="1">
                        <a:lnSpc>
                          <a:spcPct val="100000"/>
                        </a:lnSpc>
                        <a:spcBef>
                          <a:spcPct val="0"/>
                        </a:spcBef>
                        <a:spcAft>
                          <a:spcPct val="0"/>
                        </a:spcAft>
                        <a:buClrTx/>
                        <a:buSzTx/>
                        <a:buFontTx/>
                        <a:buChar char="•"/>
                        <a:tabLst/>
                      </a:pPr>
                      <a:r>
                        <a:rPr kumimoji="1" lang="en-US" altLang="ja-JP" sz="1400" b="0" i="0" u="none" strike="noStrike" cap="none" normalizeH="0" baseline="0" dirty="0" smtClean="0">
                          <a:ln>
                            <a:noFill/>
                          </a:ln>
                          <a:solidFill>
                            <a:schemeClr val="tx1"/>
                          </a:solidFill>
                          <a:effectLst/>
                          <a:latin typeface="Gill Sans MT" pitchFamily="34" charset="0"/>
                          <a:ea typeface="ＭＳ Ｐゴシック" charset="-128"/>
                        </a:rPr>
                        <a:t>Service State agency</a:t>
                      </a:r>
                      <a:r>
                        <a:rPr kumimoji="1" lang="ja-JP" altLang="en-US" sz="1400" b="0" i="0" u="none" strike="noStrike" cap="none" normalizeH="0" baseline="0" dirty="0" smtClean="0">
                          <a:ln>
                            <a:noFill/>
                          </a:ln>
                          <a:solidFill>
                            <a:schemeClr val="tx1"/>
                          </a:solidFill>
                          <a:effectLst/>
                          <a:latin typeface="Gill Sans MT" pitchFamily="34" charset="0"/>
                          <a:ea typeface="ＭＳ Ｐゴシック" charset="-128"/>
                        </a:rPr>
                        <a:t>（オープンデータ戦略を担当する機関）は、「著作物について再利用の利用許諾をすること」という原則を強く推奨（</a:t>
                      </a:r>
                      <a:r>
                        <a:rPr kumimoji="1" lang="en-US" altLang="ja-JP" sz="1400" b="0" i="0" u="none" strike="noStrike" cap="none" normalizeH="0" baseline="0" dirty="0" smtClean="0">
                          <a:ln>
                            <a:noFill/>
                          </a:ln>
                          <a:solidFill>
                            <a:schemeClr val="tx1"/>
                          </a:solidFill>
                          <a:effectLst/>
                          <a:latin typeface="Gill Sans MT" pitchFamily="34" charset="0"/>
                          <a:ea typeface="ＭＳ Ｐゴシック" charset="-128"/>
                        </a:rPr>
                        <a:t>NZGOAL)</a:t>
                      </a:r>
                    </a:p>
                    <a:p>
                      <a:pPr marL="85725" marR="0" lvl="0" indent="-85725" algn="l" defTabSz="914400" rtl="0" eaLnBrk="1" fontAlgn="base" latinLnBrk="0" hangingPunct="1">
                        <a:lnSpc>
                          <a:spcPct val="100000"/>
                        </a:lnSpc>
                        <a:spcBef>
                          <a:spcPct val="0"/>
                        </a:spcBef>
                        <a:spcAft>
                          <a:spcPct val="0"/>
                        </a:spcAft>
                        <a:buClrTx/>
                        <a:buSzTx/>
                        <a:buFontTx/>
                        <a:buChar char="•"/>
                        <a:tabLst/>
                      </a:pPr>
                      <a:r>
                        <a:rPr kumimoji="1" lang="ja-JP" altLang="en-US" sz="1400" b="0" i="0" u="none" strike="noStrike" cap="none" normalizeH="0" baseline="0" dirty="0" smtClean="0">
                          <a:ln>
                            <a:noFill/>
                          </a:ln>
                          <a:solidFill>
                            <a:schemeClr val="tx1"/>
                          </a:solidFill>
                          <a:effectLst/>
                          <a:latin typeface="Gill Sans MT" pitchFamily="34" charset="0"/>
                          <a:ea typeface="ＭＳ Ｐゴシック" charset="-128"/>
                        </a:rPr>
                        <a:t>ライセンスとして、クリエイティブ・コモンズ、特に</a:t>
                      </a:r>
                      <a:r>
                        <a:rPr kumimoji="1" lang="en-US" altLang="ja-JP" sz="1400" b="0" i="0" u="none" strike="noStrike" cap="none" normalizeH="0" baseline="0" dirty="0" smtClean="0">
                          <a:ln>
                            <a:noFill/>
                          </a:ln>
                          <a:solidFill>
                            <a:schemeClr val="tx1"/>
                          </a:solidFill>
                          <a:effectLst/>
                          <a:latin typeface="Gill Sans MT" pitchFamily="34" charset="0"/>
                          <a:ea typeface="ＭＳ Ｐゴシック" charset="-128"/>
                        </a:rPr>
                        <a:t>CC-BY</a:t>
                      </a:r>
                      <a:r>
                        <a:rPr kumimoji="1" lang="ja-JP" altLang="en-US" sz="1400" b="0" i="0" u="none" strike="noStrike" cap="none" normalizeH="0" baseline="0" dirty="0" smtClean="0">
                          <a:ln>
                            <a:noFill/>
                          </a:ln>
                          <a:solidFill>
                            <a:schemeClr val="tx1"/>
                          </a:solidFill>
                          <a:effectLst/>
                          <a:latin typeface="Gill Sans MT" pitchFamily="34" charset="0"/>
                          <a:ea typeface="ＭＳ Ｐゴシック" charset="-128"/>
                        </a:rPr>
                        <a:t>をデフォルトとして推奨（</a:t>
                      </a:r>
                      <a:r>
                        <a:rPr kumimoji="1" lang="en-US" altLang="ja-JP" sz="1400" b="0" i="0" u="none" strike="noStrike" cap="none" normalizeH="0" baseline="0" dirty="0" smtClean="0">
                          <a:ln>
                            <a:noFill/>
                          </a:ln>
                          <a:solidFill>
                            <a:schemeClr val="tx1"/>
                          </a:solidFill>
                          <a:effectLst/>
                          <a:latin typeface="Gill Sans MT" pitchFamily="34" charset="0"/>
                          <a:ea typeface="ＭＳ Ｐゴシック" charset="-128"/>
                        </a:rPr>
                        <a:t>NZGAOL)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85725" marR="0" lvl="0" indent="-85725" algn="l" defTabSz="914400" rtl="0" eaLnBrk="1" fontAlgn="base" latinLnBrk="0" hangingPunct="1">
                        <a:lnSpc>
                          <a:spcPct val="100000"/>
                        </a:lnSpc>
                        <a:spcBef>
                          <a:spcPct val="0"/>
                        </a:spcBef>
                        <a:spcAft>
                          <a:spcPct val="0"/>
                        </a:spcAft>
                        <a:buClrTx/>
                        <a:buSzTx/>
                        <a:buFontTx/>
                        <a:buChar char="•"/>
                        <a:tabLst/>
                      </a:pPr>
                      <a:r>
                        <a:rPr kumimoji="1" lang="ja-JP" altLang="en-US" sz="1400" b="0" i="0" u="none" strike="noStrike" cap="none" normalizeH="0" baseline="0" dirty="0" smtClean="0">
                          <a:ln>
                            <a:noFill/>
                          </a:ln>
                          <a:solidFill>
                            <a:schemeClr val="tx1"/>
                          </a:solidFill>
                          <a:effectLst/>
                          <a:latin typeface="Gill Sans MT" pitchFamily="34" charset="0"/>
                          <a:ea typeface="ＭＳ Ｐゴシック" charset="-128"/>
                        </a:rPr>
                        <a:t>ライセンスとして、クリエイティブ・コモンズ、特に</a:t>
                      </a:r>
                      <a:r>
                        <a:rPr kumimoji="1" lang="en-US" altLang="ja-JP" sz="1400" b="0" i="0" u="none" strike="noStrike" cap="none" normalizeH="0" baseline="0" dirty="0" smtClean="0">
                          <a:ln>
                            <a:noFill/>
                          </a:ln>
                          <a:solidFill>
                            <a:schemeClr val="tx1"/>
                          </a:solidFill>
                          <a:effectLst/>
                          <a:latin typeface="Gill Sans MT" pitchFamily="34" charset="0"/>
                          <a:ea typeface="ＭＳ Ｐゴシック" charset="-128"/>
                        </a:rPr>
                        <a:t>CC-BY</a:t>
                      </a:r>
                      <a:r>
                        <a:rPr kumimoji="1" lang="ja-JP" altLang="en-US" sz="1400" b="0" i="0" u="none" strike="noStrike" cap="none" normalizeH="0" baseline="0" dirty="0" smtClean="0">
                          <a:ln>
                            <a:noFill/>
                          </a:ln>
                          <a:solidFill>
                            <a:schemeClr val="tx1"/>
                          </a:solidFill>
                          <a:effectLst/>
                          <a:latin typeface="Gill Sans MT" pitchFamily="34" charset="0"/>
                          <a:ea typeface="ＭＳ Ｐゴシック" charset="-128"/>
                        </a:rPr>
                        <a:t>をデフォルトとして推奨</a:t>
                      </a:r>
                      <a:endParaRPr kumimoji="1" lang="en-US" altLang="ja-JP" sz="1400" b="0" i="0" u="none" strike="noStrike" cap="none" normalizeH="0" baseline="0" dirty="0" smtClean="0">
                        <a:ln>
                          <a:noFill/>
                        </a:ln>
                        <a:solidFill>
                          <a:schemeClr val="tx1"/>
                        </a:solidFill>
                        <a:effectLst/>
                        <a:latin typeface="Gill Sans MT"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Gill Sans MT" pitchFamily="34" charset="0"/>
                          <a:ea typeface="ＭＳ Ｐゴシック" charset="-128"/>
                        </a:rPr>
                        <a:t>（オープンガバメント宣　言、</a:t>
                      </a:r>
                      <a:r>
                        <a:rPr kumimoji="1" lang="en-US" altLang="ja-JP" sz="1400" b="0" i="0" u="none" strike="noStrike" cap="none" normalizeH="0" baseline="0" dirty="0" err="1" smtClean="0">
                          <a:ln>
                            <a:noFill/>
                          </a:ln>
                          <a:solidFill>
                            <a:schemeClr val="tx1"/>
                          </a:solidFill>
                          <a:effectLst/>
                          <a:latin typeface="Gill Sans MT" pitchFamily="34" charset="0"/>
                          <a:ea typeface="ＭＳ Ｐゴシック" charset="-128"/>
                        </a:rPr>
                        <a:t>AusGOAL</a:t>
                      </a:r>
                      <a:r>
                        <a:rPr kumimoji="1" lang="ja-JP" altLang="en-US" sz="1400" b="0" i="0" u="none" strike="noStrike" cap="none" normalizeH="0" baseline="0" dirty="0" smtClean="0">
                          <a:ln>
                            <a:noFill/>
                          </a:ln>
                          <a:solidFill>
                            <a:schemeClr val="tx1"/>
                          </a:solidFill>
                          <a:effectLst/>
                          <a:latin typeface="Gill Sans MT" pitchFamily="34" charset="0"/>
                          <a:ea typeface="ＭＳ Ｐゴシック"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ACD11371-76E7-4C56-BA71-F589F776761B}" type="slidenum">
              <a:rPr lang="ja-JP" altLang="en-US" smtClean="0"/>
              <a:pPr>
                <a:defRPr/>
              </a:pPr>
              <a:t>11</a:t>
            </a:fld>
            <a:endParaRPr lang="ja-JP" altLang="en-US" dirty="0"/>
          </a:p>
        </p:txBody>
      </p:sp>
      <p:sp>
        <p:nvSpPr>
          <p:cNvPr id="27650" name="タイトル 1"/>
          <p:cNvSpPr>
            <a:spLocks noGrp="1"/>
          </p:cNvSpPr>
          <p:nvPr>
            <p:ph type="title"/>
          </p:nvPr>
        </p:nvSpPr>
        <p:spPr>
          <a:xfrm>
            <a:off x="404813" y="165100"/>
            <a:ext cx="8229600" cy="777875"/>
          </a:xfrm>
        </p:spPr>
        <p:txBody>
          <a:bodyPr/>
          <a:lstStyle/>
          <a:p>
            <a:pPr eaLnBrk="1" hangingPunct="1"/>
            <a:r>
              <a:rPr lang="ja-JP" altLang="en-US" sz="2000" smtClean="0"/>
              <a:t>参考１．</a:t>
            </a:r>
            <a:r>
              <a:rPr lang="en-US" altLang="ja-JP" sz="2000" smtClean="0"/>
              <a:t>OECD Recommendation of the Council for Enhanced </a:t>
            </a:r>
            <a:br>
              <a:rPr lang="en-US" altLang="ja-JP" sz="2000" smtClean="0"/>
            </a:br>
            <a:r>
              <a:rPr lang="ja-JP" altLang="en-US" sz="2000" smtClean="0"/>
              <a:t>　　</a:t>
            </a:r>
            <a:r>
              <a:rPr lang="en-US" altLang="ja-JP" sz="2000" smtClean="0"/>
              <a:t>Access and More Effective Use of Public Sector Information</a:t>
            </a:r>
            <a:endParaRPr lang="ja-JP" altLang="en-US" sz="2000" smtClean="0"/>
          </a:p>
        </p:txBody>
      </p:sp>
      <p:sp>
        <p:nvSpPr>
          <p:cNvPr id="27651" name="コンテンツ プレースホルダー 1"/>
          <p:cNvSpPr>
            <a:spLocks noGrp="1"/>
          </p:cNvSpPr>
          <p:nvPr>
            <p:ph sz="quarter" idx="1"/>
          </p:nvPr>
        </p:nvSpPr>
        <p:spPr>
          <a:xfrm>
            <a:off x="457200" y="1219200"/>
            <a:ext cx="8229600" cy="3181350"/>
          </a:xfrm>
        </p:spPr>
        <p:txBody>
          <a:bodyPr/>
          <a:lstStyle/>
          <a:p>
            <a:pPr lvl="1"/>
            <a:endParaRPr lang="en-US" altLang="ja-JP" smtClean="0"/>
          </a:p>
          <a:p>
            <a:endParaRPr lang="en-US" altLang="ja-JP" smtClean="0"/>
          </a:p>
        </p:txBody>
      </p:sp>
      <p:sp>
        <p:nvSpPr>
          <p:cNvPr id="27652" name="コンテンツ プレースホルダー 1"/>
          <p:cNvSpPr txBox="1">
            <a:spLocks/>
          </p:cNvSpPr>
          <p:nvPr/>
        </p:nvSpPr>
        <p:spPr bwMode="auto">
          <a:xfrm>
            <a:off x="215900" y="995363"/>
            <a:ext cx="8726081" cy="968375"/>
          </a:xfrm>
          <a:prstGeom prst="rect">
            <a:avLst/>
          </a:prstGeom>
          <a:noFill/>
          <a:ln w="9525">
            <a:noFill/>
            <a:miter lim="800000"/>
            <a:headEnd/>
            <a:tailEnd/>
          </a:ln>
        </p:spPr>
        <p:txBody>
          <a:bodyPr/>
          <a:lstStyle/>
          <a:p>
            <a:pPr marL="273050" indent="-273050" eaLnBrk="0" hangingPunct="0">
              <a:spcBef>
                <a:spcPts val="600"/>
              </a:spcBef>
              <a:buClr>
                <a:schemeClr val="accent1"/>
              </a:buClr>
              <a:buSzPct val="76000"/>
              <a:buFont typeface="Wingdings 3" pitchFamily="18" charset="2"/>
              <a:buChar char=""/>
            </a:pPr>
            <a:r>
              <a:rPr lang="en-US" altLang="ja-JP" sz="1400" dirty="0">
                <a:latin typeface="Gill Sans MT" pitchFamily="34" charset="0"/>
              </a:rPr>
              <a:t>2008</a:t>
            </a:r>
            <a:r>
              <a:rPr lang="ja-JP" altLang="en-US" sz="1400" dirty="0">
                <a:latin typeface="Gill Sans MT" pitchFamily="34" charset="0"/>
              </a:rPr>
              <a:t>年「</a:t>
            </a:r>
            <a:r>
              <a:rPr lang="ja-JP" altLang="en-US" sz="1400" dirty="0" smtClean="0">
                <a:latin typeface="Gill Sans MT" pitchFamily="34" charset="0"/>
              </a:rPr>
              <a:t>公共データの</a:t>
            </a:r>
            <a:r>
              <a:rPr lang="ja-JP" altLang="en-US" sz="1400" dirty="0">
                <a:latin typeface="Gill Sans MT" pitchFamily="34" charset="0"/>
              </a:rPr>
              <a:t>アクセス強化及びより効果的な利用に関する</a:t>
            </a:r>
            <a:r>
              <a:rPr lang="en-US" altLang="ja-JP" sz="1400" dirty="0">
                <a:latin typeface="Gill Sans MT" pitchFamily="34" charset="0"/>
              </a:rPr>
              <a:t>OECD</a:t>
            </a:r>
            <a:r>
              <a:rPr lang="ja-JP" altLang="en-US" sz="1400" dirty="0">
                <a:latin typeface="Gill Sans MT" pitchFamily="34" charset="0"/>
              </a:rPr>
              <a:t>委員会勧告」は加盟国に対して、</a:t>
            </a:r>
            <a:r>
              <a:rPr lang="ja-JP" altLang="en-US" sz="1400" dirty="0" smtClean="0">
                <a:latin typeface="Gill Sans MT" pitchFamily="34" charset="0"/>
              </a:rPr>
              <a:t>公共データの</a:t>
            </a:r>
            <a:r>
              <a:rPr lang="ja-JP" altLang="en-US" sz="1400" dirty="0">
                <a:latin typeface="Gill Sans MT" pitchFamily="34" charset="0"/>
              </a:rPr>
              <a:t>アクセス及び利用に関する政策を</a:t>
            </a:r>
            <a:r>
              <a:rPr lang="ja-JP" altLang="en-US" sz="1400" dirty="0" smtClean="0">
                <a:latin typeface="Gill Sans MT" pitchFamily="34" charset="0"/>
              </a:rPr>
              <a:t>検討・確立する</a:t>
            </a:r>
            <a:r>
              <a:rPr lang="ja-JP" altLang="en-US" sz="1400" dirty="0">
                <a:latin typeface="Gill Sans MT" pitchFamily="34" charset="0"/>
              </a:rPr>
              <a:t>上で、以下の</a:t>
            </a:r>
            <a:r>
              <a:rPr lang="en-US" altLang="ja-JP" sz="1400" dirty="0">
                <a:latin typeface="Gill Sans MT" pitchFamily="34" charset="0"/>
              </a:rPr>
              <a:t>13</a:t>
            </a:r>
            <a:r>
              <a:rPr lang="ja-JP" altLang="en-US" sz="1400" dirty="0">
                <a:latin typeface="Gill Sans MT" pitchFamily="34" charset="0"/>
              </a:rPr>
              <a:t>の原則を適切に考慮して実施するよう促した。</a:t>
            </a:r>
            <a:endParaRPr lang="en-US" altLang="ja-JP" sz="1400" dirty="0">
              <a:latin typeface="Gill Sans MT" pitchFamily="34" charset="0"/>
            </a:endParaRPr>
          </a:p>
        </p:txBody>
      </p:sp>
      <p:sp>
        <p:nvSpPr>
          <p:cNvPr id="27653" name="テキスト ボックス 10"/>
          <p:cNvSpPr txBox="1">
            <a:spLocks noChangeArrowheads="1"/>
          </p:cNvSpPr>
          <p:nvPr/>
        </p:nvSpPr>
        <p:spPr bwMode="auto">
          <a:xfrm>
            <a:off x="6565900" y="6340475"/>
            <a:ext cx="1858963" cy="230188"/>
          </a:xfrm>
          <a:prstGeom prst="rect">
            <a:avLst/>
          </a:prstGeom>
          <a:noFill/>
          <a:ln w="9525">
            <a:noFill/>
            <a:miter lim="800000"/>
            <a:headEnd/>
            <a:tailEnd/>
          </a:ln>
        </p:spPr>
        <p:txBody>
          <a:bodyPr wrap="none">
            <a:spAutoFit/>
          </a:bodyPr>
          <a:lstStyle/>
          <a:p>
            <a:r>
              <a:rPr lang="en-US" altLang="ja-JP" sz="900"/>
              <a:t>【</a:t>
            </a:r>
            <a:r>
              <a:rPr lang="ja-JP" altLang="en-US" sz="900"/>
              <a:t>出典</a:t>
            </a:r>
            <a:r>
              <a:rPr lang="en-US" altLang="ja-JP" sz="900"/>
              <a:t>】OECD</a:t>
            </a:r>
            <a:r>
              <a:rPr lang="ja-JP" altLang="en-US" sz="900"/>
              <a:t>勧告より事務局作成</a:t>
            </a:r>
          </a:p>
        </p:txBody>
      </p:sp>
      <p:graphicFrame>
        <p:nvGraphicFramePr>
          <p:cNvPr id="7" name="表 6"/>
          <p:cNvGraphicFramePr>
            <a:graphicFrameLocks noGrp="1"/>
          </p:cNvGraphicFramePr>
          <p:nvPr>
            <p:extLst>
              <p:ext uri="{D42A27DB-BD31-4B8C-83A1-F6EECF244321}">
                <p14:modId xmlns:p14="http://schemas.microsoft.com/office/powerpoint/2010/main" val="1799244895"/>
              </p:ext>
            </p:extLst>
          </p:nvPr>
        </p:nvGraphicFramePr>
        <p:xfrm>
          <a:off x="519113" y="1754188"/>
          <a:ext cx="8208912" cy="4702179"/>
        </p:xfrm>
        <a:graphic>
          <a:graphicData uri="http://schemas.openxmlformats.org/drawingml/2006/table">
            <a:tbl>
              <a:tblPr bandRow="1">
                <a:tableStyleId>{5C22544A-7EE6-4342-B048-85BDC9FD1C3A}</a:tableStyleId>
              </a:tblPr>
              <a:tblGrid>
                <a:gridCol w="288032"/>
                <a:gridCol w="1882892"/>
                <a:gridCol w="6037988"/>
              </a:tblGrid>
              <a:tr h="438177">
                <a:tc>
                  <a:txBody>
                    <a:bodyPr/>
                    <a:lstStyle/>
                    <a:p>
                      <a:r>
                        <a:rPr kumimoji="1" lang="ja-JP" altLang="en-US" sz="1050" dirty="0" smtClean="0"/>
                        <a:t>①</a:t>
                      </a:r>
                      <a:endParaRPr kumimoji="1" lang="ja-JP" altLang="en-US" sz="1050" dirty="0"/>
                    </a:p>
                  </a:txBody>
                  <a:tcPr/>
                </a:tc>
                <a:tc>
                  <a:txBody>
                    <a:bodyPr/>
                    <a:lstStyle/>
                    <a:p>
                      <a:r>
                        <a:rPr kumimoji="1" lang="ja-JP" altLang="en-US" sz="1050" dirty="0" smtClean="0"/>
                        <a:t>公開性</a:t>
                      </a:r>
                      <a:endParaRPr kumimoji="1" lang="ja-JP" altLang="en-US" sz="1050" dirty="0"/>
                    </a:p>
                  </a:txBody>
                  <a:tcPr/>
                </a:tc>
                <a:tc>
                  <a:txBody>
                    <a:bodyPr/>
                    <a:lstStyle/>
                    <a:p>
                      <a:r>
                        <a:rPr kumimoji="1" lang="ja-JP" altLang="en-US" sz="1000" u="none" dirty="0" smtClean="0">
                          <a:solidFill>
                            <a:schemeClr val="tx1"/>
                          </a:solidFill>
                        </a:rPr>
                        <a:t>公共データの利用および再利用を促進するために</a:t>
                      </a:r>
                      <a:r>
                        <a:rPr kumimoji="1" lang="ja-JP" altLang="en-US" sz="1000" b="0" u="none" dirty="0" smtClean="0">
                          <a:solidFill>
                            <a:schemeClr val="tx1"/>
                          </a:solidFill>
                        </a:rPr>
                        <a:t>、公開を原則と推定することで、その利用可能性を極大化すること。拒否する、または制限を設ける場合は、理由を明確にすること。</a:t>
                      </a:r>
                      <a:endParaRPr kumimoji="1" lang="ja-JP" altLang="en-US" sz="1000" b="0" u="none" dirty="0">
                        <a:solidFill>
                          <a:schemeClr val="tx1"/>
                        </a:solidFill>
                      </a:endParaRPr>
                    </a:p>
                  </a:txBody>
                  <a:tcPr/>
                </a:tc>
              </a:tr>
              <a:tr h="359449">
                <a:tc>
                  <a:txBody>
                    <a:bodyPr/>
                    <a:lstStyle/>
                    <a:p>
                      <a:r>
                        <a:rPr kumimoji="1" lang="ja-JP" altLang="en-US" sz="1050" dirty="0" smtClean="0"/>
                        <a:t>②</a:t>
                      </a:r>
                      <a:endParaRPr kumimoji="1" lang="ja-JP" altLang="en-US" sz="1050" dirty="0"/>
                    </a:p>
                  </a:txBody>
                  <a:tcPr/>
                </a:tc>
                <a:tc>
                  <a:txBody>
                    <a:bodyPr/>
                    <a:lstStyle/>
                    <a:p>
                      <a:r>
                        <a:rPr kumimoji="1" lang="ja-JP" altLang="en-US" sz="1050" dirty="0" smtClean="0">
                          <a:solidFill>
                            <a:schemeClr val="tx1"/>
                          </a:solidFill>
                        </a:rPr>
                        <a:t>アクセスおよび再利用のための明確な利用条件</a:t>
                      </a:r>
                      <a:endParaRPr kumimoji="1" lang="ja-JP" altLang="en-US" sz="1050" dirty="0">
                        <a:solidFill>
                          <a:schemeClr val="tx1"/>
                        </a:solidFill>
                      </a:endParaRPr>
                    </a:p>
                  </a:txBody>
                  <a:tcPr/>
                </a:tc>
                <a:tc>
                  <a:txBody>
                    <a:bodyPr/>
                    <a:lstStyle/>
                    <a:p>
                      <a:r>
                        <a:rPr kumimoji="1" lang="ja-JP" altLang="en-US" sz="1000" u="none" dirty="0" smtClean="0">
                          <a:solidFill>
                            <a:schemeClr val="tx1"/>
                          </a:solidFill>
                        </a:rPr>
                        <a:t>情報の利用、再利用、統合ないし共有を妨げる不必要な制限を撤廃して</a:t>
                      </a:r>
                      <a:r>
                        <a:rPr kumimoji="1" lang="ja-JP" altLang="en-US" sz="1000" b="0" u="none" dirty="0" smtClean="0">
                          <a:solidFill>
                            <a:schemeClr val="tx1"/>
                          </a:solidFill>
                        </a:rPr>
                        <a:t>、原則的に利用可能な情報は全て公開し、誰もが再利用できるようにすること。</a:t>
                      </a:r>
                      <a:endParaRPr kumimoji="1" lang="ja-JP" altLang="en-US" sz="1000" u="none" dirty="0">
                        <a:solidFill>
                          <a:schemeClr val="tx1"/>
                        </a:solidFill>
                      </a:endParaRPr>
                    </a:p>
                  </a:txBody>
                  <a:tcPr/>
                </a:tc>
              </a:tr>
              <a:tr h="278074">
                <a:tc>
                  <a:txBody>
                    <a:bodyPr/>
                    <a:lstStyle/>
                    <a:p>
                      <a:r>
                        <a:rPr kumimoji="1" lang="ja-JP" altLang="en-US" sz="1050" dirty="0" smtClean="0"/>
                        <a:t>③</a:t>
                      </a:r>
                      <a:endParaRPr kumimoji="1" lang="ja-JP" altLang="en-US" sz="1050" dirty="0"/>
                    </a:p>
                  </a:txBody>
                  <a:tcPr/>
                </a:tc>
                <a:tc>
                  <a:txBody>
                    <a:bodyPr/>
                    <a:lstStyle/>
                    <a:p>
                      <a:r>
                        <a:rPr kumimoji="1" lang="ja-JP" altLang="en-US" sz="1050" dirty="0" smtClean="0">
                          <a:solidFill>
                            <a:schemeClr val="tx1"/>
                          </a:solidFill>
                        </a:rPr>
                        <a:t>データカタログ</a:t>
                      </a:r>
                      <a:endParaRPr kumimoji="1" lang="ja-JP" altLang="en-US" sz="1050" dirty="0">
                        <a:solidFill>
                          <a:schemeClr val="tx1"/>
                        </a:solidFill>
                      </a:endParaRPr>
                    </a:p>
                  </a:txBody>
                  <a:tcPr/>
                </a:tc>
                <a:tc>
                  <a:txBody>
                    <a:bodyPr/>
                    <a:lstStyle/>
                    <a:p>
                      <a:r>
                        <a:rPr kumimoji="1" lang="ja-JP" altLang="en-US" sz="1000" u="none" dirty="0" smtClean="0">
                          <a:solidFill>
                            <a:schemeClr val="tx1"/>
                          </a:solidFill>
                        </a:rPr>
                        <a:t>どのような公共データが入手・再利用可能であるかを周知すること。</a:t>
                      </a:r>
                      <a:endParaRPr kumimoji="1" lang="ja-JP" altLang="en-US" sz="1000" u="none" dirty="0">
                        <a:solidFill>
                          <a:schemeClr val="tx1"/>
                        </a:solidFill>
                      </a:endParaRPr>
                    </a:p>
                  </a:txBody>
                  <a:tcPr/>
                </a:tc>
              </a:tr>
              <a:tr h="278074">
                <a:tc>
                  <a:txBody>
                    <a:bodyPr/>
                    <a:lstStyle/>
                    <a:p>
                      <a:r>
                        <a:rPr kumimoji="1" lang="ja-JP" altLang="en-US" sz="1050" dirty="0" smtClean="0"/>
                        <a:t>④</a:t>
                      </a:r>
                      <a:endParaRPr kumimoji="1" lang="ja-JP" altLang="en-US" sz="1050" dirty="0"/>
                    </a:p>
                  </a:txBody>
                  <a:tcPr/>
                </a:tc>
                <a:tc>
                  <a:txBody>
                    <a:bodyPr/>
                    <a:lstStyle/>
                    <a:p>
                      <a:r>
                        <a:rPr kumimoji="1" lang="ja-JP" altLang="en-US" sz="1050" dirty="0" smtClean="0">
                          <a:solidFill>
                            <a:schemeClr val="tx1"/>
                          </a:solidFill>
                        </a:rPr>
                        <a:t>品質</a:t>
                      </a:r>
                      <a:endParaRPr kumimoji="1" lang="ja-JP" altLang="en-US" sz="1050" dirty="0">
                        <a:solidFill>
                          <a:schemeClr val="tx1"/>
                        </a:solidFill>
                      </a:endParaRPr>
                    </a:p>
                  </a:txBody>
                  <a:tcPr/>
                </a:tc>
                <a:tc>
                  <a:txBody>
                    <a:bodyPr/>
                    <a:lstStyle/>
                    <a:p>
                      <a:r>
                        <a:rPr kumimoji="1" lang="ja-JP" altLang="en-US" sz="1000" u="none" dirty="0" smtClean="0">
                          <a:solidFill>
                            <a:schemeClr val="tx1"/>
                          </a:solidFill>
                        </a:rPr>
                        <a:t>品質および信頼性を強化するための体系的なデータ収集および編集を実施すること。</a:t>
                      </a:r>
                      <a:endParaRPr kumimoji="1" lang="ja-JP" altLang="en-US" sz="1000" u="none" dirty="0">
                        <a:solidFill>
                          <a:schemeClr val="tx1"/>
                        </a:solidFill>
                      </a:endParaRPr>
                    </a:p>
                  </a:txBody>
                  <a:tcPr/>
                </a:tc>
              </a:tr>
              <a:tr h="278074">
                <a:tc>
                  <a:txBody>
                    <a:bodyPr/>
                    <a:lstStyle/>
                    <a:p>
                      <a:r>
                        <a:rPr kumimoji="1" lang="ja-JP" altLang="en-US" sz="1050" dirty="0" smtClean="0"/>
                        <a:t>⑤</a:t>
                      </a:r>
                      <a:endParaRPr kumimoji="1" lang="ja-JP" altLang="en-US" sz="1050" dirty="0"/>
                    </a:p>
                  </a:txBody>
                  <a:tcPr/>
                </a:tc>
                <a:tc>
                  <a:txBody>
                    <a:bodyPr/>
                    <a:lstStyle/>
                    <a:p>
                      <a:r>
                        <a:rPr kumimoji="1" lang="ja-JP" altLang="en-US" sz="1050" dirty="0" smtClean="0">
                          <a:solidFill>
                            <a:schemeClr val="tx1"/>
                          </a:solidFill>
                        </a:rPr>
                        <a:t>完全性</a:t>
                      </a:r>
                      <a:endParaRPr kumimoji="1" lang="ja-JP" altLang="en-US" sz="1050" dirty="0">
                        <a:solidFill>
                          <a:schemeClr val="tx1"/>
                        </a:solidFill>
                      </a:endParaRPr>
                    </a:p>
                  </a:txBody>
                  <a:tcPr/>
                </a:tc>
                <a:tc>
                  <a:txBody>
                    <a:bodyPr/>
                    <a:lstStyle/>
                    <a:p>
                      <a:r>
                        <a:rPr kumimoji="1" lang="ja-JP" altLang="en-US" sz="1000" u="none" dirty="0" smtClean="0">
                          <a:solidFill>
                            <a:schemeClr val="tx1"/>
                          </a:solidFill>
                        </a:rPr>
                        <a:t>情報管理におけるベストプラクティスを活用すること。情報の完全性および利用可能性を極大化すること。情報の不正な変更等から情報を保護するための予防手段を開発すること。</a:t>
                      </a:r>
                      <a:endParaRPr kumimoji="1" lang="ja-JP" altLang="en-US" sz="1000" u="none" dirty="0">
                        <a:solidFill>
                          <a:schemeClr val="tx1"/>
                        </a:solidFill>
                      </a:endParaRPr>
                    </a:p>
                  </a:txBody>
                  <a:tcPr/>
                </a:tc>
              </a:tr>
              <a:tr h="439015">
                <a:tc>
                  <a:txBody>
                    <a:bodyPr/>
                    <a:lstStyle/>
                    <a:p>
                      <a:r>
                        <a:rPr kumimoji="1" lang="ja-JP" altLang="en-US" sz="1050" dirty="0" smtClean="0"/>
                        <a:t>⑥</a:t>
                      </a:r>
                      <a:endParaRPr kumimoji="1" lang="ja-JP" altLang="en-US" sz="1050" dirty="0"/>
                    </a:p>
                  </a:txBody>
                  <a:tcPr/>
                </a:tc>
                <a:tc>
                  <a:txBody>
                    <a:bodyPr/>
                    <a:lstStyle/>
                    <a:p>
                      <a:r>
                        <a:rPr kumimoji="1" lang="ja-JP" altLang="en-US" sz="1050" dirty="0" smtClean="0">
                          <a:solidFill>
                            <a:schemeClr val="tx1"/>
                          </a:solidFill>
                        </a:rPr>
                        <a:t>新技術および長期的保存</a:t>
                      </a:r>
                      <a:endParaRPr kumimoji="1" lang="ja-JP" altLang="en-US" sz="1050" dirty="0">
                        <a:solidFill>
                          <a:schemeClr val="tx1"/>
                        </a:solidFill>
                      </a:endParaRPr>
                    </a:p>
                  </a:txBody>
                  <a:tcPr/>
                </a:tc>
                <a:tc>
                  <a:txBody>
                    <a:bodyPr/>
                    <a:lstStyle/>
                    <a:p>
                      <a:r>
                        <a:rPr kumimoji="1" lang="ja-JP" altLang="en-US" sz="1000" u="none" dirty="0" smtClean="0">
                          <a:solidFill>
                            <a:schemeClr val="tx1"/>
                          </a:solidFill>
                        </a:rPr>
                        <a:t>公共データにアクセスおよび入手する方法等に必要な互換性のある保存、調査、検索技術について、技術開発を行うこと。</a:t>
                      </a:r>
                      <a:endParaRPr kumimoji="1" lang="ja-JP" altLang="en-US" sz="1000" u="none" dirty="0">
                        <a:solidFill>
                          <a:schemeClr val="tx1"/>
                        </a:solidFill>
                      </a:endParaRPr>
                    </a:p>
                  </a:txBody>
                  <a:tcPr/>
                </a:tc>
              </a:tr>
              <a:tr h="438177">
                <a:tc>
                  <a:txBody>
                    <a:bodyPr/>
                    <a:lstStyle/>
                    <a:p>
                      <a:r>
                        <a:rPr kumimoji="1" lang="ja-JP" altLang="en-US" sz="1050" dirty="0" smtClean="0"/>
                        <a:t>⑦</a:t>
                      </a:r>
                      <a:endParaRPr kumimoji="1" lang="ja-JP" altLang="en-US" sz="1050" dirty="0"/>
                    </a:p>
                  </a:txBody>
                  <a:tcPr/>
                </a:tc>
                <a:tc>
                  <a:txBody>
                    <a:bodyPr/>
                    <a:lstStyle/>
                    <a:p>
                      <a:r>
                        <a:rPr kumimoji="1" lang="ja-JP" altLang="en-US" sz="1050" dirty="0" smtClean="0">
                          <a:solidFill>
                            <a:schemeClr val="tx1"/>
                          </a:solidFill>
                        </a:rPr>
                        <a:t>著作権</a:t>
                      </a:r>
                      <a:endParaRPr kumimoji="1" lang="ja-JP" altLang="en-US" sz="1050" dirty="0">
                        <a:solidFill>
                          <a:schemeClr val="tx1"/>
                        </a:solidFill>
                      </a:endParaRPr>
                    </a:p>
                  </a:txBody>
                  <a:tcPr/>
                </a:tc>
                <a:tc>
                  <a:txBody>
                    <a:bodyPr/>
                    <a:lstStyle/>
                    <a:p>
                      <a:r>
                        <a:rPr kumimoji="1" lang="ja-JP" altLang="en-US" sz="1000" b="0" u="none" dirty="0" smtClean="0">
                          <a:solidFill>
                            <a:schemeClr val="tx1"/>
                          </a:solidFill>
                        </a:rPr>
                        <a:t>再利用を促進するような方法で著作権を行使すること。また、著作権保有者が合意する場合に、広範なアクセスおよび利用を促進することができるような簡潔なメカニズムを開発すること。</a:t>
                      </a:r>
                      <a:endParaRPr kumimoji="1" lang="ja-JP" altLang="en-US" sz="1000" u="none" dirty="0">
                        <a:solidFill>
                          <a:schemeClr val="tx1"/>
                        </a:solidFill>
                      </a:endParaRPr>
                    </a:p>
                  </a:txBody>
                  <a:tcPr/>
                </a:tc>
              </a:tr>
              <a:tr h="393756">
                <a:tc>
                  <a:txBody>
                    <a:bodyPr/>
                    <a:lstStyle/>
                    <a:p>
                      <a:r>
                        <a:rPr kumimoji="1" lang="ja-JP" altLang="en-US" sz="1050" dirty="0" smtClean="0"/>
                        <a:t>⑧</a:t>
                      </a:r>
                      <a:endParaRPr kumimoji="1" lang="ja-JP" altLang="en-US" sz="1050" dirty="0"/>
                    </a:p>
                  </a:txBody>
                  <a:tcPr/>
                </a:tc>
                <a:tc>
                  <a:txBody>
                    <a:bodyPr/>
                    <a:lstStyle/>
                    <a:p>
                      <a:r>
                        <a:rPr kumimoji="1" lang="ja-JP" altLang="en-US" sz="1050" dirty="0" smtClean="0">
                          <a:solidFill>
                            <a:schemeClr val="tx1"/>
                          </a:solidFill>
                        </a:rPr>
                        <a:t>対価設定</a:t>
                      </a:r>
                      <a:endParaRPr kumimoji="1" lang="ja-JP" altLang="en-US" sz="1050" dirty="0">
                        <a:solidFill>
                          <a:schemeClr val="tx1"/>
                        </a:solidFill>
                      </a:endParaRPr>
                    </a:p>
                  </a:txBody>
                  <a:tcPr/>
                </a:tc>
                <a:tc>
                  <a:txBody>
                    <a:bodyPr/>
                    <a:lstStyle/>
                    <a:p>
                      <a:r>
                        <a:rPr kumimoji="1" lang="ja-JP" altLang="en-US" sz="1000" u="none" kern="1200" dirty="0" smtClean="0">
                          <a:solidFill>
                            <a:schemeClr val="tx1"/>
                          </a:solidFill>
                          <a:effectLst/>
                          <a:latin typeface="+mn-lt"/>
                          <a:ea typeface="+mn-ea"/>
                          <a:cs typeface="+mn-cs"/>
                        </a:rPr>
                        <a:t>対価の</a:t>
                      </a:r>
                      <a:r>
                        <a:rPr kumimoji="1" lang="ja-JP" altLang="ja-JP" sz="1000" u="none" kern="1200" dirty="0" smtClean="0">
                          <a:solidFill>
                            <a:schemeClr val="tx1"/>
                          </a:solidFill>
                          <a:effectLst/>
                          <a:latin typeface="+mn-lt"/>
                          <a:ea typeface="+mn-ea"/>
                          <a:cs typeface="+mn-cs"/>
                        </a:rPr>
                        <a:t>設定は、透明性を持ち</a:t>
                      </a:r>
                      <a:r>
                        <a:rPr kumimoji="1" lang="ja-JP" altLang="ja-JP" sz="1000" b="0" u="none" kern="1200" dirty="0" smtClean="0">
                          <a:solidFill>
                            <a:schemeClr val="tx1"/>
                          </a:solidFill>
                          <a:effectLst/>
                          <a:latin typeface="+mn-lt"/>
                          <a:ea typeface="+mn-ea"/>
                          <a:cs typeface="+mn-cs"/>
                        </a:rPr>
                        <a:t>、</a:t>
                      </a:r>
                      <a:r>
                        <a:rPr kumimoji="1" lang="ja-JP" altLang="en-US" sz="1000" b="0" u="none" dirty="0" smtClean="0">
                          <a:solidFill>
                            <a:schemeClr val="tx1"/>
                          </a:solidFill>
                        </a:rPr>
                        <a:t>出来る限り、情報の維持および配布の限界費用を上回らないものとすること。デジタル化のような特定の場合にのみ追加費用が課されるべきであること。</a:t>
                      </a:r>
                      <a:endParaRPr kumimoji="1" lang="ja-JP" altLang="en-US" sz="1000" b="0" u="none" dirty="0">
                        <a:solidFill>
                          <a:schemeClr val="tx1"/>
                        </a:solidFill>
                      </a:endParaRPr>
                    </a:p>
                  </a:txBody>
                  <a:tcPr/>
                </a:tc>
              </a:tr>
              <a:tr h="359023">
                <a:tc>
                  <a:txBody>
                    <a:bodyPr/>
                    <a:lstStyle/>
                    <a:p>
                      <a:r>
                        <a:rPr kumimoji="1" lang="ja-JP" altLang="en-US" sz="1050" dirty="0" smtClean="0"/>
                        <a:t>⑨</a:t>
                      </a:r>
                      <a:endParaRPr kumimoji="1" lang="ja-JP" altLang="en-US" sz="1050" dirty="0"/>
                    </a:p>
                  </a:txBody>
                  <a:tcPr/>
                </a:tc>
                <a:tc>
                  <a:txBody>
                    <a:bodyPr/>
                    <a:lstStyle/>
                    <a:p>
                      <a:r>
                        <a:rPr kumimoji="1" lang="ja-JP" altLang="en-US" sz="1050" dirty="0" smtClean="0"/>
                        <a:t>競争</a:t>
                      </a:r>
                      <a:endParaRPr kumimoji="1" lang="ja-JP" altLang="en-US" sz="1050" dirty="0"/>
                    </a:p>
                  </a:txBody>
                  <a:tcPr/>
                </a:tc>
                <a:tc>
                  <a:txBody>
                    <a:bodyPr/>
                    <a:lstStyle/>
                    <a:p>
                      <a:r>
                        <a:rPr kumimoji="1" lang="ja-JP" altLang="en-US" sz="1000" u="none" dirty="0" smtClean="0"/>
                        <a:t>公共機関および企業が付加価値サービスを提供している場合、価格戦略において不当競争が行われることがないようにすること。</a:t>
                      </a:r>
                      <a:endParaRPr kumimoji="1" lang="ja-JP" altLang="en-US" sz="1000" u="none" dirty="0"/>
                    </a:p>
                  </a:txBody>
                  <a:tcPr/>
                </a:tc>
              </a:tr>
              <a:tr h="278074">
                <a:tc>
                  <a:txBody>
                    <a:bodyPr/>
                    <a:lstStyle/>
                    <a:p>
                      <a:r>
                        <a:rPr kumimoji="1" lang="ja-JP" altLang="en-US" sz="1050" dirty="0" smtClean="0"/>
                        <a:t>⑩</a:t>
                      </a:r>
                      <a:endParaRPr kumimoji="1" lang="ja-JP" altLang="en-US" sz="1050" dirty="0"/>
                    </a:p>
                  </a:txBody>
                  <a:tcPr/>
                </a:tc>
                <a:tc>
                  <a:txBody>
                    <a:bodyPr/>
                    <a:lstStyle/>
                    <a:p>
                      <a:r>
                        <a:rPr kumimoji="1" lang="ja-JP" altLang="en-US" sz="1050" dirty="0" smtClean="0"/>
                        <a:t>救済メカニズム</a:t>
                      </a:r>
                      <a:endParaRPr kumimoji="1" lang="ja-JP" altLang="en-US" sz="1050" dirty="0"/>
                    </a:p>
                  </a:txBody>
                  <a:tcPr/>
                </a:tc>
                <a:tc>
                  <a:txBody>
                    <a:bodyPr/>
                    <a:lstStyle/>
                    <a:p>
                      <a:r>
                        <a:rPr kumimoji="1" lang="ja-JP" altLang="en-US" sz="1000" dirty="0" smtClean="0">
                          <a:solidFill>
                            <a:schemeClr val="tx1"/>
                          </a:solidFill>
                        </a:rPr>
                        <a:t>苦情および不服申し立てに関する適切かつ透明性を備えた手続きを提供すること。</a:t>
                      </a:r>
                      <a:endParaRPr kumimoji="1" lang="ja-JP" altLang="en-US" sz="1000" dirty="0">
                        <a:solidFill>
                          <a:schemeClr val="tx1"/>
                        </a:solidFill>
                      </a:endParaRPr>
                    </a:p>
                  </a:txBody>
                  <a:tcPr/>
                </a:tc>
              </a:tr>
              <a:tr h="278074">
                <a:tc>
                  <a:txBody>
                    <a:bodyPr/>
                    <a:lstStyle/>
                    <a:p>
                      <a:r>
                        <a:rPr kumimoji="1" lang="ja-JP" altLang="en-US" sz="1050" dirty="0" smtClean="0"/>
                        <a:t>⑪</a:t>
                      </a:r>
                      <a:endParaRPr kumimoji="1" lang="ja-JP" altLang="en-US" sz="1050" dirty="0"/>
                    </a:p>
                  </a:txBody>
                  <a:tcPr/>
                </a:tc>
                <a:tc>
                  <a:txBody>
                    <a:bodyPr/>
                    <a:lstStyle/>
                    <a:p>
                      <a:r>
                        <a:rPr kumimoji="1" lang="ja-JP" altLang="en-US" sz="1050" dirty="0" smtClean="0"/>
                        <a:t>官民パートナーシップ</a:t>
                      </a:r>
                      <a:endParaRPr kumimoji="1" lang="ja-JP" altLang="en-US" sz="1050" dirty="0"/>
                    </a:p>
                  </a:txBody>
                  <a:tcPr/>
                </a:tc>
                <a:tc>
                  <a:txBody>
                    <a:bodyPr/>
                    <a:lstStyle/>
                    <a:p>
                      <a:r>
                        <a:rPr kumimoji="1" lang="ja-JP" altLang="en-US" sz="1000" dirty="0" smtClean="0">
                          <a:solidFill>
                            <a:schemeClr val="tx1"/>
                          </a:solidFill>
                        </a:rPr>
                        <a:t>必要に応じて、公共データを利用可能にする上で、官民パートナーシップを促進すること。</a:t>
                      </a:r>
                      <a:endParaRPr kumimoji="1" lang="ja-JP" altLang="en-US" sz="1000" dirty="0">
                        <a:solidFill>
                          <a:schemeClr val="tx1"/>
                        </a:solidFill>
                      </a:endParaRPr>
                    </a:p>
                  </a:txBody>
                  <a:tcPr/>
                </a:tc>
              </a:tr>
              <a:tr h="278074">
                <a:tc>
                  <a:txBody>
                    <a:bodyPr/>
                    <a:lstStyle/>
                    <a:p>
                      <a:r>
                        <a:rPr kumimoji="1" lang="ja-JP" altLang="en-US" sz="1050" dirty="0" smtClean="0"/>
                        <a:t>⑫</a:t>
                      </a:r>
                      <a:endParaRPr kumimoji="1" lang="ja-JP" altLang="en-US" sz="1050" dirty="0"/>
                    </a:p>
                  </a:txBody>
                  <a:tcPr/>
                </a:tc>
                <a:tc>
                  <a:txBody>
                    <a:bodyPr/>
                    <a:lstStyle/>
                    <a:p>
                      <a:r>
                        <a:rPr kumimoji="1" lang="ja-JP" altLang="en-US" sz="1050" dirty="0" smtClean="0"/>
                        <a:t>国際的なアクセスおよび利用</a:t>
                      </a:r>
                      <a:endParaRPr kumimoji="1" lang="ja-JP" altLang="en-US" sz="1050" dirty="0"/>
                    </a:p>
                  </a:txBody>
                  <a:tcPr/>
                </a:tc>
                <a:tc>
                  <a:txBody>
                    <a:bodyPr/>
                    <a:lstStyle/>
                    <a:p>
                      <a:r>
                        <a:rPr kumimoji="1" lang="ja-JP" altLang="en-US" sz="1000" dirty="0" smtClean="0">
                          <a:solidFill>
                            <a:schemeClr val="tx1"/>
                          </a:solidFill>
                        </a:rPr>
                        <a:t>国境を越えた利用を促進するためにアクセスの体制および管理において、相互互換性を追求すること。相互運用・互換性を追求して、広範に利用される共通フォーマットの作成の達成を目指すこと。</a:t>
                      </a:r>
                      <a:endParaRPr kumimoji="1" lang="ja-JP" altLang="en-US" sz="1000" dirty="0">
                        <a:solidFill>
                          <a:schemeClr val="tx1"/>
                        </a:solidFill>
                      </a:endParaRPr>
                    </a:p>
                  </a:txBody>
                  <a:tcPr/>
                </a:tc>
              </a:tr>
              <a:tr h="278074">
                <a:tc>
                  <a:txBody>
                    <a:bodyPr/>
                    <a:lstStyle/>
                    <a:p>
                      <a:r>
                        <a:rPr kumimoji="1" lang="ja-JP" altLang="en-US" sz="1050" dirty="0" smtClean="0"/>
                        <a:t>⑬</a:t>
                      </a:r>
                      <a:endParaRPr kumimoji="1" lang="ja-JP" altLang="en-US" sz="1050" dirty="0"/>
                    </a:p>
                  </a:txBody>
                  <a:tcPr/>
                </a:tc>
                <a:tc>
                  <a:txBody>
                    <a:bodyPr/>
                    <a:lstStyle/>
                    <a:p>
                      <a:r>
                        <a:rPr kumimoji="1" lang="ja-JP" altLang="en-US" sz="1050" dirty="0" smtClean="0"/>
                        <a:t>ベストプラクティス</a:t>
                      </a:r>
                      <a:endParaRPr kumimoji="1" lang="ja-JP" altLang="en-US" sz="1050" dirty="0"/>
                    </a:p>
                  </a:txBody>
                  <a:tcPr/>
                </a:tc>
                <a:tc>
                  <a:txBody>
                    <a:bodyPr/>
                    <a:lstStyle/>
                    <a:p>
                      <a:r>
                        <a:rPr kumimoji="1" lang="ja-JP" altLang="en-US" sz="1000" dirty="0" smtClean="0">
                          <a:solidFill>
                            <a:schemeClr val="tx1"/>
                          </a:solidFill>
                        </a:rPr>
                        <a:t>改善のために、ベストプラクティスに関する情報を幅広く共有すること</a:t>
                      </a:r>
                      <a:r>
                        <a:rPr kumimoji="1" lang="ja-JP" altLang="en-US" sz="1000" dirty="0">
                          <a:solidFill>
                            <a:schemeClr val="tx1"/>
                          </a:solidFill>
                        </a:rPr>
                        <a:t>。</a:t>
                      </a:r>
                      <a:endParaRPr kumimoji="1" lang="en-US" altLang="ja-JP" sz="1000" dirty="0" smtClean="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6F3C9AFD-A0C9-411E-AD0F-24DD020797D1}" type="slidenum">
              <a:rPr lang="ja-JP" altLang="en-US" smtClean="0"/>
              <a:pPr>
                <a:defRPr/>
              </a:pPr>
              <a:t>12</a:t>
            </a:fld>
            <a:endParaRPr lang="ja-JP" altLang="en-US" dirty="0"/>
          </a:p>
        </p:txBody>
      </p:sp>
      <p:sp>
        <p:nvSpPr>
          <p:cNvPr id="28674" name="タイトル 1"/>
          <p:cNvSpPr>
            <a:spLocks noGrp="1"/>
          </p:cNvSpPr>
          <p:nvPr>
            <p:ph type="title"/>
          </p:nvPr>
        </p:nvSpPr>
        <p:spPr>
          <a:xfrm>
            <a:off x="404813" y="165100"/>
            <a:ext cx="8229600" cy="777875"/>
          </a:xfrm>
        </p:spPr>
        <p:txBody>
          <a:bodyPr/>
          <a:lstStyle/>
          <a:p>
            <a:pPr eaLnBrk="1" hangingPunct="1"/>
            <a:r>
              <a:rPr lang="ja-JP" altLang="en-US" sz="2000" smtClean="0"/>
              <a:t>参考２．</a:t>
            </a:r>
            <a:r>
              <a:rPr lang="en-US" altLang="ja-JP" sz="2000" smtClean="0"/>
              <a:t>Directive on the re-use of public sector information</a:t>
            </a:r>
            <a:r>
              <a:rPr lang="ja-JP" altLang="en-US" sz="2000" smtClean="0"/>
              <a:t>　　</a:t>
            </a:r>
            <a:r>
              <a:rPr lang="en-US" altLang="ja-JP" sz="2000" smtClean="0"/>
              <a:t/>
            </a:r>
            <a:br>
              <a:rPr lang="en-US" altLang="ja-JP" sz="2000" smtClean="0"/>
            </a:br>
            <a:r>
              <a:rPr lang="ja-JP" altLang="en-US" sz="2000" smtClean="0"/>
              <a:t>　　　（</a:t>
            </a:r>
            <a:r>
              <a:rPr lang="en-US" altLang="ja-JP" sz="2000" smtClean="0"/>
              <a:t>EU</a:t>
            </a:r>
            <a:r>
              <a:rPr lang="ja-JP" altLang="en-US" sz="2000" smtClean="0"/>
              <a:t>）</a:t>
            </a:r>
          </a:p>
        </p:txBody>
      </p:sp>
      <p:sp>
        <p:nvSpPr>
          <p:cNvPr id="28675" name="コンテンツ プレースホルダー 1"/>
          <p:cNvSpPr>
            <a:spLocks noGrp="1"/>
          </p:cNvSpPr>
          <p:nvPr>
            <p:ph sz="quarter" idx="1"/>
          </p:nvPr>
        </p:nvSpPr>
        <p:spPr>
          <a:xfrm>
            <a:off x="457200" y="1219200"/>
            <a:ext cx="8229600" cy="3181350"/>
          </a:xfrm>
        </p:spPr>
        <p:txBody>
          <a:bodyPr/>
          <a:lstStyle/>
          <a:p>
            <a:pPr lvl="1"/>
            <a:endParaRPr lang="en-US" altLang="ja-JP" smtClean="0"/>
          </a:p>
          <a:p>
            <a:endParaRPr lang="en-US" altLang="ja-JP" smtClean="0"/>
          </a:p>
        </p:txBody>
      </p:sp>
      <p:sp>
        <p:nvSpPr>
          <p:cNvPr id="28676" name="コンテンツ プレースホルダー 1"/>
          <p:cNvSpPr txBox="1">
            <a:spLocks/>
          </p:cNvSpPr>
          <p:nvPr/>
        </p:nvSpPr>
        <p:spPr bwMode="auto">
          <a:xfrm>
            <a:off x="215900" y="995363"/>
            <a:ext cx="8928100" cy="968375"/>
          </a:xfrm>
          <a:prstGeom prst="rect">
            <a:avLst/>
          </a:prstGeom>
          <a:noFill/>
          <a:ln w="9525">
            <a:noFill/>
            <a:miter lim="800000"/>
            <a:headEnd/>
            <a:tailEnd/>
          </a:ln>
        </p:spPr>
        <p:txBody>
          <a:bodyPr/>
          <a:lstStyle/>
          <a:p>
            <a:pPr marL="273050" indent="-273050" eaLnBrk="0" hangingPunct="0">
              <a:spcBef>
                <a:spcPts val="600"/>
              </a:spcBef>
              <a:buClr>
                <a:schemeClr val="accent1"/>
              </a:buClr>
              <a:buSzPct val="76000"/>
              <a:buFont typeface="Wingdings 3" pitchFamily="18" charset="2"/>
              <a:buChar char=""/>
            </a:pPr>
            <a:r>
              <a:rPr lang="en-US" altLang="ja-JP" sz="1400" dirty="0">
                <a:latin typeface="Gill Sans MT" pitchFamily="34" charset="0"/>
              </a:rPr>
              <a:t>EU</a:t>
            </a:r>
            <a:r>
              <a:rPr lang="ja-JP" altLang="en-US" sz="1400" dirty="0">
                <a:latin typeface="Gill Sans MT" pitchFamily="34" charset="0"/>
              </a:rPr>
              <a:t>では</a:t>
            </a:r>
            <a:r>
              <a:rPr lang="en-US" altLang="ja-JP" sz="1400" dirty="0">
                <a:latin typeface="Gill Sans MT" pitchFamily="34" charset="0"/>
              </a:rPr>
              <a:t>2003</a:t>
            </a:r>
            <a:r>
              <a:rPr lang="ja-JP" altLang="en-US" sz="1400" dirty="0">
                <a:latin typeface="Gill Sans MT" pitchFamily="34" charset="0"/>
              </a:rPr>
              <a:t>年に発表された</a:t>
            </a:r>
            <a:r>
              <a:rPr lang="en-US" altLang="ja-JP" sz="1400" dirty="0">
                <a:latin typeface="Gill Sans MT" pitchFamily="34" charset="0"/>
              </a:rPr>
              <a:t>PSI</a:t>
            </a:r>
            <a:r>
              <a:rPr lang="ja-JP" altLang="en-US" sz="1400" dirty="0">
                <a:latin typeface="Gill Sans MT" pitchFamily="34" charset="0"/>
              </a:rPr>
              <a:t>指令によって</a:t>
            </a:r>
            <a:r>
              <a:rPr lang="ja-JP" altLang="en-US" sz="1400" dirty="0" smtClean="0">
                <a:latin typeface="Gill Sans MT" pitchFamily="34" charset="0"/>
              </a:rPr>
              <a:t>公共データ</a:t>
            </a:r>
            <a:r>
              <a:rPr lang="ja-JP" altLang="en-US" sz="1400" dirty="0">
                <a:latin typeface="Gill Sans MT" pitchFamily="34" charset="0"/>
              </a:rPr>
              <a:t>の二次利用を促進</a:t>
            </a:r>
            <a:r>
              <a:rPr lang="ja-JP" altLang="en-US" sz="1400" dirty="0" smtClean="0">
                <a:latin typeface="Gill Sans MT" pitchFamily="34" charset="0"/>
              </a:rPr>
              <a:t>すべきことを示して</a:t>
            </a:r>
            <a:r>
              <a:rPr lang="ja-JP" altLang="en-US" sz="1400" dirty="0">
                <a:latin typeface="Gill Sans MT" pitchFamily="34" charset="0"/>
              </a:rPr>
              <a:t>いる。</a:t>
            </a:r>
          </a:p>
          <a:p>
            <a:pPr marL="273050" indent="-273050" eaLnBrk="0" hangingPunct="0">
              <a:spcBef>
                <a:spcPts val="600"/>
              </a:spcBef>
              <a:buClr>
                <a:schemeClr val="accent1"/>
              </a:buClr>
              <a:buSzPct val="76000"/>
              <a:buFont typeface="Wingdings 3" pitchFamily="18" charset="2"/>
              <a:buChar char=""/>
            </a:pPr>
            <a:r>
              <a:rPr lang="en-US" altLang="ja-JP" sz="1400" dirty="0">
                <a:latin typeface="Gill Sans MT" pitchFamily="34" charset="0"/>
              </a:rPr>
              <a:t>PSI</a:t>
            </a:r>
            <a:r>
              <a:rPr lang="ja-JP" altLang="en-US" sz="1400" dirty="0">
                <a:latin typeface="Gill Sans MT" pitchFamily="34" charset="0"/>
              </a:rPr>
              <a:t>指令は</a:t>
            </a:r>
            <a:r>
              <a:rPr lang="en-US" altLang="ja-JP" sz="1400" dirty="0">
                <a:latin typeface="Gill Sans MT" pitchFamily="34" charset="0"/>
              </a:rPr>
              <a:t>2011</a:t>
            </a:r>
            <a:r>
              <a:rPr lang="ja-JP" altLang="en-US" sz="1400" dirty="0">
                <a:latin typeface="Gill Sans MT" pitchFamily="34" charset="0"/>
              </a:rPr>
              <a:t>年</a:t>
            </a:r>
            <a:r>
              <a:rPr lang="en-US" altLang="ja-JP" sz="1400" dirty="0">
                <a:latin typeface="Gill Sans MT" pitchFamily="34" charset="0"/>
              </a:rPr>
              <a:t>12</a:t>
            </a:r>
            <a:r>
              <a:rPr lang="ja-JP" altLang="en-US" sz="1400" dirty="0">
                <a:latin typeface="Gill Sans MT" pitchFamily="34" charset="0"/>
              </a:rPr>
              <a:t>月に改正案が発表され、以下の変更が提案されている。</a:t>
            </a:r>
            <a:endParaRPr lang="en-US" altLang="ja-JP" sz="1400" dirty="0">
              <a:latin typeface="Gill Sans MT" pitchFamily="34" charset="0"/>
            </a:endParaRPr>
          </a:p>
        </p:txBody>
      </p:sp>
      <p:sp>
        <p:nvSpPr>
          <p:cNvPr id="28677" name="テキスト ボックス 10"/>
          <p:cNvSpPr txBox="1">
            <a:spLocks noChangeArrowheads="1"/>
          </p:cNvSpPr>
          <p:nvPr/>
        </p:nvSpPr>
        <p:spPr bwMode="auto">
          <a:xfrm>
            <a:off x="6246813" y="6340475"/>
            <a:ext cx="2551112" cy="230188"/>
          </a:xfrm>
          <a:prstGeom prst="rect">
            <a:avLst/>
          </a:prstGeom>
          <a:noFill/>
          <a:ln w="9525">
            <a:noFill/>
            <a:miter lim="800000"/>
            <a:headEnd/>
            <a:tailEnd/>
          </a:ln>
        </p:spPr>
        <p:txBody>
          <a:bodyPr wrap="none">
            <a:spAutoFit/>
          </a:bodyPr>
          <a:lstStyle/>
          <a:p>
            <a:r>
              <a:rPr lang="en-US" altLang="ja-JP" sz="900"/>
              <a:t>【</a:t>
            </a:r>
            <a:r>
              <a:rPr lang="ja-JP" altLang="en-US" sz="900"/>
              <a:t>出典</a:t>
            </a:r>
            <a:r>
              <a:rPr lang="en-US" altLang="ja-JP" sz="900"/>
              <a:t>】PSI</a:t>
            </a:r>
            <a:r>
              <a:rPr lang="ja-JP" altLang="en-US" sz="900"/>
              <a:t>指令、</a:t>
            </a:r>
            <a:r>
              <a:rPr lang="en-US" altLang="ja-JP" sz="900"/>
              <a:t>PSI</a:t>
            </a:r>
            <a:r>
              <a:rPr lang="ja-JP" altLang="en-US" sz="900"/>
              <a:t>指令改訂案より事務局作成</a:t>
            </a:r>
          </a:p>
        </p:txBody>
      </p:sp>
      <p:graphicFrame>
        <p:nvGraphicFramePr>
          <p:cNvPr id="8" name="表 7"/>
          <p:cNvGraphicFramePr>
            <a:graphicFrameLocks noGrp="1"/>
          </p:cNvGraphicFramePr>
          <p:nvPr>
            <p:extLst>
              <p:ext uri="{D42A27DB-BD31-4B8C-83A1-F6EECF244321}">
                <p14:modId xmlns:p14="http://schemas.microsoft.com/office/powerpoint/2010/main" val="4083657"/>
              </p:ext>
            </p:extLst>
          </p:nvPr>
        </p:nvGraphicFramePr>
        <p:xfrm>
          <a:off x="539750" y="1765300"/>
          <a:ext cx="8208912" cy="4582615"/>
        </p:xfrm>
        <a:graphic>
          <a:graphicData uri="http://schemas.openxmlformats.org/drawingml/2006/table">
            <a:tbl>
              <a:tblPr firstRow="1" bandRow="1">
                <a:tableStyleId>{5C22544A-7EE6-4342-B048-85BDC9FD1C3A}</a:tableStyleId>
              </a:tblPr>
              <a:tblGrid>
                <a:gridCol w="792088"/>
                <a:gridCol w="3600400"/>
                <a:gridCol w="3816424"/>
              </a:tblGrid>
              <a:tr h="332251">
                <a:tc>
                  <a:txBody>
                    <a:bodyPr/>
                    <a:lstStyle/>
                    <a:p>
                      <a:endParaRPr kumimoji="1" lang="ja-JP" altLang="en-US" sz="1200" dirty="0"/>
                    </a:p>
                  </a:txBody>
                  <a:tcPr/>
                </a:tc>
                <a:tc>
                  <a:txBody>
                    <a:bodyPr/>
                    <a:lstStyle/>
                    <a:p>
                      <a:pPr algn="ctr"/>
                      <a:r>
                        <a:rPr kumimoji="1" lang="en-US" altLang="ja-JP" sz="1200" dirty="0" smtClean="0"/>
                        <a:t>2003</a:t>
                      </a:r>
                      <a:r>
                        <a:rPr kumimoji="1" lang="ja-JP" altLang="en-US" sz="1200" dirty="0" smtClean="0"/>
                        <a:t>年版</a:t>
                      </a:r>
                      <a:endParaRPr kumimoji="1" lang="ja-JP" altLang="en-US" sz="1200" dirty="0"/>
                    </a:p>
                  </a:txBody>
                  <a:tcPr/>
                </a:tc>
                <a:tc>
                  <a:txBody>
                    <a:bodyPr/>
                    <a:lstStyle/>
                    <a:p>
                      <a:pPr algn="ctr"/>
                      <a:r>
                        <a:rPr kumimoji="1" lang="en-US" altLang="ja-JP" sz="1200" dirty="0" smtClean="0"/>
                        <a:t>2011</a:t>
                      </a:r>
                      <a:r>
                        <a:rPr kumimoji="1" lang="ja-JP" altLang="en-US" sz="1200" dirty="0" smtClean="0"/>
                        <a:t>年改正案</a:t>
                      </a:r>
                      <a:endParaRPr kumimoji="1" lang="ja-JP" altLang="en-US" sz="1200" dirty="0"/>
                    </a:p>
                  </a:txBody>
                  <a:tcPr/>
                </a:tc>
              </a:tr>
              <a:tr h="527390">
                <a:tc>
                  <a:txBody>
                    <a:bodyPr/>
                    <a:lstStyle/>
                    <a:p>
                      <a:r>
                        <a:rPr kumimoji="1" lang="ja-JP" altLang="en-US" sz="1200" dirty="0" smtClean="0"/>
                        <a:t>指令の趣旨</a:t>
                      </a:r>
                      <a:endParaRPr kumimoji="1" lang="ja-JP" altLang="en-US" sz="1200" dirty="0"/>
                    </a:p>
                  </a:txBody>
                  <a:tcPr/>
                </a:tc>
                <a:tc>
                  <a:txBody>
                    <a:bodyPr/>
                    <a:lstStyle/>
                    <a:p>
                      <a:pPr algn="l"/>
                      <a:r>
                        <a:rPr kumimoji="1" lang="ja-JP" altLang="en-US" sz="1200" dirty="0" smtClean="0"/>
                        <a:t>民間が公共データの再利用を行うことができるようにする。</a:t>
                      </a:r>
                      <a:endParaRPr kumimoji="1" lang="ja-JP" altLang="en-US" sz="1200" dirty="0"/>
                    </a:p>
                  </a:txBody>
                  <a:tcPr/>
                </a:tc>
                <a:tc>
                  <a:txBody>
                    <a:bodyPr/>
                    <a:lstStyle/>
                    <a:p>
                      <a:pPr algn="l"/>
                      <a:r>
                        <a:rPr kumimoji="1" lang="en-US" altLang="ja-JP" sz="1200" dirty="0" smtClean="0"/>
                        <a:t>2003</a:t>
                      </a:r>
                      <a:r>
                        <a:rPr kumimoji="1" lang="ja-JP" altLang="en-US" sz="1200" dirty="0" smtClean="0"/>
                        <a:t>年の</a:t>
                      </a:r>
                      <a:r>
                        <a:rPr kumimoji="1" lang="en-US" altLang="ja-JP" sz="1200" dirty="0" smtClean="0"/>
                        <a:t>PSI</a:t>
                      </a:r>
                      <a:r>
                        <a:rPr kumimoji="1" lang="ja-JP" altLang="en-US" sz="1200" dirty="0" smtClean="0"/>
                        <a:t>指令を改正して、より広い範囲の情報を、より使いやすくすることを目指す。</a:t>
                      </a:r>
                      <a:endParaRPr kumimoji="1" lang="ja-JP" altLang="en-US" sz="1200" dirty="0"/>
                    </a:p>
                  </a:txBody>
                  <a:tcPr/>
                </a:tc>
              </a:tr>
              <a:tr h="1160257">
                <a:tc>
                  <a:txBody>
                    <a:bodyPr/>
                    <a:lstStyle/>
                    <a:p>
                      <a:r>
                        <a:rPr kumimoji="1" lang="ja-JP" altLang="en-US" sz="1200" dirty="0" smtClean="0"/>
                        <a:t>指令の範囲</a:t>
                      </a:r>
                      <a:endParaRPr kumimoji="1" lang="ja-JP" altLang="en-US" sz="1200" dirty="0"/>
                    </a:p>
                  </a:txBody>
                  <a:tcPr/>
                </a:tc>
                <a:tc>
                  <a:txBody>
                    <a:bodyPr/>
                    <a:lstStyle/>
                    <a:p>
                      <a:pPr algn="l"/>
                      <a:r>
                        <a:rPr kumimoji="1" lang="ja-JP" altLang="en-US" sz="1200" dirty="0" smtClean="0"/>
                        <a:t>公共データ</a:t>
                      </a:r>
                      <a:endParaRPr kumimoji="1" lang="en-US" altLang="ja-JP" sz="1200" dirty="0" smtClean="0"/>
                    </a:p>
                    <a:p>
                      <a:pPr algn="l"/>
                      <a:r>
                        <a:rPr kumimoji="1" lang="ja-JP" altLang="en-US" sz="1200" dirty="0" smtClean="0"/>
                        <a:t>（次の情報を除外：国家安全保障・防衛・公共の安全に係る情報、統計的・商業的守秘義務、公共放送の料金支払情報、文化施設の保有する情報・文化施設のイベントに関する情報、第三者の著作物等）</a:t>
                      </a:r>
                      <a:endParaRPr kumimoji="1" lang="ja-JP" altLang="en-US" sz="1200" dirty="0"/>
                    </a:p>
                  </a:txBody>
                  <a:tcPr/>
                </a:tc>
                <a:tc>
                  <a:txBody>
                    <a:bodyPr/>
                    <a:lstStyle/>
                    <a:p>
                      <a:pPr algn="l"/>
                      <a:r>
                        <a:rPr kumimoji="1" lang="ja-JP" altLang="en-US" sz="1200" u="none" dirty="0" smtClean="0">
                          <a:solidFill>
                            <a:schemeClr val="tx1"/>
                          </a:solidFill>
                        </a:rPr>
                        <a:t>対象とする公共機関に</a:t>
                      </a:r>
                      <a:r>
                        <a:rPr kumimoji="1" lang="ja-JP" altLang="en-US" sz="1200" u="none" dirty="0" smtClean="0"/>
                        <a:t>文化施設（図書館、博物館、公文書保管所等）を追加する。</a:t>
                      </a:r>
                      <a:endParaRPr kumimoji="1" lang="ja-JP" altLang="en-US" sz="1200" u="none" dirty="0"/>
                    </a:p>
                  </a:txBody>
                  <a:tcPr/>
                </a:tc>
              </a:tr>
              <a:tr h="738346">
                <a:tc>
                  <a:txBody>
                    <a:bodyPr/>
                    <a:lstStyle/>
                    <a:p>
                      <a:r>
                        <a:rPr kumimoji="1" lang="ja-JP" altLang="en-US" sz="1200" dirty="0" smtClean="0"/>
                        <a:t>利用</a:t>
                      </a:r>
                      <a:endParaRPr kumimoji="1" lang="en-US" altLang="ja-JP" sz="1200" dirty="0" smtClean="0"/>
                    </a:p>
                    <a:p>
                      <a:r>
                        <a:rPr kumimoji="1" lang="ja-JP" altLang="en-US" sz="1200" dirty="0" smtClean="0"/>
                        <a:t>範囲</a:t>
                      </a:r>
                      <a:endParaRPr kumimoji="1" lang="ja-JP" altLang="en-US" sz="1200" dirty="0"/>
                    </a:p>
                  </a:txBody>
                  <a:tcPr/>
                </a:tc>
                <a:tc>
                  <a:txBody>
                    <a:bodyPr/>
                    <a:lstStyle/>
                    <a:p>
                      <a:pPr algn="l"/>
                      <a:r>
                        <a:rPr lang="ja-JP" altLang="en-US" sz="1200" dirty="0" smtClean="0">
                          <a:solidFill>
                            <a:schemeClr val="tx1"/>
                          </a:solidFill>
                        </a:rPr>
                        <a:t>公共データ</a:t>
                      </a:r>
                      <a:r>
                        <a:rPr kumimoji="1" lang="ja-JP" altLang="en-US" sz="1200" dirty="0" smtClean="0">
                          <a:solidFill>
                            <a:schemeClr val="tx1"/>
                          </a:solidFill>
                        </a:rPr>
                        <a:t>の</a:t>
                      </a:r>
                      <a:r>
                        <a:rPr kumimoji="1" lang="ja-JP" altLang="en-US" sz="1200" dirty="0" smtClean="0"/>
                        <a:t>再利用については義務化しない。再利用の可否については加盟各国の判断に委ねる。</a:t>
                      </a:r>
                      <a:endParaRPr kumimoji="1" lang="ja-JP" altLang="en-US" sz="1200" dirty="0"/>
                    </a:p>
                  </a:txBody>
                  <a:tcPr/>
                </a:tc>
                <a:tc>
                  <a:txBody>
                    <a:bodyPr/>
                    <a:lstStyle/>
                    <a:p>
                      <a:pPr algn="l"/>
                      <a:r>
                        <a:rPr kumimoji="1" lang="ja-JP" altLang="en-US" sz="1200" b="0" u="none" dirty="0" smtClean="0">
                          <a:solidFill>
                            <a:schemeClr val="tx1"/>
                          </a:solidFill>
                        </a:rPr>
                        <a:t>利用目的（商用、非商用に関わらず）を問わず、全ての公共データの再利用を可能とする。（</a:t>
                      </a:r>
                      <a:r>
                        <a:rPr kumimoji="1" lang="en-US" altLang="ja-JP" sz="1200" b="0" u="none" dirty="0" smtClean="0">
                          <a:solidFill>
                            <a:schemeClr val="tx1"/>
                          </a:solidFill>
                        </a:rPr>
                        <a:t>Article 3</a:t>
                      </a:r>
                      <a:r>
                        <a:rPr kumimoji="1" lang="ja-JP" altLang="en-US" sz="1200" b="0" u="none" dirty="0" smtClean="0">
                          <a:solidFill>
                            <a:schemeClr val="tx1"/>
                          </a:solidFill>
                        </a:rPr>
                        <a:t>）</a:t>
                      </a:r>
                      <a:endParaRPr kumimoji="1" lang="ja-JP" altLang="en-US" sz="1200" b="0" u="none" dirty="0">
                        <a:solidFill>
                          <a:schemeClr val="tx1"/>
                        </a:solidFill>
                      </a:endParaRPr>
                    </a:p>
                  </a:txBody>
                  <a:tcPr/>
                </a:tc>
              </a:tr>
              <a:tr h="929055">
                <a:tc>
                  <a:txBody>
                    <a:bodyPr/>
                    <a:lstStyle/>
                    <a:p>
                      <a:r>
                        <a:rPr lang="ja-JP" altLang="en-US" sz="1200" dirty="0" smtClean="0"/>
                        <a:t>フォーマット</a:t>
                      </a:r>
                      <a:endParaRPr lang="ja-JP" altLang="en-US" sz="1200" dirty="0"/>
                    </a:p>
                  </a:txBody>
                  <a:tcPr/>
                </a:tc>
                <a:tc>
                  <a:txBody>
                    <a:bodyPr/>
                    <a:lstStyle/>
                    <a:p>
                      <a:pPr algn="l"/>
                      <a:r>
                        <a:rPr kumimoji="1" lang="ja-JP" altLang="en-US" sz="1200" dirty="0" smtClean="0"/>
                        <a:t>二次利用促進のため、公共機関は出来る限り且つ適切な範囲で、特定のソフトウェアでの利用に依存しないように文書作成すること。</a:t>
                      </a:r>
                      <a:endParaRPr kumimoji="1" lang="ja-JP" alt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smtClean="0">
                          <a:solidFill>
                            <a:schemeClr val="tx1"/>
                          </a:solidFill>
                        </a:rPr>
                        <a:t>可能な限りメタデータを伴う機械可読フォーマットで公開（</a:t>
                      </a:r>
                      <a:r>
                        <a:rPr kumimoji="1" lang="en-US" altLang="ja-JP" sz="1200" b="0" u="none" dirty="0" smtClean="0">
                          <a:solidFill>
                            <a:schemeClr val="tx1"/>
                          </a:solidFill>
                        </a:rPr>
                        <a:t>Article 5</a:t>
                      </a:r>
                      <a:r>
                        <a:rPr kumimoji="1" lang="ja-JP" altLang="en-US" sz="1200" b="0" u="none" dirty="0" smtClean="0">
                          <a:solidFill>
                            <a:schemeClr val="tx1"/>
                          </a:solidFill>
                        </a:rPr>
                        <a:t>）</a:t>
                      </a:r>
                    </a:p>
                  </a:txBody>
                  <a:tcPr/>
                </a:tc>
              </a:tr>
              <a:tr h="895316">
                <a:tc>
                  <a:txBody>
                    <a:bodyPr/>
                    <a:lstStyle/>
                    <a:p>
                      <a:r>
                        <a:rPr lang="ja-JP" altLang="en-US" sz="1200" dirty="0" smtClean="0"/>
                        <a:t>対価</a:t>
                      </a:r>
                      <a:endParaRPr lang="ja-JP" altLang="en-US" sz="1200" dirty="0"/>
                    </a:p>
                  </a:txBody>
                  <a:tcPr/>
                </a:tc>
                <a:tc>
                  <a:txBody>
                    <a:bodyPr/>
                    <a:lstStyle/>
                    <a:p>
                      <a:pPr algn="l"/>
                      <a:r>
                        <a:rPr kumimoji="1" lang="ja-JP" altLang="en-US" sz="1200" dirty="0" smtClean="0"/>
                        <a:t>限界費用を超えない範囲での提供を奨励するべきである</a:t>
                      </a:r>
                      <a:r>
                        <a:rPr kumimoji="1" lang="ja-JP" altLang="en-US" sz="1200" dirty="0"/>
                        <a:t>。</a:t>
                      </a:r>
                      <a:endParaRPr kumimoji="1" lang="en-US" altLang="ja-JP" sz="1200" dirty="0" smtClean="0"/>
                    </a:p>
                  </a:txBody>
                  <a:tcPr/>
                </a:tc>
                <a:tc>
                  <a:txBody>
                    <a:bodyPr/>
                    <a:lstStyle/>
                    <a:p>
                      <a:pPr algn="l"/>
                      <a:r>
                        <a:rPr kumimoji="1" lang="ja-JP" altLang="en-US" sz="1200" b="0" u="none" dirty="0" smtClean="0">
                          <a:solidFill>
                            <a:schemeClr val="tx1"/>
                          </a:solidFill>
                        </a:rPr>
                        <a:t>限界費用での情報提供を上限と</a:t>
                      </a:r>
                      <a:r>
                        <a:rPr kumimoji="1" lang="ja-JP" altLang="en-US" sz="1200" u="none" dirty="0" smtClean="0"/>
                        <a:t>するべき。（</a:t>
                      </a:r>
                      <a:r>
                        <a:rPr kumimoji="1" lang="en-US" altLang="ja-JP" sz="1200" u="none" dirty="0" smtClean="0"/>
                        <a:t>Article 6-1</a:t>
                      </a:r>
                      <a:r>
                        <a:rPr kumimoji="1" lang="ja-JP" altLang="en-US" sz="1200" u="none" dirty="0" smtClean="0"/>
                        <a:t>）</a:t>
                      </a:r>
                      <a:endParaRPr kumimoji="1" lang="en-US" altLang="ja-JP" sz="1200" u="none" dirty="0" smtClean="0"/>
                    </a:p>
                    <a:p>
                      <a:pPr algn="l"/>
                      <a:r>
                        <a:rPr kumimoji="1" lang="ja-JP" altLang="en-US" sz="1200" u="none" dirty="0" smtClean="0"/>
                        <a:t>客観的かつ透明性があり証明可能な評価基準に従う場合、限界費用を超えて課金することも可能。（</a:t>
                      </a:r>
                      <a:r>
                        <a:rPr kumimoji="1" lang="en-US" altLang="ja-JP" sz="1200" u="none" dirty="0" smtClean="0"/>
                        <a:t>Article 6</a:t>
                      </a:r>
                      <a:r>
                        <a:rPr kumimoji="1" lang="en-US" altLang="ja-JP" sz="1200" u="none" baseline="0" dirty="0" smtClean="0"/>
                        <a:t>-2</a:t>
                      </a:r>
                      <a:r>
                        <a:rPr kumimoji="1" lang="ja-JP" altLang="en-US" sz="1200" u="none" baseline="0" dirty="0" smtClean="0"/>
                        <a:t>）</a:t>
                      </a:r>
                      <a:endParaRPr kumimoji="1" lang="ja-JP" altLang="en-US" sz="1200" u="none" dirty="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4EDC9B95-AE49-4A49-891D-2B3B495C6305}" type="slidenum">
              <a:rPr lang="ja-JP" altLang="en-US" smtClean="0"/>
              <a:pPr>
                <a:defRPr/>
              </a:pPr>
              <a:t>13</a:t>
            </a:fld>
            <a:endParaRPr lang="ja-JP" altLang="en-US" dirty="0"/>
          </a:p>
        </p:txBody>
      </p:sp>
      <p:sp>
        <p:nvSpPr>
          <p:cNvPr id="29698" name="タイトル 1"/>
          <p:cNvSpPr>
            <a:spLocks noGrp="1"/>
          </p:cNvSpPr>
          <p:nvPr>
            <p:ph type="title"/>
          </p:nvPr>
        </p:nvSpPr>
        <p:spPr>
          <a:xfrm>
            <a:off x="404813" y="165100"/>
            <a:ext cx="8229600" cy="777875"/>
          </a:xfrm>
        </p:spPr>
        <p:txBody>
          <a:bodyPr/>
          <a:lstStyle/>
          <a:p>
            <a:pPr eaLnBrk="1" hangingPunct="1"/>
            <a:r>
              <a:rPr lang="ja-JP" altLang="en-US" sz="2400" smtClean="0"/>
              <a:t>参考３．</a:t>
            </a:r>
            <a:r>
              <a:rPr lang="en-US" altLang="ja-JP" sz="2400" smtClean="0"/>
              <a:t>NZGOAL</a:t>
            </a:r>
            <a:endParaRPr lang="ja-JP" altLang="en-US" sz="2400" smtClean="0"/>
          </a:p>
        </p:txBody>
      </p:sp>
      <p:sp>
        <p:nvSpPr>
          <p:cNvPr id="29699" name="コンテンツ プレースホルダー 1"/>
          <p:cNvSpPr>
            <a:spLocks noGrp="1"/>
          </p:cNvSpPr>
          <p:nvPr>
            <p:ph sz="quarter" idx="1"/>
          </p:nvPr>
        </p:nvSpPr>
        <p:spPr>
          <a:xfrm>
            <a:off x="457200" y="1219200"/>
            <a:ext cx="8229600" cy="3181350"/>
          </a:xfrm>
        </p:spPr>
        <p:txBody>
          <a:bodyPr/>
          <a:lstStyle/>
          <a:p>
            <a:pPr lvl="1"/>
            <a:endParaRPr lang="en-US" altLang="ja-JP" smtClean="0"/>
          </a:p>
          <a:p>
            <a:endParaRPr lang="en-US" altLang="ja-JP" smtClean="0"/>
          </a:p>
        </p:txBody>
      </p:sp>
      <p:sp>
        <p:nvSpPr>
          <p:cNvPr id="29700" name="コンテンツ プレースホルダー 1"/>
          <p:cNvSpPr txBox="1">
            <a:spLocks/>
          </p:cNvSpPr>
          <p:nvPr/>
        </p:nvSpPr>
        <p:spPr bwMode="auto">
          <a:xfrm>
            <a:off x="215900" y="995363"/>
            <a:ext cx="8928100" cy="968375"/>
          </a:xfrm>
          <a:prstGeom prst="rect">
            <a:avLst/>
          </a:prstGeom>
          <a:noFill/>
          <a:ln w="9525">
            <a:noFill/>
            <a:miter lim="800000"/>
            <a:headEnd/>
            <a:tailEnd/>
          </a:ln>
        </p:spPr>
        <p:txBody>
          <a:bodyPr/>
          <a:lstStyle/>
          <a:p>
            <a:pPr marL="273050" indent="-273050" eaLnBrk="0" hangingPunct="0">
              <a:spcBef>
                <a:spcPts val="600"/>
              </a:spcBef>
              <a:buClr>
                <a:schemeClr val="accent1"/>
              </a:buClr>
              <a:buSzPct val="76000"/>
              <a:buFont typeface="Wingdings 3" pitchFamily="18" charset="2"/>
              <a:buChar char=""/>
            </a:pPr>
            <a:r>
              <a:rPr lang="ja-JP" altLang="en-US" sz="1400" dirty="0">
                <a:latin typeface="Gill Sans MT" pitchFamily="34" charset="0"/>
              </a:rPr>
              <a:t>ニュージーランドでは、</a:t>
            </a:r>
            <a:r>
              <a:rPr lang="en-US" altLang="ja-JP" sz="1400" dirty="0">
                <a:latin typeface="Gill Sans MT" pitchFamily="34" charset="0"/>
              </a:rPr>
              <a:t>2010</a:t>
            </a:r>
            <a:r>
              <a:rPr lang="ja-JP" altLang="en-US" sz="1400" dirty="0">
                <a:latin typeface="Gill Sans MT" pitchFamily="34" charset="0"/>
              </a:rPr>
              <a:t>年</a:t>
            </a:r>
            <a:r>
              <a:rPr lang="en-US" altLang="ja-JP" sz="1400" dirty="0">
                <a:latin typeface="Gill Sans MT" pitchFamily="34" charset="0"/>
              </a:rPr>
              <a:t>7</a:t>
            </a:r>
            <a:r>
              <a:rPr lang="ja-JP" altLang="en-US" sz="1400" dirty="0">
                <a:latin typeface="Gill Sans MT" pitchFamily="34" charset="0"/>
              </a:rPr>
              <a:t>月</a:t>
            </a:r>
            <a:r>
              <a:rPr lang="en-US" altLang="ja-JP" sz="1400" dirty="0">
                <a:latin typeface="Gill Sans MT" pitchFamily="34" charset="0"/>
              </a:rPr>
              <a:t>5</a:t>
            </a:r>
            <a:r>
              <a:rPr lang="ja-JP" altLang="en-US" sz="1400" dirty="0">
                <a:latin typeface="Gill Sans MT" pitchFamily="34" charset="0"/>
              </a:rPr>
              <a:t>日に</a:t>
            </a:r>
            <a:r>
              <a:rPr lang="ja-JP" altLang="en-US" sz="1400" dirty="0" smtClean="0">
                <a:latin typeface="Gill Sans MT" pitchFamily="34" charset="0"/>
              </a:rPr>
              <a:t>公共データを</a:t>
            </a:r>
            <a:r>
              <a:rPr lang="ja-JP" altLang="en-US" sz="1400" dirty="0">
                <a:latin typeface="Gill Sans MT" pitchFamily="34" charset="0"/>
              </a:rPr>
              <a:t>提供するため</a:t>
            </a:r>
            <a:r>
              <a:rPr lang="ja-JP" altLang="en-US" sz="1400" dirty="0" smtClean="0">
                <a:latin typeface="Gill Sans MT" pitchFamily="34" charset="0"/>
              </a:rPr>
              <a:t>の</a:t>
            </a:r>
            <a:r>
              <a:rPr lang="ja-JP" altLang="en-US" sz="1400" dirty="0">
                <a:latin typeface="Gill Sans MT" pitchFamily="34" charset="0"/>
              </a:rPr>
              <a:t>指針</a:t>
            </a:r>
            <a:r>
              <a:rPr lang="ja-JP" altLang="en-US" sz="1400" dirty="0" smtClean="0">
                <a:latin typeface="Gill Sans MT" pitchFamily="34" charset="0"/>
              </a:rPr>
              <a:t>と</a:t>
            </a:r>
            <a:r>
              <a:rPr lang="ja-JP" altLang="en-US" sz="1400" dirty="0">
                <a:latin typeface="Gill Sans MT" pitchFamily="34" charset="0"/>
              </a:rPr>
              <a:t>して、</a:t>
            </a:r>
            <a:r>
              <a:rPr lang="en-US" altLang="ja-JP" sz="1400" dirty="0">
                <a:latin typeface="Gill Sans MT" pitchFamily="34" charset="0"/>
              </a:rPr>
              <a:t>NZGOAL</a:t>
            </a:r>
            <a:r>
              <a:rPr lang="ja-JP" altLang="en-US" sz="1400" dirty="0">
                <a:latin typeface="Gill Sans MT" pitchFamily="34" charset="0"/>
              </a:rPr>
              <a:t>を閣議決定した。</a:t>
            </a:r>
          </a:p>
          <a:p>
            <a:pPr marL="273050" indent="-273050" eaLnBrk="0" hangingPunct="0">
              <a:spcBef>
                <a:spcPts val="600"/>
              </a:spcBef>
              <a:buClr>
                <a:schemeClr val="accent1"/>
              </a:buClr>
              <a:buSzPct val="76000"/>
              <a:buFont typeface="Wingdings 3" pitchFamily="18" charset="2"/>
              <a:buChar char=""/>
            </a:pPr>
            <a:r>
              <a:rPr lang="en-US" altLang="ja-JP" sz="1400" dirty="0">
                <a:latin typeface="Gill Sans MT" pitchFamily="34" charset="0"/>
              </a:rPr>
              <a:t>2010</a:t>
            </a:r>
            <a:r>
              <a:rPr lang="ja-JP" altLang="en-US" sz="1400" dirty="0">
                <a:latin typeface="Gill Sans MT" pitchFamily="34" charset="0"/>
              </a:rPr>
              <a:t>年</a:t>
            </a:r>
            <a:r>
              <a:rPr lang="en-US" altLang="ja-JP" sz="1400" dirty="0">
                <a:latin typeface="Gill Sans MT" pitchFamily="34" charset="0"/>
              </a:rPr>
              <a:t>8</a:t>
            </a:r>
            <a:r>
              <a:rPr lang="ja-JP" altLang="en-US" sz="1400" dirty="0">
                <a:latin typeface="Gill Sans MT" pitchFamily="34" charset="0"/>
              </a:rPr>
              <a:t>月</a:t>
            </a:r>
            <a:r>
              <a:rPr lang="en-US" altLang="ja-JP" sz="1400" dirty="0">
                <a:latin typeface="Gill Sans MT" pitchFamily="34" charset="0"/>
              </a:rPr>
              <a:t>6</a:t>
            </a:r>
            <a:r>
              <a:rPr lang="ja-JP" altLang="en-US" sz="1400" dirty="0">
                <a:latin typeface="Gill Sans MT" pitchFamily="34" charset="0"/>
              </a:rPr>
              <a:t>日に</a:t>
            </a:r>
            <a:r>
              <a:rPr lang="en-US" altLang="ja-JP" sz="1400" dirty="0">
                <a:latin typeface="Gill Sans MT" pitchFamily="34" charset="0"/>
              </a:rPr>
              <a:t>NZGOAL</a:t>
            </a:r>
            <a:r>
              <a:rPr lang="ja-JP" altLang="en-US" sz="1400" dirty="0">
                <a:latin typeface="Gill Sans MT" pitchFamily="34" charset="0"/>
              </a:rPr>
              <a:t>を</a:t>
            </a:r>
            <a:r>
              <a:rPr lang="en-US" altLang="ja-JP" sz="1400" dirty="0">
                <a:latin typeface="Gill Sans MT" pitchFamily="34" charset="0"/>
              </a:rPr>
              <a:t>State Services Commission (SSC)</a:t>
            </a:r>
            <a:r>
              <a:rPr lang="ja-JP" altLang="en-US" sz="1400" dirty="0">
                <a:latin typeface="Gill Sans MT" pitchFamily="34" charset="0"/>
              </a:rPr>
              <a:t>のウェブサイトで公表した</a:t>
            </a:r>
            <a:r>
              <a:rPr lang="ja-JP" altLang="en-US" sz="1400" dirty="0" smtClean="0">
                <a:latin typeface="Gill Sans MT" pitchFamily="34" charset="0"/>
              </a:rPr>
              <a:t>。</a:t>
            </a:r>
            <a:endParaRPr lang="en-US" altLang="ja-JP" sz="1400" dirty="0" smtClean="0">
              <a:latin typeface="Gill Sans MT" pitchFamily="34" charset="0"/>
            </a:endParaRPr>
          </a:p>
          <a:p>
            <a:pPr eaLnBrk="0" hangingPunct="0">
              <a:spcBef>
                <a:spcPts val="600"/>
              </a:spcBef>
              <a:buClr>
                <a:schemeClr val="accent1"/>
              </a:buClr>
              <a:buSzPct val="76000"/>
            </a:pPr>
            <a:r>
              <a:rPr lang="en-US" altLang="ja-JP" sz="1400" dirty="0" smtClean="0">
                <a:latin typeface="Gill Sans MT" pitchFamily="34" charset="0"/>
              </a:rPr>
              <a:t>      http</a:t>
            </a:r>
            <a:r>
              <a:rPr lang="en-US" altLang="ja-JP" sz="1400" dirty="0">
                <a:latin typeface="Gill Sans MT" pitchFamily="34" charset="0"/>
              </a:rPr>
              <a:t>://ict.govt.nz/guidance-and-resources/information-and-data/nzgoal/</a:t>
            </a:r>
          </a:p>
          <a:p>
            <a:pPr marL="547688" lvl="1" indent="-273050" eaLnBrk="0" hangingPunct="0">
              <a:spcBef>
                <a:spcPts val="500"/>
              </a:spcBef>
              <a:buClr>
                <a:schemeClr val="accent2"/>
              </a:buClr>
              <a:buSzPct val="76000"/>
              <a:buFont typeface="Wingdings 3" pitchFamily="18" charset="2"/>
              <a:buChar char=""/>
            </a:pPr>
            <a:endParaRPr lang="en-US" altLang="ja-JP" sz="1400" dirty="0" smtClean="0">
              <a:latin typeface="Gill Sans MT" pitchFamily="34" charset="0"/>
            </a:endParaRPr>
          </a:p>
          <a:p>
            <a:pPr marL="547688" lvl="1" indent="-273050" eaLnBrk="0" hangingPunct="0">
              <a:spcBef>
                <a:spcPts val="500"/>
              </a:spcBef>
              <a:buClr>
                <a:schemeClr val="accent2"/>
              </a:buClr>
              <a:buSzPct val="76000"/>
              <a:buFont typeface="Wingdings 3" pitchFamily="18" charset="2"/>
              <a:buChar char=""/>
            </a:pPr>
            <a:r>
              <a:rPr lang="en-US" altLang="ja-JP" sz="1400" dirty="0" smtClean="0">
                <a:latin typeface="Gill Sans MT" pitchFamily="34" charset="0"/>
              </a:rPr>
              <a:t>NZGOAL </a:t>
            </a:r>
            <a:r>
              <a:rPr lang="en-US" altLang="ja-JP" sz="1400" dirty="0">
                <a:latin typeface="Gill Sans MT" pitchFamily="34" charset="0"/>
              </a:rPr>
              <a:t>(the New Zealand Governments Open Access and Licensing </a:t>
            </a:r>
            <a:r>
              <a:rPr lang="en-US" altLang="ja-JP" sz="1400" dirty="0" smtClean="0">
                <a:latin typeface="Gill Sans MT" pitchFamily="34" charset="0"/>
              </a:rPr>
              <a:t>Framework) </a:t>
            </a:r>
            <a:r>
              <a:rPr lang="ja-JP" altLang="en-US" sz="1400" dirty="0" smtClean="0">
                <a:latin typeface="Gill Sans MT" pitchFamily="34" charset="0"/>
              </a:rPr>
              <a:t>の</a:t>
            </a:r>
            <a:r>
              <a:rPr lang="ja-JP" altLang="en-US" sz="1400" dirty="0">
                <a:latin typeface="Gill Sans MT" pitchFamily="34" charset="0"/>
              </a:rPr>
              <a:t>閣議決定文書（</a:t>
            </a:r>
            <a:r>
              <a:rPr lang="en-US" altLang="ja-JP" sz="1400" dirty="0">
                <a:latin typeface="Gill Sans MT" pitchFamily="34" charset="0"/>
              </a:rPr>
              <a:t>CAB Min (10) 24/5A</a:t>
            </a:r>
            <a:r>
              <a:rPr lang="ja-JP" altLang="en-US" sz="1400" dirty="0">
                <a:latin typeface="Gill Sans MT" pitchFamily="34" charset="0"/>
              </a:rPr>
              <a:t>）</a:t>
            </a:r>
          </a:p>
          <a:p>
            <a:pPr marL="822325" lvl="2" indent="-228600" eaLnBrk="0" hangingPunct="0">
              <a:spcBef>
                <a:spcPts val="500"/>
              </a:spcBef>
              <a:buClr>
                <a:srgbClr val="BCBCBC"/>
              </a:buClr>
              <a:buSzPct val="76000"/>
              <a:buFont typeface="Wingdings 3" pitchFamily="18" charset="2"/>
              <a:buChar char=""/>
            </a:pPr>
            <a:r>
              <a:rPr lang="en-US" altLang="ja-JP" sz="1400" dirty="0" smtClean="0">
                <a:latin typeface="Gill Sans MT" pitchFamily="34" charset="0"/>
              </a:rPr>
              <a:t>SSC</a:t>
            </a:r>
            <a:r>
              <a:rPr lang="ja-JP" altLang="en-US" sz="1400" dirty="0" err="1" smtClean="0">
                <a:latin typeface="Gill Sans MT" pitchFamily="34" charset="0"/>
              </a:rPr>
              <a:t>が</a:t>
            </a:r>
            <a:r>
              <a:rPr lang="ja-JP" altLang="en-US" sz="1400" dirty="0" err="1">
                <a:latin typeface="Gill Sans MT" pitchFamily="34" charset="0"/>
              </a:rPr>
              <a:t>保</a:t>
            </a:r>
            <a:r>
              <a:rPr lang="ja-JP" altLang="en-US" sz="1400" dirty="0">
                <a:latin typeface="Gill Sans MT" pitchFamily="34" charset="0"/>
              </a:rPr>
              <a:t>有する著作物及び、著作権の無いデータについて、アクセス可能にするとともに、再利用のためのライセンス</a:t>
            </a:r>
            <a:r>
              <a:rPr lang="ja-JP" altLang="en-US" sz="1400" dirty="0" smtClean="0">
                <a:latin typeface="Gill Sans MT" pitchFamily="34" charset="0"/>
              </a:rPr>
              <a:t>を整備する</a:t>
            </a:r>
            <a:endParaRPr lang="ja-JP" altLang="en-US" sz="1400" dirty="0">
              <a:latin typeface="Gill Sans MT" pitchFamily="34" charset="0"/>
            </a:endParaRPr>
          </a:p>
          <a:p>
            <a:pPr marL="822325" lvl="2" indent="-228600" eaLnBrk="0" hangingPunct="0">
              <a:spcBef>
                <a:spcPts val="500"/>
              </a:spcBef>
              <a:buClr>
                <a:srgbClr val="BCBCBC"/>
              </a:buClr>
              <a:buSzPct val="76000"/>
              <a:buFont typeface="Wingdings 3" pitchFamily="18" charset="2"/>
              <a:buChar char=""/>
            </a:pPr>
            <a:r>
              <a:rPr lang="en-US" altLang="ja-JP" sz="1400" dirty="0">
                <a:latin typeface="Gill Sans MT" pitchFamily="34" charset="0"/>
              </a:rPr>
              <a:t>NZGOAL</a:t>
            </a:r>
            <a:r>
              <a:rPr lang="ja-JP" altLang="en-US" sz="1400" dirty="0">
                <a:latin typeface="Gill Sans MT" pitchFamily="34" charset="0"/>
              </a:rPr>
              <a:t>の公表後のステップとして、以下を検討。</a:t>
            </a:r>
          </a:p>
          <a:p>
            <a:pPr marL="1279525" lvl="3" indent="-228600" eaLnBrk="0" hangingPunct="0">
              <a:spcBef>
                <a:spcPts val="500"/>
              </a:spcBef>
              <a:buClr>
                <a:srgbClr val="BCBCBC"/>
              </a:buClr>
              <a:buSzPct val="76000"/>
              <a:buFont typeface="Wingdings 3" pitchFamily="18" charset="2"/>
              <a:buChar char=""/>
            </a:pPr>
            <a:r>
              <a:rPr lang="en-US" altLang="ja-JP" sz="1400" dirty="0">
                <a:latin typeface="Gill Sans MT" pitchFamily="34" charset="0"/>
              </a:rPr>
              <a:t>SSC</a:t>
            </a:r>
            <a:r>
              <a:rPr lang="ja-JP" altLang="en-US" sz="1400" dirty="0">
                <a:latin typeface="Gill Sans MT" pitchFamily="34" charset="0"/>
              </a:rPr>
              <a:t>は</a:t>
            </a:r>
            <a:r>
              <a:rPr lang="en-US" altLang="ja-JP" sz="1400" dirty="0">
                <a:latin typeface="Gill Sans MT" pitchFamily="34" charset="0"/>
              </a:rPr>
              <a:t>NZGOAL</a:t>
            </a:r>
            <a:r>
              <a:rPr lang="ja-JP" altLang="en-US" sz="1400" dirty="0">
                <a:latin typeface="Gill Sans MT" pitchFamily="34" charset="0"/>
              </a:rPr>
              <a:t>リリースの</a:t>
            </a:r>
            <a:r>
              <a:rPr lang="en-US" altLang="ja-JP" sz="1400" dirty="0">
                <a:latin typeface="Gill Sans MT" pitchFamily="34" charset="0"/>
              </a:rPr>
              <a:t>12</a:t>
            </a:r>
            <a:r>
              <a:rPr lang="ja-JP" altLang="en-US" sz="1400" dirty="0">
                <a:latin typeface="Gill Sans MT" pitchFamily="34" charset="0"/>
              </a:rPr>
              <a:t>ヶ月後に、政府</a:t>
            </a:r>
            <a:r>
              <a:rPr lang="ja-JP" altLang="en-US" sz="1400" dirty="0" smtClean="0">
                <a:latin typeface="Gill Sans MT" pitchFamily="34" charset="0"/>
              </a:rPr>
              <a:t>機関の</a:t>
            </a:r>
            <a:r>
              <a:rPr lang="en-US" altLang="ja-JP" sz="1400" dirty="0" smtClean="0">
                <a:latin typeface="Gill Sans MT" pitchFamily="34" charset="0"/>
              </a:rPr>
              <a:t>NZGOAL</a:t>
            </a:r>
            <a:r>
              <a:rPr lang="ja-JP" altLang="en-US" sz="1400" dirty="0">
                <a:latin typeface="Gill Sans MT" pitchFamily="34" charset="0"/>
              </a:rPr>
              <a:t>採用状況</a:t>
            </a:r>
            <a:r>
              <a:rPr lang="ja-JP" altLang="en-US" sz="1400" dirty="0" smtClean="0">
                <a:latin typeface="Gill Sans MT" pitchFamily="34" charset="0"/>
              </a:rPr>
              <a:t>を</a:t>
            </a:r>
            <a:r>
              <a:rPr lang="en-US" altLang="ja-JP" sz="1400" dirty="0" smtClean="0">
                <a:latin typeface="Gill Sans MT" pitchFamily="34" charset="0"/>
              </a:rPr>
              <a:t>Minister of State Service</a:t>
            </a:r>
            <a:r>
              <a:rPr lang="ja-JP" altLang="en-US" sz="1400" dirty="0" smtClean="0">
                <a:latin typeface="Gill Sans MT" pitchFamily="34" charset="0"/>
              </a:rPr>
              <a:t>に報告</a:t>
            </a:r>
            <a:r>
              <a:rPr lang="ja-JP" altLang="en-US" sz="1400" dirty="0">
                <a:latin typeface="Gill Sans MT" pitchFamily="34" charset="0"/>
              </a:rPr>
              <a:t>すること</a:t>
            </a:r>
          </a:p>
          <a:p>
            <a:pPr marL="547688" lvl="1" indent="-273050" eaLnBrk="0" hangingPunct="0">
              <a:spcBef>
                <a:spcPts val="500"/>
              </a:spcBef>
              <a:buClr>
                <a:schemeClr val="accent2"/>
              </a:buClr>
              <a:buSzPct val="76000"/>
              <a:buFont typeface="Wingdings 3" pitchFamily="18" charset="2"/>
              <a:buChar char=""/>
            </a:pPr>
            <a:endParaRPr lang="ja-JP" altLang="en-US" sz="100" dirty="0">
              <a:latin typeface="Gill Sans MT" pitchFamily="34" charset="0"/>
            </a:endParaRPr>
          </a:p>
          <a:p>
            <a:pPr marL="547688" lvl="1" indent="-273050" eaLnBrk="0" hangingPunct="0">
              <a:spcBef>
                <a:spcPts val="500"/>
              </a:spcBef>
              <a:buClr>
                <a:schemeClr val="accent2"/>
              </a:buClr>
              <a:buSzPct val="76000"/>
              <a:buFont typeface="Wingdings 3" pitchFamily="18" charset="2"/>
              <a:buChar char=""/>
            </a:pPr>
            <a:r>
              <a:rPr lang="en-US" altLang="ja-JP" sz="1400" dirty="0" smtClean="0">
                <a:latin typeface="Gill Sans MT" pitchFamily="34" charset="0"/>
              </a:rPr>
              <a:t>NZGOAL</a:t>
            </a:r>
          </a:p>
          <a:p>
            <a:pPr marL="822325" lvl="2" indent="-228600" eaLnBrk="0" hangingPunct="0">
              <a:spcBef>
                <a:spcPts val="500"/>
              </a:spcBef>
              <a:buClr>
                <a:srgbClr val="BCBCBC"/>
              </a:buClr>
              <a:buSzPct val="76000"/>
              <a:buFont typeface="Wingdings 3" pitchFamily="18" charset="2"/>
              <a:buChar char=""/>
            </a:pPr>
            <a:r>
              <a:rPr lang="ja-JP" altLang="en-US" sz="1400" dirty="0" smtClean="0">
                <a:latin typeface="Gill Sans MT" pitchFamily="34" charset="0"/>
              </a:rPr>
              <a:t>政府は、地理空間情報や、委託研究報告書等の情報を保有しており、著作権のある情報と、法律上著作権が存在しないとされている情報が含まれている。</a:t>
            </a:r>
          </a:p>
          <a:p>
            <a:pPr marL="822325" lvl="2" indent="-228600" eaLnBrk="0" hangingPunct="0">
              <a:spcBef>
                <a:spcPts val="500"/>
              </a:spcBef>
              <a:buClr>
                <a:srgbClr val="BCBCBC"/>
              </a:buClr>
              <a:buSzPct val="76000"/>
              <a:buFont typeface="Wingdings 3" pitchFamily="18" charset="2"/>
              <a:buChar char=""/>
            </a:pPr>
            <a:r>
              <a:rPr lang="ja-JP" altLang="en-US" sz="1400" dirty="0" smtClean="0">
                <a:latin typeface="Gill Sans MT" pitchFamily="34" charset="0"/>
              </a:rPr>
              <a:t>政府</a:t>
            </a:r>
            <a:r>
              <a:rPr lang="ja-JP" altLang="en-US" sz="1400" dirty="0">
                <a:latin typeface="Gill Sans MT" pitchFamily="34" charset="0"/>
              </a:rPr>
              <a:t>の保有して</a:t>
            </a:r>
            <a:r>
              <a:rPr lang="ja-JP" altLang="en-US" sz="1400" dirty="0" smtClean="0">
                <a:latin typeface="Gill Sans MT" pitchFamily="34" charset="0"/>
              </a:rPr>
              <a:t>いる公共データは、著作権</a:t>
            </a:r>
            <a:r>
              <a:rPr lang="ja-JP" altLang="en-US" sz="1400" dirty="0">
                <a:latin typeface="Gill Sans MT" pitchFamily="34" charset="0"/>
              </a:rPr>
              <a:t>の有無に</a:t>
            </a:r>
            <a:r>
              <a:rPr lang="ja-JP" altLang="en-US" sz="1400" dirty="0" smtClean="0">
                <a:latin typeface="Gill Sans MT" pitchFamily="34" charset="0"/>
              </a:rPr>
              <a:t>かかわらず、</a:t>
            </a:r>
            <a:r>
              <a:rPr lang="ja-JP" altLang="en-US" sz="1400" dirty="0">
                <a:latin typeface="Gill Sans MT" pitchFamily="34" charset="0"/>
              </a:rPr>
              <a:t>重要な</a:t>
            </a:r>
            <a:r>
              <a:rPr lang="ja-JP" altLang="en-US" sz="1400" dirty="0" smtClean="0">
                <a:latin typeface="Gill Sans MT" pitchFamily="34" charset="0"/>
              </a:rPr>
              <a:t>創造的かつ</a:t>
            </a:r>
            <a:r>
              <a:rPr lang="ja-JP" altLang="en-US" sz="1400" dirty="0">
                <a:latin typeface="Gill Sans MT" pitchFamily="34" charset="0"/>
              </a:rPr>
              <a:t>経済的</a:t>
            </a:r>
            <a:r>
              <a:rPr lang="ja-JP" altLang="en-US" sz="1400" dirty="0" smtClean="0">
                <a:latin typeface="Gill Sans MT" pitchFamily="34" charset="0"/>
              </a:rPr>
              <a:t>な価値を</a:t>
            </a:r>
            <a:r>
              <a:rPr lang="ja-JP" altLang="en-US" sz="1400" dirty="0">
                <a:latin typeface="Gill Sans MT" pitchFamily="34" charset="0"/>
              </a:rPr>
              <a:t>秘めていると認識。</a:t>
            </a:r>
          </a:p>
          <a:p>
            <a:pPr marL="822325" lvl="2" indent="-228600" eaLnBrk="0" hangingPunct="0">
              <a:spcBef>
                <a:spcPts val="500"/>
              </a:spcBef>
              <a:buClr>
                <a:srgbClr val="BCBCBC"/>
              </a:buClr>
              <a:buSzPct val="76000"/>
              <a:buFont typeface="Wingdings 3" pitchFamily="18" charset="2"/>
              <a:buChar char=""/>
            </a:pPr>
            <a:r>
              <a:rPr lang="ja-JP" altLang="en-US" sz="1400" dirty="0">
                <a:latin typeface="Gill Sans MT" pitchFamily="34" charset="0"/>
              </a:rPr>
              <a:t>政府はこの可能性を実現させるために、</a:t>
            </a:r>
            <a:r>
              <a:rPr lang="en-US" altLang="ja-JP" sz="1400" dirty="0">
                <a:latin typeface="Gill Sans MT" pitchFamily="34" charset="0"/>
              </a:rPr>
              <a:t>NZGOAL</a:t>
            </a:r>
            <a:r>
              <a:rPr lang="ja-JP" altLang="en-US" sz="1400" dirty="0">
                <a:latin typeface="Gill Sans MT" pitchFamily="34" charset="0"/>
              </a:rPr>
              <a:t>を発表し、</a:t>
            </a:r>
            <a:r>
              <a:rPr lang="en-US" altLang="ja-JP" sz="1400" dirty="0">
                <a:latin typeface="Gill Sans MT" pitchFamily="34" charset="0"/>
              </a:rPr>
              <a:t>SSC</a:t>
            </a:r>
            <a:r>
              <a:rPr lang="ja-JP" altLang="en-US" sz="1400" dirty="0">
                <a:latin typeface="Gill Sans MT" pitchFamily="34" charset="0"/>
              </a:rPr>
              <a:t>のデータバンクにおいて情報の公開を実施する。</a:t>
            </a:r>
          </a:p>
          <a:p>
            <a:pPr marL="822325" lvl="2" indent="-228600" eaLnBrk="0" hangingPunct="0">
              <a:spcBef>
                <a:spcPts val="500"/>
              </a:spcBef>
              <a:buClr>
                <a:srgbClr val="BCBCBC"/>
              </a:buClr>
              <a:buSzPct val="76000"/>
              <a:buFont typeface="Wingdings 3" pitchFamily="18" charset="2"/>
              <a:buChar char=""/>
            </a:pPr>
            <a:r>
              <a:rPr lang="ja-JP" altLang="en-US" sz="1400" dirty="0" smtClean="0">
                <a:latin typeface="Gill Sans MT" pitchFamily="34" charset="0"/>
              </a:rPr>
              <a:t>利用</a:t>
            </a:r>
            <a:r>
              <a:rPr lang="ja-JP" altLang="en-US" sz="1400" dirty="0">
                <a:latin typeface="Gill Sans MT" pitchFamily="34" charset="0"/>
              </a:rPr>
              <a:t>ルール</a:t>
            </a:r>
            <a:r>
              <a:rPr lang="ja-JP" altLang="en-US" sz="1400" dirty="0" smtClean="0">
                <a:latin typeface="Gill Sans MT" pitchFamily="34" charset="0"/>
              </a:rPr>
              <a:t>に</a:t>
            </a:r>
            <a:r>
              <a:rPr lang="ja-JP" altLang="en-US" sz="1400" dirty="0">
                <a:latin typeface="Gill Sans MT" pitchFamily="34" charset="0"/>
              </a:rPr>
              <a:t>ついては以下の</a:t>
            </a:r>
            <a:r>
              <a:rPr lang="ja-JP" altLang="en-US" sz="1400" dirty="0" smtClean="0">
                <a:latin typeface="Gill Sans MT" pitchFamily="34" charset="0"/>
              </a:rPr>
              <a:t>２つの方法がある。</a:t>
            </a:r>
            <a:endParaRPr lang="ja-JP" altLang="en-US" sz="1400" dirty="0">
              <a:latin typeface="Gill Sans MT" pitchFamily="34" charset="0"/>
            </a:endParaRPr>
          </a:p>
          <a:p>
            <a:pPr marL="1096963" lvl="3" indent="-228600" eaLnBrk="0" hangingPunct="0">
              <a:spcBef>
                <a:spcPts val="400"/>
              </a:spcBef>
              <a:buClr>
                <a:srgbClr val="8BA2B4"/>
              </a:buClr>
              <a:buSzPct val="70000"/>
              <a:buFont typeface="Wingdings" pitchFamily="2" charset="2"/>
              <a:buChar char=""/>
            </a:pPr>
            <a:r>
              <a:rPr lang="ja-JP" altLang="en-US" sz="1400" dirty="0">
                <a:latin typeface="Gill Sans MT" pitchFamily="34" charset="0"/>
              </a:rPr>
              <a:t>著作権のある情報については、クリエイティブ・コモンズ・ライセンスを利用する</a:t>
            </a:r>
          </a:p>
          <a:p>
            <a:pPr marL="1096963" lvl="3" indent="-228600" eaLnBrk="0" hangingPunct="0">
              <a:spcBef>
                <a:spcPts val="400"/>
              </a:spcBef>
              <a:buClr>
                <a:srgbClr val="8BA2B4"/>
              </a:buClr>
              <a:buSzPct val="70000"/>
              <a:buFont typeface="Wingdings" pitchFamily="2" charset="2"/>
              <a:buChar char=""/>
            </a:pPr>
            <a:r>
              <a:rPr lang="ja-JP" altLang="en-US" sz="1400" dirty="0">
                <a:latin typeface="Gill Sans MT" pitchFamily="34" charset="0"/>
              </a:rPr>
              <a:t>著作権の無い情報については、「権利</a:t>
            </a:r>
            <a:r>
              <a:rPr lang="ja-JP" altLang="en-US" sz="1400" dirty="0" smtClean="0">
                <a:latin typeface="Gill Sans MT" pitchFamily="34" charset="0"/>
              </a:rPr>
              <a:t>無し（</a:t>
            </a:r>
            <a:r>
              <a:rPr lang="en-US" altLang="ja-JP" sz="1400" dirty="0" smtClean="0">
                <a:latin typeface="Gill Sans MT" pitchFamily="34" charset="0"/>
              </a:rPr>
              <a:t>No Known Rights</a:t>
            </a:r>
            <a:r>
              <a:rPr lang="ja-JP" altLang="en-US" sz="1400" dirty="0" smtClean="0">
                <a:latin typeface="Gill Sans MT" pitchFamily="34" charset="0"/>
              </a:rPr>
              <a:t>）」</a:t>
            </a:r>
            <a:r>
              <a:rPr lang="ja-JP" altLang="en-US" sz="1400" dirty="0">
                <a:latin typeface="Gill Sans MT" pitchFamily="34" charset="0"/>
              </a:rPr>
              <a:t>の</a:t>
            </a:r>
            <a:r>
              <a:rPr lang="ja-JP" altLang="en-US" sz="1400" dirty="0" smtClean="0">
                <a:latin typeface="Gill Sans MT" pitchFamily="34" charset="0"/>
              </a:rPr>
              <a:t>表示をする</a:t>
            </a:r>
            <a:endParaRPr lang="ja-JP" altLang="en-US" sz="1400" dirty="0">
              <a:latin typeface="Gill Sans MT" pitchFamily="34" charset="0"/>
            </a:endParaRPr>
          </a:p>
        </p:txBody>
      </p:sp>
      <p:sp>
        <p:nvSpPr>
          <p:cNvPr id="29701" name="テキスト ボックス 10"/>
          <p:cNvSpPr txBox="1">
            <a:spLocks noChangeArrowheads="1"/>
          </p:cNvSpPr>
          <p:nvPr/>
        </p:nvSpPr>
        <p:spPr bwMode="auto">
          <a:xfrm>
            <a:off x="6661593" y="6627813"/>
            <a:ext cx="2351088" cy="230187"/>
          </a:xfrm>
          <a:prstGeom prst="rect">
            <a:avLst/>
          </a:prstGeom>
          <a:noFill/>
          <a:ln w="9525">
            <a:noFill/>
            <a:miter lim="800000"/>
            <a:headEnd/>
            <a:tailEnd/>
          </a:ln>
        </p:spPr>
        <p:txBody>
          <a:bodyPr wrap="none">
            <a:spAutoFit/>
          </a:bodyPr>
          <a:lstStyle/>
          <a:p>
            <a:r>
              <a:rPr lang="en-US" altLang="ja-JP" sz="900" dirty="0"/>
              <a:t>【</a:t>
            </a:r>
            <a:r>
              <a:rPr lang="ja-JP" altLang="en-US" sz="900" dirty="0"/>
              <a:t>出典</a:t>
            </a:r>
            <a:r>
              <a:rPr lang="en-US" altLang="ja-JP" sz="900" dirty="0"/>
              <a:t>】NZGOAL</a:t>
            </a:r>
            <a:r>
              <a:rPr lang="ja-JP" altLang="en-US" sz="900" dirty="0"/>
              <a:t>ウェブサイトより事務局作成</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4F315635-863F-45D4-B2FB-932A15736946}" type="slidenum">
              <a:rPr lang="ja-JP" altLang="en-US" smtClean="0"/>
              <a:pPr>
                <a:defRPr/>
              </a:pPr>
              <a:t>14</a:t>
            </a:fld>
            <a:endParaRPr lang="ja-JP" altLang="en-US" dirty="0"/>
          </a:p>
        </p:txBody>
      </p:sp>
      <p:sp>
        <p:nvSpPr>
          <p:cNvPr id="30722" name="タイトル 1"/>
          <p:cNvSpPr>
            <a:spLocks noGrp="1"/>
          </p:cNvSpPr>
          <p:nvPr>
            <p:ph type="title"/>
          </p:nvPr>
        </p:nvSpPr>
        <p:spPr>
          <a:xfrm>
            <a:off x="404813" y="165100"/>
            <a:ext cx="8229600" cy="777875"/>
          </a:xfrm>
        </p:spPr>
        <p:txBody>
          <a:bodyPr/>
          <a:lstStyle/>
          <a:p>
            <a:pPr eaLnBrk="1" hangingPunct="1"/>
            <a:r>
              <a:rPr lang="ja-JP" altLang="en-US" sz="2400" smtClean="0"/>
              <a:t>参考４．</a:t>
            </a:r>
            <a:r>
              <a:rPr lang="en-US" altLang="ja-JP" sz="2400" smtClean="0"/>
              <a:t>AusGOAL</a:t>
            </a:r>
            <a:endParaRPr lang="ja-JP" altLang="en-US" sz="2400" smtClean="0"/>
          </a:p>
        </p:txBody>
      </p:sp>
      <p:sp>
        <p:nvSpPr>
          <p:cNvPr id="30723" name="コンテンツ プレースホルダー 1"/>
          <p:cNvSpPr>
            <a:spLocks noGrp="1"/>
          </p:cNvSpPr>
          <p:nvPr>
            <p:ph sz="quarter" idx="1"/>
          </p:nvPr>
        </p:nvSpPr>
        <p:spPr>
          <a:xfrm>
            <a:off x="457200" y="1219200"/>
            <a:ext cx="8229600" cy="3181350"/>
          </a:xfrm>
        </p:spPr>
        <p:txBody>
          <a:bodyPr/>
          <a:lstStyle/>
          <a:p>
            <a:pPr lvl="1"/>
            <a:endParaRPr lang="en-US" altLang="ja-JP" smtClean="0"/>
          </a:p>
          <a:p>
            <a:endParaRPr lang="en-US" altLang="ja-JP" smtClean="0"/>
          </a:p>
        </p:txBody>
      </p:sp>
      <p:sp>
        <p:nvSpPr>
          <p:cNvPr id="30724" name="コンテンツ プレースホルダー 1"/>
          <p:cNvSpPr txBox="1">
            <a:spLocks/>
          </p:cNvSpPr>
          <p:nvPr/>
        </p:nvSpPr>
        <p:spPr bwMode="auto">
          <a:xfrm>
            <a:off x="215900" y="995363"/>
            <a:ext cx="8928100" cy="968375"/>
          </a:xfrm>
          <a:prstGeom prst="rect">
            <a:avLst/>
          </a:prstGeom>
          <a:noFill/>
          <a:ln w="9525">
            <a:noFill/>
            <a:miter lim="800000"/>
            <a:headEnd/>
            <a:tailEnd/>
          </a:ln>
        </p:spPr>
        <p:txBody>
          <a:bodyPr/>
          <a:lstStyle/>
          <a:p>
            <a:pPr marL="273050" indent="-273050" eaLnBrk="0" hangingPunct="0">
              <a:spcBef>
                <a:spcPts val="600"/>
              </a:spcBef>
              <a:buClr>
                <a:schemeClr val="accent1"/>
              </a:buClr>
              <a:buSzPct val="76000"/>
              <a:buFont typeface="Wingdings 3" pitchFamily="18" charset="2"/>
              <a:buChar char=""/>
            </a:pPr>
            <a:r>
              <a:rPr lang="ja-JP" altLang="en-US" sz="1400" dirty="0">
                <a:latin typeface="Gill Sans MT" pitchFamily="34" charset="0"/>
              </a:rPr>
              <a:t>オーストラリアでは、</a:t>
            </a:r>
            <a:r>
              <a:rPr lang="en-US" altLang="ja-JP" sz="1400" dirty="0">
                <a:latin typeface="Gill Sans MT" pitchFamily="34" charset="0"/>
              </a:rPr>
              <a:t>2010</a:t>
            </a:r>
            <a:r>
              <a:rPr lang="ja-JP" altLang="en-US" sz="1400" dirty="0">
                <a:latin typeface="Gill Sans MT" pitchFamily="34" charset="0"/>
              </a:rPr>
              <a:t>年</a:t>
            </a:r>
            <a:r>
              <a:rPr lang="en-US" altLang="ja-JP" sz="1400" dirty="0">
                <a:latin typeface="Gill Sans MT" pitchFamily="34" charset="0"/>
              </a:rPr>
              <a:t>7</a:t>
            </a:r>
            <a:r>
              <a:rPr lang="ja-JP" altLang="en-US" sz="1400" dirty="0">
                <a:latin typeface="Gill Sans MT" pitchFamily="34" charset="0"/>
              </a:rPr>
              <a:t>月に「</a:t>
            </a:r>
            <a:r>
              <a:rPr lang="en-US" altLang="ja-JP" sz="1400" dirty="0">
                <a:latin typeface="Gill Sans MT" pitchFamily="34" charset="0"/>
              </a:rPr>
              <a:t>Declaration of Open Government</a:t>
            </a:r>
            <a:r>
              <a:rPr lang="ja-JP" altLang="en-US" sz="1400" dirty="0">
                <a:latin typeface="Gill Sans MT" pitchFamily="34" charset="0"/>
              </a:rPr>
              <a:t>」が発表された。</a:t>
            </a:r>
          </a:p>
          <a:p>
            <a:pPr marL="273050" indent="-273050" eaLnBrk="0" hangingPunct="0">
              <a:spcBef>
                <a:spcPts val="600"/>
              </a:spcBef>
              <a:buClr>
                <a:schemeClr val="accent1"/>
              </a:buClr>
              <a:buSzPct val="76000"/>
              <a:buFont typeface="Wingdings 3" pitchFamily="18" charset="2"/>
              <a:buChar char=""/>
            </a:pPr>
            <a:r>
              <a:rPr lang="en-US" altLang="ja-JP" sz="1400" dirty="0">
                <a:latin typeface="Gill Sans MT" pitchFamily="34" charset="0"/>
              </a:rPr>
              <a:t>2011</a:t>
            </a:r>
            <a:r>
              <a:rPr lang="ja-JP" altLang="en-US" sz="1400" dirty="0">
                <a:latin typeface="Gill Sans MT" pitchFamily="34" charset="0"/>
              </a:rPr>
              <a:t>年に、</a:t>
            </a:r>
            <a:r>
              <a:rPr lang="en-US" altLang="ja-JP" sz="1400" dirty="0">
                <a:latin typeface="Gill Sans MT" pitchFamily="34" charset="0"/>
              </a:rPr>
              <a:t>Australian Information Commissioners</a:t>
            </a:r>
            <a:r>
              <a:rPr lang="ja-JP" altLang="en-US" sz="1400" dirty="0">
                <a:latin typeface="Gill Sans MT" pitchFamily="34" charset="0"/>
              </a:rPr>
              <a:t>が「</a:t>
            </a:r>
            <a:r>
              <a:rPr lang="en-US" altLang="ja-JP" sz="1400" dirty="0">
                <a:latin typeface="Gill Sans MT" pitchFamily="34" charset="0"/>
              </a:rPr>
              <a:t>Open Access Principles</a:t>
            </a:r>
            <a:r>
              <a:rPr lang="ja-JP" altLang="en-US" sz="1400" dirty="0">
                <a:latin typeface="Gill Sans MT" pitchFamily="34" charset="0"/>
              </a:rPr>
              <a:t>」を公表した。</a:t>
            </a:r>
          </a:p>
          <a:p>
            <a:pPr marL="273050" indent="-273050" eaLnBrk="0" hangingPunct="0">
              <a:spcBef>
                <a:spcPts val="600"/>
              </a:spcBef>
              <a:buClr>
                <a:schemeClr val="accent1"/>
              </a:buClr>
              <a:buSzPct val="76000"/>
              <a:buFont typeface="Wingdings 3" pitchFamily="18" charset="2"/>
              <a:buChar char=""/>
            </a:pPr>
            <a:r>
              <a:rPr lang="ja-JP" altLang="en-US" sz="1400" dirty="0">
                <a:latin typeface="Gill Sans MT" pitchFamily="34" charset="0"/>
              </a:rPr>
              <a:t>これらを受けて、公共機関に対し、情報の公開を促す手続きを定めた、</a:t>
            </a:r>
            <a:r>
              <a:rPr lang="en-US" altLang="ja-JP" sz="1400" dirty="0" err="1">
                <a:latin typeface="Gill Sans MT" pitchFamily="34" charset="0"/>
              </a:rPr>
              <a:t>AusGOAL</a:t>
            </a:r>
            <a:r>
              <a:rPr lang="en-US" altLang="ja-JP" sz="1400" dirty="0">
                <a:latin typeface="Gill Sans MT" pitchFamily="34" charset="0"/>
              </a:rPr>
              <a:t> (the Australian Governments Open Access and Licensing Framework)</a:t>
            </a:r>
            <a:r>
              <a:rPr lang="ja-JP" altLang="en-US" sz="1400" dirty="0">
                <a:latin typeface="Gill Sans MT" pitchFamily="34" charset="0"/>
              </a:rPr>
              <a:t>が策定された。</a:t>
            </a:r>
          </a:p>
          <a:p>
            <a:pPr marL="273050" indent="-273050" eaLnBrk="0" hangingPunct="0">
              <a:spcBef>
                <a:spcPts val="600"/>
              </a:spcBef>
              <a:buClr>
                <a:schemeClr val="accent1"/>
              </a:buClr>
              <a:buSzPct val="76000"/>
              <a:buFont typeface="Wingdings 3" pitchFamily="18" charset="2"/>
              <a:buChar char=""/>
            </a:pPr>
            <a:endParaRPr lang="en-US" altLang="ja-JP" sz="1400" dirty="0">
              <a:latin typeface="Gill Sans MT" pitchFamily="34" charset="0"/>
            </a:endParaRPr>
          </a:p>
          <a:p>
            <a:pPr marL="547688" lvl="1" indent="-273050" eaLnBrk="0" hangingPunct="0">
              <a:spcBef>
                <a:spcPts val="500"/>
              </a:spcBef>
              <a:buClr>
                <a:schemeClr val="accent2"/>
              </a:buClr>
              <a:buSzPct val="76000"/>
              <a:buFont typeface="Wingdings 3" pitchFamily="18" charset="2"/>
              <a:buChar char=""/>
            </a:pPr>
            <a:r>
              <a:rPr lang="en-US" altLang="ja-JP" sz="1400" dirty="0">
                <a:latin typeface="Gill Sans MT" pitchFamily="34" charset="0"/>
              </a:rPr>
              <a:t>Declaration of Open Government</a:t>
            </a:r>
          </a:p>
          <a:p>
            <a:pPr marL="822325" lvl="2" indent="-228600" eaLnBrk="0" hangingPunct="0">
              <a:spcBef>
                <a:spcPts val="500"/>
              </a:spcBef>
              <a:buClr>
                <a:srgbClr val="BCBCBC"/>
              </a:buClr>
              <a:buSzPct val="76000"/>
              <a:buFont typeface="Wingdings 3" pitchFamily="18" charset="2"/>
              <a:buChar char=""/>
            </a:pPr>
            <a:r>
              <a:rPr lang="ja-JP" altLang="en-US" sz="1400" dirty="0">
                <a:latin typeface="Gill Sans MT" pitchFamily="34" charset="0"/>
              </a:rPr>
              <a:t>ライセンスとして、</a:t>
            </a:r>
            <a:r>
              <a:rPr lang="en-US" altLang="ja-JP" sz="1400" dirty="0">
                <a:latin typeface="Gill Sans MT" pitchFamily="34" charset="0"/>
              </a:rPr>
              <a:t>CC-BY 3.0</a:t>
            </a:r>
            <a:r>
              <a:rPr lang="ja-JP" altLang="en-US" sz="1400" dirty="0">
                <a:latin typeface="Gill Sans MT" pitchFamily="34" charset="0"/>
              </a:rPr>
              <a:t>を利用することを宣言。</a:t>
            </a:r>
          </a:p>
          <a:p>
            <a:pPr marL="547688" lvl="1" indent="-273050" eaLnBrk="0" hangingPunct="0">
              <a:spcBef>
                <a:spcPts val="500"/>
              </a:spcBef>
              <a:buClr>
                <a:schemeClr val="accent2"/>
              </a:buClr>
              <a:buSzPct val="76000"/>
              <a:buFont typeface="Wingdings 3" pitchFamily="18" charset="2"/>
              <a:buChar char=""/>
            </a:pPr>
            <a:endParaRPr lang="en-US" altLang="ja-JP" sz="1400" dirty="0">
              <a:latin typeface="Gill Sans MT" pitchFamily="34" charset="0"/>
            </a:endParaRPr>
          </a:p>
          <a:p>
            <a:pPr marL="547688" lvl="1" indent="-273050" eaLnBrk="0" hangingPunct="0">
              <a:spcBef>
                <a:spcPts val="500"/>
              </a:spcBef>
              <a:buClr>
                <a:schemeClr val="accent2"/>
              </a:buClr>
              <a:buSzPct val="76000"/>
              <a:buFont typeface="Wingdings 3" pitchFamily="18" charset="2"/>
              <a:buChar char=""/>
            </a:pPr>
            <a:r>
              <a:rPr lang="en-US" altLang="ja-JP" sz="1400" dirty="0">
                <a:latin typeface="Gill Sans MT" pitchFamily="34" charset="0"/>
              </a:rPr>
              <a:t>Australian Information Commissioners Open Access Principles</a:t>
            </a:r>
          </a:p>
          <a:p>
            <a:pPr marL="822325" lvl="2" indent="-228600" eaLnBrk="0" hangingPunct="0">
              <a:spcBef>
                <a:spcPts val="500"/>
              </a:spcBef>
              <a:buClr>
                <a:srgbClr val="BCBCBC"/>
              </a:buClr>
              <a:buSzPct val="76000"/>
              <a:buFont typeface="Wingdings 3" pitchFamily="18" charset="2"/>
              <a:buChar char=""/>
            </a:pPr>
            <a:r>
              <a:rPr lang="ja-JP" altLang="en-US" sz="1400" dirty="0">
                <a:latin typeface="Gill Sans MT" pitchFamily="34" charset="0"/>
              </a:rPr>
              <a:t>政府の情報管理のコアビジョンとして、</a:t>
            </a:r>
            <a:r>
              <a:rPr lang="en-US" altLang="ja-JP" sz="1400" dirty="0">
                <a:latin typeface="Gill Sans MT" pitchFamily="34" charset="0"/>
              </a:rPr>
              <a:t>8</a:t>
            </a:r>
            <a:r>
              <a:rPr lang="ja-JP" altLang="en-US" sz="1400" dirty="0" err="1">
                <a:latin typeface="Gill Sans MT" pitchFamily="34" charset="0"/>
              </a:rPr>
              <a:t>つの</a:t>
            </a:r>
            <a:r>
              <a:rPr lang="ja-JP" altLang="en-US" sz="1400" dirty="0">
                <a:latin typeface="Gill Sans MT" pitchFamily="34" charset="0"/>
              </a:rPr>
              <a:t>原則を掲げる</a:t>
            </a:r>
          </a:p>
          <a:p>
            <a:pPr marL="822325" lvl="2" indent="-228600" eaLnBrk="0" hangingPunct="0">
              <a:spcBef>
                <a:spcPts val="500"/>
              </a:spcBef>
              <a:buClr>
                <a:srgbClr val="BCBCBC"/>
              </a:buClr>
              <a:buSzPct val="76000"/>
              <a:buFont typeface="Wingdings 3" pitchFamily="18" charset="2"/>
              <a:buChar char=""/>
            </a:pPr>
            <a:r>
              <a:rPr lang="ja-JP" altLang="en-US" sz="1400" dirty="0">
                <a:latin typeface="Gill Sans MT" pitchFamily="34" charset="0"/>
              </a:rPr>
              <a:t>①情報へのオープンアクセス、</a:t>
            </a:r>
            <a:r>
              <a:rPr lang="ja-JP" altLang="en-US" sz="1400" dirty="0" smtClean="0">
                <a:latin typeface="Gill Sans MT" pitchFamily="34" charset="0"/>
              </a:rPr>
              <a:t>②コミュニティの参加、</a:t>
            </a:r>
            <a:r>
              <a:rPr lang="ja-JP" altLang="en-US" sz="1400" dirty="0">
                <a:latin typeface="Gill Sans MT" pitchFamily="34" charset="0"/>
              </a:rPr>
              <a:t>③効果的な情報ガバナンス、 </a:t>
            </a:r>
            <a:r>
              <a:rPr lang="ja-JP" altLang="en-US" sz="1400" dirty="0" smtClean="0">
                <a:latin typeface="Gill Sans MT" pitchFamily="34" charset="0"/>
              </a:rPr>
              <a:t>④情報</a:t>
            </a:r>
            <a:r>
              <a:rPr lang="ja-JP" altLang="en-US" sz="1400" dirty="0">
                <a:latin typeface="Gill Sans MT" pitchFamily="34" charset="0"/>
              </a:rPr>
              <a:t>資産</a:t>
            </a:r>
            <a:r>
              <a:rPr lang="ja-JP" altLang="en-US" sz="1400" dirty="0" smtClean="0">
                <a:latin typeface="Gill Sans MT" pitchFamily="34" charset="0"/>
              </a:rPr>
              <a:t>の適切な管理</a:t>
            </a:r>
            <a:r>
              <a:rPr lang="ja-JP" altLang="en-US" sz="1400" dirty="0">
                <a:latin typeface="Gill Sans MT" pitchFamily="34" charset="0"/>
              </a:rPr>
              <a:t>、</a:t>
            </a:r>
            <a:r>
              <a:rPr lang="ja-JP" altLang="en-US" sz="1400" dirty="0" smtClean="0">
                <a:latin typeface="Gill Sans MT" pitchFamily="34" charset="0"/>
              </a:rPr>
              <a:t>⑤情報へのアクセスを容易にする、</a:t>
            </a:r>
            <a:r>
              <a:rPr lang="ja-JP" altLang="en-US" sz="1400" dirty="0">
                <a:latin typeface="Gill Sans MT" pitchFamily="34" charset="0"/>
              </a:rPr>
              <a:t>⑥再利用の権利をクリアにする、⑦</a:t>
            </a:r>
            <a:r>
              <a:rPr lang="ja-JP" altLang="en-US" sz="1400" dirty="0" smtClean="0">
                <a:latin typeface="Gill Sans MT" pitchFamily="34" charset="0"/>
              </a:rPr>
              <a:t>アクセスを合理的</a:t>
            </a:r>
            <a:r>
              <a:rPr lang="ja-JP" altLang="en-US" sz="1400" dirty="0">
                <a:latin typeface="Gill Sans MT" pitchFamily="34" charset="0"/>
              </a:rPr>
              <a:t>な</a:t>
            </a:r>
            <a:r>
              <a:rPr lang="ja-JP" altLang="en-US" sz="1400" dirty="0" smtClean="0">
                <a:latin typeface="Gill Sans MT" pitchFamily="34" charset="0"/>
              </a:rPr>
              <a:t>費用で可能にする、⑧意思</a:t>
            </a:r>
            <a:r>
              <a:rPr lang="ja-JP" altLang="en-US" sz="1400" dirty="0">
                <a:latin typeface="Gill Sans MT" pitchFamily="34" charset="0"/>
              </a:rPr>
              <a:t>決定と苦情</a:t>
            </a:r>
            <a:r>
              <a:rPr lang="ja-JP" altLang="en-US" sz="1400" dirty="0" smtClean="0">
                <a:latin typeface="Gill Sans MT" pitchFamily="34" charset="0"/>
              </a:rPr>
              <a:t>処理の透明性確保</a:t>
            </a:r>
            <a:endParaRPr lang="ja-JP" altLang="en-US" sz="1400" dirty="0">
              <a:latin typeface="Gill Sans MT" pitchFamily="34" charset="0"/>
            </a:endParaRPr>
          </a:p>
          <a:p>
            <a:pPr marL="547688" lvl="1" indent="-273050" eaLnBrk="0" hangingPunct="0">
              <a:spcBef>
                <a:spcPts val="500"/>
              </a:spcBef>
              <a:buClr>
                <a:schemeClr val="accent2"/>
              </a:buClr>
              <a:buSzPct val="76000"/>
              <a:buFont typeface="Wingdings 3" pitchFamily="18" charset="2"/>
              <a:buChar char=""/>
            </a:pPr>
            <a:endParaRPr lang="ja-JP" altLang="en-US" sz="1400" dirty="0">
              <a:latin typeface="Gill Sans MT" pitchFamily="34" charset="0"/>
            </a:endParaRPr>
          </a:p>
          <a:p>
            <a:pPr marL="547688" lvl="1" indent="-273050" eaLnBrk="0" hangingPunct="0">
              <a:spcBef>
                <a:spcPts val="500"/>
              </a:spcBef>
              <a:buClr>
                <a:schemeClr val="accent2"/>
              </a:buClr>
              <a:buSzPct val="76000"/>
              <a:buFont typeface="Wingdings 3" pitchFamily="18" charset="2"/>
              <a:buChar char=""/>
            </a:pPr>
            <a:r>
              <a:rPr lang="en-US" altLang="ja-JP" sz="1400" dirty="0" err="1">
                <a:latin typeface="Gill Sans MT" pitchFamily="34" charset="0"/>
              </a:rPr>
              <a:t>AusGOAL</a:t>
            </a:r>
            <a:r>
              <a:rPr lang="en-US" altLang="ja-JP" sz="1400" dirty="0">
                <a:latin typeface="Gill Sans MT" pitchFamily="34" charset="0"/>
              </a:rPr>
              <a:t> (the Australian Governments Open Access and Licensing Framework)</a:t>
            </a:r>
          </a:p>
          <a:p>
            <a:pPr marL="822325" lvl="2" indent="-228600" eaLnBrk="0" hangingPunct="0">
              <a:spcBef>
                <a:spcPts val="500"/>
              </a:spcBef>
              <a:buClr>
                <a:srgbClr val="BCBCBC"/>
              </a:buClr>
              <a:buSzPct val="76000"/>
              <a:buFont typeface="Wingdings 3" pitchFamily="18" charset="2"/>
              <a:buChar char=""/>
            </a:pPr>
            <a:r>
              <a:rPr lang="ja-JP" altLang="en-US" sz="1400" dirty="0">
                <a:latin typeface="Gill Sans MT" pitchFamily="34" charset="0"/>
              </a:rPr>
              <a:t>公共機関に対して、彼らが保有する情報の公開を容易にするためのサポートを実施</a:t>
            </a:r>
          </a:p>
          <a:p>
            <a:pPr marL="822325" lvl="2" indent="-228600" eaLnBrk="0" hangingPunct="0">
              <a:spcBef>
                <a:spcPts val="500"/>
              </a:spcBef>
              <a:buClr>
                <a:srgbClr val="BCBCBC"/>
              </a:buClr>
              <a:buSzPct val="76000"/>
              <a:buFont typeface="Wingdings 3" pitchFamily="18" charset="2"/>
              <a:buChar char=""/>
            </a:pPr>
            <a:r>
              <a:rPr lang="ja-JP" altLang="en-US" sz="1400" dirty="0">
                <a:latin typeface="Gill Sans MT" pitchFamily="34" charset="0"/>
              </a:rPr>
              <a:t>保有する情報に含まれる個人情報、秘密情報、第三者の著作権等による問題が起きないようにサポート</a:t>
            </a:r>
          </a:p>
          <a:p>
            <a:pPr marL="822325" lvl="2" indent="-228600" eaLnBrk="0" hangingPunct="0">
              <a:spcBef>
                <a:spcPts val="500"/>
              </a:spcBef>
              <a:buClr>
                <a:srgbClr val="BCBCBC"/>
              </a:buClr>
              <a:buSzPct val="76000"/>
              <a:buFont typeface="Wingdings 3" pitchFamily="18" charset="2"/>
              <a:buChar char=""/>
            </a:pPr>
            <a:r>
              <a:rPr lang="ja-JP" altLang="en-US" sz="1400" dirty="0">
                <a:latin typeface="Gill Sans MT" pitchFamily="34" charset="0"/>
              </a:rPr>
              <a:t>ライセンスを標準化することによって効率を高める</a:t>
            </a:r>
          </a:p>
          <a:p>
            <a:pPr marL="822325" lvl="2" indent="-228600" eaLnBrk="0" hangingPunct="0">
              <a:spcBef>
                <a:spcPts val="500"/>
              </a:spcBef>
              <a:buClr>
                <a:srgbClr val="BCBCBC"/>
              </a:buClr>
              <a:buSzPct val="76000"/>
              <a:buFont typeface="Wingdings 3" pitchFamily="18" charset="2"/>
              <a:buChar char=""/>
            </a:pPr>
            <a:r>
              <a:rPr lang="ja-JP" altLang="en-US" sz="1400" dirty="0" smtClean="0">
                <a:latin typeface="Gill Sans MT" pitchFamily="34" charset="0"/>
              </a:rPr>
              <a:t>公共機関間で</a:t>
            </a:r>
            <a:r>
              <a:rPr lang="ja-JP" altLang="en-US" sz="1400" dirty="0">
                <a:latin typeface="Gill Sans MT" pitchFamily="34" charset="0"/>
              </a:rPr>
              <a:t>の情報・データ移送に際して、専門家の介在を減らす等を目的とする</a:t>
            </a:r>
          </a:p>
        </p:txBody>
      </p:sp>
      <p:sp>
        <p:nvSpPr>
          <p:cNvPr id="30725" name="テキスト ボックス 10"/>
          <p:cNvSpPr txBox="1">
            <a:spLocks noChangeArrowheads="1"/>
          </p:cNvSpPr>
          <p:nvPr/>
        </p:nvSpPr>
        <p:spPr bwMode="auto">
          <a:xfrm>
            <a:off x="6565900" y="6265863"/>
            <a:ext cx="2395538" cy="230187"/>
          </a:xfrm>
          <a:prstGeom prst="rect">
            <a:avLst/>
          </a:prstGeom>
          <a:noFill/>
          <a:ln w="9525">
            <a:noFill/>
            <a:miter lim="800000"/>
            <a:headEnd/>
            <a:tailEnd/>
          </a:ln>
        </p:spPr>
        <p:txBody>
          <a:bodyPr wrap="none">
            <a:spAutoFit/>
          </a:bodyPr>
          <a:lstStyle/>
          <a:p>
            <a:r>
              <a:rPr lang="en-US" altLang="ja-JP" sz="900"/>
              <a:t>【</a:t>
            </a:r>
            <a:r>
              <a:rPr lang="ja-JP" altLang="en-US" sz="900"/>
              <a:t>出典</a:t>
            </a:r>
            <a:r>
              <a:rPr lang="en-US" altLang="ja-JP" sz="900"/>
              <a:t>】AusGOAL</a:t>
            </a:r>
            <a:r>
              <a:rPr lang="ja-JP" altLang="en-US" sz="900"/>
              <a:t>ウェブサイトより事務局作成</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タイトル 1"/>
          <p:cNvSpPr>
            <a:spLocks noGrp="1"/>
          </p:cNvSpPr>
          <p:nvPr>
            <p:ph type="title"/>
          </p:nvPr>
        </p:nvSpPr>
        <p:spPr>
          <a:xfrm>
            <a:off x="482600" y="2471738"/>
            <a:ext cx="8753475" cy="914400"/>
          </a:xfrm>
        </p:spPr>
        <p:txBody>
          <a:bodyPr/>
          <a:lstStyle/>
          <a:p>
            <a:pPr eaLnBrk="1" hangingPunct="1"/>
            <a:r>
              <a:rPr lang="ja-JP" altLang="en-US" sz="2800" smtClean="0"/>
              <a:t>３．海外で採用されているライセンスの比較</a:t>
            </a:r>
          </a:p>
        </p:txBody>
      </p:sp>
      <p:sp>
        <p:nvSpPr>
          <p:cNvPr id="3" name="スライド番号プレースホルダー 2"/>
          <p:cNvSpPr>
            <a:spLocks noGrp="1"/>
          </p:cNvSpPr>
          <p:nvPr>
            <p:ph type="sldNum" sz="quarter" idx="10"/>
          </p:nvPr>
        </p:nvSpPr>
        <p:spPr/>
        <p:txBody>
          <a:bodyPr/>
          <a:lstStyle/>
          <a:p>
            <a:pPr>
              <a:defRPr/>
            </a:pPr>
            <a:fld id="{1ED1DCAF-FBBF-40D1-8DF0-61F024931F9A}" type="slidenum">
              <a:rPr lang="ja-JP" altLang="en-US" smtClean="0"/>
              <a:pPr>
                <a:defRPr/>
              </a:pPr>
              <a:t>15</a:t>
            </a:fld>
            <a:endParaRPr lang="ja-JP"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C75B73C2-E02F-44F9-820A-C9F42C8502DB}" type="slidenum">
              <a:rPr lang="ja-JP" altLang="en-US" smtClean="0"/>
              <a:pPr>
                <a:defRPr/>
              </a:pPr>
              <a:t>16</a:t>
            </a:fld>
            <a:endParaRPr lang="ja-JP" altLang="en-US" dirty="0"/>
          </a:p>
        </p:txBody>
      </p:sp>
      <p:graphicFrame>
        <p:nvGraphicFramePr>
          <p:cNvPr id="9" name="表 8"/>
          <p:cNvGraphicFramePr>
            <a:graphicFrameLocks noGrp="1"/>
          </p:cNvGraphicFramePr>
          <p:nvPr>
            <p:extLst>
              <p:ext uri="{D42A27DB-BD31-4B8C-83A1-F6EECF244321}">
                <p14:modId xmlns:p14="http://schemas.microsoft.com/office/powerpoint/2010/main" val="1503286876"/>
              </p:ext>
            </p:extLst>
          </p:nvPr>
        </p:nvGraphicFramePr>
        <p:xfrm>
          <a:off x="446088" y="1164266"/>
          <a:ext cx="8378842" cy="4738054"/>
        </p:xfrm>
        <a:graphic>
          <a:graphicData uri="http://schemas.openxmlformats.org/drawingml/2006/table">
            <a:tbl>
              <a:tblPr firstRow="1" bandRow="1">
                <a:tableStyleId>{5C22544A-7EE6-4342-B048-85BDC9FD1C3A}</a:tableStyleId>
              </a:tblPr>
              <a:tblGrid>
                <a:gridCol w="1932276"/>
                <a:gridCol w="6446566"/>
              </a:tblGrid>
              <a:tr h="318454">
                <a:tc>
                  <a:txBody>
                    <a:bodyPr/>
                    <a:lstStyle/>
                    <a:p>
                      <a:pPr algn="ctr"/>
                      <a:r>
                        <a:rPr kumimoji="1" lang="ja-JP" altLang="en-US" sz="1400" dirty="0" smtClean="0"/>
                        <a:t>ライセンス名</a:t>
                      </a:r>
                      <a:endParaRPr kumimoji="1" lang="ja-JP" altLang="en-US" sz="1400" dirty="0"/>
                    </a:p>
                  </a:txBody>
                  <a:tcPr/>
                </a:tc>
                <a:tc>
                  <a:txBody>
                    <a:bodyPr/>
                    <a:lstStyle/>
                    <a:p>
                      <a:pPr algn="ctr"/>
                      <a:r>
                        <a:rPr kumimoji="1" lang="ja-JP" altLang="en-US" sz="1400" dirty="0" smtClean="0"/>
                        <a:t>ライセンスの概要</a:t>
                      </a:r>
                      <a:endParaRPr kumimoji="1" lang="ja-JP" altLang="en-US" sz="1400" dirty="0"/>
                    </a:p>
                  </a:txBody>
                  <a:tcPr/>
                </a:tc>
              </a:tr>
              <a:tr h="737215">
                <a:tc>
                  <a:txBody>
                    <a:bodyPr/>
                    <a:lstStyle/>
                    <a:p>
                      <a:r>
                        <a:rPr kumimoji="1" lang="en-US" altLang="ja-JP" sz="1400" dirty="0" smtClean="0">
                          <a:solidFill>
                            <a:schemeClr val="tx1"/>
                          </a:solidFill>
                        </a:rPr>
                        <a:t>Open Government </a:t>
                      </a:r>
                      <a:r>
                        <a:rPr kumimoji="1" lang="en-US" altLang="ja-JP" sz="1400" dirty="0" err="1" smtClean="0">
                          <a:solidFill>
                            <a:schemeClr val="tx1"/>
                          </a:solidFill>
                        </a:rPr>
                        <a:t>Licence</a:t>
                      </a:r>
                      <a:endParaRPr kumimoji="1" lang="ja-JP" altLang="en-US" sz="1400" dirty="0">
                        <a:solidFill>
                          <a:schemeClr val="tx1"/>
                        </a:solidFill>
                      </a:endParaRPr>
                    </a:p>
                  </a:txBody>
                  <a:tcPr/>
                </a:tc>
                <a:tc>
                  <a:txBody>
                    <a:bodyPr/>
                    <a:lstStyle/>
                    <a:p>
                      <a:pPr algn="l"/>
                      <a:r>
                        <a:rPr kumimoji="1" lang="ja-JP" altLang="en-US" sz="1400" dirty="0" smtClean="0">
                          <a:solidFill>
                            <a:schemeClr val="tx1"/>
                          </a:solidFill>
                        </a:rPr>
                        <a:t>・イギリスの政府機関のオープンアクセスに利用されているライセンス。</a:t>
                      </a:r>
                      <a:endParaRPr kumimoji="1" lang="en-US" altLang="ja-JP" sz="1400" dirty="0" smtClean="0">
                        <a:solidFill>
                          <a:schemeClr val="tx1"/>
                        </a:solidFill>
                      </a:endParaRPr>
                    </a:p>
                    <a:p>
                      <a:pPr marL="92075" indent="-92075" algn="l"/>
                      <a:r>
                        <a:rPr kumimoji="1" lang="ja-JP" altLang="en-US" sz="1400" dirty="0" smtClean="0">
                          <a:solidFill>
                            <a:schemeClr val="tx1"/>
                          </a:solidFill>
                        </a:rPr>
                        <a:t>・改変（再利用）をデフォルトで可能にしているが、商業利用については可／不可を選択できる。</a:t>
                      </a:r>
                      <a:endParaRPr kumimoji="1" lang="en-US" altLang="ja-JP" sz="1400" dirty="0" smtClean="0">
                        <a:solidFill>
                          <a:schemeClr val="tx1"/>
                        </a:solidFill>
                      </a:endParaRPr>
                    </a:p>
                    <a:p>
                      <a:pPr marL="92075" indent="-92075" algn="l"/>
                      <a:r>
                        <a:rPr kumimoji="1" lang="ja-JP" altLang="en-US" sz="1400" dirty="0" smtClean="0">
                          <a:solidFill>
                            <a:schemeClr val="tx1"/>
                          </a:solidFill>
                        </a:rPr>
                        <a:t>・利用条件としては、クリエイティブ・コモンズ・ライセンスの</a:t>
                      </a:r>
                      <a:r>
                        <a:rPr kumimoji="1" lang="en-US" altLang="ja-JP" sz="1400" dirty="0" smtClean="0">
                          <a:solidFill>
                            <a:schemeClr val="tx1"/>
                          </a:solidFill>
                        </a:rPr>
                        <a:t>CC-BY</a:t>
                      </a:r>
                      <a:r>
                        <a:rPr kumimoji="1" lang="ja-JP" altLang="en-US" sz="1400" dirty="0" smtClean="0">
                          <a:solidFill>
                            <a:schemeClr val="tx1"/>
                          </a:solidFill>
                        </a:rPr>
                        <a:t>と、</a:t>
                      </a:r>
                      <a:r>
                        <a:rPr kumimoji="1" lang="en-US" altLang="ja-JP" sz="1400" dirty="0" smtClean="0">
                          <a:solidFill>
                            <a:schemeClr val="tx1"/>
                          </a:solidFill>
                        </a:rPr>
                        <a:t>CC-BY-NC</a:t>
                      </a:r>
                      <a:r>
                        <a:rPr kumimoji="1" lang="ja-JP" altLang="en-US" sz="1400" dirty="0" smtClean="0">
                          <a:solidFill>
                            <a:schemeClr val="tx1"/>
                          </a:solidFill>
                        </a:rPr>
                        <a:t>に相当する。</a:t>
                      </a:r>
                      <a:endParaRPr kumimoji="1" lang="en-US" altLang="ja-JP" sz="1400" dirty="0" smtClean="0">
                        <a:solidFill>
                          <a:schemeClr val="tx1"/>
                        </a:solidFill>
                      </a:endParaRPr>
                    </a:p>
                    <a:p>
                      <a:pPr marL="92075" indent="-92075" algn="l"/>
                      <a:r>
                        <a:rPr kumimoji="1" lang="ja-JP" altLang="en-US" sz="1400" dirty="0" smtClean="0">
                          <a:solidFill>
                            <a:schemeClr val="tx1"/>
                          </a:solidFill>
                        </a:rPr>
                        <a:t>・</a:t>
                      </a:r>
                      <a:r>
                        <a:rPr kumimoji="1" lang="en-US" altLang="ja-JP" sz="1400" dirty="0" smtClean="0">
                          <a:solidFill>
                            <a:schemeClr val="tx1"/>
                          </a:solidFill>
                        </a:rPr>
                        <a:t>EC</a:t>
                      </a:r>
                      <a:r>
                        <a:rPr kumimoji="1" lang="ja-JP" altLang="en-US" sz="1400" dirty="0" smtClean="0">
                          <a:solidFill>
                            <a:schemeClr val="tx1"/>
                          </a:solidFill>
                        </a:rPr>
                        <a:t>指令や、英国の法律等に基づく記載があり、データベース権（</a:t>
                      </a:r>
                      <a:r>
                        <a:rPr kumimoji="1" lang="en-US" altLang="ja-JP" sz="1400" dirty="0" smtClean="0">
                          <a:solidFill>
                            <a:schemeClr val="tx1"/>
                          </a:solidFill>
                        </a:rPr>
                        <a:t>sui generis rights</a:t>
                      </a:r>
                      <a:r>
                        <a:rPr kumimoji="1" lang="en-US" altLang="ja-JP" sz="1400" baseline="30000" dirty="0" smtClean="0">
                          <a:solidFill>
                            <a:schemeClr val="tx1"/>
                          </a:solidFill>
                        </a:rPr>
                        <a:t>※</a:t>
                      </a:r>
                      <a:r>
                        <a:rPr kumimoji="1" lang="ja-JP" altLang="en-US" sz="1400" dirty="0" smtClean="0">
                          <a:solidFill>
                            <a:schemeClr val="tx1"/>
                          </a:solidFill>
                        </a:rPr>
                        <a:t>）に対応したライセンスである。</a:t>
                      </a:r>
                    </a:p>
                  </a:txBody>
                  <a:tcPr anchor="ctr"/>
                </a:tc>
              </a:tr>
              <a:tr h="430017">
                <a:tc>
                  <a:txBody>
                    <a:bodyPr/>
                    <a:lstStyle/>
                    <a:p>
                      <a:r>
                        <a:rPr kumimoji="1" lang="en-US" altLang="ja-JP" sz="1400" dirty="0" smtClean="0">
                          <a:solidFill>
                            <a:schemeClr val="tx1"/>
                          </a:solidFill>
                        </a:rPr>
                        <a:t>Open License</a:t>
                      </a:r>
                    </a:p>
                    <a:p>
                      <a:r>
                        <a:rPr kumimoji="1" lang="en-US" altLang="ja-JP" sz="1400" dirty="0" smtClean="0">
                          <a:solidFill>
                            <a:schemeClr val="tx1"/>
                          </a:solidFill>
                        </a:rPr>
                        <a:t>(LICENCE OUVERTE)</a:t>
                      </a:r>
                      <a:endParaRPr kumimoji="1" lang="ja-JP" altLang="en-US" sz="1400" dirty="0">
                        <a:solidFill>
                          <a:schemeClr val="tx1"/>
                        </a:solidFill>
                      </a:endParaRPr>
                    </a:p>
                  </a:txBody>
                  <a:tcPr/>
                </a:tc>
                <a:tc>
                  <a:txBody>
                    <a:bodyPr/>
                    <a:lstStyle/>
                    <a:p>
                      <a:pPr algn="l"/>
                      <a:r>
                        <a:rPr kumimoji="1" lang="ja-JP" altLang="en-US" sz="1400" dirty="0" smtClean="0">
                          <a:solidFill>
                            <a:schemeClr val="tx1"/>
                          </a:solidFill>
                        </a:rPr>
                        <a:t>・フランスの政府機関のオープンアクセスに利用されているライセンス。</a:t>
                      </a:r>
                      <a:endParaRPr kumimoji="1" lang="en-US" altLang="ja-JP" sz="1400" dirty="0" smtClean="0">
                        <a:solidFill>
                          <a:schemeClr val="tx1"/>
                        </a:solidFill>
                      </a:endParaRPr>
                    </a:p>
                    <a:p>
                      <a:pPr algn="l"/>
                      <a:r>
                        <a:rPr kumimoji="1" lang="ja-JP" altLang="en-US" sz="1400" dirty="0" smtClean="0">
                          <a:solidFill>
                            <a:schemeClr val="tx1"/>
                          </a:solidFill>
                        </a:rPr>
                        <a:t>・ライセンスの種類は１つしか無く、利用条件としては、</a:t>
                      </a:r>
                      <a:r>
                        <a:rPr kumimoji="1" lang="en-US" altLang="ja-JP" sz="1400" dirty="0" smtClean="0">
                          <a:solidFill>
                            <a:schemeClr val="tx1"/>
                          </a:solidFill>
                        </a:rPr>
                        <a:t>CC-BY</a:t>
                      </a:r>
                      <a:r>
                        <a:rPr kumimoji="1" lang="ja-JP" altLang="en-US" sz="1400" dirty="0" smtClean="0">
                          <a:solidFill>
                            <a:schemeClr val="tx1"/>
                          </a:solidFill>
                        </a:rPr>
                        <a:t>に相当する。</a:t>
                      </a:r>
                      <a:endParaRPr kumimoji="1" lang="en-US" altLang="ja-JP" sz="1400" dirty="0" smtClean="0">
                        <a:solidFill>
                          <a:schemeClr val="tx1"/>
                        </a:solidFill>
                      </a:endParaRPr>
                    </a:p>
                    <a:p>
                      <a:pPr algn="l"/>
                      <a:r>
                        <a:rPr kumimoji="1" lang="ja-JP" altLang="en-US" sz="1400" dirty="0" smtClean="0">
                          <a:solidFill>
                            <a:schemeClr val="tx1"/>
                          </a:solidFill>
                        </a:rPr>
                        <a:t>・仏国の法律に基づく記載があり、データベース権に対応したライセンスである。</a:t>
                      </a:r>
                      <a:endParaRPr kumimoji="1" lang="ja-JP" altLang="en-US" sz="1400" dirty="0">
                        <a:solidFill>
                          <a:schemeClr val="tx1"/>
                        </a:solidFill>
                      </a:endParaRPr>
                    </a:p>
                  </a:txBody>
                  <a:tcPr anchor="ctr"/>
                </a:tc>
              </a:tr>
              <a:tr h="971465">
                <a:tc>
                  <a:txBody>
                    <a:bodyPr/>
                    <a:lstStyle/>
                    <a:p>
                      <a:r>
                        <a:rPr kumimoji="1" lang="en-US" altLang="ja-JP" sz="1400" dirty="0" smtClean="0">
                          <a:solidFill>
                            <a:schemeClr val="tx1"/>
                          </a:solidFill>
                        </a:rPr>
                        <a:t>Open Data Commons License</a:t>
                      </a:r>
                      <a:endParaRPr kumimoji="1" lang="ja-JP" altLang="en-US" sz="1400" dirty="0">
                        <a:solidFill>
                          <a:schemeClr val="tx1"/>
                        </a:solidFill>
                      </a:endParaRPr>
                    </a:p>
                  </a:txBody>
                  <a:tcPr/>
                </a:tc>
                <a:tc>
                  <a:txBody>
                    <a:bodyPr/>
                    <a:lstStyle/>
                    <a:p>
                      <a:pPr algn="l"/>
                      <a:r>
                        <a:rPr kumimoji="1" lang="ja-JP" altLang="en-US" sz="1400" dirty="0" smtClean="0">
                          <a:solidFill>
                            <a:schemeClr val="tx1"/>
                          </a:solidFill>
                        </a:rPr>
                        <a:t>・</a:t>
                      </a:r>
                      <a:r>
                        <a:rPr kumimoji="1" lang="en-US" altLang="ja-JP" sz="1400" dirty="0" smtClean="0">
                          <a:solidFill>
                            <a:schemeClr val="tx1"/>
                          </a:solidFill>
                        </a:rPr>
                        <a:t>Open Knowledge Foundation</a:t>
                      </a:r>
                      <a:r>
                        <a:rPr kumimoji="1" lang="ja-JP" altLang="en-US" sz="1400" dirty="0" smtClean="0">
                          <a:solidFill>
                            <a:schemeClr val="tx1"/>
                          </a:solidFill>
                        </a:rPr>
                        <a:t>の作成しているライセンス。</a:t>
                      </a:r>
                      <a:endParaRPr kumimoji="1" lang="en-US" altLang="ja-JP" sz="1400" dirty="0" smtClean="0">
                        <a:solidFill>
                          <a:schemeClr val="tx1"/>
                        </a:solidFill>
                      </a:endParaRPr>
                    </a:p>
                    <a:p>
                      <a:pPr marL="92075" indent="-92075" algn="l"/>
                      <a:r>
                        <a:rPr kumimoji="1" lang="ja-JP" altLang="en-US" sz="1400" dirty="0" smtClean="0">
                          <a:solidFill>
                            <a:schemeClr val="tx1"/>
                          </a:solidFill>
                        </a:rPr>
                        <a:t>・改変（再利用）を許諾する際に、継承ライセンスか、継承無しのライセンスかを選択できる。また、パブリックドメインライセンスも準備している。</a:t>
                      </a:r>
                      <a:endParaRPr kumimoji="1" lang="en-US" altLang="ja-JP" sz="1400" dirty="0" smtClean="0">
                        <a:solidFill>
                          <a:schemeClr val="tx1"/>
                        </a:solidFill>
                      </a:endParaRPr>
                    </a:p>
                    <a:p>
                      <a:pPr marL="92075" indent="-92075" algn="l"/>
                      <a:r>
                        <a:rPr kumimoji="1" lang="ja-JP" altLang="en-US" sz="1400" dirty="0" smtClean="0">
                          <a:solidFill>
                            <a:schemeClr val="tx1"/>
                          </a:solidFill>
                        </a:rPr>
                        <a:t>・</a:t>
                      </a:r>
                      <a:r>
                        <a:rPr kumimoji="1" lang="en-US" altLang="ja-JP" sz="1400" dirty="0" smtClean="0">
                          <a:solidFill>
                            <a:schemeClr val="tx1"/>
                          </a:solidFill>
                        </a:rPr>
                        <a:t>ODC-BY</a:t>
                      </a:r>
                      <a:r>
                        <a:rPr kumimoji="1" lang="ja-JP" altLang="en-US" sz="1400" dirty="0" smtClean="0">
                          <a:solidFill>
                            <a:schemeClr val="tx1"/>
                          </a:solidFill>
                        </a:rPr>
                        <a:t>は</a:t>
                      </a:r>
                      <a:r>
                        <a:rPr kumimoji="1" lang="en-US" altLang="ja-JP" sz="1400" dirty="0" smtClean="0">
                          <a:solidFill>
                            <a:schemeClr val="tx1"/>
                          </a:solidFill>
                        </a:rPr>
                        <a:t>CC-BY</a:t>
                      </a:r>
                      <a:r>
                        <a:rPr kumimoji="1" lang="ja-JP" altLang="en-US" sz="1400" dirty="0" err="1" smtClean="0">
                          <a:solidFill>
                            <a:schemeClr val="tx1"/>
                          </a:solidFill>
                        </a:rPr>
                        <a:t>、</a:t>
                      </a:r>
                      <a:r>
                        <a:rPr kumimoji="1" lang="en-US" altLang="ja-JP" sz="1400" dirty="0" err="1" smtClean="0">
                          <a:solidFill>
                            <a:schemeClr val="tx1"/>
                          </a:solidFill>
                        </a:rPr>
                        <a:t>ODbL</a:t>
                      </a:r>
                      <a:r>
                        <a:rPr kumimoji="1" lang="ja-JP" altLang="en-US" sz="1400" dirty="0" smtClean="0">
                          <a:solidFill>
                            <a:schemeClr val="tx1"/>
                          </a:solidFill>
                        </a:rPr>
                        <a:t>は</a:t>
                      </a:r>
                      <a:r>
                        <a:rPr kumimoji="1" lang="en-US" altLang="ja-JP" sz="1400" dirty="0" smtClean="0">
                          <a:solidFill>
                            <a:schemeClr val="tx1"/>
                          </a:solidFill>
                        </a:rPr>
                        <a:t>CC-BY-SA</a:t>
                      </a:r>
                      <a:r>
                        <a:rPr kumimoji="1" lang="ja-JP" altLang="en-US" sz="1400" dirty="0" smtClean="0">
                          <a:solidFill>
                            <a:schemeClr val="tx1"/>
                          </a:solidFill>
                        </a:rPr>
                        <a:t>について、データベース権に対応したライセンスとなっている。</a:t>
                      </a:r>
                      <a:endParaRPr kumimoji="1" lang="ja-JP" altLang="en-US" sz="1400" dirty="0">
                        <a:solidFill>
                          <a:schemeClr val="tx1"/>
                        </a:solidFill>
                      </a:endParaRPr>
                    </a:p>
                  </a:txBody>
                  <a:tcPr anchor="ctr"/>
                </a:tc>
              </a:tr>
              <a:tr h="764290">
                <a:tc>
                  <a:txBody>
                    <a:bodyPr/>
                    <a:lstStyle/>
                    <a:p>
                      <a:r>
                        <a:rPr kumimoji="1" lang="en-US" altLang="ja-JP" sz="1400" dirty="0" smtClean="0">
                          <a:solidFill>
                            <a:schemeClr val="tx1"/>
                          </a:solidFill>
                        </a:rPr>
                        <a:t>Creative Commons License</a:t>
                      </a:r>
                      <a:endParaRPr kumimoji="1" lang="ja-JP" altLang="en-US" sz="14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・クリエイティブ・コモンズ</a:t>
                      </a:r>
                      <a:r>
                        <a:rPr kumimoji="1" lang="ja-JP" altLang="en-US" sz="1400" baseline="0" dirty="0" smtClean="0"/>
                        <a:t>が作成しているライセンス。</a:t>
                      </a:r>
                      <a:endParaRPr kumimoji="1" lang="en-US" altLang="ja-JP"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aseline="0" dirty="0" smtClean="0"/>
                        <a:t>・商用・非商用と、改変（再利用）の可否について、選択することができる。</a:t>
                      </a:r>
                      <a:endParaRPr kumimoji="1" lang="en-US" altLang="ja-JP"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baseline="0" dirty="0" smtClean="0">
                          <a:solidFill>
                            <a:schemeClr val="tx1"/>
                          </a:solidFill>
                        </a:rPr>
                        <a:t>・</a:t>
                      </a:r>
                      <a:r>
                        <a:rPr kumimoji="1" lang="ja-JP" altLang="en-US" sz="1400" b="0" u="none" dirty="0" smtClean="0">
                          <a:solidFill>
                            <a:schemeClr val="tx1"/>
                          </a:solidFill>
                        </a:rPr>
                        <a:t>複数の国（政府）で採用されている（オーストラリア、ニュージーランド、ドイツ）。</a:t>
                      </a:r>
                      <a:endParaRPr kumimoji="1" lang="en-US" altLang="ja-JP" sz="1400" b="0"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dirty="0" smtClean="0">
                          <a:solidFill>
                            <a:schemeClr val="tx1"/>
                          </a:solidFill>
                        </a:rPr>
                        <a:t>・データベース権には対応していない。</a:t>
                      </a:r>
                      <a:endParaRPr kumimoji="1" lang="en-US" altLang="ja-JP" sz="1400" b="0" u="none" dirty="0" smtClean="0">
                        <a:solidFill>
                          <a:schemeClr val="tx1"/>
                        </a:solidFill>
                      </a:endParaRPr>
                    </a:p>
                  </a:txBody>
                  <a:tcPr anchor="ctr"/>
                </a:tc>
              </a:tr>
            </a:tbl>
          </a:graphicData>
        </a:graphic>
      </p:graphicFrame>
      <p:sp>
        <p:nvSpPr>
          <p:cNvPr id="32790" name="テキスト ボックス 2"/>
          <p:cNvSpPr txBox="1">
            <a:spLocks noChangeArrowheads="1"/>
          </p:cNvSpPr>
          <p:nvPr/>
        </p:nvSpPr>
        <p:spPr bwMode="auto">
          <a:xfrm>
            <a:off x="3092450" y="6305550"/>
            <a:ext cx="5715000" cy="277813"/>
          </a:xfrm>
          <a:prstGeom prst="rect">
            <a:avLst/>
          </a:prstGeom>
          <a:noFill/>
          <a:ln w="9525">
            <a:noFill/>
            <a:miter lim="800000"/>
            <a:headEnd/>
            <a:tailEnd/>
          </a:ln>
        </p:spPr>
        <p:txBody>
          <a:bodyPr>
            <a:spAutoFit/>
          </a:bodyPr>
          <a:lstStyle/>
          <a:p>
            <a:pPr algn="r"/>
            <a:r>
              <a:rPr lang="en-US" altLang="ja-JP" sz="1200"/>
              <a:t>【</a:t>
            </a:r>
            <a:r>
              <a:rPr lang="ja-JP" altLang="en-US" sz="1200"/>
              <a:t>出典</a:t>
            </a:r>
            <a:r>
              <a:rPr lang="en-US" altLang="ja-JP" sz="1200"/>
              <a:t>】</a:t>
            </a:r>
            <a:r>
              <a:rPr lang="ja-JP" altLang="en-US" sz="1200"/>
              <a:t>各ライセンスに関する文書をもとにデータガバナンス委員会事務局作成</a:t>
            </a:r>
          </a:p>
        </p:txBody>
      </p:sp>
      <p:sp>
        <p:nvSpPr>
          <p:cNvPr id="32791" name="テキスト ボックス 1"/>
          <p:cNvSpPr txBox="1">
            <a:spLocks noChangeArrowheads="1"/>
          </p:cNvSpPr>
          <p:nvPr/>
        </p:nvSpPr>
        <p:spPr bwMode="auto">
          <a:xfrm>
            <a:off x="844550" y="5952166"/>
            <a:ext cx="8093075" cy="261938"/>
          </a:xfrm>
          <a:prstGeom prst="rect">
            <a:avLst/>
          </a:prstGeom>
          <a:noFill/>
          <a:ln w="9525">
            <a:noFill/>
            <a:miter lim="800000"/>
            <a:headEnd/>
            <a:tailEnd/>
          </a:ln>
        </p:spPr>
        <p:txBody>
          <a:bodyPr wrap="none">
            <a:spAutoFit/>
          </a:bodyPr>
          <a:lstStyle/>
          <a:p>
            <a:r>
              <a:rPr lang="en-US" altLang="ja-JP" sz="1100">
                <a:latin typeface="ＭＳ Ｐ明朝" pitchFamily="18" charset="-128"/>
                <a:ea typeface="ＭＳ Ｐ明朝" pitchFamily="18" charset="-128"/>
              </a:rPr>
              <a:t>※Sui generis rights</a:t>
            </a:r>
            <a:r>
              <a:rPr lang="ja-JP" altLang="en-US" sz="1100">
                <a:latin typeface="ＭＳ Ｐ明朝" pitchFamily="18" charset="-128"/>
                <a:ea typeface="ＭＳ Ｐ明朝" pitchFamily="18" charset="-128"/>
              </a:rPr>
              <a:t>とは、</a:t>
            </a:r>
            <a:r>
              <a:rPr lang="en-US" altLang="ja-JP" sz="1100">
                <a:latin typeface="ＭＳ Ｐ明朝" pitchFamily="18" charset="-128"/>
                <a:ea typeface="ＭＳ Ｐ明朝" pitchFamily="18" charset="-128"/>
              </a:rPr>
              <a:t>EU</a:t>
            </a:r>
            <a:r>
              <a:rPr lang="ja-JP" altLang="en-US" sz="1100">
                <a:latin typeface="ＭＳ Ｐ明朝" pitchFamily="18" charset="-128"/>
                <a:ea typeface="ＭＳ Ｐ明朝" pitchFamily="18" charset="-128"/>
              </a:rPr>
              <a:t>の</a:t>
            </a:r>
            <a:r>
              <a:rPr lang="en-US" altLang="ja-JP" sz="1100">
                <a:latin typeface="ＭＳ Ｐ明朝" pitchFamily="18" charset="-128"/>
                <a:ea typeface="ＭＳ Ｐ明朝" pitchFamily="18" charset="-128"/>
              </a:rPr>
              <a:t>1996</a:t>
            </a:r>
            <a:r>
              <a:rPr lang="ja-JP" altLang="en-US" sz="1100">
                <a:latin typeface="ＭＳ Ｐ明朝" pitchFamily="18" charset="-128"/>
                <a:ea typeface="ＭＳ Ｐ明朝" pitchFamily="18" charset="-128"/>
              </a:rPr>
              <a:t>年データベース指令によって認められたデータベースの権利のことであり、 欧州独特の権利である。</a:t>
            </a:r>
          </a:p>
        </p:txBody>
      </p:sp>
      <p:sp>
        <p:nvSpPr>
          <p:cNvPr id="32792" name="タイトル 1"/>
          <p:cNvSpPr>
            <a:spLocks noGrp="1"/>
          </p:cNvSpPr>
          <p:nvPr>
            <p:ph type="title"/>
          </p:nvPr>
        </p:nvSpPr>
        <p:spPr>
          <a:xfrm>
            <a:off x="404813" y="165100"/>
            <a:ext cx="8229600" cy="792163"/>
          </a:xfrm>
        </p:spPr>
        <p:txBody>
          <a:bodyPr/>
          <a:lstStyle/>
          <a:p>
            <a:pPr eaLnBrk="1" hangingPunct="1"/>
            <a:r>
              <a:rPr lang="ja-JP" altLang="en-US" sz="2400" smtClean="0"/>
              <a:t>（１）諸外国で採用されているライセンスの概要</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F013C102-C8FE-46E6-B6A3-7AA7612B853A}" type="slidenum">
              <a:rPr lang="ja-JP" altLang="en-US" smtClean="0"/>
              <a:pPr>
                <a:defRPr/>
              </a:pPr>
              <a:t>17</a:t>
            </a:fld>
            <a:endParaRPr lang="ja-JP" altLang="en-US" dirty="0"/>
          </a:p>
        </p:txBody>
      </p:sp>
      <p:sp>
        <p:nvSpPr>
          <p:cNvPr id="33794" name="タイトル 1"/>
          <p:cNvSpPr>
            <a:spLocks noGrp="1"/>
          </p:cNvSpPr>
          <p:nvPr>
            <p:ph type="title"/>
          </p:nvPr>
        </p:nvSpPr>
        <p:spPr>
          <a:xfrm>
            <a:off x="404813" y="165100"/>
            <a:ext cx="8229600" cy="792163"/>
          </a:xfrm>
        </p:spPr>
        <p:txBody>
          <a:bodyPr/>
          <a:lstStyle/>
          <a:p>
            <a:pPr eaLnBrk="1" hangingPunct="1"/>
            <a:r>
              <a:rPr lang="ja-JP" altLang="en-US" sz="2400" smtClean="0"/>
              <a:t>（２）諸外国で採用されているライセンスの比較</a:t>
            </a:r>
          </a:p>
        </p:txBody>
      </p:sp>
      <p:graphicFrame>
        <p:nvGraphicFramePr>
          <p:cNvPr id="8" name="Group 96"/>
          <p:cNvGraphicFramePr>
            <a:graphicFrameLocks noGrp="1"/>
          </p:cNvGraphicFramePr>
          <p:nvPr>
            <p:extLst>
              <p:ext uri="{D42A27DB-BD31-4B8C-83A1-F6EECF244321}">
                <p14:modId xmlns:p14="http://schemas.microsoft.com/office/powerpoint/2010/main" val="4251724317"/>
              </p:ext>
            </p:extLst>
          </p:nvPr>
        </p:nvGraphicFramePr>
        <p:xfrm>
          <a:off x="431800" y="1139346"/>
          <a:ext cx="8191500" cy="5119952"/>
        </p:xfrm>
        <a:graphic>
          <a:graphicData uri="http://schemas.openxmlformats.org/drawingml/2006/table">
            <a:tbl>
              <a:tblPr/>
              <a:tblGrid>
                <a:gridCol w="271463"/>
                <a:gridCol w="1061645"/>
                <a:gridCol w="1549792"/>
                <a:gridCol w="1177925"/>
                <a:gridCol w="1765300"/>
                <a:gridCol w="1612900"/>
                <a:gridCol w="752475"/>
              </a:tblGrid>
              <a:tr h="52590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50" b="1" i="0" u="none" strike="noStrike" cap="none" normalizeH="0" baseline="0" dirty="0" smtClean="0">
                        <a:ln>
                          <a:noFill/>
                        </a:ln>
                        <a:solidFill>
                          <a:schemeClr val="bg1"/>
                        </a:solidFill>
                        <a:effectLst/>
                        <a:latin typeface="Gill Sans MT"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1" i="0" u="none" strike="noStrike" cap="none" normalizeH="0" baseline="0" smtClean="0">
                          <a:ln>
                            <a:noFill/>
                          </a:ln>
                          <a:solidFill>
                            <a:schemeClr val="bg1"/>
                          </a:solidFill>
                          <a:effectLst/>
                          <a:latin typeface="Gill Sans MT" pitchFamily="34" charset="0"/>
                          <a:ea typeface="ＭＳ Ｐゴシック" charset="-128"/>
                        </a:rPr>
                        <a:t>Open Government Licence</a:t>
                      </a:r>
                      <a:endParaRPr kumimoji="1" lang="ja-JP" altLang="en-US" sz="1050" b="1" i="0" u="none" strike="noStrike" cap="none" normalizeH="0" baseline="0" smtClean="0">
                        <a:ln>
                          <a:noFill/>
                        </a:ln>
                        <a:solidFill>
                          <a:schemeClr val="bg1"/>
                        </a:solidFill>
                        <a:effectLst/>
                        <a:latin typeface="Gill Sans MT"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1" i="0" u="none" strike="noStrike" cap="none" normalizeH="0" baseline="0" dirty="0" smtClean="0">
                          <a:ln>
                            <a:noFill/>
                          </a:ln>
                          <a:solidFill>
                            <a:schemeClr val="bg1"/>
                          </a:solidFill>
                          <a:effectLst/>
                          <a:latin typeface="Gill Sans MT" pitchFamily="34" charset="0"/>
                          <a:ea typeface="ＭＳ Ｐゴシック" charset="-128"/>
                        </a:rPr>
                        <a:t>Open License</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1" i="0" u="none" strike="noStrike" cap="none" normalizeH="0" baseline="0" dirty="0" smtClean="0">
                          <a:ln>
                            <a:noFill/>
                          </a:ln>
                          <a:solidFill>
                            <a:schemeClr val="bg1"/>
                          </a:solidFill>
                          <a:effectLst/>
                          <a:latin typeface="Gill Sans MT" pitchFamily="34" charset="0"/>
                          <a:ea typeface="ＭＳ Ｐゴシック" charset="-128"/>
                        </a:rPr>
                        <a:t>(LICENCE OUVERTE)</a:t>
                      </a:r>
                      <a:endParaRPr kumimoji="1" lang="ja-JP" altLang="en-US" sz="1050" b="1" i="0" u="none" strike="noStrike" cap="none" normalizeH="0" baseline="0" dirty="0" smtClean="0">
                        <a:ln>
                          <a:noFill/>
                        </a:ln>
                        <a:solidFill>
                          <a:schemeClr val="bg1"/>
                        </a:solidFill>
                        <a:effectLst/>
                        <a:latin typeface="Gill Sans MT"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1" i="0" u="none" strike="noStrike" cap="none" normalizeH="0" baseline="0" smtClean="0">
                          <a:ln>
                            <a:noFill/>
                          </a:ln>
                          <a:solidFill>
                            <a:schemeClr val="bg1"/>
                          </a:solidFill>
                          <a:effectLst/>
                          <a:latin typeface="Gill Sans MT" pitchFamily="34" charset="0"/>
                          <a:ea typeface="ＭＳ Ｐゴシック" charset="-128"/>
                        </a:rPr>
                        <a:t>Open Data Commons License</a:t>
                      </a:r>
                      <a:endParaRPr kumimoji="1" lang="ja-JP" altLang="en-US" sz="1050" b="1" i="0" u="none" strike="noStrike" cap="none" normalizeH="0" baseline="0" smtClean="0">
                        <a:ln>
                          <a:noFill/>
                        </a:ln>
                        <a:solidFill>
                          <a:schemeClr val="bg1"/>
                        </a:solidFill>
                        <a:effectLst/>
                        <a:latin typeface="Gill Sans MT"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1" i="0" u="none" strike="noStrike" cap="none" normalizeH="0" baseline="0" dirty="0" smtClean="0">
                          <a:ln>
                            <a:noFill/>
                          </a:ln>
                          <a:solidFill>
                            <a:schemeClr val="bg1"/>
                          </a:solidFill>
                          <a:effectLst/>
                          <a:latin typeface="Gill Sans MT" pitchFamily="34" charset="0"/>
                          <a:ea typeface="ＭＳ Ｐゴシック" charset="-128"/>
                        </a:rPr>
                        <a:t>Creative Commons License</a:t>
                      </a:r>
                      <a:endParaRPr kumimoji="1" lang="ja-JP" altLang="en-US" sz="1050" b="1" i="0" u="none" strike="noStrike" cap="none" normalizeH="0" baseline="0" dirty="0" smtClean="0">
                        <a:ln>
                          <a:noFill/>
                        </a:ln>
                        <a:solidFill>
                          <a:schemeClr val="bg1"/>
                        </a:solidFill>
                        <a:effectLst/>
                        <a:latin typeface="Gill Sans MT"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1" i="0" u="none" strike="noStrike" cap="none" normalizeH="0" baseline="0" dirty="0" smtClean="0">
                          <a:ln>
                            <a:noFill/>
                          </a:ln>
                          <a:solidFill>
                            <a:schemeClr val="bg1"/>
                          </a:solidFill>
                          <a:effectLst/>
                          <a:latin typeface="Gill Sans MT" pitchFamily="34" charset="0"/>
                          <a:ea typeface="ＭＳ Ｐゴシック" charset="-128"/>
                        </a:rPr>
                        <a:t>（参考）</a:t>
                      </a:r>
                      <a:endParaRPr kumimoji="1" lang="en-US" altLang="ja-JP" sz="1050" b="1" i="0" u="none" strike="noStrike" cap="none" normalizeH="0" baseline="0" dirty="0" smtClean="0">
                        <a:ln>
                          <a:noFill/>
                        </a:ln>
                        <a:solidFill>
                          <a:schemeClr val="bg1"/>
                        </a:solidFill>
                        <a:effectLst/>
                        <a:latin typeface="Gill Sans MT"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1" i="0" u="none" strike="noStrike" cap="none" normalizeH="0" baseline="0" dirty="0" smtClean="0">
                          <a:ln>
                            <a:noFill/>
                          </a:ln>
                          <a:solidFill>
                            <a:schemeClr val="bg1"/>
                          </a:solidFill>
                          <a:effectLst/>
                          <a:latin typeface="Gill Sans MT" pitchFamily="34" charset="0"/>
                          <a:ea typeface="ＭＳ Ｐゴシック" charset="-128"/>
                        </a:rPr>
                        <a:t>Public Domain</a:t>
                      </a:r>
                      <a:endParaRPr kumimoji="1" lang="ja-JP" altLang="en-US" sz="1050" b="1" i="0" u="none" strike="noStrike" cap="none" normalizeH="0" baseline="0" dirty="0" smtClean="0">
                        <a:ln>
                          <a:noFill/>
                        </a:ln>
                        <a:solidFill>
                          <a:schemeClr val="bg1"/>
                        </a:solidFill>
                        <a:effectLst/>
                        <a:latin typeface="Gill Sans MT"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14004">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1" i="0" u="none" strike="noStrike" cap="none" normalizeH="0" baseline="0" smtClean="0">
                          <a:ln>
                            <a:noFill/>
                          </a:ln>
                          <a:solidFill>
                            <a:schemeClr val="bg1"/>
                          </a:solidFill>
                          <a:effectLst/>
                          <a:latin typeface="Gill Sans MT" pitchFamily="34" charset="0"/>
                          <a:ea typeface="ＭＳ Ｐゴシック" charset="-128"/>
                        </a:rPr>
                        <a:t>運営主体</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イギリス政府</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フランス政府</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chemeClr val="tx1"/>
                          </a:solidFill>
                          <a:effectLst/>
                          <a:latin typeface="Gill Sans MT" pitchFamily="34" charset="0"/>
                          <a:ea typeface="ＭＳ Ｐゴシック" charset="-128"/>
                        </a:rPr>
                        <a:t>Open Knowledge Foundation</a:t>
                      </a:r>
                      <a:endParaRPr kumimoji="1" lang="ja-JP" altLang="en-US" sz="1050" b="0" i="0" u="none" strike="noStrike" cap="none" normalizeH="0" baseline="0" dirty="0" smtClean="0">
                        <a:ln>
                          <a:noFill/>
                        </a:ln>
                        <a:solidFill>
                          <a:schemeClr val="tx1"/>
                        </a:solidFill>
                        <a:effectLst/>
                        <a:latin typeface="Gill Sans MT"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smtClean="0">
                          <a:ln>
                            <a:noFill/>
                          </a:ln>
                          <a:solidFill>
                            <a:schemeClr val="tx1"/>
                          </a:solidFill>
                          <a:effectLst/>
                          <a:latin typeface="Gill Sans MT" pitchFamily="34" charset="0"/>
                          <a:ea typeface="ＭＳ Ｐゴシック" charset="-128"/>
                        </a:rPr>
                        <a:t>Creative Commons</a:t>
                      </a:r>
                      <a:endParaRPr kumimoji="1" lang="ja-JP" altLang="en-US" sz="1050" b="0" i="0" u="none" strike="noStrike" cap="none" normalizeH="0" baseline="0" smtClean="0">
                        <a:ln>
                          <a:noFill/>
                        </a:ln>
                        <a:solidFill>
                          <a:schemeClr val="tx1"/>
                        </a:solidFill>
                        <a:effectLst/>
                        <a:latin typeface="Gill Sans MT"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smtClean="0">
                        <a:ln>
                          <a:noFill/>
                        </a:ln>
                        <a:solidFill>
                          <a:schemeClr val="tx1"/>
                        </a:solidFill>
                        <a:effectLst/>
                        <a:latin typeface="Gill Sans MT"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r>
              <a:tr h="44178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1" i="0" u="none" strike="noStrike" cap="none" normalizeH="0" baseline="0" smtClean="0">
                          <a:ln>
                            <a:noFill/>
                          </a:ln>
                          <a:solidFill>
                            <a:schemeClr val="bg1"/>
                          </a:solidFill>
                          <a:effectLst/>
                          <a:latin typeface="Gill Sans MT" pitchFamily="34" charset="0"/>
                          <a:ea typeface="ＭＳ Ｐゴシック" charset="-128"/>
                        </a:rPr>
                        <a:t>主な利用事例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イギリス</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フランス</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パリ市</a:t>
                      </a:r>
                      <a:endParaRPr kumimoji="1" lang="en-US" altLang="ja-JP" sz="1050" b="0" i="0" u="none" strike="noStrike" cap="none" normalizeH="0" baseline="0" smtClean="0">
                        <a:ln>
                          <a:noFill/>
                        </a:ln>
                        <a:solidFill>
                          <a:schemeClr val="tx1"/>
                        </a:solidFill>
                        <a:effectLst/>
                        <a:latin typeface="Gill Sans MT"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ドイツ</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ドイツ</a:t>
                      </a:r>
                      <a:endParaRPr kumimoji="1" lang="en-US" altLang="ja-JP" sz="1050" b="0" i="0" u="none" strike="noStrike" cap="none" normalizeH="0" baseline="0" smtClean="0">
                        <a:ln>
                          <a:noFill/>
                        </a:ln>
                        <a:solidFill>
                          <a:schemeClr val="tx1"/>
                        </a:solidFill>
                        <a:effectLst/>
                        <a:latin typeface="Gill Sans MT"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ニュージーランド</a:t>
                      </a:r>
                      <a:endParaRPr kumimoji="1" lang="en-US" altLang="ja-JP" sz="1050" b="0" i="0" u="none" strike="noStrike" cap="none" normalizeH="0" baseline="0" smtClean="0">
                        <a:ln>
                          <a:noFill/>
                        </a:ln>
                        <a:solidFill>
                          <a:schemeClr val="tx1"/>
                        </a:solidFill>
                        <a:effectLst/>
                        <a:latin typeface="Gill Sans MT"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オーストラリア</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アメリカ</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r>
              <a:tr h="18082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1" i="0" u="none" strike="noStrike" cap="none" normalizeH="0" baseline="0" dirty="0" smtClean="0">
                          <a:ln>
                            <a:noFill/>
                          </a:ln>
                          <a:solidFill>
                            <a:schemeClr val="bg1"/>
                          </a:solidFill>
                          <a:effectLst/>
                          <a:latin typeface="Gill Sans MT" pitchFamily="34" charset="0"/>
                          <a:ea typeface="ＭＳ Ｐゴシック" charset="-128"/>
                        </a:rPr>
                        <a:t>主なライセンス種類</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smtClean="0">
                          <a:ln>
                            <a:noFill/>
                          </a:ln>
                          <a:solidFill>
                            <a:schemeClr val="tx1"/>
                          </a:solidFill>
                          <a:effectLst/>
                          <a:latin typeface="Gill Sans MT" pitchFamily="34" charset="0"/>
                          <a:ea typeface="ＭＳ Ｐゴシック" charset="-128"/>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chemeClr val="tx1"/>
                          </a:solidFill>
                          <a:effectLst/>
                          <a:latin typeface="Gill Sans MT" pitchFamily="34" charset="0"/>
                          <a:ea typeface="ＭＳ Ｐゴシック" charset="-128"/>
                        </a:rPr>
                        <a:t>1</a:t>
                      </a:r>
                      <a:endParaRPr kumimoji="1" lang="ja-JP" altLang="en-US" sz="1050" b="0" i="0" u="none" strike="noStrike" cap="none" normalizeH="0" baseline="0" dirty="0" smtClean="0">
                        <a:ln>
                          <a:noFill/>
                        </a:ln>
                        <a:solidFill>
                          <a:schemeClr val="tx1"/>
                        </a:solidFill>
                        <a:effectLst/>
                        <a:latin typeface="Gill Sans MT"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smtClean="0">
                          <a:ln>
                            <a:noFill/>
                          </a:ln>
                          <a:solidFill>
                            <a:schemeClr val="tx1"/>
                          </a:solidFill>
                          <a:effectLst/>
                          <a:latin typeface="Gill Sans MT" pitchFamily="34" charset="0"/>
                          <a:ea typeface="ＭＳ Ｐゴシック" charset="-128"/>
                        </a:rPr>
                        <a:t>3</a:t>
                      </a:r>
                      <a:endParaRPr kumimoji="1" lang="ja-JP" altLang="en-US" sz="1050" b="0" i="0" u="none" strike="noStrike" cap="none" normalizeH="0" baseline="0" smtClean="0">
                        <a:ln>
                          <a:noFill/>
                        </a:ln>
                        <a:solidFill>
                          <a:schemeClr val="tx1"/>
                        </a:solidFill>
                        <a:effectLst/>
                        <a:latin typeface="Gill Sans MT"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smtClean="0">
                          <a:ln>
                            <a:noFill/>
                          </a:ln>
                          <a:solidFill>
                            <a:schemeClr val="tx1"/>
                          </a:solidFill>
                          <a:effectLst/>
                          <a:latin typeface="Gill Sans MT" pitchFamily="34" charset="0"/>
                          <a:ea typeface="ＭＳ Ｐゴシック" charset="-128"/>
                        </a:rPr>
                        <a:t>6 </a:t>
                      </a:r>
                      <a:endParaRPr kumimoji="1" lang="ja-JP" altLang="en-US" sz="1050" b="0" i="0" u="none" strike="noStrike" cap="none" normalizeH="0" baseline="0" smtClean="0">
                        <a:ln>
                          <a:noFill/>
                        </a:ln>
                        <a:solidFill>
                          <a:schemeClr val="tx1"/>
                        </a:solidFill>
                        <a:effectLst/>
                        <a:latin typeface="Gill Sans MT"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smtClean="0">
                          <a:ln>
                            <a:noFill/>
                          </a:ln>
                          <a:solidFill>
                            <a:schemeClr val="tx1"/>
                          </a:solidFill>
                          <a:effectLst/>
                          <a:latin typeface="Gill Sans MT" pitchFamily="34" charset="0"/>
                          <a:ea typeface="ＭＳ Ｐゴシック" charset="-128"/>
                        </a:rPr>
                        <a:t>-</a:t>
                      </a:r>
                      <a:endParaRPr kumimoji="1" lang="ja-JP" altLang="en-US" sz="1050" b="0" i="0" u="none" strike="noStrike" cap="none" normalizeH="0" baseline="0" smtClean="0">
                        <a:ln>
                          <a:noFill/>
                        </a:ln>
                        <a:solidFill>
                          <a:schemeClr val="tx1"/>
                        </a:solidFill>
                        <a:effectLst/>
                        <a:latin typeface="Gill Sans MT"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r>
              <a:tr h="259394">
                <a:tc rowSpan="7">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1" i="0" u="none" strike="noStrike" cap="none" normalizeH="0" baseline="0" smtClean="0">
                          <a:ln>
                            <a:noFill/>
                          </a:ln>
                          <a:solidFill>
                            <a:schemeClr val="bg1"/>
                          </a:solidFill>
                          <a:effectLst/>
                          <a:latin typeface="Gill Sans MT" pitchFamily="34" charset="0"/>
                          <a:ea typeface="ＭＳ Ｐゴシック" charset="-128"/>
                        </a:rPr>
                        <a:t>　利　用　条　件</a:t>
                      </a:r>
                    </a:p>
                  </a:txBody>
                  <a:tcPr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1" i="0" u="none" strike="noStrike" cap="none" normalizeH="0" baseline="0" smtClean="0">
                          <a:ln>
                            <a:noFill/>
                          </a:ln>
                          <a:solidFill>
                            <a:schemeClr val="tx1"/>
                          </a:solidFill>
                          <a:effectLst/>
                          <a:latin typeface="Gill Sans MT" pitchFamily="34" charset="0"/>
                          <a:ea typeface="ＭＳ Ｐゴシック" charset="-128"/>
                        </a:rPr>
                        <a:t>複製</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許諾する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許諾する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許諾する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許諾する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可能</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r>
              <a:tr h="335137">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1" i="0" u="none" strike="noStrike" cap="none" normalizeH="0" baseline="0" smtClean="0">
                          <a:ln>
                            <a:noFill/>
                          </a:ln>
                          <a:solidFill>
                            <a:schemeClr val="tx1"/>
                          </a:solidFill>
                          <a:effectLst/>
                          <a:latin typeface="Gill Sans MT" pitchFamily="34" charset="0"/>
                          <a:ea typeface="ＭＳ Ｐゴシック" charset="-128"/>
                        </a:rPr>
                        <a:t>改変</a:t>
                      </a:r>
                      <a:endParaRPr kumimoji="1" lang="en-US" altLang="ja-JP" sz="1050" b="1" i="0" u="none" strike="noStrike" cap="none" normalizeH="0" baseline="0" smtClean="0">
                        <a:ln>
                          <a:noFill/>
                        </a:ln>
                        <a:solidFill>
                          <a:schemeClr val="tx1"/>
                        </a:solidFill>
                        <a:effectLst/>
                        <a:latin typeface="Gill Sans MT"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1" i="0" u="none" strike="noStrike" cap="none" normalizeH="0" baseline="0" smtClean="0">
                          <a:ln>
                            <a:noFill/>
                          </a:ln>
                          <a:solidFill>
                            <a:schemeClr val="tx1"/>
                          </a:solidFill>
                          <a:effectLst/>
                          <a:latin typeface="Gill Sans MT" pitchFamily="34" charset="0"/>
                          <a:ea typeface="ＭＳ Ｐゴシック" charset="-128"/>
                        </a:rPr>
                        <a:t>（再利用）</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許諾する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許諾する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選択制</a:t>
                      </a:r>
                      <a:endParaRPr kumimoji="1" lang="en-US" altLang="ja-JP" sz="1050" b="0" i="0" u="none" strike="noStrike" cap="none" normalizeH="0" baseline="0" smtClean="0">
                        <a:ln>
                          <a:noFill/>
                        </a:ln>
                        <a:solidFill>
                          <a:schemeClr val="tx1"/>
                        </a:solidFill>
                        <a:effectLst/>
                        <a:latin typeface="Gill Sans MT"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（許諾する／同一ライセンスを条件として許諾する）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選択制</a:t>
                      </a:r>
                      <a:endParaRPr kumimoji="1" lang="en-US" altLang="ja-JP" sz="1050" b="0" i="0" u="none" strike="noStrike" cap="none" normalizeH="0" baseline="0" smtClean="0">
                        <a:ln>
                          <a:noFill/>
                        </a:ln>
                        <a:solidFill>
                          <a:schemeClr val="tx1"/>
                        </a:solidFill>
                        <a:effectLst/>
                        <a:latin typeface="Gill Sans MT"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（許諾する／許諾しない／同一ライセンスを条件として許諾する）</a:t>
                      </a:r>
                      <a:endParaRPr kumimoji="1" lang="en-US" altLang="ja-JP" sz="1050" b="0" i="0" u="none" strike="noStrike" cap="none" normalizeH="0" baseline="0" smtClean="0">
                        <a:ln>
                          <a:noFill/>
                        </a:ln>
                        <a:solidFill>
                          <a:schemeClr val="tx1"/>
                        </a:solidFill>
                        <a:effectLst/>
                        <a:latin typeface="Gill Sans MT"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可能</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r>
              <a:tr h="334862">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1" i="0" u="none" strike="noStrike" cap="none" normalizeH="0" baseline="0" smtClean="0">
                          <a:ln>
                            <a:noFill/>
                          </a:ln>
                          <a:solidFill>
                            <a:schemeClr val="tx1"/>
                          </a:solidFill>
                          <a:effectLst/>
                          <a:latin typeface="Gill Sans MT" pitchFamily="34" charset="0"/>
                          <a:ea typeface="ＭＳ Ｐゴシック" charset="-128"/>
                        </a:rPr>
                        <a:t>他の情報との結合</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13219">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1" i="0" u="none" strike="noStrike" cap="none" normalizeH="0" baseline="0" smtClean="0">
                          <a:ln>
                            <a:noFill/>
                          </a:ln>
                          <a:solidFill>
                            <a:schemeClr val="tx1"/>
                          </a:solidFill>
                          <a:effectLst/>
                          <a:latin typeface="Gill Sans MT" pitchFamily="34" charset="0"/>
                          <a:ea typeface="ＭＳ Ｐゴシック" charset="-128"/>
                        </a:rPr>
                        <a:t>商用利用</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Gill Sans MT" pitchFamily="34" charset="0"/>
                          <a:ea typeface="ＭＳ Ｐゴシック" charset="-128"/>
                        </a:rPr>
                        <a:t>選択制</a:t>
                      </a:r>
                      <a:endParaRPr kumimoji="1" lang="en-US" altLang="ja-JP" sz="1050" b="0" i="0" u="none" strike="noStrike" cap="none" normalizeH="0" baseline="0" dirty="0" smtClean="0">
                        <a:ln>
                          <a:noFill/>
                        </a:ln>
                        <a:solidFill>
                          <a:schemeClr val="tx1"/>
                        </a:solidFill>
                        <a:effectLst/>
                        <a:latin typeface="Gill Sans MT"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Gill Sans MT" pitchFamily="34" charset="0"/>
                          <a:ea typeface="ＭＳ Ｐゴシック" charset="-128"/>
                        </a:rPr>
                        <a:t>（許諾する／許諾しない）</a:t>
                      </a:r>
                      <a:endParaRPr kumimoji="1" lang="en-US" altLang="ja-JP" sz="1050" b="0" i="0" u="none" strike="noStrike" cap="none" normalizeH="0" baseline="0" dirty="0" smtClean="0">
                        <a:ln>
                          <a:noFill/>
                        </a:ln>
                        <a:solidFill>
                          <a:schemeClr val="tx1"/>
                        </a:solidFill>
                        <a:effectLst/>
                        <a:latin typeface="Gill Sans MT" pitchFamily="34" charset="0"/>
                        <a:ea typeface="ＭＳ Ｐゴシック" charset="-128"/>
                      </a:endParaRPr>
                    </a:p>
                  </a:txBody>
                  <a:tcPr marL="72000" marR="72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許諾する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許諾する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選択制</a:t>
                      </a:r>
                      <a:endParaRPr kumimoji="1" lang="en-US" altLang="ja-JP" sz="1050" b="0" i="0" u="none" strike="noStrike" cap="none" normalizeH="0" baseline="0" smtClean="0">
                        <a:ln>
                          <a:noFill/>
                        </a:ln>
                        <a:solidFill>
                          <a:schemeClr val="tx1"/>
                        </a:solidFill>
                        <a:effectLst/>
                        <a:latin typeface="Gill Sans MT"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（許諾する／許諾しない）</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可能</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r>
              <a:tr h="312747">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1" i="0" u="none" strike="noStrike" cap="none" normalizeH="0" baseline="0" smtClean="0">
                          <a:ln>
                            <a:noFill/>
                          </a:ln>
                          <a:solidFill>
                            <a:schemeClr val="tx1"/>
                          </a:solidFill>
                          <a:effectLst/>
                          <a:latin typeface="Gill Sans MT" pitchFamily="34" charset="0"/>
                          <a:ea typeface="ＭＳ Ｐゴシック" charset="-128"/>
                        </a:rPr>
                        <a:t>出典表示</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必要</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必要</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選択制</a:t>
                      </a:r>
                      <a:endParaRPr kumimoji="1" lang="en-US" altLang="ja-JP" sz="1050" b="0" i="0" u="none" strike="noStrike" cap="none" normalizeH="0" baseline="0" smtClean="0">
                        <a:ln>
                          <a:noFill/>
                        </a:ln>
                        <a:solidFill>
                          <a:schemeClr val="tx1"/>
                        </a:solidFill>
                        <a:effectLst/>
                        <a:latin typeface="Gill Sans MT"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（必要／不必要）</a:t>
                      </a:r>
                      <a:endParaRPr kumimoji="1" lang="en-US" altLang="ja-JP" sz="1050" b="0" i="0" u="none" strike="noStrike" cap="none" normalizeH="0" baseline="0" smtClean="0">
                        <a:ln>
                          <a:noFill/>
                        </a:ln>
                        <a:solidFill>
                          <a:schemeClr val="tx1"/>
                        </a:solidFill>
                        <a:effectLst/>
                        <a:latin typeface="Gill Sans MT"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必要</a:t>
                      </a:r>
                      <a:endParaRPr kumimoji="1" lang="en-US" altLang="ja-JP" sz="1050" b="0" i="0" u="none" strike="noStrike" cap="none" normalizeH="0" baseline="0" smtClean="0">
                        <a:ln>
                          <a:noFill/>
                        </a:ln>
                        <a:solidFill>
                          <a:schemeClr val="tx1"/>
                        </a:solidFill>
                        <a:effectLst/>
                        <a:latin typeface="Gill Sans MT"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不要</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r>
              <a:tr h="281411">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1" i="0" u="none" strike="noStrike" cap="none" normalizeH="0" baseline="0" smtClean="0">
                          <a:ln>
                            <a:noFill/>
                          </a:ln>
                          <a:solidFill>
                            <a:schemeClr val="tx1"/>
                          </a:solidFill>
                          <a:effectLst/>
                          <a:latin typeface="Gill Sans MT" pitchFamily="34" charset="0"/>
                          <a:ea typeface="ＭＳ Ｐゴシック" charset="-128"/>
                        </a:rPr>
                        <a:t>ライセンスへのリンク</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Gill Sans MT" pitchFamily="34" charset="0"/>
                          <a:ea typeface="ＭＳ Ｐゴシック" charset="-128"/>
                        </a:rPr>
                        <a:t>必要</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記載無し</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記載無し</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必要</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不要</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r>
              <a:tr h="131367">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1" i="0" u="none" strike="noStrike" cap="none" normalizeH="0" baseline="0" smtClean="0">
                          <a:ln>
                            <a:noFill/>
                          </a:ln>
                          <a:solidFill>
                            <a:schemeClr val="tx1"/>
                          </a:solidFill>
                          <a:effectLst/>
                          <a:latin typeface="Gill Sans MT" pitchFamily="34" charset="0"/>
                          <a:ea typeface="ＭＳ Ｐゴシック" charset="-128"/>
                        </a:rPr>
                        <a:t>無保証</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Gill Sans MT" pitchFamily="34" charset="0"/>
                          <a:ea typeface="ＭＳ Ｐゴシック" charset="-128"/>
                        </a:rPr>
                        <a:t>記載あり</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Gill Sans MT" pitchFamily="34" charset="0"/>
                          <a:ea typeface="ＭＳ Ｐゴシック" charset="-128"/>
                        </a:rPr>
                        <a:t>記載あり</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Gill Sans MT" pitchFamily="34" charset="0"/>
                          <a:ea typeface="ＭＳ Ｐゴシック" charset="-128"/>
                        </a:rPr>
                        <a:t>記載あり</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Gill Sans MT" pitchFamily="34" charset="0"/>
                          <a:ea typeface="ＭＳ Ｐゴシック" charset="-128"/>
                        </a:rPr>
                        <a:t>記載あり</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r>
              <a:tr h="74575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1" i="0" u="none" strike="noStrike" cap="none" normalizeH="0" baseline="0" smtClean="0">
                          <a:ln>
                            <a:noFill/>
                          </a:ln>
                          <a:solidFill>
                            <a:schemeClr val="bg1"/>
                          </a:solidFill>
                          <a:effectLst/>
                          <a:latin typeface="Gill Sans MT" pitchFamily="34" charset="0"/>
                          <a:ea typeface="ＭＳ Ｐゴシック" charset="-128"/>
                        </a:rPr>
                        <a:t>備考</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chemeClr val="tx1"/>
                          </a:solidFill>
                          <a:effectLst/>
                          <a:latin typeface="Gill Sans MT" pitchFamily="34" charset="0"/>
                          <a:ea typeface="ＭＳ Ｐゴシック" charset="-128"/>
                        </a:rPr>
                        <a:t>OGL</a:t>
                      </a:r>
                      <a:r>
                        <a:rPr kumimoji="1" lang="ja-JP" altLang="en-US" sz="1050" b="0" i="0" u="none" strike="noStrike" cap="none" normalizeH="0" baseline="0" dirty="0" smtClean="0">
                          <a:ln>
                            <a:noFill/>
                          </a:ln>
                          <a:solidFill>
                            <a:schemeClr val="tx1"/>
                          </a:solidFill>
                          <a:effectLst/>
                          <a:latin typeface="Gill Sans MT" pitchFamily="34" charset="0"/>
                          <a:ea typeface="ＭＳ Ｐゴシック" charset="-128"/>
                        </a:rPr>
                        <a:t>と</a:t>
                      </a:r>
                      <a:r>
                        <a:rPr kumimoji="1" lang="en-US" altLang="ja-JP" sz="1050" b="0" i="0" u="none" strike="noStrike" cap="none" normalizeH="0" baseline="0" dirty="0" smtClean="0">
                          <a:ln>
                            <a:noFill/>
                          </a:ln>
                          <a:solidFill>
                            <a:schemeClr val="tx1"/>
                          </a:solidFill>
                          <a:effectLst/>
                          <a:latin typeface="Gill Sans MT" pitchFamily="34" charset="0"/>
                          <a:ea typeface="ＭＳ Ｐゴシック" charset="-128"/>
                        </a:rPr>
                        <a:t>No Commercial Government </a:t>
                      </a:r>
                      <a:r>
                        <a:rPr kumimoji="1" lang="en-US" altLang="ja-JP" sz="1050" b="0" i="0" u="none" strike="noStrike" cap="none" normalizeH="0" baseline="0" dirty="0" err="1" smtClean="0">
                          <a:ln>
                            <a:noFill/>
                          </a:ln>
                          <a:solidFill>
                            <a:schemeClr val="tx1"/>
                          </a:solidFill>
                          <a:effectLst/>
                          <a:latin typeface="Gill Sans MT" pitchFamily="34" charset="0"/>
                          <a:ea typeface="ＭＳ Ｐゴシック" charset="-128"/>
                        </a:rPr>
                        <a:t>Licence</a:t>
                      </a:r>
                      <a:r>
                        <a:rPr kumimoji="1" lang="ja-JP" altLang="en-US" sz="1050" b="0" i="0" u="none" strike="noStrike" cap="none" normalizeH="0" baseline="0" dirty="0" smtClean="0">
                          <a:ln>
                            <a:noFill/>
                          </a:ln>
                          <a:solidFill>
                            <a:schemeClr val="tx1"/>
                          </a:solidFill>
                          <a:effectLst/>
                          <a:latin typeface="Gill Sans MT" pitchFamily="34" charset="0"/>
                          <a:ea typeface="ＭＳ Ｐゴシック" charset="-128"/>
                        </a:rPr>
                        <a:t>の</a:t>
                      </a:r>
                      <a:r>
                        <a:rPr kumimoji="1" lang="en-US" altLang="ja-JP" sz="1050" b="0" i="0" u="none" strike="noStrike" cap="none" normalizeH="0" baseline="0" dirty="0" smtClean="0">
                          <a:ln>
                            <a:noFill/>
                          </a:ln>
                          <a:solidFill>
                            <a:schemeClr val="tx1"/>
                          </a:solidFill>
                          <a:effectLst/>
                          <a:latin typeface="Gill Sans MT" pitchFamily="34" charset="0"/>
                          <a:ea typeface="ＭＳ Ｐゴシック" charset="-128"/>
                        </a:rPr>
                        <a:t>2</a:t>
                      </a:r>
                      <a:r>
                        <a:rPr kumimoji="1" lang="ja-JP" altLang="en-US" sz="1050" b="0" i="0" u="none" strike="noStrike" cap="none" normalizeH="0" baseline="0" dirty="0" smtClean="0">
                          <a:ln>
                            <a:noFill/>
                          </a:ln>
                          <a:solidFill>
                            <a:schemeClr val="tx1"/>
                          </a:solidFill>
                          <a:effectLst/>
                          <a:latin typeface="Gill Sans MT" pitchFamily="34" charset="0"/>
                          <a:ea typeface="ＭＳ Ｐゴシック" charset="-128"/>
                        </a:rPr>
                        <a:t>種類。</a:t>
                      </a:r>
                      <a:r>
                        <a:rPr kumimoji="1" lang="en-US" altLang="ja-JP" sz="1050" b="0" i="0" u="none" strike="noStrike" cap="none" normalizeH="0" baseline="0" dirty="0" smtClean="0">
                          <a:ln>
                            <a:noFill/>
                          </a:ln>
                          <a:solidFill>
                            <a:schemeClr val="tx1"/>
                          </a:solidFill>
                          <a:effectLst/>
                          <a:latin typeface="Gill Sans MT" pitchFamily="34" charset="0"/>
                          <a:ea typeface="ＭＳ Ｐゴシック" charset="-128"/>
                        </a:rPr>
                        <a:t>Sui generis rights</a:t>
                      </a:r>
                      <a:r>
                        <a:rPr kumimoji="1" lang="ja-JP" altLang="en-US" sz="1050" b="0" i="0" u="none" strike="noStrike" cap="none" normalizeH="0" baseline="0" dirty="0" err="1" smtClean="0">
                          <a:ln>
                            <a:noFill/>
                          </a:ln>
                          <a:solidFill>
                            <a:schemeClr val="tx1"/>
                          </a:solidFill>
                          <a:effectLst/>
                          <a:latin typeface="Gill Sans MT" pitchFamily="34" charset="0"/>
                          <a:ea typeface="ＭＳ Ｐゴシック" charset="-128"/>
                        </a:rPr>
                        <a:t>への</a:t>
                      </a:r>
                      <a:r>
                        <a:rPr kumimoji="1" lang="ja-JP" altLang="en-US" sz="1050" b="0" i="0" u="none" strike="noStrike" cap="none" normalizeH="0" baseline="0" dirty="0" smtClean="0">
                          <a:ln>
                            <a:noFill/>
                          </a:ln>
                          <a:solidFill>
                            <a:schemeClr val="tx1"/>
                          </a:solidFill>
                          <a:effectLst/>
                          <a:latin typeface="Gill Sans MT" pitchFamily="34" charset="0"/>
                          <a:ea typeface="ＭＳ Ｐゴシック" charset="-128"/>
                        </a:rPr>
                        <a:t>対応</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chemeClr val="tx1"/>
                          </a:solidFill>
                          <a:effectLst/>
                          <a:latin typeface="Gill Sans MT" pitchFamily="34" charset="0"/>
                          <a:ea typeface="ＭＳ Ｐゴシック" charset="-128"/>
                        </a:rPr>
                        <a:t>CC-BY 2.0</a:t>
                      </a:r>
                      <a:r>
                        <a:rPr kumimoji="1" lang="ja-JP" altLang="en-US" sz="1050" b="0" i="0" u="none" strike="noStrike" cap="none" normalizeH="0" baseline="0" dirty="0" smtClean="0">
                          <a:ln>
                            <a:noFill/>
                          </a:ln>
                          <a:solidFill>
                            <a:schemeClr val="tx1"/>
                          </a:solidFill>
                          <a:effectLst/>
                          <a:latin typeface="Gill Sans MT" pitchFamily="34" charset="0"/>
                          <a:ea typeface="ＭＳ Ｐゴシック" charset="-128"/>
                        </a:rPr>
                        <a:t>と</a:t>
                      </a:r>
                      <a:r>
                        <a:rPr kumimoji="1" lang="en-US" altLang="ja-JP" sz="1050" b="0" i="0" u="none" strike="noStrike" cap="none" normalizeH="0" baseline="0" dirty="0" smtClean="0">
                          <a:ln>
                            <a:noFill/>
                          </a:ln>
                          <a:solidFill>
                            <a:schemeClr val="tx1"/>
                          </a:solidFill>
                          <a:effectLst/>
                          <a:latin typeface="Gill Sans MT" pitchFamily="34" charset="0"/>
                          <a:ea typeface="ＭＳ Ｐゴシック" charset="-128"/>
                        </a:rPr>
                        <a:t>ODC-BY</a:t>
                      </a:r>
                      <a:r>
                        <a:rPr kumimoji="1" lang="ja-JP" altLang="en-US" sz="1050" b="0" i="0" u="none" strike="noStrike" cap="none" normalizeH="0" baseline="0" dirty="0" smtClean="0">
                          <a:ln>
                            <a:noFill/>
                          </a:ln>
                          <a:solidFill>
                            <a:schemeClr val="tx1"/>
                          </a:solidFill>
                          <a:effectLst/>
                          <a:latin typeface="Gill Sans MT" pitchFamily="34" charset="0"/>
                          <a:ea typeface="ＭＳ Ｐゴシック" charset="-128"/>
                        </a:rPr>
                        <a:t>との互換性がある。</a:t>
                      </a:r>
                      <a:r>
                        <a:rPr kumimoji="1" lang="en-US" altLang="ja-JP" sz="1050" b="0" i="0" u="none" strike="noStrike" cap="none" normalizeH="0" baseline="0" dirty="0" smtClean="0">
                          <a:ln>
                            <a:noFill/>
                          </a:ln>
                          <a:solidFill>
                            <a:schemeClr val="tx1"/>
                          </a:solidFill>
                          <a:effectLst/>
                          <a:latin typeface="Gill Sans MT" pitchFamily="34" charset="0"/>
                          <a:ea typeface="ＭＳ Ｐゴシック" charset="-128"/>
                        </a:rPr>
                        <a:t>Sui generis rights</a:t>
                      </a:r>
                      <a:r>
                        <a:rPr kumimoji="1" lang="ja-JP" altLang="en-US" sz="1050" b="0" i="0" u="none" strike="noStrike" cap="none" normalizeH="0" baseline="0" dirty="0" smtClean="0">
                          <a:ln>
                            <a:noFill/>
                          </a:ln>
                          <a:solidFill>
                            <a:schemeClr val="tx1"/>
                          </a:solidFill>
                          <a:effectLst/>
                          <a:latin typeface="Gill Sans MT" pitchFamily="34" charset="0"/>
                          <a:ea typeface="ＭＳ Ｐゴシック" charset="-128"/>
                        </a:rPr>
                        <a:t>対応</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chemeClr val="tx1"/>
                          </a:solidFill>
                          <a:effectLst/>
                          <a:latin typeface="Gill Sans MT" pitchFamily="34" charset="0"/>
                          <a:ea typeface="ＭＳ Ｐゴシック" charset="-128"/>
                        </a:rPr>
                        <a:t>ODC-BY</a:t>
                      </a:r>
                      <a:r>
                        <a:rPr kumimoji="1" lang="ja-JP" altLang="en-US" sz="1050" b="0" i="0" u="none" strike="noStrike" cap="none" normalizeH="0" baseline="0" dirty="0" err="1" smtClean="0">
                          <a:ln>
                            <a:noFill/>
                          </a:ln>
                          <a:solidFill>
                            <a:schemeClr val="tx1"/>
                          </a:solidFill>
                          <a:effectLst/>
                          <a:latin typeface="Gill Sans MT" pitchFamily="34" charset="0"/>
                          <a:ea typeface="ＭＳ Ｐゴシック" charset="-128"/>
                        </a:rPr>
                        <a:t>、</a:t>
                      </a:r>
                      <a:r>
                        <a:rPr kumimoji="1" lang="en-US" altLang="ja-JP" sz="1050" b="0" i="0" u="none" strike="noStrike" cap="none" normalizeH="0" baseline="0" dirty="0" smtClean="0">
                          <a:ln>
                            <a:noFill/>
                          </a:ln>
                          <a:solidFill>
                            <a:schemeClr val="tx1"/>
                          </a:solidFill>
                          <a:effectLst/>
                          <a:latin typeface="Gill Sans MT" pitchFamily="34" charset="0"/>
                          <a:ea typeface="ＭＳ Ｐゴシック" charset="-128"/>
                        </a:rPr>
                        <a:t>ODC-</a:t>
                      </a:r>
                      <a:r>
                        <a:rPr kumimoji="1" lang="en-US" altLang="ja-JP" sz="1050" b="0" i="0" u="none" strike="noStrike" cap="none" normalizeH="0" baseline="0" dirty="0" err="1" smtClean="0">
                          <a:ln>
                            <a:noFill/>
                          </a:ln>
                          <a:solidFill>
                            <a:schemeClr val="tx1"/>
                          </a:solidFill>
                          <a:effectLst/>
                          <a:latin typeface="Gill Sans MT" pitchFamily="34" charset="0"/>
                          <a:ea typeface="ＭＳ Ｐゴシック" charset="-128"/>
                        </a:rPr>
                        <a:t>ODbL</a:t>
                      </a:r>
                      <a:r>
                        <a:rPr kumimoji="1" lang="ja-JP" altLang="en-US" sz="1050" b="0" i="0" u="none" strike="noStrike" cap="none" normalizeH="0" baseline="0" dirty="0" err="1" smtClean="0">
                          <a:ln>
                            <a:noFill/>
                          </a:ln>
                          <a:solidFill>
                            <a:schemeClr val="tx1"/>
                          </a:solidFill>
                          <a:effectLst/>
                          <a:latin typeface="Gill Sans MT" pitchFamily="34" charset="0"/>
                          <a:ea typeface="ＭＳ Ｐゴシック" charset="-128"/>
                        </a:rPr>
                        <a:t>、</a:t>
                      </a:r>
                      <a:r>
                        <a:rPr kumimoji="1" lang="en-US" altLang="ja-JP" sz="1050" b="0" i="0" u="none" strike="noStrike" cap="none" normalizeH="0" baseline="0" dirty="0" smtClean="0">
                          <a:ln>
                            <a:noFill/>
                          </a:ln>
                          <a:solidFill>
                            <a:schemeClr val="tx1"/>
                          </a:solidFill>
                          <a:effectLst/>
                          <a:latin typeface="Gill Sans MT" pitchFamily="34" charset="0"/>
                          <a:ea typeface="ＭＳ Ｐゴシック" charset="-128"/>
                        </a:rPr>
                        <a:t>PDDL</a:t>
                      </a:r>
                      <a:r>
                        <a:rPr kumimoji="1" lang="ja-JP" altLang="en-US" sz="1050" b="0" i="0" u="none" strike="noStrike" cap="none" normalizeH="0" baseline="0" dirty="0" smtClean="0">
                          <a:ln>
                            <a:noFill/>
                          </a:ln>
                          <a:solidFill>
                            <a:schemeClr val="tx1"/>
                          </a:solidFill>
                          <a:effectLst/>
                          <a:latin typeface="Gill Sans MT" pitchFamily="34" charset="0"/>
                          <a:ea typeface="ＭＳ Ｐゴシック" charset="-128"/>
                        </a:rPr>
                        <a:t>の</a:t>
                      </a:r>
                      <a:r>
                        <a:rPr kumimoji="1" lang="en-US" altLang="ja-JP" sz="1050" b="0" i="0" u="none" strike="noStrike" cap="none" normalizeH="0" baseline="0" dirty="0" smtClean="0">
                          <a:ln>
                            <a:noFill/>
                          </a:ln>
                          <a:solidFill>
                            <a:schemeClr val="tx1"/>
                          </a:solidFill>
                          <a:effectLst/>
                          <a:latin typeface="Gill Sans MT" pitchFamily="34" charset="0"/>
                          <a:ea typeface="ＭＳ Ｐゴシック" charset="-128"/>
                        </a:rPr>
                        <a:t>3</a:t>
                      </a:r>
                      <a:r>
                        <a:rPr kumimoji="1" lang="ja-JP" altLang="en-US" sz="1050" b="0" i="0" u="none" strike="noStrike" cap="none" normalizeH="0" baseline="0" dirty="0" smtClean="0">
                          <a:ln>
                            <a:noFill/>
                          </a:ln>
                          <a:solidFill>
                            <a:schemeClr val="tx1"/>
                          </a:solidFill>
                          <a:effectLst/>
                          <a:latin typeface="Gill Sans MT" pitchFamily="34" charset="0"/>
                          <a:ea typeface="ＭＳ Ｐゴシック" charset="-128"/>
                        </a:rPr>
                        <a:t>種。</a:t>
                      </a:r>
                      <a:endParaRPr kumimoji="1" lang="en-US" altLang="ja-JP" sz="1050" b="0" i="0" u="none" strike="noStrike" cap="none" normalizeH="0" baseline="0" dirty="0" smtClean="0">
                        <a:ln>
                          <a:noFill/>
                        </a:ln>
                        <a:solidFill>
                          <a:schemeClr val="tx1"/>
                        </a:solidFill>
                        <a:effectLst/>
                        <a:latin typeface="Gill Sans MT"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chemeClr val="tx1"/>
                          </a:solidFill>
                          <a:effectLst/>
                          <a:latin typeface="Gill Sans MT" pitchFamily="34" charset="0"/>
                          <a:ea typeface="ＭＳ Ｐゴシック" charset="-128"/>
                        </a:rPr>
                        <a:t>Sui generis rights </a:t>
                      </a:r>
                      <a:r>
                        <a:rPr kumimoji="1" lang="ja-JP" altLang="en-US" sz="1050" b="0" i="0" u="none" strike="noStrike" cap="none" normalizeH="0" baseline="0" dirty="0" smtClean="0">
                          <a:ln>
                            <a:noFill/>
                          </a:ln>
                          <a:solidFill>
                            <a:schemeClr val="tx1"/>
                          </a:solidFill>
                          <a:effectLst/>
                          <a:latin typeface="Gill Sans MT" pitchFamily="34" charset="0"/>
                          <a:ea typeface="ＭＳ Ｐゴシック" charset="-128"/>
                        </a:rPr>
                        <a:t>対応</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オーストラリア、ニュージーランドでは</a:t>
                      </a:r>
                      <a:r>
                        <a:rPr kumimoji="1" lang="en-US" altLang="ja-JP" sz="1050" b="0" i="0" u="none" strike="noStrike" cap="none" normalizeH="0" baseline="0" smtClean="0">
                          <a:ln>
                            <a:noFill/>
                          </a:ln>
                          <a:solidFill>
                            <a:schemeClr val="tx1"/>
                          </a:solidFill>
                          <a:effectLst/>
                          <a:latin typeface="Gill Sans MT" pitchFamily="34" charset="0"/>
                          <a:ea typeface="ＭＳ Ｐゴシック" charset="-128"/>
                        </a:rPr>
                        <a:t>CC-BY</a:t>
                      </a: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が推奨。</a:t>
                      </a:r>
                      <a:endParaRPr kumimoji="1" lang="en-US" altLang="ja-JP" sz="1050" b="0" i="0" u="none" strike="noStrike" cap="none" normalizeH="0" baseline="0" smtClean="0">
                        <a:ln>
                          <a:noFill/>
                        </a:ln>
                        <a:solidFill>
                          <a:schemeClr val="tx1"/>
                        </a:solidFill>
                        <a:effectLst/>
                        <a:latin typeface="Gill Sans MT"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smtClean="0">
                        <a:ln>
                          <a:noFill/>
                        </a:ln>
                        <a:solidFill>
                          <a:schemeClr val="tx1"/>
                        </a:solidFill>
                        <a:effectLst/>
                        <a:latin typeface="Gill Sans MT"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r>
            </a:tbl>
          </a:graphicData>
        </a:graphic>
      </p:graphicFrame>
      <p:sp>
        <p:nvSpPr>
          <p:cNvPr id="33885" name="テキスト ボックス 2"/>
          <p:cNvSpPr txBox="1">
            <a:spLocks noChangeArrowheads="1"/>
          </p:cNvSpPr>
          <p:nvPr/>
        </p:nvSpPr>
        <p:spPr bwMode="auto">
          <a:xfrm>
            <a:off x="3009900" y="6284913"/>
            <a:ext cx="5715000" cy="277812"/>
          </a:xfrm>
          <a:prstGeom prst="rect">
            <a:avLst/>
          </a:prstGeom>
          <a:noFill/>
          <a:ln w="9525">
            <a:noFill/>
            <a:miter lim="800000"/>
            <a:headEnd/>
            <a:tailEnd/>
          </a:ln>
        </p:spPr>
        <p:txBody>
          <a:bodyPr>
            <a:spAutoFit/>
          </a:bodyPr>
          <a:lstStyle/>
          <a:p>
            <a:pPr algn="r"/>
            <a:r>
              <a:rPr lang="en-US" altLang="ja-JP" sz="1200"/>
              <a:t>【</a:t>
            </a:r>
            <a:r>
              <a:rPr lang="ja-JP" altLang="en-US" sz="1200"/>
              <a:t>出典</a:t>
            </a:r>
            <a:r>
              <a:rPr lang="en-US" altLang="ja-JP" sz="1200"/>
              <a:t>】</a:t>
            </a:r>
            <a:r>
              <a:rPr lang="ja-JP" altLang="en-US" sz="1200"/>
              <a:t>各ライセンスに関する文書をもとにデータガバナンス委員会事務局作成</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D026C764-48E2-4FEB-8DFB-4B77E75CFFF3}" type="slidenum">
              <a:rPr lang="ja-JP" altLang="en-US" smtClean="0"/>
              <a:pPr>
                <a:defRPr/>
              </a:pPr>
              <a:t>18</a:t>
            </a:fld>
            <a:endParaRPr lang="ja-JP" altLang="en-US" dirty="0"/>
          </a:p>
        </p:txBody>
      </p:sp>
      <p:sp>
        <p:nvSpPr>
          <p:cNvPr id="34818" name="タイトル 1"/>
          <p:cNvSpPr>
            <a:spLocks noGrp="1"/>
          </p:cNvSpPr>
          <p:nvPr>
            <p:ph type="title"/>
          </p:nvPr>
        </p:nvSpPr>
        <p:spPr>
          <a:xfrm>
            <a:off x="404813" y="165100"/>
            <a:ext cx="8229600" cy="792163"/>
          </a:xfrm>
        </p:spPr>
        <p:txBody>
          <a:bodyPr/>
          <a:lstStyle/>
          <a:p>
            <a:pPr eaLnBrk="1" hangingPunct="1"/>
            <a:r>
              <a:rPr lang="ja-JP" altLang="en-US" sz="2400" smtClean="0"/>
              <a:t>参考１．諸外国のライセンスで選択可能な条件</a:t>
            </a:r>
          </a:p>
        </p:txBody>
      </p:sp>
      <p:sp>
        <p:nvSpPr>
          <p:cNvPr id="34819" name="テキスト ボックス 2"/>
          <p:cNvSpPr txBox="1">
            <a:spLocks noChangeArrowheads="1"/>
          </p:cNvSpPr>
          <p:nvPr/>
        </p:nvSpPr>
        <p:spPr bwMode="auto">
          <a:xfrm>
            <a:off x="3009900" y="6284913"/>
            <a:ext cx="5715000" cy="277812"/>
          </a:xfrm>
          <a:prstGeom prst="rect">
            <a:avLst/>
          </a:prstGeom>
          <a:noFill/>
          <a:ln w="9525">
            <a:noFill/>
            <a:miter lim="800000"/>
            <a:headEnd/>
            <a:tailEnd/>
          </a:ln>
        </p:spPr>
        <p:txBody>
          <a:bodyPr>
            <a:spAutoFit/>
          </a:bodyPr>
          <a:lstStyle/>
          <a:p>
            <a:pPr algn="r"/>
            <a:r>
              <a:rPr lang="ja-JP" altLang="en-US" sz="1200"/>
              <a:t>（</a:t>
            </a:r>
            <a:r>
              <a:rPr lang="en-US" altLang="ja-JP" sz="1200"/>
              <a:t>【</a:t>
            </a:r>
            <a:r>
              <a:rPr lang="ja-JP" altLang="en-US" sz="1200"/>
              <a:t>出典</a:t>
            </a:r>
            <a:r>
              <a:rPr lang="en-US" altLang="ja-JP" sz="1200"/>
              <a:t>】</a:t>
            </a:r>
            <a:r>
              <a:rPr lang="ja-JP" altLang="en-US" sz="1200"/>
              <a:t>クリエイティブ・コモンズ・ウェブサイトより事務局作成）</a:t>
            </a:r>
          </a:p>
        </p:txBody>
      </p:sp>
      <p:graphicFrame>
        <p:nvGraphicFramePr>
          <p:cNvPr id="9" name="Group 41"/>
          <p:cNvGraphicFramePr>
            <a:graphicFrameLocks noGrp="1"/>
          </p:cNvGraphicFramePr>
          <p:nvPr/>
        </p:nvGraphicFramePr>
        <p:xfrm>
          <a:off x="474663" y="1371600"/>
          <a:ext cx="8267700" cy="4837814"/>
        </p:xfrm>
        <a:graphic>
          <a:graphicData uri="http://schemas.openxmlformats.org/drawingml/2006/table">
            <a:tbl>
              <a:tblPr/>
              <a:tblGrid>
                <a:gridCol w="295275"/>
                <a:gridCol w="311150"/>
                <a:gridCol w="3994150"/>
                <a:gridCol w="2187575"/>
                <a:gridCol w="1479550"/>
              </a:tblGrid>
              <a:tr h="56743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dirty="0" smtClean="0">
                        <a:ln>
                          <a:noFill/>
                        </a:ln>
                        <a:solidFill>
                          <a:srgbClr val="FFFFFF"/>
                        </a:solidFill>
                        <a:effectLst/>
                        <a:latin typeface="Gill Sans MT"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bg1"/>
                          </a:solidFill>
                          <a:effectLst/>
                          <a:latin typeface="Gill Sans MT" pitchFamily="34" charset="0"/>
                          <a:ea typeface="ＭＳ Ｐゴシック" charset="-128"/>
                        </a:rPr>
                        <a:t>条件</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Gill Sans MT" pitchFamily="34" charset="0"/>
                          <a:ea typeface="ＭＳ Ｐゴシック" charset="-128"/>
                        </a:rPr>
                        <a:t>当該条件が必須となっている</a:t>
                      </a:r>
                      <a:endParaRPr kumimoji="1" lang="en-US" altLang="ja-JP" sz="1200" b="1" i="0" u="none" strike="noStrike" cap="none" normalizeH="0" baseline="0" dirty="0" smtClean="0">
                        <a:ln>
                          <a:noFill/>
                        </a:ln>
                        <a:solidFill>
                          <a:schemeClr val="bg1"/>
                        </a:solidFill>
                        <a:effectLst/>
                        <a:latin typeface="Gill Sans MT"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Gill Sans MT" pitchFamily="34" charset="0"/>
                          <a:ea typeface="ＭＳ Ｐゴシック" charset="-128"/>
                        </a:rPr>
                        <a:t>ライセンス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bg1"/>
                          </a:solidFill>
                          <a:effectLst/>
                          <a:latin typeface="Gill Sans MT" pitchFamily="34" charset="0"/>
                          <a:ea typeface="ＭＳ Ｐゴシック" charset="-128"/>
                        </a:rPr>
                        <a:t>当該条件を選択可能なライセンス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97922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Gill Sans MT" pitchFamily="34" charset="0"/>
                          <a:ea typeface="ＭＳ Ｐゴシック" charset="-128"/>
                        </a:rPr>
                        <a:t>出典表示</a:t>
                      </a:r>
                    </a:p>
                  </a:txBody>
                  <a:tcPr vert="eaVert"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hMerge="1">
                  <a:txBody>
                    <a:bodyPr/>
                    <a:lstStyle/>
                    <a:p>
                      <a:endParaRPr kumimoji="1" lang="ja-JP" altLang="en-US"/>
                    </a:p>
                  </a:txBody>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1" lang="ja-JP" altLang="en-US" sz="1200" b="0" i="0" u="none" strike="noStrike" cap="none" normalizeH="0" baseline="0" dirty="0" smtClean="0">
                          <a:ln>
                            <a:noFill/>
                          </a:ln>
                          <a:solidFill>
                            <a:schemeClr val="tx1"/>
                          </a:solidFill>
                          <a:effectLst/>
                          <a:latin typeface="Gill Sans MT" pitchFamily="34" charset="0"/>
                          <a:ea typeface="ＭＳ Ｐゴシック" charset="-128"/>
                        </a:rPr>
                        <a:t>当該ライセンスで発行されている情報について、複製、頒布、再利用等を行う際に、元の情報のタイトル、著作者、</a:t>
                      </a:r>
                      <a:r>
                        <a:rPr kumimoji="1" lang="en-US" altLang="ja-JP" sz="1200" b="0" i="0" u="none" strike="noStrike" cap="none" normalizeH="0" baseline="0" dirty="0" smtClean="0">
                          <a:ln>
                            <a:noFill/>
                          </a:ln>
                          <a:solidFill>
                            <a:schemeClr val="tx1"/>
                          </a:solidFill>
                          <a:effectLst/>
                          <a:latin typeface="Gill Sans MT" pitchFamily="34" charset="0"/>
                          <a:ea typeface="ＭＳ Ｐゴシック" charset="-128"/>
                        </a:rPr>
                        <a:t>URL</a:t>
                      </a:r>
                      <a:r>
                        <a:rPr kumimoji="1" lang="ja-JP" altLang="en-US" sz="1200" b="0" i="0" u="none" strike="noStrike" cap="none" normalizeH="0" baseline="0" dirty="0" smtClean="0">
                          <a:ln>
                            <a:noFill/>
                          </a:ln>
                          <a:solidFill>
                            <a:schemeClr val="tx1"/>
                          </a:solidFill>
                          <a:effectLst/>
                          <a:latin typeface="Gill Sans MT" pitchFamily="34" charset="0"/>
                          <a:ea typeface="ＭＳ Ｐゴシック" charset="-128"/>
                        </a:rPr>
                        <a:t>等を表記することを求める。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1" lang="en-US" altLang="ja-JP" sz="1200" b="0" i="0" u="none" strike="noStrike" cap="none" normalizeH="0" baseline="0" smtClean="0">
                          <a:ln>
                            <a:noFill/>
                          </a:ln>
                          <a:solidFill>
                            <a:schemeClr val="tx1"/>
                          </a:solidFill>
                          <a:effectLst/>
                          <a:latin typeface="Gill Sans MT" pitchFamily="34" charset="0"/>
                          <a:ea typeface="ＭＳ Ｐゴシック" charset="-128"/>
                        </a:rPr>
                        <a:t>Open Government Licence</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1" lang="en-US" altLang="ja-JP" sz="1200" b="0" i="0" u="none" strike="noStrike" cap="none" normalizeH="0" baseline="0" smtClean="0">
                          <a:ln>
                            <a:noFill/>
                          </a:ln>
                          <a:solidFill>
                            <a:schemeClr val="tx1"/>
                          </a:solidFill>
                          <a:effectLst/>
                          <a:latin typeface="Gill Sans MT" pitchFamily="34" charset="0"/>
                          <a:ea typeface="ＭＳ Ｐゴシック" charset="-128"/>
                        </a:rPr>
                        <a:t>Open License</a:t>
                      </a:r>
                      <a:endParaRPr kumimoji="1" lang="en-US" altLang="ja-JP" sz="1200" b="1" i="0" u="sng" strike="noStrike" cap="none" normalizeH="0" baseline="0" smtClean="0">
                        <a:ln>
                          <a:noFill/>
                        </a:ln>
                        <a:solidFill>
                          <a:schemeClr val="tx1"/>
                        </a:solidFill>
                        <a:effectLst/>
                        <a:latin typeface="Gill Sans MT" pitchFamily="34" charset="0"/>
                        <a:ea typeface="ＭＳ Ｐゴシック" charset="-128"/>
                      </a:endParaRP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1" lang="en-US" altLang="ja-JP" sz="1200" b="0" i="0" u="none" strike="noStrike" cap="none" normalizeH="0" baseline="0" smtClean="0">
                          <a:ln>
                            <a:noFill/>
                          </a:ln>
                          <a:solidFill>
                            <a:schemeClr val="tx1"/>
                          </a:solidFill>
                          <a:effectLst/>
                          <a:latin typeface="Gill Sans MT" pitchFamily="34" charset="0"/>
                          <a:ea typeface="ＭＳ Ｐゴシック" charset="-128"/>
                        </a:rPr>
                        <a:t>Creative Commons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1" lang="en-US" altLang="ja-JP" sz="1200" b="0" i="0" u="none" strike="noStrike" cap="none" normalizeH="0" baseline="0" smtClean="0">
                          <a:ln>
                            <a:noFill/>
                          </a:ln>
                          <a:solidFill>
                            <a:schemeClr val="tx1"/>
                          </a:solidFill>
                          <a:effectLst/>
                          <a:latin typeface="Gill Sans MT" pitchFamily="34" charset="0"/>
                          <a:ea typeface="ＭＳ Ｐゴシック" charset="-128"/>
                        </a:rPr>
                        <a:t>Open Data Commons License</a:t>
                      </a:r>
                      <a:endParaRPr kumimoji="1" lang="ja-JP" altLang="en-US" sz="1200" b="0" i="0" u="none" strike="noStrike" cap="none" normalizeH="0" baseline="0" smtClean="0">
                        <a:ln>
                          <a:noFill/>
                        </a:ln>
                        <a:solidFill>
                          <a:schemeClr val="tx1"/>
                        </a:solidFill>
                        <a:effectLst/>
                        <a:latin typeface="Gill Sans MT"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r>
              <a:tr h="1248367">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Gill Sans MT" pitchFamily="34" charset="0"/>
                          <a:ea typeface="ＭＳ Ｐゴシック" charset="-128"/>
                        </a:rPr>
                        <a:t>商業利用</a:t>
                      </a:r>
                    </a:p>
                  </a:txBody>
                  <a:tcPr vert="eaVert"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hMerge="1">
                  <a:txBody>
                    <a:bodyPr/>
                    <a:lstStyle/>
                    <a:p>
                      <a:endParaRPr kumimoji="1" lang="ja-JP" altLang="en-US"/>
                    </a:p>
                  </a:txBody>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1" lang="ja-JP" altLang="en-US" sz="1200" b="0" i="0" u="none" strike="noStrike" cap="none" normalizeH="0" baseline="0" dirty="0" smtClean="0">
                          <a:ln>
                            <a:noFill/>
                          </a:ln>
                          <a:solidFill>
                            <a:schemeClr val="tx1"/>
                          </a:solidFill>
                          <a:effectLst/>
                          <a:latin typeface="Gill Sans MT" pitchFamily="34" charset="0"/>
                          <a:ea typeface="ＭＳ Ｐゴシック" charset="-128"/>
                        </a:rPr>
                        <a:t>当該ライセンスで発行されている情報について、商業的な利用を許諾する。</a:t>
                      </a:r>
                      <a:endParaRPr kumimoji="1" lang="en-US" altLang="ja-JP" sz="1200" b="0" i="0" u="none" strike="noStrike" cap="none" normalizeH="0" baseline="0" dirty="0" smtClean="0">
                        <a:ln>
                          <a:noFill/>
                        </a:ln>
                        <a:solidFill>
                          <a:schemeClr val="tx1"/>
                        </a:solidFill>
                        <a:effectLst/>
                        <a:latin typeface="Gill Sans MT" pitchFamily="34" charset="0"/>
                        <a:ea typeface="ＭＳ Ｐゴシック" charset="-128"/>
                      </a:endParaRP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1" lang="ja-JP" altLang="en-US" sz="1200" b="0" i="0" u="none" strike="noStrike" cap="none" normalizeH="0" baseline="0" dirty="0" smtClean="0">
                          <a:ln>
                            <a:noFill/>
                          </a:ln>
                          <a:solidFill>
                            <a:schemeClr val="tx1"/>
                          </a:solidFill>
                          <a:effectLst/>
                          <a:latin typeface="Gill Sans MT" pitchFamily="34" charset="0"/>
                          <a:ea typeface="ＭＳ Ｐゴシック" charset="-128"/>
                        </a:rPr>
                        <a:t>対象となる情報を、そのまま複製して販売することや、対象となる情報を再利用（改変）して作成した二次的著作物を販売することが可能になる。</a:t>
                      </a:r>
                      <a:endParaRPr kumimoji="1" lang="en-US" altLang="ja-JP" sz="1200" b="0" i="0" u="none" strike="noStrike" cap="none" normalizeH="0" baseline="0" dirty="0" smtClean="0">
                        <a:ln>
                          <a:noFill/>
                        </a:ln>
                        <a:solidFill>
                          <a:schemeClr val="tx1"/>
                        </a:solidFill>
                        <a:effectLst/>
                        <a:latin typeface="Gill Sans MT"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1" lang="en-US" altLang="ja-JP" sz="1200" b="0" i="0" u="none" strike="noStrike" cap="none" normalizeH="0" baseline="0" smtClean="0">
                          <a:ln>
                            <a:noFill/>
                          </a:ln>
                          <a:solidFill>
                            <a:schemeClr val="tx1"/>
                          </a:solidFill>
                          <a:effectLst/>
                          <a:latin typeface="Gill Sans MT" pitchFamily="34" charset="0"/>
                          <a:ea typeface="ＭＳ Ｐゴシック" charset="-128"/>
                        </a:rPr>
                        <a:t>Open License</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1" lang="en-US" altLang="ja-JP" sz="1200" b="0" i="0" u="none" strike="noStrike" cap="none" normalizeH="0" baseline="0" smtClean="0">
                          <a:ln>
                            <a:noFill/>
                          </a:ln>
                          <a:solidFill>
                            <a:schemeClr val="tx1"/>
                          </a:solidFill>
                          <a:effectLst/>
                          <a:latin typeface="Gill Sans MT" pitchFamily="34" charset="0"/>
                          <a:ea typeface="ＭＳ Ｐゴシック" charset="-128"/>
                        </a:rPr>
                        <a:t>Open Data Commons License</a:t>
                      </a:r>
                      <a:endParaRPr kumimoji="1" lang="ja-JP" altLang="en-US" sz="1200" b="0" i="0" u="none" strike="noStrike" cap="none" normalizeH="0" baseline="0" smtClean="0">
                        <a:ln>
                          <a:noFill/>
                        </a:ln>
                        <a:solidFill>
                          <a:schemeClr val="tx1"/>
                        </a:solidFill>
                        <a:effectLst/>
                        <a:latin typeface="Gill Sans MT"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1" lang="en-US" altLang="ja-JP" sz="1200" b="0" i="0" u="none" strike="noStrike" cap="none" normalizeH="0" baseline="0" smtClean="0">
                          <a:ln>
                            <a:noFill/>
                          </a:ln>
                          <a:solidFill>
                            <a:schemeClr val="tx1"/>
                          </a:solidFill>
                          <a:effectLst/>
                          <a:latin typeface="Gill Sans MT" pitchFamily="34" charset="0"/>
                          <a:ea typeface="ＭＳ Ｐゴシック" charset="-128"/>
                        </a:rPr>
                        <a:t>Open Government Licence</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1" lang="en-US" altLang="ja-JP" sz="1200" b="0" i="0" u="none" strike="noStrike" cap="none" normalizeH="0" baseline="0" smtClean="0">
                          <a:ln>
                            <a:noFill/>
                          </a:ln>
                          <a:solidFill>
                            <a:schemeClr val="tx1"/>
                          </a:solidFill>
                          <a:effectLst/>
                          <a:latin typeface="Gill Sans MT" pitchFamily="34" charset="0"/>
                          <a:ea typeface="ＭＳ Ｐゴシック" charset="-128"/>
                        </a:rPr>
                        <a:t>Creative Commons</a:t>
                      </a:r>
                      <a:endParaRPr kumimoji="1" lang="ja-JP" altLang="en-US" sz="1200" b="0" i="0" u="none" strike="noStrike" cap="none" normalizeH="0" baseline="0" smtClean="0">
                        <a:ln>
                          <a:noFill/>
                        </a:ln>
                        <a:solidFill>
                          <a:schemeClr val="tx1"/>
                        </a:solidFill>
                        <a:effectLst/>
                        <a:latin typeface="Gill Sans MT"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r>
              <a:tr h="1021390">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Gill Sans MT" pitchFamily="34" charset="0"/>
                          <a:ea typeface="ＭＳ Ｐゴシック" charset="-128"/>
                        </a:rPr>
                        <a:t>再利用</a:t>
                      </a:r>
                      <a:endParaRPr kumimoji="1" lang="en-US" altLang="ja-JP" sz="1200" b="1" i="0" u="none" strike="noStrike" cap="none" normalizeH="0" baseline="0" smtClean="0">
                        <a:ln>
                          <a:noFill/>
                        </a:ln>
                        <a:solidFill>
                          <a:schemeClr val="tx1"/>
                        </a:solidFill>
                        <a:effectLst/>
                        <a:latin typeface="Gill Sans MT" pitchFamily="34" charset="0"/>
                        <a:ea typeface="ＭＳ Ｐゴシック" charset="-128"/>
                      </a:endParaRPr>
                    </a:p>
                  </a:txBody>
                  <a:tcPr vert="eaVert"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Gill Sans MT" pitchFamily="34" charset="0"/>
                          <a:ea typeface="ＭＳ Ｐゴシック" charset="-128"/>
                        </a:rPr>
                        <a:t>継承あり</a:t>
                      </a:r>
                      <a:endParaRPr kumimoji="1" lang="en-US" altLang="ja-JP" sz="1200" b="1" i="0" u="none" strike="noStrike" cap="none" normalizeH="0" baseline="0" smtClean="0">
                        <a:ln>
                          <a:noFill/>
                        </a:ln>
                        <a:solidFill>
                          <a:schemeClr val="tx1"/>
                        </a:solidFill>
                        <a:effectLst/>
                        <a:latin typeface="Gill Sans MT" pitchFamily="34" charset="0"/>
                        <a:ea typeface="ＭＳ Ｐゴシック" charset="-128"/>
                      </a:endParaRPr>
                    </a:p>
                  </a:txBody>
                  <a:tcPr vert="eaVert"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1" lang="ja-JP" altLang="en-US" sz="1200" b="0" i="0" u="none" strike="noStrike" cap="none" normalizeH="0" baseline="0" dirty="0" smtClean="0">
                          <a:ln>
                            <a:noFill/>
                          </a:ln>
                          <a:solidFill>
                            <a:schemeClr val="tx1"/>
                          </a:solidFill>
                          <a:effectLst/>
                          <a:latin typeface="Gill Sans MT" pitchFamily="34" charset="0"/>
                          <a:ea typeface="ＭＳ Ｐゴシック" charset="-128"/>
                        </a:rPr>
                        <a:t>当該ライセンスで発行されている情報について、再利用（改変）を行うことを許諾するが、再利用（改変）して作成した二次的著作物について、元の情報と同じライセンスを採用することを要求する。（再利用を許可させる）</a:t>
                      </a:r>
                      <a:endParaRPr kumimoji="1" lang="en-US" altLang="ja-JP" sz="1200" b="0" i="0" u="none" strike="noStrike" cap="none" normalizeH="0" baseline="0" dirty="0" smtClean="0">
                        <a:ln>
                          <a:noFill/>
                        </a:ln>
                        <a:solidFill>
                          <a:schemeClr val="tx1"/>
                        </a:solidFill>
                        <a:effectLst/>
                        <a:latin typeface="Gill Sans MT"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1" lang="en-US" altLang="ja-JP" sz="1200" b="0" i="0" u="none" strike="noStrike" cap="none" normalizeH="0" baseline="0" smtClean="0">
                          <a:ln>
                            <a:noFill/>
                          </a:ln>
                          <a:solidFill>
                            <a:schemeClr val="tx1"/>
                          </a:solidFill>
                          <a:effectLst/>
                          <a:latin typeface="Gill Sans MT" pitchFamily="34" charset="0"/>
                          <a:ea typeface="ＭＳ Ｐゴシック" charset="-128"/>
                        </a:rPr>
                        <a:t>Open Data Commons License</a:t>
                      </a:r>
                      <a:endParaRPr kumimoji="1" lang="ja-JP" altLang="en-US" sz="1200" b="0" i="0" u="none" strike="noStrike" cap="none" normalizeH="0" baseline="0" smtClean="0">
                        <a:ln>
                          <a:noFill/>
                        </a:ln>
                        <a:solidFill>
                          <a:schemeClr val="tx1"/>
                        </a:solidFill>
                        <a:effectLst/>
                        <a:latin typeface="Gill Sans MT"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1" lang="en-US" altLang="ja-JP" sz="1200" b="0" i="0" u="none" strike="noStrike" cap="none" normalizeH="0" baseline="0" smtClean="0">
                          <a:ln>
                            <a:noFill/>
                          </a:ln>
                          <a:solidFill>
                            <a:schemeClr val="tx1"/>
                          </a:solidFill>
                          <a:effectLst/>
                          <a:latin typeface="Gill Sans MT" pitchFamily="34" charset="0"/>
                          <a:ea typeface="ＭＳ Ｐゴシック" charset="-128"/>
                        </a:rPr>
                        <a:t>Creative Commons</a:t>
                      </a:r>
                      <a:endParaRPr kumimoji="1" lang="ja-JP" altLang="en-US" sz="1200" b="0" i="0" u="none" strike="noStrike" cap="none" normalizeH="0" baseline="0" smtClean="0">
                        <a:ln>
                          <a:noFill/>
                        </a:ln>
                        <a:solidFill>
                          <a:schemeClr val="tx1"/>
                        </a:solidFill>
                        <a:effectLst/>
                        <a:latin typeface="Gill Sans MT"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r>
              <a:tr h="102139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Gill Sans MT" pitchFamily="34" charset="0"/>
                          <a:ea typeface="ＭＳ Ｐゴシック" charset="-128"/>
                        </a:rPr>
                        <a:t>継承無し</a:t>
                      </a:r>
                      <a:endParaRPr kumimoji="1" lang="en-US" altLang="ja-JP" sz="1200" b="1" i="0" u="none" strike="noStrike" cap="none" normalizeH="0" baseline="0" smtClean="0">
                        <a:ln>
                          <a:noFill/>
                        </a:ln>
                        <a:solidFill>
                          <a:schemeClr val="tx1"/>
                        </a:solidFill>
                        <a:effectLst/>
                        <a:latin typeface="Gill Sans MT" pitchFamily="34" charset="0"/>
                        <a:ea typeface="ＭＳ Ｐゴシック" charset="-128"/>
                      </a:endParaRPr>
                    </a:p>
                  </a:txBody>
                  <a:tcPr vert="eaVert"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1" lang="ja-JP" altLang="en-US" sz="1200" b="0" i="0" u="none" strike="noStrike" cap="none" normalizeH="0" baseline="0" dirty="0" smtClean="0">
                          <a:ln>
                            <a:noFill/>
                          </a:ln>
                          <a:solidFill>
                            <a:schemeClr val="tx1"/>
                          </a:solidFill>
                          <a:effectLst/>
                          <a:latin typeface="Gill Sans MT" pitchFamily="34" charset="0"/>
                          <a:ea typeface="ＭＳ Ｐゴシック" charset="-128"/>
                        </a:rPr>
                        <a:t>当該ライセンスで発行されている情報について、再利用（改変）を行うことを許諾する。再利用してできた二次的著作物の利用条件は自由に決めることができる</a:t>
                      </a:r>
                      <a:endParaRPr kumimoji="1" lang="en-US" altLang="ja-JP" sz="1200" b="0" i="0" u="none" strike="noStrike" cap="none" normalizeH="0" baseline="0" dirty="0" smtClean="0">
                        <a:ln>
                          <a:noFill/>
                        </a:ln>
                        <a:solidFill>
                          <a:schemeClr val="tx1"/>
                        </a:solidFill>
                        <a:effectLst/>
                        <a:latin typeface="Gill Sans MT" pitchFamily="34" charset="0"/>
                        <a:ea typeface="ＭＳ Ｐゴシック" charset="-128"/>
                      </a:endParaRP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1" lang="ja-JP" altLang="en-US" sz="1200" b="0" i="0" u="none" strike="noStrike" cap="none" normalizeH="0" baseline="0" dirty="0" smtClean="0">
                          <a:ln>
                            <a:noFill/>
                          </a:ln>
                          <a:solidFill>
                            <a:schemeClr val="tx1"/>
                          </a:solidFill>
                          <a:effectLst/>
                          <a:latin typeface="Gill Sans MT" pitchFamily="34" charset="0"/>
                          <a:ea typeface="ＭＳ Ｐゴシック" charset="-128"/>
                        </a:rPr>
                        <a:t>小説を映画化する、翻訳する等の行為が対象となる。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1" lang="en-US" altLang="ja-JP" sz="1200" b="0" i="0" u="none" strike="noStrike" cap="none" normalizeH="0" baseline="0" smtClean="0">
                          <a:ln>
                            <a:noFill/>
                          </a:ln>
                          <a:solidFill>
                            <a:schemeClr val="tx1"/>
                          </a:solidFill>
                          <a:effectLst/>
                          <a:latin typeface="Gill Sans MT" pitchFamily="34" charset="0"/>
                          <a:ea typeface="ＭＳ Ｐゴシック" charset="-128"/>
                        </a:rPr>
                        <a:t>Open Government Licence</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1" lang="en-US" altLang="ja-JP" sz="1200" b="0" i="0" u="none" strike="noStrike" cap="none" normalizeH="0" baseline="0" smtClean="0">
                          <a:ln>
                            <a:noFill/>
                          </a:ln>
                          <a:solidFill>
                            <a:schemeClr val="tx1"/>
                          </a:solidFill>
                          <a:effectLst/>
                          <a:latin typeface="Gill Sans MT" pitchFamily="34" charset="0"/>
                          <a:ea typeface="ＭＳ Ｐゴシック" charset="-128"/>
                        </a:rPr>
                        <a:t>Open License</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1" lang="en-US" altLang="ja-JP" sz="1200" b="0" i="0" u="none" strike="noStrike" cap="none" normalizeH="0" baseline="0" smtClean="0">
                          <a:ln>
                            <a:noFill/>
                          </a:ln>
                          <a:solidFill>
                            <a:schemeClr val="tx1"/>
                          </a:solidFill>
                          <a:effectLst/>
                          <a:latin typeface="Gill Sans MT" pitchFamily="34" charset="0"/>
                          <a:ea typeface="ＭＳ Ｐゴシック" charset="-128"/>
                        </a:rPr>
                        <a:t>Open Data Commons License</a:t>
                      </a:r>
                      <a:endParaRPr kumimoji="1" lang="ja-JP" altLang="en-US" sz="1200" b="0" i="0" u="none" strike="noStrike" cap="none" normalizeH="0" baseline="0" smtClean="0">
                        <a:ln>
                          <a:noFill/>
                        </a:ln>
                        <a:solidFill>
                          <a:schemeClr val="tx1"/>
                        </a:solidFill>
                        <a:effectLst/>
                        <a:latin typeface="Gill Sans MT"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1" lang="en-US" altLang="ja-JP" sz="1200" b="0" i="0" u="none" strike="noStrike" cap="none" normalizeH="0" baseline="0" dirty="0" smtClean="0">
                          <a:ln>
                            <a:noFill/>
                          </a:ln>
                          <a:solidFill>
                            <a:schemeClr val="tx1"/>
                          </a:solidFill>
                          <a:effectLst/>
                          <a:latin typeface="Gill Sans MT" pitchFamily="34" charset="0"/>
                          <a:ea typeface="ＭＳ Ｐゴシック" charset="-128"/>
                        </a:rPr>
                        <a:t>Creative Commons</a:t>
                      </a:r>
                      <a:endParaRPr kumimoji="1" lang="ja-JP" altLang="en-US" sz="1200" b="0" i="0" u="none" strike="noStrike" cap="none" normalizeH="0" baseline="0" dirty="0" smtClean="0">
                        <a:ln>
                          <a:noFill/>
                        </a:ln>
                        <a:solidFill>
                          <a:schemeClr val="tx1"/>
                        </a:solidFill>
                        <a:effectLst/>
                        <a:latin typeface="Gill Sans MT"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5B1E34AC-0285-4A5B-8D6F-3107AA723DA7}" type="slidenum">
              <a:rPr lang="ja-JP" altLang="en-US" smtClean="0"/>
              <a:pPr>
                <a:defRPr/>
              </a:pPr>
              <a:t>1</a:t>
            </a:fld>
            <a:endParaRPr lang="ja-JP" altLang="en-US" dirty="0"/>
          </a:p>
        </p:txBody>
      </p:sp>
      <p:sp>
        <p:nvSpPr>
          <p:cNvPr id="15362" name="タイトル 1"/>
          <p:cNvSpPr>
            <a:spLocks noGrp="1"/>
          </p:cNvSpPr>
          <p:nvPr>
            <p:ph type="title"/>
          </p:nvPr>
        </p:nvSpPr>
        <p:spPr>
          <a:xfrm>
            <a:off x="404813" y="165100"/>
            <a:ext cx="8739187" cy="792163"/>
          </a:xfrm>
        </p:spPr>
        <p:txBody>
          <a:bodyPr/>
          <a:lstStyle/>
          <a:p>
            <a:r>
              <a:rPr lang="ja-JP" altLang="en-US" sz="2000" smtClean="0"/>
              <a:t>目次</a:t>
            </a:r>
            <a:endParaRPr lang="en-US" altLang="ja-JP" sz="2000" smtClean="0">
              <a:solidFill>
                <a:schemeClr val="tx1"/>
              </a:solidFill>
            </a:endParaRPr>
          </a:p>
        </p:txBody>
      </p:sp>
      <p:sp>
        <p:nvSpPr>
          <p:cNvPr id="15363" name="コンテンツ プレースホルダー 3"/>
          <p:cNvSpPr>
            <a:spLocks noGrp="1"/>
          </p:cNvSpPr>
          <p:nvPr>
            <p:ph sz="quarter" idx="1"/>
          </p:nvPr>
        </p:nvSpPr>
        <p:spPr>
          <a:xfrm>
            <a:off x="123825" y="1201479"/>
            <a:ext cx="8804275" cy="5681921"/>
          </a:xfrm>
        </p:spPr>
        <p:txBody>
          <a:bodyPr/>
          <a:lstStyle/>
          <a:p>
            <a:pPr marL="549275" lvl="2" indent="0">
              <a:lnSpc>
                <a:spcPts val="1400"/>
              </a:lnSpc>
              <a:buFont typeface="Wingdings 3" pitchFamily="18" charset="2"/>
              <a:buNone/>
            </a:pPr>
            <a:r>
              <a:rPr lang="ja-JP" altLang="en-US" sz="1600" b="1" dirty="0" smtClean="0"/>
              <a:t>１．検討の方向性</a:t>
            </a:r>
            <a:endParaRPr lang="en-US" altLang="ja-JP" sz="1600" b="1" dirty="0" smtClean="0"/>
          </a:p>
          <a:p>
            <a:pPr marL="549275" lvl="2" indent="0">
              <a:lnSpc>
                <a:spcPts val="1400"/>
              </a:lnSpc>
              <a:buFont typeface="Wingdings 3" pitchFamily="18" charset="2"/>
              <a:buNone/>
            </a:pPr>
            <a:r>
              <a:rPr lang="ja-JP" altLang="en-US" sz="1400" dirty="0" smtClean="0"/>
              <a:t>　　・公共データの利用条件に係る現状と課題</a:t>
            </a:r>
            <a:endParaRPr lang="en-US" altLang="ja-JP" sz="1400" dirty="0" smtClean="0"/>
          </a:p>
          <a:p>
            <a:pPr marL="549275" lvl="2" indent="0">
              <a:lnSpc>
                <a:spcPts val="1400"/>
              </a:lnSpc>
              <a:buFont typeface="Wingdings 3" pitchFamily="18" charset="2"/>
              <a:buNone/>
            </a:pPr>
            <a:r>
              <a:rPr lang="ja-JP" altLang="en-US" sz="1400" dirty="0" smtClean="0"/>
              <a:t>　　・課題解決の方向性</a:t>
            </a:r>
            <a:endParaRPr lang="en-US" altLang="ja-JP" sz="1400" dirty="0" smtClean="0"/>
          </a:p>
          <a:p>
            <a:pPr marL="549275" lvl="2" indent="0">
              <a:lnSpc>
                <a:spcPts val="1400"/>
              </a:lnSpc>
              <a:buFont typeface="Wingdings 3" pitchFamily="18" charset="2"/>
              <a:buNone/>
            </a:pPr>
            <a:endParaRPr lang="en-US" altLang="ja-JP" sz="1600" dirty="0" smtClean="0">
              <a:solidFill>
                <a:srgbClr val="00B050"/>
              </a:solidFill>
            </a:endParaRPr>
          </a:p>
          <a:p>
            <a:pPr marL="549275" lvl="2" indent="0">
              <a:lnSpc>
                <a:spcPts val="1400"/>
              </a:lnSpc>
              <a:buFont typeface="Wingdings 3" pitchFamily="18" charset="2"/>
              <a:buNone/>
            </a:pPr>
            <a:r>
              <a:rPr lang="ja-JP" altLang="en-US" sz="1600" b="1" dirty="0" smtClean="0"/>
              <a:t>２．海外における二次利用の基本的な考え方</a:t>
            </a:r>
            <a:endParaRPr lang="en-US" altLang="ja-JP" sz="1600" b="1" dirty="0" smtClean="0"/>
          </a:p>
          <a:p>
            <a:pPr marL="549275" lvl="2" indent="0">
              <a:lnSpc>
                <a:spcPts val="1400"/>
              </a:lnSpc>
              <a:buFont typeface="Wingdings 3" pitchFamily="18" charset="2"/>
              <a:buNone/>
            </a:pPr>
            <a:endParaRPr lang="ja-JP" altLang="en-US" sz="1600" dirty="0" smtClean="0"/>
          </a:p>
          <a:p>
            <a:pPr marL="549275" lvl="2" indent="0">
              <a:lnSpc>
                <a:spcPts val="1400"/>
              </a:lnSpc>
              <a:buFont typeface="Wingdings 3" pitchFamily="18" charset="2"/>
              <a:buNone/>
            </a:pPr>
            <a:r>
              <a:rPr lang="ja-JP" altLang="en-US" sz="1600" b="1" dirty="0" smtClean="0"/>
              <a:t>３．海外で採用されているライセンスの比較</a:t>
            </a:r>
            <a:endParaRPr lang="en-US" altLang="ja-JP" sz="1600" b="1" dirty="0" smtClean="0"/>
          </a:p>
          <a:p>
            <a:pPr marL="549275" lvl="2" indent="0">
              <a:lnSpc>
                <a:spcPts val="1400"/>
              </a:lnSpc>
              <a:buFont typeface="Wingdings 3" pitchFamily="18" charset="2"/>
              <a:buNone/>
            </a:pPr>
            <a:endParaRPr lang="ja-JP" altLang="en-US" sz="1600" dirty="0" smtClean="0"/>
          </a:p>
          <a:p>
            <a:pPr marL="549275" lvl="2" indent="0">
              <a:lnSpc>
                <a:spcPts val="1400"/>
              </a:lnSpc>
              <a:buFont typeface="Wingdings 3" pitchFamily="18" charset="2"/>
              <a:buNone/>
            </a:pPr>
            <a:r>
              <a:rPr lang="ja-JP" altLang="en-US" sz="1600" b="1" dirty="0" smtClean="0"/>
              <a:t>４．国内での採用が考えられるライセンス（利用条件明示方法）の検討</a:t>
            </a:r>
          </a:p>
          <a:p>
            <a:pPr marL="549275" lvl="2" indent="0">
              <a:lnSpc>
                <a:spcPts val="1400"/>
              </a:lnSpc>
              <a:buFont typeface="Wingdings 3" pitchFamily="18" charset="2"/>
              <a:buNone/>
            </a:pPr>
            <a:endParaRPr lang="ja-JP" altLang="en-US" sz="1600" dirty="0" smtClean="0"/>
          </a:p>
          <a:p>
            <a:pPr marL="549275" lvl="2" indent="0">
              <a:lnSpc>
                <a:spcPts val="1400"/>
              </a:lnSpc>
              <a:buFont typeface="Wingdings 3" pitchFamily="18" charset="2"/>
              <a:buNone/>
            </a:pPr>
            <a:r>
              <a:rPr lang="ja-JP" altLang="en-US" sz="1600" b="1" dirty="0" smtClean="0"/>
              <a:t>５．ケーススタディ（情報通信白書、統計関連情報ホームページ、地図）</a:t>
            </a:r>
          </a:p>
          <a:p>
            <a:pPr marL="549275" lvl="2" indent="0">
              <a:lnSpc>
                <a:spcPts val="1400"/>
              </a:lnSpc>
              <a:buFont typeface="Wingdings 3" pitchFamily="18" charset="2"/>
              <a:buNone/>
            </a:pPr>
            <a:r>
              <a:rPr lang="ja-JP" altLang="en-US" sz="1400" dirty="0" smtClean="0"/>
              <a:t>　　・試験的にライセンスを採用した場合の課題の有無や解決策等を確認（担当部局へのヒアリングも実施）。</a:t>
            </a:r>
            <a:endParaRPr lang="en-US" altLang="ja-JP" sz="1400" dirty="0" smtClean="0"/>
          </a:p>
          <a:p>
            <a:pPr marL="549275" lvl="2" indent="0">
              <a:lnSpc>
                <a:spcPts val="1400"/>
              </a:lnSpc>
              <a:buFont typeface="Wingdings 3" pitchFamily="18" charset="2"/>
              <a:buNone/>
            </a:pPr>
            <a:endParaRPr lang="ja-JP" altLang="en-US" sz="1600" dirty="0" smtClean="0"/>
          </a:p>
          <a:p>
            <a:pPr marL="549275" lvl="2" indent="0">
              <a:lnSpc>
                <a:spcPts val="1400"/>
              </a:lnSpc>
              <a:buFont typeface="Wingdings 3" pitchFamily="18" charset="2"/>
              <a:buNone/>
            </a:pPr>
            <a:r>
              <a:rPr lang="ja-JP" altLang="en-US" sz="1600" b="1" dirty="0" smtClean="0"/>
              <a:t>６．利用規約案及び委託契約書条文案等の検討</a:t>
            </a:r>
          </a:p>
          <a:p>
            <a:pPr marL="549275" lvl="2" indent="0">
              <a:lnSpc>
                <a:spcPts val="1400"/>
              </a:lnSpc>
              <a:buFont typeface="Wingdings 3" pitchFamily="18" charset="2"/>
              <a:buNone/>
            </a:pPr>
            <a:r>
              <a:rPr lang="ja-JP" altLang="en-US" sz="1400" dirty="0" smtClean="0"/>
              <a:t>　　・利用規約案：ウェブサイトや当該データに記載する方法、内容など。</a:t>
            </a:r>
          </a:p>
          <a:p>
            <a:pPr marL="549275" lvl="2" indent="0">
              <a:lnSpc>
                <a:spcPts val="1400"/>
              </a:lnSpc>
              <a:buFont typeface="Wingdings 3" pitchFamily="18" charset="2"/>
              <a:buNone/>
            </a:pPr>
            <a:r>
              <a:rPr lang="ja-JP" altLang="en-US" sz="1400" dirty="0" smtClean="0"/>
              <a:t>　　・委託契約書条文案等：著作権の集約及び二次利用を可能にするために必要な事項。</a:t>
            </a:r>
            <a:endParaRPr lang="en-US" altLang="ja-JP" sz="1400" dirty="0" smtClean="0"/>
          </a:p>
          <a:p>
            <a:pPr marL="549275" lvl="2" indent="0">
              <a:lnSpc>
                <a:spcPts val="1400"/>
              </a:lnSpc>
              <a:buFont typeface="Wingdings 3" pitchFamily="18" charset="2"/>
              <a:buNone/>
            </a:pPr>
            <a:endParaRPr lang="ja-JP" altLang="en-US" sz="1600" dirty="0" smtClean="0"/>
          </a:p>
          <a:p>
            <a:pPr marL="549275" lvl="2" indent="0">
              <a:lnSpc>
                <a:spcPts val="1400"/>
              </a:lnSpc>
              <a:buFont typeface="Wingdings 3" pitchFamily="18" charset="2"/>
              <a:buNone/>
            </a:pPr>
            <a:r>
              <a:rPr lang="ja-JP" altLang="en-US" sz="1600" b="1" dirty="0" smtClean="0"/>
              <a:t>７．その他留意すべき事項</a:t>
            </a:r>
          </a:p>
          <a:p>
            <a:pPr marL="549275" lvl="2" indent="0">
              <a:lnSpc>
                <a:spcPts val="1400"/>
              </a:lnSpc>
              <a:buNone/>
            </a:pPr>
            <a:r>
              <a:rPr lang="ja-JP" altLang="en-US" sz="1400" dirty="0" smtClean="0"/>
              <a:t>　　・例：ヘルプデスクの設置、</a:t>
            </a:r>
            <a:r>
              <a:rPr lang="en-US" altLang="ja-JP" sz="1400" dirty="0" smtClean="0"/>
              <a:t>FAQ</a:t>
            </a:r>
            <a:r>
              <a:rPr lang="ja-JP" altLang="en-US" sz="1400" dirty="0" smtClean="0"/>
              <a:t>の充実、職員研修の実施など。</a:t>
            </a:r>
            <a:endParaRPr lang="en-US" altLang="ja-JP" sz="1400" dirty="0" smtClean="0"/>
          </a:p>
          <a:p>
            <a:pPr marL="549275" lvl="2" indent="0">
              <a:lnSpc>
                <a:spcPts val="1400"/>
              </a:lnSpc>
              <a:buNone/>
            </a:pPr>
            <a:endParaRPr lang="ja-JP" altLang="en-US" sz="1600" dirty="0"/>
          </a:p>
          <a:p>
            <a:pPr marL="549275" lvl="2" indent="0">
              <a:lnSpc>
                <a:spcPts val="1400"/>
              </a:lnSpc>
              <a:buNone/>
            </a:pPr>
            <a:r>
              <a:rPr lang="ja-JP" altLang="en-US" sz="1600" b="1" dirty="0" smtClean="0"/>
              <a:t>８．電子行政オープンデータ実務者会議への提言</a:t>
            </a:r>
          </a:p>
          <a:p>
            <a:pPr marL="549275" lvl="2" indent="0">
              <a:lnSpc>
                <a:spcPts val="1400"/>
              </a:lnSpc>
              <a:buFont typeface="Wingdings 3" pitchFamily="18" charset="2"/>
              <a:buNone/>
            </a:pPr>
            <a:endParaRPr lang="ja-JP" altLang="en-US" sz="16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タイトル 1"/>
          <p:cNvSpPr>
            <a:spLocks noGrp="1"/>
          </p:cNvSpPr>
          <p:nvPr>
            <p:ph type="title"/>
          </p:nvPr>
        </p:nvSpPr>
        <p:spPr>
          <a:xfrm>
            <a:off x="482600" y="2471738"/>
            <a:ext cx="8753475" cy="914400"/>
          </a:xfrm>
        </p:spPr>
        <p:txBody>
          <a:bodyPr/>
          <a:lstStyle/>
          <a:p>
            <a:pPr eaLnBrk="1" hangingPunct="1"/>
            <a:r>
              <a:rPr lang="ja-JP" altLang="en-US" sz="2800" smtClean="0"/>
              <a:t>４．国内での採用が考えられるライセンス</a:t>
            </a:r>
            <a:r>
              <a:rPr lang="en-US" altLang="ja-JP" sz="2800" smtClean="0"/>
              <a:t/>
            </a:r>
            <a:br>
              <a:rPr lang="en-US" altLang="ja-JP" sz="2800" smtClean="0"/>
            </a:br>
            <a:r>
              <a:rPr lang="ja-JP" altLang="en-US" sz="2800" smtClean="0"/>
              <a:t>　　（利用条件明示方法）の検討</a:t>
            </a:r>
          </a:p>
        </p:txBody>
      </p:sp>
      <p:sp>
        <p:nvSpPr>
          <p:cNvPr id="3" name="スライド番号プレースホルダー 2"/>
          <p:cNvSpPr>
            <a:spLocks noGrp="1"/>
          </p:cNvSpPr>
          <p:nvPr>
            <p:ph type="sldNum" sz="quarter" idx="10"/>
          </p:nvPr>
        </p:nvSpPr>
        <p:spPr/>
        <p:txBody>
          <a:bodyPr/>
          <a:lstStyle/>
          <a:p>
            <a:pPr>
              <a:defRPr/>
            </a:pPr>
            <a:fld id="{B206C0E6-3773-43F3-B8D2-2C7AC42D18D7}" type="slidenum">
              <a:rPr lang="ja-JP" altLang="en-US" smtClean="0"/>
              <a:pPr>
                <a:defRPr/>
              </a:pPr>
              <a:t>19</a:t>
            </a:fld>
            <a:endParaRPr lang="ja-JP"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C431CA16-8E6A-4AEB-9989-EC3BF8471FFC}" type="slidenum">
              <a:rPr lang="ja-JP" altLang="en-US" smtClean="0"/>
              <a:pPr>
                <a:defRPr/>
              </a:pPr>
              <a:t>20</a:t>
            </a:fld>
            <a:endParaRPr lang="ja-JP" altLang="en-US" dirty="0"/>
          </a:p>
        </p:txBody>
      </p:sp>
      <p:sp>
        <p:nvSpPr>
          <p:cNvPr id="36866" name="タイトル 1"/>
          <p:cNvSpPr>
            <a:spLocks noGrp="1"/>
          </p:cNvSpPr>
          <p:nvPr>
            <p:ph type="title"/>
          </p:nvPr>
        </p:nvSpPr>
        <p:spPr>
          <a:xfrm>
            <a:off x="404813" y="165100"/>
            <a:ext cx="8229600" cy="792163"/>
          </a:xfrm>
        </p:spPr>
        <p:txBody>
          <a:bodyPr/>
          <a:lstStyle/>
          <a:p>
            <a:pPr eaLnBrk="1" hangingPunct="1"/>
            <a:r>
              <a:rPr lang="ja-JP" altLang="en-US" sz="2400" smtClean="0"/>
              <a:t>（１）国内での採用が考えられるライセンスの検討</a:t>
            </a:r>
          </a:p>
        </p:txBody>
      </p:sp>
      <p:sp>
        <p:nvSpPr>
          <p:cNvPr id="36867" name="コンテンツ プレースホルダー 1"/>
          <p:cNvSpPr>
            <a:spLocks noGrp="1"/>
          </p:cNvSpPr>
          <p:nvPr>
            <p:ph sz="quarter" idx="1"/>
          </p:nvPr>
        </p:nvSpPr>
        <p:spPr>
          <a:xfrm>
            <a:off x="457200" y="1003300"/>
            <a:ext cx="8301038" cy="588963"/>
          </a:xfrm>
        </p:spPr>
        <p:txBody>
          <a:bodyPr/>
          <a:lstStyle/>
          <a:p>
            <a:r>
              <a:rPr lang="ja-JP" altLang="en-US" sz="1400" smtClean="0"/>
              <a:t>二次利用を促進するためのライセンス（利用条件）について、諸外国で利用されているライセンスを、国内での採用を想定して比較検討すると、以下のようになる。</a:t>
            </a:r>
            <a:endParaRPr lang="en-US" altLang="ja-JP" sz="1800" smtClean="0"/>
          </a:p>
        </p:txBody>
      </p:sp>
      <p:graphicFrame>
        <p:nvGraphicFramePr>
          <p:cNvPr id="7" name="Group 69"/>
          <p:cNvGraphicFramePr>
            <a:graphicFrameLocks noGrp="1"/>
          </p:cNvGraphicFramePr>
          <p:nvPr/>
        </p:nvGraphicFramePr>
        <p:xfrm>
          <a:off x="752475" y="1535113"/>
          <a:ext cx="7728709" cy="2987040"/>
        </p:xfrm>
        <a:graphic>
          <a:graphicData uri="http://schemas.openxmlformats.org/drawingml/2006/table">
            <a:tbl>
              <a:tblPr/>
              <a:tblGrid>
                <a:gridCol w="2544709"/>
                <a:gridCol w="1296000"/>
                <a:gridCol w="1296000"/>
                <a:gridCol w="1296000"/>
                <a:gridCol w="1296000"/>
              </a:tblGrid>
              <a:tr h="58548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cap="none" normalizeH="0" baseline="0" dirty="0" smtClean="0">
                          <a:ln>
                            <a:noFill/>
                          </a:ln>
                          <a:solidFill>
                            <a:srgbClr val="FFFFFF"/>
                          </a:solidFill>
                          <a:effectLst/>
                          <a:latin typeface="Gill Sans MT" pitchFamily="34" charset="0"/>
                          <a:ea typeface="ＭＳ Ｐゴシック" charset="-128"/>
                        </a:rPr>
                        <a:t>ライセンスに求められる条件</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mn-ea"/>
                          <a:ea typeface="+mn-ea"/>
                        </a:rPr>
                        <a:t>Open Government </a:t>
                      </a:r>
                      <a:r>
                        <a:rPr kumimoji="1" lang="en-US" altLang="ja-JP" sz="1200" b="0" i="0" u="none" strike="noStrike" cap="none" normalizeH="0" baseline="0" dirty="0" err="1" smtClean="0">
                          <a:ln>
                            <a:noFill/>
                          </a:ln>
                          <a:solidFill>
                            <a:srgbClr val="000000"/>
                          </a:solidFill>
                          <a:effectLst/>
                          <a:latin typeface="+mn-ea"/>
                          <a:ea typeface="+mn-ea"/>
                        </a:rPr>
                        <a:t>Licence</a:t>
                      </a:r>
                      <a:endParaRPr kumimoji="1" lang="ja-JP" altLang="en-US" sz="1200" b="0" i="0" u="none" strike="noStrike" cap="none" normalizeH="0" baseline="0" dirty="0" smtClean="0">
                        <a:ln>
                          <a:noFill/>
                        </a:ln>
                        <a:solidFill>
                          <a:srgbClr val="000000"/>
                        </a:solidFill>
                        <a:effectLst/>
                        <a:latin typeface="+mn-ea"/>
                        <a:ea typeface="+mn-ea"/>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mn-ea"/>
                          <a:ea typeface="+mn-ea"/>
                        </a:rPr>
                        <a:t>Open License</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rgbClr val="000000"/>
                          </a:solidFill>
                          <a:effectLst/>
                          <a:latin typeface="+mn-ea"/>
                          <a:ea typeface="+mn-ea"/>
                        </a:rPr>
                        <a:t>(LICENCE OUVERTE)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mn-ea"/>
                          <a:ea typeface="+mn-ea"/>
                        </a:rPr>
                        <a:t>Open Data Commons License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mn-ea"/>
                          <a:ea typeface="+mn-ea"/>
                        </a:rPr>
                        <a:t>Creative Commons License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r>
              <a:tr h="3565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Gill Sans MT" pitchFamily="34" charset="0"/>
                          <a:ea typeface="ＭＳ Ｐゴシック" charset="-128"/>
                        </a:rPr>
                        <a:t>諸外国と互換性のあるライセンスであること</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n-ea"/>
                          <a:ea typeface="+mn-ea"/>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n-ea"/>
                          <a:ea typeface="+mn-ea"/>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n-ea"/>
                          <a:ea typeface="+mn-ea"/>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n-ea"/>
                          <a:ea typeface="+mn-ea"/>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r>
              <a:tr h="2075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Gill Sans MT" pitchFamily="34" charset="0"/>
                          <a:ea typeface="ＭＳ Ｐゴシック" charset="-128"/>
                        </a:rPr>
                        <a:t>出典表示が求められていること</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n-ea"/>
                          <a:ea typeface="+mn-ea"/>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n-ea"/>
                          <a:ea typeface="+mn-ea"/>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n-ea"/>
                          <a:ea typeface="+mn-ea"/>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n-ea"/>
                          <a:ea typeface="+mn-ea"/>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r>
              <a:tr h="4366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Gill Sans MT" pitchFamily="34" charset="0"/>
                          <a:ea typeface="ＭＳ Ｐゴシック" charset="-128"/>
                        </a:rPr>
                        <a:t>提供時に条件の選択ができること（改変の可否／商用利用の可否）</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mn-ea"/>
                          <a:ea typeface="+mn-ea"/>
                        </a:rPr>
                        <a:t>△</a:t>
                      </a:r>
                      <a:endParaRPr kumimoji="1" lang="en-US" altLang="ja-JP" sz="1200" b="0" i="0" u="none" strike="noStrike" cap="none" normalizeH="0" baseline="0" smtClean="0">
                        <a:ln>
                          <a:noFill/>
                        </a:ln>
                        <a:solidFill>
                          <a:srgbClr val="000000"/>
                        </a:solidFill>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mn-ea"/>
                          <a:ea typeface="+mn-ea"/>
                        </a:rPr>
                        <a:t>（商用のみ）</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mn-ea"/>
                          <a:ea typeface="+mn-ea"/>
                        </a:rPr>
                        <a:t>×</a:t>
                      </a:r>
                      <a:endParaRPr kumimoji="1" lang="ja-JP" altLang="en-US" sz="1200" b="0" i="0" u="none" strike="noStrike" cap="none" normalizeH="0" baseline="0" smtClean="0">
                        <a:ln>
                          <a:noFill/>
                        </a:ln>
                        <a:solidFill>
                          <a:srgbClr val="000000"/>
                        </a:solidFill>
                        <a:effectLst/>
                        <a:latin typeface="+mn-ea"/>
                        <a:ea typeface="+mn-ea"/>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mn-ea"/>
                          <a:ea typeface="+mn-ea"/>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0000"/>
                          </a:solidFill>
                          <a:effectLst/>
                          <a:latin typeface="+mn-ea"/>
                          <a:ea typeface="+mn-ea"/>
                        </a:rPr>
                        <a:t>（改変時の承継の有無のみ）</a:t>
                      </a:r>
                      <a:endParaRPr kumimoji="1" lang="en-US" altLang="ja-JP" sz="1100" b="0" i="0" u="none" strike="noStrike" cap="none" normalizeH="0" baseline="0" dirty="0" smtClean="0">
                        <a:ln>
                          <a:noFill/>
                        </a:ln>
                        <a:solidFill>
                          <a:srgbClr val="000000"/>
                        </a:solidFill>
                        <a:effectLst/>
                        <a:latin typeface="+mn-ea"/>
                        <a:ea typeface="+mn-ea"/>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n-ea"/>
                          <a:ea typeface="+mn-ea"/>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r>
              <a:tr h="2281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Gill Sans MT" pitchFamily="34" charset="0"/>
                          <a:ea typeface="ＭＳ Ｐゴシック" charset="-128"/>
                        </a:rPr>
                        <a:t>制約の少ないライセンスであること</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n-ea"/>
                          <a:ea typeface="+mn-ea"/>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n-ea"/>
                          <a:ea typeface="+mn-ea"/>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n-ea"/>
                          <a:ea typeface="+mn-ea"/>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n-ea"/>
                          <a:ea typeface="+mn-ea"/>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r>
              <a:tr h="1901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Gill Sans MT" pitchFamily="34" charset="0"/>
                          <a:ea typeface="ＭＳ Ｐゴシック" charset="-128"/>
                        </a:rPr>
                        <a:t>無保証に対応していること</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mn-ea"/>
                          <a:ea typeface="+mn-ea"/>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mn-ea"/>
                          <a:ea typeface="+mn-ea"/>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mn-ea"/>
                          <a:ea typeface="+mn-ea"/>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n-ea"/>
                          <a:ea typeface="+mn-ea"/>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r>
              <a:tr h="4182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Gill Sans MT" pitchFamily="34" charset="0"/>
                          <a:ea typeface="ＭＳ Ｐゴシック" charset="-128"/>
                        </a:rPr>
                        <a:t>複数の国（政府）で採用している実績があること</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mn-ea"/>
                          <a:ea typeface="+mn-ea"/>
                        </a:rPr>
                        <a:t>×</a:t>
                      </a:r>
                      <a:endParaRPr kumimoji="1" lang="ja-JP" altLang="en-US" sz="1200" b="0" i="0" u="none" strike="noStrike" cap="none" normalizeH="0" baseline="0" dirty="0" smtClean="0">
                        <a:ln>
                          <a:noFill/>
                        </a:ln>
                        <a:solidFill>
                          <a:srgbClr val="000000"/>
                        </a:solidFill>
                        <a:effectLst/>
                        <a:latin typeface="+mn-ea"/>
                        <a:ea typeface="+mn-ea"/>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mn-ea"/>
                          <a:ea typeface="+mn-ea"/>
                        </a:rPr>
                        <a:t>×</a:t>
                      </a:r>
                      <a:endParaRPr kumimoji="1" lang="ja-JP" altLang="en-US" sz="1200" b="0" i="0" u="none" strike="noStrike" cap="none" normalizeH="0" baseline="0" smtClean="0">
                        <a:ln>
                          <a:noFill/>
                        </a:ln>
                        <a:solidFill>
                          <a:srgbClr val="000000"/>
                        </a:solidFill>
                        <a:effectLst/>
                        <a:latin typeface="+mn-ea"/>
                        <a:ea typeface="+mn-ea"/>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n-ea"/>
                          <a:ea typeface="+mn-ea"/>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n-ea"/>
                          <a:ea typeface="+mn-ea"/>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r>
            </a:tbl>
          </a:graphicData>
        </a:graphic>
      </p:graphicFrame>
      <p:sp>
        <p:nvSpPr>
          <p:cNvPr id="8" name="下矢印 7"/>
          <p:cNvSpPr/>
          <p:nvPr/>
        </p:nvSpPr>
        <p:spPr>
          <a:xfrm>
            <a:off x="4044950" y="4591050"/>
            <a:ext cx="1054100" cy="1666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コンテンツ プレースホルダー 1"/>
          <p:cNvSpPr txBox="1">
            <a:spLocks/>
          </p:cNvSpPr>
          <p:nvPr/>
        </p:nvSpPr>
        <p:spPr bwMode="auto">
          <a:xfrm>
            <a:off x="461963" y="4787900"/>
            <a:ext cx="8208962" cy="1900238"/>
          </a:xfrm>
          <a:prstGeom prst="rect">
            <a:avLst/>
          </a:prstGeom>
          <a:noFill/>
          <a:ln w="9525">
            <a:noFill/>
            <a:miter lim="800000"/>
            <a:headEnd/>
            <a:tailEnd/>
          </a:ln>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a:lnSpc>
                <a:spcPts val="1500"/>
              </a:lnSpc>
              <a:defRPr/>
            </a:pPr>
            <a:r>
              <a:rPr lang="ja-JP" altLang="en-US" sz="1400" u="sng" dirty="0">
                <a:solidFill>
                  <a:srgbClr val="FF0000"/>
                </a:solidFill>
              </a:rPr>
              <a:t>国内での採用が考えられるライセンスとして、上記の条件を満たす、クリエイティブ・コモンズ・ライセンスで試行するのが望ましい</a:t>
            </a:r>
            <a:r>
              <a:rPr lang="ja-JP" altLang="en-US" sz="1400" dirty="0"/>
              <a:t>のではないか</a:t>
            </a:r>
            <a:r>
              <a:rPr lang="ja-JP" altLang="en-US" sz="1400" dirty="0" smtClean="0"/>
              <a:t>。</a:t>
            </a:r>
            <a:endParaRPr lang="en-US" altLang="ja-JP" sz="1400" dirty="0" smtClean="0"/>
          </a:p>
          <a:p>
            <a:pPr>
              <a:lnSpc>
                <a:spcPts val="1500"/>
              </a:lnSpc>
              <a:defRPr/>
            </a:pPr>
            <a:r>
              <a:rPr lang="ja-JP" altLang="en-US" sz="1400" dirty="0"/>
              <a:t>クリエイティブ・コモンズ・ライセンスの中でも、</a:t>
            </a:r>
            <a:r>
              <a:rPr lang="ja-JP" altLang="en-US" sz="1400" u="sng" dirty="0">
                <a:solidFill>
                  <a:srgbClr val="FF0000"/>
                </a:solidFill>
              </a:rPr>
              <a:t>最も利用範囲が広い</a:t>
            </a:r>
            <a:r>
              <a:rPr lang="en-US" altLang="ja-JP" sz="1400" u="sng" dirty="0">
                <a:solidFill>
                  <a:srgbClr val="FF0000"/>
                </a:solidFill>
              </a:rPr>
              <a:t>CC-BY</a:t>
            </a:r>
            <a:r>
              <a:rPr lang="ja-JP" altLang="en-US" sz="1400" u="sng" dirty="0">
                <a:solidFill>
                  <a:srgbClr val="FF0000"/>
                </a:solidFill>
              </a:rPr>
              <a:t>を軸</a:t>
            </a:r>
            <a:r>
              <a:rPr lang="ja-JP" altLang="en-US" sz="1400" u="sng" dirty="0" smtClean="0">
                <a:solidFill>
                  <a:srgbClr val="FF0000"/>
                </a:solidFill>
              </a:rPr>
              <a:t>に試行するのが望ましい</a:t>
            </a:r>
            <a:r>
              <a:rPr lang="ja-JP" altLang="en-US" sz="1400" dirty="0" smtClean="0"/>
              <a:t>のではないか。</a:t>
            </a:r>
            <a:endParaRPr lang="en-US" altLang="ja-JP" sz="1400" dirty="0" smtClean="0"/>
          </a:p>
          <a:p>
            <a:pPr>
              <a:lnSpc>
                <a:spcPts val="1500"/>
              </a:lnSpc>
              <a:defRPr/>
            </a:pPr>
            <a:r>
              <a:rPr lang="ja-JP" altLang="en-US" sz="1400" dirty="0" smtClean="0"/>
              <a:t>データガバナンス</a:t>
            </a:r>
            <a:r>
              <a:rPr lang="ja-JP" altLang="en-US" sz="1400" dirty="0"/>
              <a:t>委員会においては</a:t>
            </a:r>
            <a:r>
              <a:rPr lang="ja-JP" altLang="en-US" sz="1400" dirty="0" smtClean="0"/>
              <a:t>、</a:t>
            </a:r>
            <a:r>
              <a:rPr lang="en-US" altLang="ja-JP" sz="1400" u="sng" dirty="0" smtClean="0">
                <a:solidFill>
                  <a:srgbClr val="FF0000"/>
                </a:solidFill>
              </a:rPr>
              <a:t>CC-BY</a:t>
            </a:r>
            <a:r>
              <a:rPr lang="en-US" altLang="ja-JP" sz="1400" u="sng" baseline="30000" dirty="0" smtClean="0">
                <a:solidFill>
                  <a:srgbClr val="FF0000"/>
                </a:solidFill>
              </a:rPr>
              <a:t>※</a:t>
            </a:r>
            <a:r>
              <a:rPr lang="ja-JP" altLang="en-US" sz="1400" u="sng" dirty="0" smtClean="0">
                <a:solidFill>
                  <a:srgbClr val="FF0000"/>
                </a:solidFill>
              </a:rPr>
              <a:t>を付与した場合の課題の洗い出し</a:t>
            </a:r>
            <a:r>
              <a:rPr lang="ja-JP" altLang="en-US" sz="1400" u="sng" dirty="0">
                <a:solidFill>
                  <a:srgbClr val="FF0000"/>
                </a:solidFill>
              </a:rPr>
              <a:t>とその解決策の検討のため、</a:t>
            </a:r>
            <a:r>
              <a:rPr lang="ja-JP" altLang="en-US" sz="1400" u="sng" dirty="0" smtClean="0">
                <a:solidFill>
                  <a:srgbClr val="FF0000"/>
                </a:solidFill>
              </a:rPr>
              <a:t>今年度</a:t>
            </a:r>
            <a:r>
              <a:rPr lang="ja-JP" altLang="en-US" sz="1400" u="sng" dirty="0">
                <a:solidFill>
                  <a:srgbClr val="FF0000"/>
                </a:solidFill>
              </a:rPr>
              <a:t>、情報通信白書、</a:t>
            </a:r>
            <a:r>
              <a:rPr lang="ja-JP" altLang="en-US" sz="1400" u="sng" dirty="0" smtClean="0">
                <a:solidFill>
                  <a:srgbClr val="FF0000"/>
                </a:solidFill>
              </a:rPr>
              <a:t>統計関連情報ホームページ等</a:t>
            </a:r>
            <a:r>
              <a:rPr lang="ja-JP" altLang="en-US" sz="1400" u="sng" dirty="0">
                <a:solidFill>
                  <a:srgbClr val="FF0000"/>
                </a:solidFill>
              </a:rPr>
              <a:t>を題材にケーススタディを</a:t>
            </a:r>
            <a:r>
              <a:rPr lang="ja-JP" altLang="en-US" sz="1400" u="sng" dirty="0" smtClean="0">
                <a:solidFill>
                  <a:srgbClr val="FF0000"/>
                </a:solidFill>
              </a:rPr>
              <a:t>実施した。</a:t>
            </a:r>
            <a:endParaRPr lang="en-US" altLang="ja-JP" sz="1400" u="sng" dirty="0" smtClean="0">
              <a:solidFill>
                <a:srgbClr val="FF0000"/>
              </a:solidFill>
            </a:endParaRPr>
          </a:p>
          <a:p>
            <a:pPr marL="452438" lvl="1" indent="-452438">
              <a:lnSpc>
                <a:spcPts val="1500"/>
              </a:lnSpc>
              <a:spcBef>
                <a:spcPts val="600"/>
              </a:spcBef>
              <a:buClr>
                <a:schemeClr val="accent1"/>
              </a:buClr>
              <a:buFont typeface="Wingdings 3" pitchFamily="18" charset="2"/>
              <a:buNone/>
              <a:defRPr/>
            </a:pPr>
            <a:r>
              <a:rPr lang="ja-JP" altLang="en-US" sz="1200" dirty="0" smtClean="0">
                <a:latin typeface="ＭＳ Ｐ明朝" pitchFamily="18" charset="-128"/>
                <a:ea typeface="ＭＳ Ｐ明朝" pitchFamily="18" charset="-128"/>
              </a:rPr>
              <a:t>　　　</a:t>
            </a:r>
            <a:r>
              <a:rPr lang="en-US" altLang="ja-JP" sz="1200" dirty="0" smtClean="0">
                <a:latin typeface="ＭＳ Ｐ明朝" pitchFamily="18" charset="-128"/>
                <a:ea typeface="ＭＳ Ｐ明朝" pitchFamily="18" charset="-128"/>
              </a:rPr>
              <a:t>※</a:t>
            </a:r>
            <a:r>
              <a:rPr lang="ja-JP" altLang="en-US" sz="1200" dirty="0" smtClean="0">
                <a:latin typeface="ＭＳ Ｐ明朝" pitchFamily="18" charset="-128"/>
                <a:ea typeface="ＭＳ Ｐ明朝" pitchFamily="18" charset="-128"/>
              </a:rPr>
              <a:t>　</a:t>
            </a:r>
            <a:r>
              <a:rPr lang="en-US" altLang="ja-JP" sz="1200" dirty="0" smtClean="0">
                <a:latin typeface="ＭＳ Ｐ明朝" pitchFamily="18" charset="-128"/>
                <a:ea typeface="ＭＳ Ｐ明朝" pitchFamily="18" charset="-128"/>
              </a:rPr>
              <a:t>CC-BY</a:t>
            </a:r>
            <a:r>
              <a:rPr lang="ja-JP" altLang="en-US" sz="1200" dirty="0" smtClean="0">
                <a:latin typeface="ＭＳ Ｐ明朝" pitchFamily="18" charset="-128"/>
                <a:ea typeface="ＭＳ Ｐ明朝" pitchFamily="18" charset="-128"/>
              </a:rPr>
              <a:t>を</a:t>
            </a:r>
            <a:r>
              <a:rPr lang="ja-JP" altLang="en-US" sz="1200" dirty="0">
                <a:latin typeface="ＭＳ Ｐ明朝" pitchFamily="18" charset="-128"/>
                <a:ea typeface="ＭＳ Ｐ明朝" pitchFamily="18" charset="-128"/>
              </a:rPr>
              <a:t>付与することができない場合、それ以外のクリエイティブ・コモンズ・ライセンス（商用利用無しと</a:t>
            </a:r>
            <a:r>
              <a:rPr lang="ja-JP" altLang="en-US" sz="1200" dirty="0" smtClean="0">
                <a:latin typeface="ＭＳ Ｐ明朝" pitchFamily="18" charset="-128"/>
                <a:ea typeface="ＭＳ Ｐ明朝" pitchFamily="18" charset="-128"/>
              </a:rPr>
              <a:t>する</a:t>
            </a:r>
            <a:r>
              <a:rPr lang="en-US" altLang="ja-JP" sz="1200" dirty="0" smtClean="0">
                <a:latin typeface="ＭＳ Ｐ明朝" pitchFamily="18" charset="-128"/>
                <a:ea typeface="ＭＳ Ｐ明朝" pitchFamily="18" charset="-128"/>
              </a:rPr>
              <a:t>CC-BY-NC</a:t>
            </a:r>
            <a:r>
              <a:rPr lang="ja-JP" altLang="en-US" sz="1200" dirty="0" err="1" smtClean="0">
                <a:latin typeface="ＭＳ Ｐ明朝" pitchFamily="18" charset="-128"/>
                <a:ea typeface="ＭＳ Ｐ明朝" pitchFamily="18" charset="-128"/>
              </a:rPr>
              <a:t>、</a:t>
            </a:r>
            <a:r>
              <a:rPr lang="ja-JP" altLang="en-US" sz="1200" dirty="0">
                <a:latin typeface="ＭＳ Ｐ明朝" pitchFamily="18" charset="-128"/>
                <a:ea typeface="ＭＳ Ｐ明朝" pitchFamily="18" charset="-128"/>
              </a:rPr>
              <a:t>改変利用無しと</a:t>
            </a:r>
            <a:r>
              <a:rPr lang="ja-JP" altLang="en-US" sz="1200" dirty="0" smtClean="0">
                <a:latin typeface="ＭＳ Ｐ明朝" pitchFamily="18" charset="-128"/>
                <a:ea typeface="ＭＳ Ｐ明朝" pitchFamily="18" charset="-128"/>
              </a:rPr>
              <a:t>する</a:t>
            </a:r>
            <a:r>
              <a:rPr lang="en-US" altLang="ja-JP" sz="1200" dirty="0" smtClean="0">
                <a:latin typeface="ＭＳ Ｐ明朝" pitchFamily="18" charset="-128"/>
                <a:ea typeface="ＭＳ Ｐ明朝" pitchFamily="18" charset="-128"/>
              </a:rPr>
              <a:t>CC-BY-ND</a:t>
            </a:r>
            <a:r>
              <a:rPr lang="ja-JP" altLang="en-US" sz="1200" dirty="0" smtClean="0">
                <a:latin typeface="ＭＳ Ｐ明朝" pitchFamily="18" charset="-128"/>
                <a:ea typeface="ＭＳ Ｐ明朝" pitchFamily="18" charset="-128"/>
              </a:rPr>
              <a:t>等</a:t>
            </a:r>
            <a:r>
              <a:rPr lang="ja-JP" altLang="en-US" sz="1200" dirty="0">
                <a:latin typeface="ＭＳ Ｐ明朝" pitchFamily="18" charset="-128"/>
                <a:ea typeface="ＭＳ Ｐ明朝" pitchFamily="18" charset="-128"/>
              </a:rPr>
              <a:t>）の</a:t>
            </a:r>
            <a:r>
              <a:rPr lang="ja-JP" altLang="en-US" sz="1200" dirty="0" smtClean="0">
                <a:latin typeface="ＭＳ Ｐ明朝" pitchFamily="18" charset="-128"/>
                <a:ea typeface="ＭＳ Ｐ明朝" pitchFamily="18" charset="-128"/>
              </a:rPr>
              <a:t>利用</a:t>
            </a:r>
            <a:r>
              <a:rPr lang="ja-JP" altLang="en-US" sz="1200" dirty="0">
                <a:latin typeface="ＭＳ Ｐ明朝" pitchFamily="18" charset="-128"/>
                <a:ea typeface="ＭＳ Ｐ明朝" pitchFamily="18" charset="-128"/>
              </a:rPr>
              <a:t>も</a:t>
            </a:r>
            <a:r>
              <a:rPr lang="ja-JP" altLang="en-US" sz="1200" dirty="0" smtClean="0">
                <a:latin typeface="ＭＳ Ｐ明朝" pitchFamily="18" charset="-128"/>
                <a:ea typeface="ＭＳ Ｐ明朝" pitchFamily="18" charset="-128"/>
              </a:rPr>
              <a:t>検討。</a:t>
            </a:r>
            <a:endParaRPr lang="en-US" altLang="ja-JP" sz="1200" dirty="0">
              <a:latin typeface="ＭＳ Ｐ明朝" pitchFamily="18" charset="-128"/>
              <a:ea typeface="ＭＳ Ｐ明朝" pitchFamily="18" charset="-128"/>
            </a:endParaRPr>
          </a:p>
          <a:p>
            <a:pPr marL="0" indent="0">
              <a:lnSpc>
                <a:spcPts val="1500"/>
              </a:lnSpc>
              <a:buFont typeface="Wingdings 3" pitchFamily="18" charset="2"/>
              <a:buNone/>
              <a:defRPr/>
            </a:pPr>
            <a:endParaRPr lang="ja-JP" altLang="en-US" sz="1400" b="1" u="sng" dirty="0"/>
          </a:p>
          <a:p>
            <a:pPr marL="0" indent="0">
              <a:lnSpc>
                <a:spcPts val="1500"/>
              </a:lnSpc>
              <a:buFont typeface="Wingdings 3" pitchFamily="18" charset="2"/>
              <a:buNone/>
              <a:defRPr/>
            </a:pPr>
            <a:endParaRPr lang="en-US" altLang="ja-JP" sz="1400" b="1" u="sng" dirty="0" smtClean="0"/>
          </a:p>
          <a:p>
            <a:pPr>
              <a:lnSpc>
                <a:spcPts val="1500"/>
              </a:lnSpc>
              <a:defRPr/>
            </a:pPr>
            <a:endParaRPr lang="en-US" altLang="ja-JP" sz="1400" b="1" u="sng"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タイトル 1"/>
          <p:cNvSpPr>
            <a:spLocks noGrp="1"/>
          </p:cNvSpPr>
          <p:nvPr>
            <p:ph type="title"/>
          </p:nvPr>
        </p:nvSpPr>
        <p:spPr>
          <a:xfrm>
            <a:off x="457200" y="12700"/>
            <a:ext cx="8229600" cy="963613"/>
          </a:xfrm>
        </p:spPr>
        <p:txBody>
          <a:bodyPr/>
          <a:lstStyle/>
          <a:p>
            <a:pPr eaLnBrk="1" hangingPunct="1"/>
            <a:r>
              <a:rPr lang="ja-JP" altLang="en-US" sz="2400" smtClean="0"/>
              <a:t>参考１．クリエイティブ・コモンズ・ライセンスの概要</a:t>
            </a:r>
          </a:p>
        </p:txBody>
      </p:sp>
      <p:sp>
        <p:nvSpPr>
          <p:cNvPr id="37890" name="コンテンツ プレースホルダー 2"/>
          <p:cNvSpPr>
            <a:spLocks noGrp="1"/>
          </p:cNvSpPr>
          <p:nvPr>
            <p:ph sz="quarter" idx="1"/>
          </p:nvPr>
        </p:nvSpPr>
        <p:spPr>
          <a:xfrm>
            <a:off x="558800" y="1219200"/>
            <a:ext cx="8047038" cy="2379663"/>
          </a:xfrm>
        </p:spPr>
        <p:txBody>
          <a:bodyPr/>
          <a:lstStyle/>
          <a:p>
            <a:pPr eaLnBrk="1" hangingPunct="1">
              <a:lnSpc>
                <a:spcPct val="80000"/>
              </a:lnSpc>
            </a:pPr>
            <a:r>
              <a:rPr lang="ja-JP" altLang="en-US" sz="1800" smtClean="0"/>
              <a:t>概要</a:t>
            </a:r>
            <a:endParaRPr lang="en-US" altLang="ja-JP" sz="1800" smtClean="0"/>
          </a:p>
          <a:p>
            <a:pPr lvl="1" eaLnBrk="1" hangingPunct="1">
              <a:lnSpc>
                <a:spcPct val="80000"/>
              </a:lnSpc>
            </a:pPr>
            <a:r>
              <a:rPr lang="ja-JP" altLang="en-US" sz="1600" smtClean="0"/>
              <a:t>クリエイティブ・コモンズとは、クリエイティブ・コモンズ・ライセンス（</a:t>
            </a:r>
            <a:r>
              <a:rPr lang="en-US" altLang="ja-JP" sz="1600" smtClean="0"/>
              <a:t>CC</a:t>
            </a:r>
            <a:r>
              <a:rPr lang="ja-JP" altLang="en-US" sz="1600" smtClean="0"/>
              <a:t>ライセンス）を提供している国際的非営利組織とそのプロジェクトの総称。</a:t>
            </a:r>
            <a:endParaRPr lang="en-US" altLang="ja-JP" sz="1600" smtClean="0"/>
          </a:p>
          <a:p>
            <a:pPr lvl="1" eaLnBrk="1" hangingPunct="1">
              <a:lnSpc>
                <a:spcPct val="80000"/>
              </a:lnSpc>
            </a:pPr>
            <a:r>
              <a:rPr lang="en-US" altLang="ja-JP" sz="1600" smtClean="0"/>
              <a:t>2001</a:t>
            </a:r>
            <a:r>
              <a:rPr lang="ja-JP" altLang="en-US" sz="1600" smtClean="0"/>
              <a:t>年に組織が設立され、</a:t>
            </a:r>
            <a:r>
              <a:rPr lang="en-US" altLang="ja-JP" sz="1600" smtClean="0"/>
              <a:t>2002</a:t>
            </a:r>
            <a:r>
              <a:rPr lang="ja-JP" altLang="en-US" sz="1600" smtClean="0"/>
              <a:t>年にアメリカにおいて、ライセンスの最初のバージョンが公開されている。（日本では</a:t>
            </a:r>
            <a:r>
              <a:rPr lang="en-US" altLang="ja-JP" sz="1600" smtClean="0"/>
              <a:t>2004</a:t>
            </a:r>
            <a:r>
              <a:rPr lang="ja-JP" altLang="en-US" sz="1600" smtClean="0"/>
              <a:t>年に最初のバージョンが公開）</a:t>
            </a:r>
            <a:endParaRPr lang="en-US" altLang="ja-JP" sz="1600" smtClean="0"/>
          </a:p>
          <a:p>
            <a:pPr lvl="1" eaLnBrk="1" hangingPunct="1">
              <a:lnSpc>
                <a:spcPct val="80000"/>
              </a:lnSpc>
            </a:pPr>
            <a:r>
              <a:rPr lang="en-US" altLang="ja-JP" sz="1600" smtClean="0"/>
              <a:t>CC</a:t>
            </a:r>
            <a:r>
              <a:rPr lang="ja-JP" altLang="en-US" sz="1600" smtClean="0"/>
              <a:t>ライセンスはインターネット時代のための新しい著作権ルールの普及を目指し、様々な作品の作者が自ら「この条件を守れば私の作品を自由に使って良いですよ」という意思表示をするためのツールである。</a:t>
            </a:r>
            <a:endParaRPr lang="en-US" altLang="ja-JP" sz="1600" smtClean="0"/>
          </a:p>
          <a:p>
            <a:pPr lvl="1" eaLnBrk="1" hangingPunct="1">
              <a:lnSpc>
                <a:spcPct val="80000"/>
              </a:lnSpc>
            </a:pPr>
            <a:r>
              <a:rPr lang="en-US" altLang="ja-JP" sz="1600" smtClean="0"/>
              <a:t>CC</a:t>
            </a:r>
            <a:r>
              <a:rPr lang="ja-JP" altLang="en-US" sz="1600" smtClean="0"/>
              <a:t>ライセンスを利用することで、作者は著作権を保持したまま作品を自由に流通させることができ、受け手はライセンス条件の範囲内で再配布やリミックスなどをすることができる。</a:t>
            </a:r>
            <a:endParaRPr lang="en-US" altLang="ja-JP" sz="1600" smtClean="0"/>
          </a:p>
          <a:p>
            <a:pPr lvl="1" eaLnBrk="1" hangingPunct="1">
              <a:lnSpc>
                <a:spcPct val="80000"/>
              </a:lnSpc>
            </a:pPr>
            <a:endParaRPr lang="en-US" altLang="ja-JP" sz="1600" smtClean="0"/>
          </a:p>
        </p:txBody>
      </p:sp>
      <p:sp>
        <p:nvSpPr>
          <p:cNvPr id="3" name="スライド番号プレースホルダー 2"/>
          <p:cNvSpPr>
            <a:spLocks noGrp="1"/>
          </p:cNvSpPr>
          <p:nvPr>
            <p:ph type="sldNum" sz="quarter" idx="10"/>
          </p:nvPr>
        </p:nvSpPr>
        <p:spPr/>
        <p:txBody>
          <a:bodyPr/>
          <a:lstStyle/>
          <a:p>
            <a:pPr>
              <a:defRPr/>
            </a:pPr>
            <a:fld id="{53C4711E-6A24-4CD7-ABA1-157F60F1BBDC}" type="slidenum">
              <a:rPr lang="ja-JP" altLang="en-US" smtClean="0"/>
              <a:pPr>
                <a:defRPr/>
              </a:pPr>
              <a:t>21</a:t>
            </a:fld>
            <a:endParaRPr lang="ja-JP" altLang="en-US" dirty="0"/>
          </a:p>
        </p:txBody>
      </p:sp>
      <p:sp>
        <p:nvSpPr>
          <p:cNvPr id="37892" name="テキスト ボックス 7"/>
          <p:cNvSpPr txBox="1">
            <a:spLocks noChangeArrowheads="1"/>
          </p:cNvSpPr>
          <p:nvPr/>
        </p:nvSpPr>
        <p:spPr bwMode="auto">
          <a:xfrm>
            <a:off x="1222375" y="6234113"/>
            <a:ext cx="7685088" cy="247650"/>
          </a:xfrm>
          <a:prstGeom prst="rect">
            <a:avLst/>
          </a:prstGeom>
          <a:noFill/>
          <a:ln w="9525">
            <a:noFill/>
            <a:miter lim="800000"/>
            <a:headEnd/>
            <a:tailEnd/>
          </a:ln>
        </p:spPr>
        <p:txBody>
          <a:bodyPr>
            <a:spAutoFit/>
          </a:bodyPr>
          <a:lstStyle/>
          <a:p>
            <a:pPr algn="r"/>
            <a:r>
              <a:rPr lang="en-US" altLang="ja-JP" sz="1000"/>
              <a:t>【</a:t>
            </a:r>
            <a:r>
              <a:rPr lang="ja-JP" altLang="en-US" sz="1000"/>
              <a:t>出典</a:t>
            </a:r>
            <a:r>
              <a:rPr lang="en-US" altLang="ja-JP" sz="1000"/>
              <a:t>】 </a:t>
            </a:r>
            <a:r>
              <a:rPr lang="ja-JP" altLang="en-US" sz="1000"/>
              <a:t>クリエイティブ・コモンズ・ジャパン ウェブサイト（</a:t>
            </a:r>
            <a:r>
              <a:rPr lang="en-US" altLang="ja-JP" sz="1000"/>
              <a:t> http://creativecommons.jp/licenses/ </a:t>
            </a:r>
            <a:r>
              <a:rPr lang="ja-JP" altLang="en-US" sz="1000"/>
              <a:t>）をもとにデータガバナンス委員会事務局作成</a:t>
            </a:r>
            <a:endParaRPr lang="en-US" altLang="ja-JP" sz="1000"/>
          </a:p>
        </p:txBody>
      </p:sp>
      <p:pic>
        <p:nvPicPr>
          <p:cNvPr id="37893" name="Picture 2" descr="http://creativecommons.jp/wp/wp-content/uploads/images/licenses/3strata.png"/>
          <p:cNvPicPr>
            <a:picLocks noChangeAspect="1" noChangeArrowheads="1"/>
          </p:cNvPicPr>
          <p:nvPr/>
        </p:nvPicPr>
        <p:blipFill>
          <a:blip r:embed="rId3"/>
          <a:srcRect/>
          <a:stretch>
            <a:fillRect/>
          </a:stretch>
        </p:blipFill>
        <p:spPr bwMode="auto">
          <a:xfrm>
            <a:off x="5019675" y="4143375"/>
            <a:ext cx="3644900" cy="2051050"/>
          </a:xfrm>
          <a:prstGeom prst="rect">
            <a:avLst/>
          </a:prstGeom>
          <a:noFill/>
          <a:ln w="9525">
            <a:noFill/>
            <a:miter lim="800000"/>
            <a:headEnd/>
            <a:tailEnd/>
          </a:ln>
        </p:spPr>
      </p:pic>
      <p:sp>
        <p:nvSpPr>
          <p:cNvPr id="37894" name="コンテンツ プレースホルダー 2"/>
          <p:cNvSpPr txBox="1">
            <a:spLocks/>
          </p:cNvSpPr>
          <p:nvPr/>
        </p:nvSpPr>
        <p:spPr bwMode="auto">
          <a:xfrm>
            <a:off x="458788" y="3884613"/>
            <a:ext cx="4405312" cy="2578100"/>
          </a:xfrm>
          <a:prstGeom prst="rect">
            <a:avLst/>
          </a:prstGeom>
          <a:noFill/>
          <a:ln w="9525">
            <a:noFill/>
            <a:miter lim="800000"/>
            <a:headEnd/>
            <a:tailEnd/>
          </a:ln>
        </p:spPr>
        <p:txBody>
          <a:bodyPr/>
          <a:lstStyle/>
          <a:p>
            <a:pPr marL="342900" indent="-342900">
              <a:lnSpc>
                <a:spcPct val="80000"/>
              </a:lnSpc>
              <a:spcBef>
                <a:spcPts val="600"/>
              </a:spcBef>
              <a:buClr>
                <a:schemeClr val="accent1"/>
              </a:buClr>
              <a:buSzPct val="76000"/>
              <a:buFont typeface="Wingdings 3" pitchFamily="18" charset="2"/>
              <a:buChar char=""/>
            </a:pPr>
            <a:r>
              <a:rPr lang="ja-JP" altLang="en-US">
                <a:latin typeface="Gill Sans MT" pitchFamily="34" charset="0"/>
              </a:rPr>
              <a:t>ライセンスの特徴</a:t>
            </a:r>
            <a:endParaRPr lang="en-US" altLang="ja-JP">
              <a:latin typeface="Gill Sans MT" pitchFamily="34" charset="0"/>
            </a:endParaRPr>
          </a:p>
          <a:p>
            <a:pPr marL="617538" lvl="1" indent="-342900">
              <a:lnSpc>
                <a:spcPct val="80000"/>
              </a:lnSpc>
              <a:spcBef>
                <a:spcPts val="500"/>
              </a:spcBef>
              <a:buClr>
                <a:schemeClr val="accent2"/>
              </a:buClr>
              <a:buSzPct val="76000"/>
              <a:buFont typeface="Wingdings 3" pitchFamily="18" charset="2"/>
              <a:buChar char=""/>
            </a:pPr>
            <a:r>
              <a:rPr lang="en-US" altLang="ja-JP" sz="1600">
                <a:latin typeface="Gill Sans MT" pitchFamily="34" charset="0"/>
              </a:rPr>
              <a:t>CC</a:t>
            </a:r>
            <a:r>
              <a:rPr lang="ja-JP" altLang="en-US" sz="1600">
                <a:latin typeface="Gill Sans MT" pitchFamily="34" charset="0"/>
              </a:rPr>
              <a:t>ライセンスは三つの要素によってその効果を保証しようとしている。</a:t>
            </a:r>
            <a:endParaRPr lang="en-US" altLang="ja-JP" sz="1600">
              <a:latin typeface="Gill Sans MT" pitchFamily="34" charset="0"/>
            </a:endParaRPr>
          </a:p>
          <a:p>
            <a:pPr marL="892175" lvl="2" indent="-342900">
              <a:lnSpc>
                <a:spcPct val="80000"/>
              </a:lnSpc>
              <a:spcBef>
                <a:spcPts val="500"/>
              </a:spcBef>
              <a:buClr>
                <a:schemeClr val="tx1"/>
              </a:buClr>
              <a:buSzPct val="76000"/>
              <a:buFontTx/>
              <a:buAutoNum type="circleNumDbPlain"/>
            </a:pPr>
            <a:r>
              <a:rPr lang="ja-JP" altLang="en-US" sz="1400">
                <a:latin typeface="Gill Sans MT" pitchFamily="34" charset="0"/>
              </a:rPr>
              <a:t>法律に詳しくない人でもライセンスの内容がすぐに理解できる簡潔な説明文として、「コモンズ証」</a:t>
            </a:r>
            <a:endParaRPr lang="en-US" altLang="ja-JP" sz="1400">
              <a:latin typeface="Gill Sans MT" pitchFamily="34" charset="0"/>
            </a:endParaRPr>
          </a:p>
          <a:p>
            <a:pPr marL="892175" lvl="2" indent="-342900">
              <a:lnSpc>
                <a:spcPct val="80000"/>
              </a:lnSpc>
              <a:spcBef>
                <a:spcPts val="500"/>
              </a:spcBef>
              <a:buClr>
                <a:schemeClr val="tx1"/>
              </a:buClr>
              <a:buSzPct val="76000"/>
              <a:buFontTx/>
              <a:buAutoNum type="circleNumDbPlain"/>
            </a:pPr>
            <a:r>
              <a:rPr lang="ja-JP" altLang="en-US" sz="1400">
                <a:latin typeface="Gill Sans MT" pitchFamily="34" charset="0"/>
              </a:rPr>
              <a:t>同じ内容を法律の専門家が読むために法的に記述した「利用許諾」（ライセンス原文）</a:t>
            </a:r>
            <a:endParaRPr lang="en-US" altLang="ja-JP" sz="1400">
              <a:latin typeface="Gill Sans MT" pitchFamily="34" charset="0"/>
            </a:endParaRPr>
          </a:p>
          <a:p>
            <a:pPr marL="892175" lvl="2" indent="-342900">
              <a:lnSpc>
                <a:spcPct val="80000"/>
              </a:lnSpc>
              <a:spcBef>
                <a:spcPts val="500"/>
              </a:spcBef>
              <a:buClr>
                <a:schemeClr val="tx1"/>
              </a:buClr>
              <a:buSzPct val="76000"/>
              <a:buFontTx/>
              <a:buAutoNum type="circleNumDbPlain"/>
            </a:pPr>
            <a:r>
              <a:rPr lang="ja-JP" altLang="en-US" sz="1400">
                <a:latin typeface="Gill Sans MT" pitchFamily="34" charset="0"/>
              </a:rPr>
              <a:t>検索エンジンが利用するための、作品そのもの（コンテンツ）に付随する説明的な情報である「メタデータ」</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タイトル 1"/>
          <p:cNvSpPr>
            <a:spLocks noGrp="1"/>
          </p:cNvSpPr>
          <p:nvPr>
            <p:ph type="title"/>
          </p:nvPr>
        </p:nvSpPr>
        <p:spPr>
          <a:xfrm>
            <a:off x="415925" y="12700"/>
            <a:ext cx="8932863" cy="963613"/>
          </a:xfrm>
        </p:spPr>
        <p:txBody>
          <a:bodyPr/>
          <a:lstStyle/>
          <a:p>
            <a:pPr eaLnBrk="1" hangingPunct="1"/>
            <a:r>
              <a:rPr lang="ja-JP" altLang="en-US" sz="2400" smtClean="0"/>
              <a:t>参考２．クリエイティブ・コモンズ・ライセンスの種類・評価</a:t>
            </a:r>
          </a:p>
        </p:txBody>
      </p:sp>
      <p:graphicFrame>
        <p:nvGraphicFramePr>
          <p:cNvPr id="50255" name="Group 79"/>
          <p:cNvGraphicFramePr>
            <a:graphicFrameLocks noGrp="1"/>
          </p:cNvGraphicFramePr>
          <p:nvPr>
            <p:extLst>
              <p:ext uri="{D42A27DB-BD31-4B8C-83A1-F6EECF244321}">
                <p14:modId xmlns:p14="http://schemas.microsoft.com/office/powerpoint/2010/main" val="1482449299"/>
              </p:ext>
            </p:extLst>
          </p:nvPr>
        </p:nvGraphicFramePr>
        <p:xfrm>
          <a:off x="458788" y="1190626"/>
          <a:ext cx="8355012" cy="4965623"/>
        </p:xfrm>
        <a:graphic>
          <a:graphicData uri="http://schemas.openxmlformats.org/drawingml/2006/table">
            <a:tbl>
              <a:tblPr/>
              <a:tblGrid>
                <a:gridCol w="1130300"/>
                <a:gridCol w="1658295"/>
                <a:gridCol w="1256355"/>
                <a:gridCol w="1174750"/>
                <a:gridCol w="1733550"/>
                <a:gridCol w="1401762"/>
              </a:tblGrid>
              <a:tr h="33860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rgbClr val="FFFFFF"/>
                          </a:solidFill>
                          <a:effectLst/>
                          <a:latin typeface="Gill Sans MT" pitchFamily="34" charset="0"/>
                          <a:ea typeface="ＭＳ Ｐゴシック" charset="-128"/>
                        </a:rPr>
                        <a:t>イメージ</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Gill Sans MT" pitchFamily="34" charset="0"/>
                          <a:ea typeface="ＭＳ Ｐゴシック" charset="-128"/>
                        </a:rPr>
                        <a:t>ライセンス名称</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Gill Sans MT" pitchFamily="34" charset="0"/>
                          <a:ea typeface="ＭＳ Ｐゴシック" charset="-128"/>
                        </a:rPr>
                        <a:t>要求事項</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rgbClr val="FFFFFF"/>
                          </a:solidFill>
                          <a:effectLst/>
                          <a:latin typeface="Gill Sans MT" pitchFamily="34" charset="0"/>
                          <a:ea typeface="ＭＳ Ｐゴシック" charset="-128"/>
                        </a:rPr>
                        <a:t>公共データに適用する上での当委員会の評価</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00167">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Gill Sans MT" pitchFamily="34" charset="0"/>
                          <a:ea typeface="ＭＳ Ｐゴシック" charset="-128"/>
                        </a:rPr>
                        <a:t>出典表示</a:t>
                      </a:r>
                    </a:p>
                  </a:txBody>
                  <a:tcPr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Gill Sans MT" pitchFamily="34" charset="0"/>
                          <a:ea typeface="ＭＳ Ｐゴシック" charset="-128"/>
                        </a:rPr>
                        <a:t>商業利用</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Gill Sans MT" pitchFamily="34" charset="0"/>
                          <a:ea typeface="ＭＳ Ｐゴシック" charset="-128"/>
                        </a:rPr>
                        <a:t>改変</a:t>
                      </a:r>
                    </a:p>
                  </a:txBody>
                  <a:tcPr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vMerge="1">
                  <a:txBody>
                    <a:bodyPr/>
                    <a:lstStyle/>
                    <a:p>
                      <a:endParaRPr kumimoji="1" lang="ja-JP" altLang="en-US"/>
                    </a:p>
                  </a:txBody>
                  <a:tcPr/>
                </a:tc>
              </a:tr>
              <a:tr h="64933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Gill Sans MT"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表示</a:t>
                      </a: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 2.1 </a:t>
                      </a: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日本</a:t>
                      </a:r>
                      <a:endParaRPr kumimoji="1" lang="en-US" altLang="ja-JP" sz="1000" b="0" i="0" u="none" strike="noStrike" cap="none" normalizeH="0" baseline="0" smtClean="0">
                        <a:ln>
                          <a:noFill/>
                        </a:ln>
                        <a:solidFill>
                          <a:srgbClr val="000000"/>
                        </a:solidFill>
                        <a:effectLst/>
                        <a:latin typeface="Gill Sans MT"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(CC-BY 2.1 Japan)</a:t>
                      </a:r>
                      <a:endParaRPr kumimoji="1" lang="ja-JP" altLang="en-US" sz="1000" b="0" i="0" u="none" strike="noStrike" cap="none" normalizeH="0" baseline="0" smtClean="0">
                        <a:ln>
                          <a:noFill/>
                        </a:ln>
                        <a:solidFill>
                          <a:srgbClr val="000000"/>
                        </a:solidFill>
                        <a:effectLst/>
                        <a:latin typeface="Gill Sans MT"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必須</a:t>
                      </a:r>
                      <a:endParaRPr kumimoji="1" lang="en-US" altLang="ja-JP" sz="1000" b="0" i="0" u="none" strike="noStrike" cap="none" normalizeH="0" baseline="0" smtClean="0">
                        <a:ln>
                          <a:noFill/>
                        </a:ln>
                        <a:solidFill>
                          <a:srgbClr val="000000"/>
                        </a:solidFill>
                        <a:effectLst/>
                        <a:latin typeface="Gill Sans MT"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（タイトル、全ての著作者、</a:t>
                      </a: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URL</a:t>
                      </a: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を表示）</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許可</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Gill Sans MT" pitchFamily="34" charset="0"/>
                          <a:ea typeface="ＭＳ Ｐゴシック" charset="-128"/>
                        </a:rPr>
                        <a:t>改変を許可する（</a:t>
                      </a:r>
                      <a:r>
                        <a:rPr kumimoji="1" lang="en-US" altLang="ja-JP" sz="1000" b="0" i="0" u="none" strike="noStrike" cap="none" normalizeH="0" baseline="0" dirty="0" smtClean="0">
                          <a:ln>
                            <a:noFill/>
                          </a:ln>
                          <a:solidFill>
                            <a:srgbClr val="000000"/>
                          </a:solidFill>
                          <a:effectLst/>
                          <a:latin typeface="Gill Sans MT" pitchFamily="34" charset="0"/>
                          <a:ea typeface="ＭＳ Ｐゴシック" charset="-128"/>
                        </a:rPr>
                        <a:t>※</a:t>
                      </a:r>
                      <a:r>
                        <a:rPr kumimoji="1" lang="ja-JP" altLang="en-US" sz="1000" b="0" i="0" u="none" strike="noStrike" cap="none" normalizeH="0" baseline="0" dirty="0" smtClean="0">
                          <a:ln>
                            <a:noFill/>
                          </a:ln>
                          <a:solidFill>
                            <a:srgbClr val="000000"/>
                          </a:solidFill>
                          <a:effectLst/>
                          <a:latin typeface="Gill Sans MT" pitchFamily="34" charset="0"/>
                          <a:ea typeface="ＭＳ Ｐゴシック"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Gill Sans MT" pitchFamily="34" charset="0"/>
                          <a:ea typeface="ＭＳ Ｐゴシック" charset="-128"/>
                        </a:rPr>
                        <a:t>最も利用範囲が広いので、推奨。</a:t>
                      </a:r>
                      <a:endParaRPr kumimoji="1" lang="en-US" altLang="ja-JP" sz="1000" b="0" i="0" u="none" strike="noStrike" cap="none" normalizeH="0" baseline="0" dirty="0" smtClean="0">
                        <a:ln>
                          <a:noFill/>
                        </a:ln>
                        <a:solidFill>
                          <a:schemeClr val="tx1"/>
                        </a:solidFill>
                        <a:effectLst/>
                        <a:latin typeface="Gill Sans MT"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r>
              <a:tr h="707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Gill Sans MT"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表示</a:t>
                      </a: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a:t>
                      </a: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非営利 </a:t>
                      </a: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2.1 </a:t>
                      </a: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日本</a:t>
                      </a:r>
                      <a:endParaRPr kumimoji="1" lang="en-US" altLang="ja-JP" sz="1000" b="0" i="0" u="none" strike="noStrike" cap="none" normalizeH="0" baseline="0" smtClean="0">
                        <a:ln>
                          <a:noFill/>
                        </a:ln>
                        <a:solidFill>
                          <a:srgbClr val="000000"/>
                        </a:solidFill>
                        <a:effectLst/>
                        <a:latin typeface="Gill Sans MT"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(CC-BY-NC 2.1 Japan)</a:t>
                      </a:r>
                      <a:endParaRPr kumimoji="1" lang="ja-JP" altLang="en-US" sz="1000" b="0" i="0" u="none" strike="noStrike" cap="none" normalizeH="0" baseline="0" smtClean="0">
                        <a:ln>
                          <a:noFill/>
                        </a:ln>
                        <a:solidFill>
                          <a:srgbClr val="000000"/>
                        </a:solidFill>
                        <a:effectLst/>
                        <a:latin typeface="Gill Sans MT"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必須</a:t>
                      </a:r>
                      <a:endParaRPr kumimoji="1" lang="en-US" altLang="ja-JP" sz="1000" b="0" i="0" u="none" strike="noStrike" cap="none" normalizeH="0" baseline="0" smtClean="0">
                        <a:ln>
                          <a:noFill/>
                        </a:ln>
                        <a:solidFill>
                          <a:srgbClr val="000000"/>
                        </a:solidFill>
                        <a:effectLst/>
                        <a:latin typeface="Gill Sans MT"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（タイトル、全ての著作者、</a:t>
                      </a: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URL</a:t>
                      </a: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を表示）</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許可しない</a:t>
                      </a:r>
                      <a:endParaRPr kumimoji="1" lang="en-US" altLang="ja-JP" sz="1000" b="0" i="0" u="none" strike="noStrike" cap="none" normalizeH="0" baseline="0" smtClean="0">
                        <a:ln>
                          <a:noFill/>
                        </a:ln>
                        <a:solidFill>
                          <a:srgbClr val="000000"/>
                        </a:solidFill>
                        <a:effectLst/>
                        <a:latin typeface="Gill Sans MT"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（改変されたものの商業利用も許可しない）</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Gill Sans MT" pitchFamily="34" charset="0"/>
                          <a:ea typeface="ＭＳ Ｐゴシック" charset="-128"/>
                        </a:rPr>
                        <a:t>改変を許可する（</a:t>
                      </a:r>
                      <a:r>
                        <a:rPr kumimoji="1" lang="en-US" altLang="ja-JP" sz="1000" b="0" i="0" u="none" strike="noStrike" cap="none" normalizeH="0" baseline="0" dirty="0" smtClean="0">
                          <a:ln>
                            <a:noFill/>
                          </a:ln>
                          <a:solidFill>
                            <a:srgbClr val="000000"/>
                          </a:solidFill>
                          <a:effectLst/>
                          <a:latin typeface="Gill Sans MT" pitchFamily="34" charset="0"/>
                          <a:ea typeface="ＭＳ Ｐゴシック" charset="-128"/>
                        </a:rPr>
                        <a:t>※</a:t>
                      </a:r>
                      <a:r>
                        <a:rPr kumimoji="1" lang="ja-JP" altLang="en-US" sz="1000" b="0" i="0" u="none" strike="noStrike" cap="none" normalizeH="0" baseline="0" dirty="0" smtClean="0">
                          <a:ln>
                            <a:noFill/>
                          </a:ln>
                          <a:solidFill>
                            <a:srgbClr val="000000"/>
                          </a:solidFill>
                          <a:effectLst/>
                          <a:latin typeface="Gill Sans MT" pitchFamily="34" charset="0"/>
                          <a:ea typeface="ＭＳ Ｐゴシック"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Gill Sans MT" pitchFamily="34" charset="0"/>
                          <a:ea typeface="ＭＳ Ｐゴシック" charset="-128"/>
                        </a:rPr>
                        <a:t>電子行政オープンデータ戦略では、「営利目的・非営利目的を問わず」としている。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r>
              <a:tr h="67436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Gill Sans MT"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表示</a:t>
                      </a: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a:t>
                      </a: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改変禁止 </a:t>
                      </a: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2.1 </a:t>
                      </a: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日本</a:t>
                      </a:r>
                      <a:endParaRPr kumimoji="1" lang="en-US" altLang="ja-JP" sz="1000" b="0" i="0" u="none" strike="noStrike" cap="none" normalizeH="0" baseline="0" smtClean="0">
                        <a:ln>
                          <a:noFill/>
                        </a:ln>
                        <a:solidFill>
                          <a:srgbClr val="000000"/>
                        </a:solidFill>
                        <a:effectLst/>
                        <a:latin typeface="Gill Sans MT"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(CC-BY-ND 2.1 Japan)</a:t>
                      </a:r>
                      <a:endParaRPr kumimoji="1" lang="ja-JP" altLang="en-US" sz="1000" b="0" i="0" u="none" strike="noStrike" cap="none" normalizeH="0" baseline="0" smtClean="0">
                        <a:ln>
                          <a:noFill/>
                        </a:ln>
                        <a:solidFill>
                          <a:srgbClr val="000000"/>
                        </a:solidFill>
                        <a:effectLst/>
                        <a:latin typeface="Gill Sans MT"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必須</a:t>
                      </a:r>
                      <a:endParaRPr kumimoji="1" lang="en-US" altLang="ja-JP" sz="1000" b="0" i="0" u="none" strike="noStrike" cap="none" normalizeH="0" baseline="0" smtClean="0">
                        <a:ln>
                          <a:noFill/>
                        </a:ln>
                        <a:solidFill>
                          <a:srgbClr val="000000"/>
                        </a:solidFill>
                        <a:effectLst/>
                        <a:latin typeface="Gill Sans MT"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（タイトル、全ての著作者、</a:t>
                      </a: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URL</a:t>
                      </a: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を表示）</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許可</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許可しない</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Gill Sans MT" pitchFamily="34" charset="0"/>
                          <a:ea typeface="ＭＳ Ｐゴシック" charset="-128"/>
                        </a:rPr>
                        <a:t>改変（二次利用）を行うことができない。</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r>
              <a:tr h="707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Gill Sans MT"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表示</a:t>
                      </a: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a:t>
                      </a: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非営利</a:t>
                      </a: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a:t>
                      </a: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改変禁止 </a:t>
                      </a: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2.1 </a:t>
                      </a: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日本</a:t>
                      </a:r>
                      <a:endParaRPr kumimoji="1" lang="en-US" altLang="ja-JP" sz="1000" b="0" i="0" u="none" strike="noStrike" cap="none" normalizeH="0" baseline="0" smtClean="0">
                        <a:ln>
                          <a:noFill/>
                        </a:ln>
                        <a:solidFill>
                          <a:srgbClr val="000000"/>
                        </a:solidFill>
                        <a:effectLst/>
                        <a:latin typeface="Gill Sans MT"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(CC-BY-NC-ND 2.1 Japan)</a:t>
                      </a:r>
                      <a:endParaRPr kumimoji="1" lang="ja-JP" altLang="en-US" sz="1000" b="0" i="0" u="none" strike="noStrike" cap="none" normalizeH="0" baseline="0" smtClean="0">
                        <a:ln>
                          <a:noFill/>
                        </a:ln>
                        <a:solidFill>
                          <a:srgbClr val="000000"/>
                        </a:solidFill>
                        <a:effectLst/>
                        <a:latin typeface="Gill Sans MT"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必須</a:t>
                      </a:r>
                      <a:endParaRPr kumimoji="1" lang="en-US" altLang="ja-JP" sz="1000" b="0" i="0" u="none" strike="noStrike" cap="none" normalizeH="0" baseline="0" smtClean="0">
                        <a:ln>
                          <a:noFill/>
                        </a:ln>
                        <a:solidFill>
                          <a:srgbClr val="000000"/>
                        </a:solidFill>
                        <a:effectLst/>
                        <a:latin typeface="Gill Sans MT"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（タイトル、全ての著作者、</a:t>
                      </a: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URL</a:t>
                      </a: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を表示）</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許可しない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許可しない</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Gill Sans MT" pitchFamily="34" charset="0"/>
                          <a:ea typeface="ＭＳ Ｐゴシック" charset="-128"/>
                        </a:rPr>
                        <a:t>電子行政オープンデータ戦略では、「営利目的・非営利目的を問わず」としている。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r>
              <a:tr h="707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Gill Sans MT"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表示</a:t>
                      </a: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a:t>
                      </a: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継承 </a:t>
                      </a: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2.1 </a:t>
                      </a: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日本</a:t>
                      </a:r>
                      <a:endParaRPr kumimoji="1" lang="en-US" altLang="ja-JP" sz="1000" b="0" i="0" u="none" strike="noStrike" cap="none" normalizeH="0" baseline="0" smtClean="0">
                        <a:ln>
                          <a:noFill/>
                        </a:ln>
                        <a:solidFill>
                          <a:srgbClr val="000000"/>
                        </a:solidFill>
                        <a:effectLst/>
                        <a:latin typeface="Gill Sans MT"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(CC-BY-SA 2.1 Japan)</a:t>
                      </a:r>
                      <a:endParaRPr kumimoji="1" lang="ja-JP" altLang="en-US" sz="1000" b="0" i="0" u="none" strike="noStrike" cap="none" normalizeH="0" baseline="0" smtClean="0">
                        <a:ln>
                          <a:noFill/>
                        </a:ln>
                        <a:solidFill>
                          <a:srgbClr val="000000"/>
                        </a:solidFill>
                        <a:effectLst/>
                        <a:latin typeface="Gill Sans MT"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必須</a:t>
                      </a:r>
                      <a:endParaRPr kumimoji="1" lang="en-US" altLang="ja-JP" sz="1000" b="0" i="0" u="none" strike="noStrike" cap="none" normalizeH="0" baseline="0" smtClean="0">
                        <a:ln>
                          <a:noFill/>
                        </a:ln>
                        <a:solidFill>
                          <a:srgbClr val="000000"/>
                        </a:solidFill>
                        <a:effectLst/>
                        <a:latin typeface="Gill Sans MT"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（タイトル、全ての著作者、</a:t>
                      </a: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URL</a:t>
                      </a: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を表示）</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許可</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Gill Sans MT" pitchFamily="34" charset="0"/>
                          <a:ea typeface="ＭＳ Ｐゴシック" charset="-128"/>
                        </a:rPr>
                        <a:t>改変を許可するが、改変されてできた二次的著作物は、このライセンスと同一のライセンスを採用すること。（</a:t>
                      </a:r>
                      <a:r>
                        <a:rPr kumimoji="1" lang="en-US" altLang="ja-JP" sz="1000" b="0" i="0" u="none" strike="noStrike" cap="none" normalizeH="0" baseline="0" dirty="0" smtClean="0">
                          <a:ln>
                            <a:noFill/>
                          </a:ln>
                          <a:solidFill>
                            <a:srgbClr val="000000"/>
                          </a:solidFill>
                          <a:effectLst/>
                          <a:latin typeface="Gill Sans MT" pitchFamily="34" charset="0"/>
                          <a:ea typeface="ＭＳ Ｐゴシック" charset="-128"/>
                        </a:rPr>
                        <a:t>※</a:t>
                      </a:r>
                      <a:r>
                        <a:rPr kumimoji="1" lang="ja-JP" altLang="en-US" sz="1000" b="0" i="0" u="none" strike="noStrike" cap="none" normalizeH="0" baseline="0" dirty="0" smtClean="0">
                          <a:ln>
                            <a:noFill/>
                          </a:ln>
                          <a:solidFill>
                            <a:srgbClr val="000000"/>
                          </a:solidFill>
                          <a:effectLst/>
                          <a:latin typeface="Gill Sans MT" pitchFamily="34" charset="0"/>
                          <a:ea typeface="ＭＳ Ｐゴシック"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Gill Sans MT" pitchFamily="34" charset="0"/>
                          <a:ea typeface="ＭＳ Ｐゴシック" charset="-128"/>
                        </a:rPr>
                        <a:t>同一ライセンス同士でなくては結合できないため、利用しづらい。</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r>
              <a:tr h="77919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Gill Sans MT"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表示</a:t>
                      </a: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a:t>
                      </a: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非営利</a:t>
                      </a: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a:t>
                      </a: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継承 </a:t>
                      </a: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2.1 </a:t>
                      </a: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日本</a:t>
                      </a:r>
                      <a:endParaRPr kumimoji="1" lang="en-US" altLang="ja-JP" sz="1000" b="0" i="0" u="none" strike="noStrike" cap="none" normalizeH="0" baseline="0" smtClean="0">
                        <a:ln>
                          <a:noFill/>
                        </a:ln>
                        <a:solidFill>
                          <a:srgbClr val="000000"/>
                        </a:solidFill>
                        <a:effectLst/>
                        <a:latin typeface="Gill Sans MT"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(CC-NC-SA 2.1 Japan)</a:t>
                      </a:r>
                      <a:endParaRPr kumimoji="1" lang="ja-JP" altLang="en-US" sz="1000" b="0" i="0" u="none" strike="noStrike" cap="none" normalizeH="0" baseline="0" smtClean="0">
                        <a:ln>
                          <a:noFill/>
                        </a:ln>
                        <a:solidFill>
                          <a:srgbClr val="000000"/>
                        </a:solidFill>
                        <a:effectLst/>
                        <a:latin typeface="Gill Sans MT"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必須</a:t>
                      </a:r>
                      <a:endParaRPr kumimoji="1" lang="en-US" altLang="ja-JP" sz="1000" b="0" i="0" u="none" strike="noStrike" cap="none" normalizeH="0" baseline="0" smtClean="0">
                        <a:ln>
                          <a:noFill/>
                        </a:ln>
                        <a:solidFill>
                          <a:srgbClr val="000000"/>
                        </a:solidFill>
                        <a:effectLst/>
                        <a:latin typeface="Gill Sans MT"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（タイトル、全ての著作者、</a:t>
                      </a: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URL</a:t>
                      </a: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を表示）</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Gill Sans MT" pitchFamily="34" charset="0"/>
                          <a:ea typeface="ＭＳ Ｐゴシック" charset="-128"/>
                        </a:rPr>
                        <a:t>許可しない</a:t>
                      </a:r>
                      <a:endParaRPr kumimoji="1" lang="en-US" altLang="ja-JP" sz="1000" b="0" i="0" u="none" strike="noStrike" cap="none" normalizeH="0" baseline="0" dirty="0" smtClean="0">
                        <a:ln>
                          <a:noFill/>
                        </a:ln>
                        <a:solidFill>
                          <a:srgbClr val="000000"/>
                        </a:solidFill>
                        <a:effectLst/>
                        <a:latin typeface="Gill Sans MT"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Gill Sans MT" pitchFamily="34" charset="0"/>
                          <a:ea typeface="ＭＳ Ｐゴシック" charset="-128"/>
                        </a:rPr>
                        <a:t>（改変されたものの商業利用も許可しない）</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Gill Sans MT" pitchFamily="34" charset="0"/>
                          <a:ea typeface="ＭＳ Ｐゴシック" charset="-128"/>
                        </a:rPr>
                        <a:t>改変を許可するが、改変されてできた二次的著作物は、このライセンスと同一のライセンスを採用すること。（</a:t>
                      </a:r>
                      <a:r>
                        <a:rPr kumimoji="1" lang="en-US" altLang="ja-JP" sz="1000" b="0" i="0" u="none" strike="noStrike" cap="none" normalizeH="0" baseline="0" dirty="0" smtClean="0">
                          <a:ln>
                            <a:noFill/>
                          </a:ln>
                          <a:solidFill>
                            <a:srgbClr val="000000"/>
                          </a:solidFill>
                          <a:effectLst/>
                          <a:latin typeface="Gill Sans MT" pitchFamily="34" charset="0"/>
                          <a:ea typeface="ＭＳ Ｐゴシック" charset="-128"/>
                        </a:rPr>
                        <a:t>※</a:t>
                      </a:r>
                      <a:r>
                        <a:rPr kumimoji="1" lang="ja-JP" altLang="en-US" sz="1000" b="0" i="0" u="none" strike="noStrike" cap="none" normalizeH="0" baseline="0" dirty="0" smtClean="0">
                          <a:ln>
                            <a:noFill/>
                          </a:ln>
                          <a:solidFill>
                            <a:srgbClr val="000000"/>
                          </a:solidFill>
                          <a:effectLst/>
                          <a:latin typeface="Gill Sans MT" pitchFamily="34" charset="0"/>
                          <a:ea typeface="ＭＳ Ｐゴシック"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Gill Sans MT" pitchFamily="34" charset="0"/>
                          <a:ea typeface="ＭＳ Ｐゴシック" charset="-128"/>
                        </a:rPr>
                        <a:t>同一ライセンス同士でなくては結合できないため、利用しづらい。</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r>
            </a:tbl>
          </a:graphicData>
        </a:graphic>
      </p:graphicFrame>
      <p:sp>
        <p:nvSpPr>
          <p:cNvPr id="3" name="スライド番号プレースホルダー 2"/>
          <p:cNvSpPr>
            <a:spLocks noGrp="1"/>
          </p:cNvSpPr>
          <p:nvPr>
            <p:ph type="sldNum" sz="quarter" idx="10"/>
          </p:nvPr>
        </p:nvSpPr>
        <p:spPr/>
        <p:txBody>
          <a:bodyPr/>
          <a:lstStyle/>
          <a:p>
            <a:pPr>
              <a:defRPr/>
            </a:pPr>
            <a:fld id="{1E47C530-EBBE-494D-8630-4AE72DF16EB5}" type="slidenum">
              <a:rPr lang="ja-JP" altLang="en-US" smtClean="0"/>
              <a:pPr>
                <a:defRPr/>
              </a:pPr>
              <a:t>22</a:t>
            </a:fld>
            <a:endParaRPr lang="ja-JP" altLang="en-US" dirty="0"/>
          </a:p>
        </p:txBody>
      </p:sp>
      <p:sp>
        <p:nvSpPr>
          <p:cNvPr id="40005" name="テキスト ボックス 12"/>
          <p:cNvSpPr txBox="1">
            <a:spLocks noChangeArrowheads="1"/>
          </p:cNvSpPr>
          <p:nvPr/>
        </p:nvSpPr>
        <p:spPr bwMode="auto">
          <a:xfrm>
            <a:off x="769938" y="6360452"/>
            <a:ext cx="8061325" cy="246062"/>
          </a:xfrm>
          <a:prstGeom prst="rect">
            <a:avLst/>
          </a:prstGeom>
          <a:noFill/>
          <a:ln w="9525">
            <a:noFill/>
            <a:miter lim="800000"/>
            <a:headEnd/>
            <a:tailEnd/>
          </a:ln>
        </p:spPr>
        <p:txBody>
          <a:bodyPr>
            <a:spAutoFit/>
          </a:bodyPr>
          <a:lstStyle/>
          <a:p>
            <a:pPr algn="r"/>
            <a:r>
              <a:rPr lang="en-US" altLang="ja-JP" sz="1000" dirty="0"/>
              <a:t>【</a:t>
            </a:r>
            <a:r>
              <a:rPr lang="ja-JP" altLang="en-US" sz="1000" dirty="0"/>
              <a:t>出典</a:t>
            </a:r>
            <a:r>
              <a:rPr lang="en-US" altLang="ja-JP" sz="1000" dirty="0"/>
              <a:t>】</a:t>
            </a:r>
            <a:r>
              <a:rPr lang="ja-JP" altLang="en-US" sz="1000" dirty="0"/>
              <a:t>　クリエイティブ・コモンズ・ジャパン ウェブサイト（</a:t>
            </a:r>
            <a:r>
              <a:rPr lang="en-US" altLang="ja-JP" sz="1000" dirty="0"/>
              <a:t> http://creativecommons.jp/licenses/ </a:t>
            </a:r>
            <a:r>
              <a:rPr lang="ja-JP" altLang="en-US" sz="1000" dirty="0"/>
              <a:t>）等をもとにデータガバナンス委員会事務局作成</a:t>
            </a:r>
            <a:endParaRPr lang="en-US" altLang="ja-JP" sz="1000" dirty="0"/>
          </a:p>
        </p:txBody>
      </p:sp>
      <p:pic>
        <p:nvPicPr>
          <p:cNvPr id="40006" name="Picture 4" descr="クリエイティブ・コモンズ・ライセンス"/>
          <p:cNvPicPr>
            <a:picLocks noChangeAspect="1" noChangeArrowheads="1"/>
          </p:cNvPicPr>
          <p:nvPr/>
        </p:nvPicPr>
        <p:blipFill>
          <a:blip r:embed="rId3"/>
          <a:srcRect/>
          <a:stretch>
            <a:fillRect/>
          </a:stretch>
        </p:blipFill>
        <p:spPr bwMode="auto">
          <a:xfrm>
            <a:off x="565150" y="2792413"/>
            <a:ext cx="838200" cy="295275"/>
          </a:xfrm>
          <a:prstGeom prst="rect">
            <a:avLst/>
          </a:prstGeom>
          <a:noFill/>
          <a:ln w="9525">
            <a:noFill/>
            <a:miter lim="800000"/>
            <a:headEnd/>
            <a:tailEnd/>
          </a:ln>
        </p:spPr>
      </p:pic>
      <p:pic>
        <p:nvPicPr>
          <p:cNvPr id="40007" name="Picture 6" descr="クリエイティブ・コモンズ・ライセンス"/>
          <p:cNvPicPr>
            <a:picLocks noChangeAspect="1" noChangeArrowheads="1"/>
          </p:cNvPicPr>
          <p:nvPr/>
        </p:nvPicPr>
        <p:blipFill>
          <a:blip r:embed="rId4"/>
          <a:srcRect/>
          <a:stretch>
            <a:fillRect/>
          </a:stretch>
        </p:blipFill>
        <p:spPr bwMode="auto">
          <a:xfrm>
            <a:off x="565150" y="2143125"/>
            <a:ext cx="838200" cy="295275"/>
          </a:xfrm>
          <a:prstGeom prst="rect">
            <a:avLst/>
          </a:prstGeom>
          <a:noFill/>
          <a:ln w="9525">
            <a:noFill/>
            <a:miter lim="800000"/>
            <a:headEnd/>
            <a:tailEnd/>
          </a:ln>
        </p:spPr>
      </p:pic>
      <p:pic>
        <p:nvPicPr>
          <p:cNvPr id="40008" name="Picture 8" descr="クリエイティブ・コモンズ・ライセンス"/>
          <p:cNvPicPr>
            <a:picLocks noChangeAspect="1" noChangeArrowheads="1"/>
          </p:cNvPicPr>
          <p:nvPr/>
        </p:nvPicPr>
        <p:blipFill>
          <a:blip r:embed="rId5"/>
          <a:srcRect/>
          <a:stretch>
            <a:fillRect/>
          </a:stretch>
        </p:blipFill>
        <p:spPr bwMode="auto">
          <a:xfrm>
            <a:off x="565150" y="3440113"/>
            <a:ext cx="838200" cy="295275"/>
          </a:xfrm>
          <a:prstGeom prst="rect">
            <a:avLst/>
          </a:prstGeom>
          <a:noFill/>
          <a:ln w="9525">
            <a:noFill/>
            <a:miter lim="800000"/>
            <a:headEnd/>
            <a:tailEnd/>
          </a:ln>
        </p:spPr>
      </p:pic>
      <p:pic>
        <p:nvPicPr>
          <p:cNvPr id="40009" name="Picture 10" descr="クリエイティブ・コモンズ・ライセンス"/>
          <p:cNvPicPr>
            <a:picLocks noChangeAspect="1" noChangeArrowheads="1"/>
          </p:cNvPicPr>
          <p:nvPr/>
        </p:nvPicPr>
        <p:blipFill>
          <a:blip r:embed="rId6"/>
          <a:srcRect/>
          <a:stretch>
            <a:fillRect/>
          </a:stretch>
        </p:blipFill>
        <p:spPr bwMode="auto">
          <a:xfrm>
            <a:off x="565150" y="4098925"/>
            <a:ext cx="838200" cy="295275"/>
          </a:xfrm>
          <a:prstGeom prst="rect">
            <a:avLst/>
          </a:prstGeom>
          <a:noFill/>
          <a:ln w="9525">
            <a:noFill/>
            <a:miter lim="800000"/>
            <a:headEnd/>
            <a:tailEnd/>
          </a:ln>
        </p:spPr>
      </p:pic>
      <p:pic>
        <p:nvPicPr>
          <p:cNvPr id="40010" name="Picture 12" descr="クリエイティブ・コモンズ・ライセンス"/>
          <p:cNvPicPr>
            <a:picLocks noChangeAspect="1" noChangeArrowheads="1"/>
          </p:cNvPicPr>
          <p:nvPr/>
        </p:nvPicPr>
        <p:blipFill>
          <a:blip r:embed="rId7"/>
          <a:srcRect/>
          <a:stretch>
            <a:fillRect/>
          </a:stretch>
        </p:blipFill>
        <p:spPr bwMode="auto">
          <a:xfrm>
            <a:off x="565150" y="4808538"/>
            <a:ext cx="838200" cy="295275"/>
          </a:xfrm>
          <a:prstGeom prst="rect">
            <a:avLst/>
          </a:prstGeom>
          <a:noFill/>
          <a:ln w="9525">
            <a:noFill/>
            <a:miter lim="800000"/>
            <a:headEnd/>
            <a:tailEnd/>
          </a:ln>
        </p:spPr>
      </p:pic>
      <p:pic>
        <p:nvPicPr>
          <p:cNvPr id="40011" name="Picture 14" descr="クリエイティブ・コモンズ・ライセンス"/>
          <p:cNvPicPr>
            <a:picLocks noChangeAspect="1" noChangeArrowheads="1"/>
          </p:cNvPicPr>
          <p:nvPr/>
        </p:nvPicPr>
        <p:blipFill>
          <a:blip r:embed="rId8"/>
          <a:srcRect/>
          <a:stretch>
            <a:fillRect/>
          </a:stretch>
        </p:blipFill>
        <p:spPr bwMode="auto">
          <a:xfrm>
            <a:off x="565150" y="5600700"/>
            <a:ext cx="838200" cy="295275"/>
          </a:xfrm>
          <a:prstGeom prst="rect">
            <a:avLst/>
          </a:prstGeom>
          <a:noFill/>
          <a:ln w="9525">
            <a:noFill/>
            <a:miter lim="800000"/>
            <a:headEnd/>
            <a:tailEnd/>
          </a:ln>
        </p:spPr>
      </p:pic>
      <p:sp>
        <p:nvSpPr>
          <p:cNvPr id="12" name="正方形/長方形 11"/>
          <p:cNvSpPr/>
          <p:nvPr/>
        </p:nvSpPr>
        <p:spPr>
          <a:xfrm>
            <a:off x="5673013" y="6135466"/>
            <a:ext cx="3181738" cy="261610"/>
          </a:xfrm>
          <a:prstGeom prst="rect">
            <a:avLst/>
          </a:prstGeom>
        </p:spPr>
        <p:txBody>
          <a:bodyPr wrap="square">
            <a:spAutoFit/>
          </a:bodyPr>
          <a:lstStyle/>
          <a:p>
            <a:pPr lvl="0"/>
            <a:r>
              <a:rPr lang="en-US" altLang="ja-JP" sz="1100" dirty="0" smtClean="0">
                <a:solidFill>
                  <a:srgbClr val="000000"/>
                </a:solidFill>
                <a:latin typeface="Gill Sans MT" pitchFamily="34" charset="0"/>
              </a:rPr>
              <a:t>※</a:t>
            </a:r>
            <a:r>
              <a:rPr lang="ja-JP" altLang="en-US" sz="1100" dirty="0" smtClean="0">
                <a:solidFill>
                  <a:srgbClr val="000000"/>
                </a:solidFill>
                <a:latin typeface="Gill Sans MT" pitchFamily="34" charset="0"/>
              </a:rPr>
              <a:t> 著作者</a:t>
            </a:r>
            <a:r>
              <a:rPr lang="ja-JP" altLang="en-US" sz="1100" dirty="0">
                <a:solidFill>
                  <a:srgbClr val="000000"/>
                </a:solidFill>
                <a:latin typeface="Gill Sans MT" pitchFamily="34" charset="0"/>
              </a:rPr>
              <a:t>の人格権を侵害する改変は許可</a:t>
            </a:r>
            <a:r>
              <a:rPr lang="ja-JP" altLang="en-US" sz="1100" dirty="0" smtClean="0">
                <a:solidFill>
                  <a:srgbClr val="000000"/>
                </a:solidFill>
                <a:latin typeface="Gill Sans MT" pitchFamily="34" charset="0"/>
              </a:rPr>
              <a:t>しない</a:t>
            </a:r>
            <a:endParaRPr lang="ja-JP" altLang="en-US" sz="1100" dirty="0">
              <a:solidFill>
                <a:srgbClr val="000000"/>
              </a:solidFill>
              <a:latin typeface="Gill Sans MT"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C37F9064-411D-4D50-A44C-1AB166CF38DD}" type="slidenum">
              <a:rPr lang="ja-JP" altLang="en-US" smtClean="0"/>
              <a:pPr>
                <a:defRPr/>
              </a:pPr>
              <a:t>23</a:t>
            </a:fld>
            <a:endParaRPr lang="ja-JP" altLang="en-US" dirty="0"/>
          </a:p>
        </p:txBody>
      </p:sp>
      <p:sp>
        <p:nvSpPr>
          <p:cNvPr id="41986" name="タイトル 1"/>
          <p:cNvSpPr>
            <a:spLocks noGrp="1"/>
          </p:cNvSpPr>
          <p:nvPr>
            <p:ph type="title"/>
          </p:nvPr>
        </p:nvSpPr>
        <p:spPr>
          <a:xfrm>
            <a:off x="404813" y="165100"/>
            <a:ext cx="8229600" cy="792163"/>
          </a:xfrm>
        </p:spPr>
        <p:txBody>
          <a:bodyPr/>
          <a:lstStyle/>
          <a:p>
            <a:pPr eaLnBrk="1" hangingPunct="1"/>
            <a:r>
              <a:rPr lang="ja-JP" altLang="en-US" sz="2400" smtClean="0"/>
              <a:t>（２）ライセンスを採用する上での留意点（例）</a:t>
            </a:r>
          </a:p>
        </p:txBody>
      </p:sp>
      <p:sp>
        <p:nvSpPr>
          <p:cNvPr id="9" name="コンテンツ プレースホルダー 1"/>
          <p:cNvSpPr>
            <a:spLocks noGrp="1"/>
          </p:cNvSpPr>
          <p:nvPr>
            <p:ph sz="quarter" idx="1"/>
          </p:nvPr>
        </p:nvSpPr>
        <p:spPr>
          <a:xfrm>
            <a:off x="133350" y="1023938"/>
            <a:ext cx="9001125" cy="5448300"/>
          </a:xfrm>
        </p:spPr>
        <p:txBody>
          <a:bodyPr/>
          <a:lstStyle/>
          <a:p>
            <a:pPr marL="0" indent="0">
              <a:buFont typeface="Wingdings 3" pitchFamily="18" charset="2"/>
              <a:buNone/>
              <a:defRPr/>
            </a:pPr>
            <a:r>
              <a:rPr lang="ja-JP" altLang="en-US" sz="1400" b="1" dirty="0" smtClean="0"/>
              <a:t>○　著作権</a:t>
            </a:r>
            <a:r>
              <a:rPr lang="ja-JP" altLang="en-US" sz="1400" b="1" dirty="0"/>
              <a:t>がないデータ（数値データ等）が混在している公共データの扱い　（例：統計関連情報ホームページ</a:t>
            </a:r>
            <a:r>
              <a:rPr lang="ja-JP" altLang="en-US" sz="1400" b="1" dirty="0" smtClean="0"/>
              <a:t>）</a:t>
            </a:r>
            <a:endParaRPr lang="en-US" altLang="ja-JP" sz="1400" b="1" dirty="0" smtClean="0"/>
          </a:p>
          <a:p>
            <a:pPr lvl="1">
              <a:spcBef>
                <a:spcPts val="0"/>
              </a:spcBef>
              <a:defRPr/>
            </a:pPr>
            <a:r>
              <a:rPr lang="ja-JP" altLang="en-US" sz="1400" dirty="0" smtClean="0"/>
              <a:t>クリエイティブ・コモンズをはじめとする</a:t>
            </a:r>
            <a:r>
              <a:rPr lang="ja-JP" altLang="en-US" sz="1400" u="sng" dirty="0" smtClean="0"/>
              <a:t>ライセンスは、対象となる公共データに著作権があることを前提として作成されているため、著作権がない公共データをどのように扱うかという課題</a:t>
            </a:r>
            <a:r>
              <a:rPr lang="ja-JP" altLang="en-US" sz="1400" dirty="0" smtClean="0"/>
              <a:t>がある。</a:t>
            </a:r>
            <a:endParaRPr lang="en-US" altLang="ja-JP" sz="1400" dirty="0" smtClean="0"/>
          </a:p>
          <a:p>
            <a:pPr lvl="1">
              <a:spcBef>
                <a:spcPts val="0"/>
              </a:spcBef>
              <a:defRPr/>
            </a:pPr>
            <a:r>
              <a:rPr lang="ja-JP" altLang="en-US" sz="1400" dirty="0" smtClean="0"/>
              <a:t>仮に著作権</a:t>
            </a:r>
            <a:r>
              <a:rPr lang="ja-JP" altLang="en-US" sz="1400" dirty="0"/>
              <a:t>が</a:t>
            </a:r>
            <a:r>
              <a:rPr lang="ja-JP" altLang="en-US" sz="1400" dirty="0" smtClean="0"/>
              <a:t>ない公共データにライセンスを付与</a:t>
            </a:r>
            <a:r>
              <a:rPr lang="ja-JP" altLang="en-US" sz="1400" dirty="0"/>
              <a:t>した</a:t>
            </a:r>
            <a:r>
              <a:rPr lang="ja-JP" altLang="en-US" sz="1400" dirty="0" smtClean="0"/>
              <a:t>場合、以下のような課題がある。</a:t>
            </a:r>
            <a:endParaRPr lang="en-US" altLang="ja-JP" sz="1400" dirty="0" smtClean="0"/>
          </a:p>
          <a:p>
            <a:pPr lvl="2">
              <a:spcBef>
                <a:spcPts val="0"/>
              </a:spcBef>
              <a:defRPr/>
            </a:pPr>
            <a:r>
              <a:rPr lang="ja-JP" altLang="en-US" sz="1400" u="sng" dirty="0" smtClean="0"/>
              <a:t>本来は著作権</a:t>
            </a:r>
            <a:r>
              <a:rPr lang="ja-JP" altLang="en-US" sz="1400" u="sng" dirty="0"/>
              <a:t>がない</a:t>
            </a:r>
            <a:r>
              <a:rPr lang="ja-JP" altLang="en-US" sz="1400" u="sng" dirty="0" smtClean="0"/>
              <a:t>ものであるにも関わらず、</a:t>
            </a:r>
            <a:r>
              <a:rPr lang="ja-JP" altLang="en-US" sz="1400" u="sng" dirty="0"/>
              <a:t>著作権があるかのように</a:t>
            </a:r>
            <a:r>
              <a:rPr lang="ja-JP" altLang="en-US" sz="1400" u="sng" dirty="0" smtClean="0"/>
              <a:t>表示</a:t>
            </a:r>
            <a:r>
              <a:rPr lang="ja-JP" altLang="en-US" sz="1400" u="sng" dirty="0"/>
              <a:t>される</a:t>
            </a:r>
            <a:r>
              <a:rPr lang="ja-JP" altLang="en-US" sz="1400" u="sng" dirty="0" smtClean="0"/>
              <a:t>（負のラベリング効果）</a:t>
            </a:r>
            <a:r>
              <a:rPr lang="ja-JP" altLang="en-US" sz="1400" dirty="0" smtClean="0"/>
              <a:t>。</a:t>
            </a:r>
            <a:endParaRPr lang="ja-JP" altLang="en-US" sz="1400" dirty="0"/>
          </a:p>
          <a:p>
            <a:pPr lvl="2">
              <a:spcBef>
                <a:spcPts val="0"/>
              </a:spcBef>
              <a:defRPr/>
            </a:pPr>
            <a:r>
              <a:rPr lang="ja-JP" altLang="en-US" sz="1400" u="sng" dirty="0" smtClean="0"/>
              <a:t>本来は何</a:t>
            </a:r>
            <a:r>
              <a:rPr lang="ja-JP" altLang="en-US" sz="1400" u="sng" dirty="0"/>
              <a:t>の制約もなく利用できるはず</a:t>
            </a:r>
            <a:r>
              <a:rPr lang="ja-JP" altLang="en-US" sz="1400" u="sng" dirty="0" smtClean="0"/>
              <a:t>の公共データ</a:t>
            </a:r>
            <a:r>
              <a:rPr lang="ja-JP" altLang="en-US" sz="1400" u="sng" dirty="0"/>
              <a:t>に</a:t>
            </a:r>
            <a:r>
              <a:rPr lang="ja-JP" altLang="en-US" sz="1400" u="sng" dirty="0" smtClean="0"/>
              <a:t>、出典の明示などの利用</a:t>
            </a:r>
            <a:r>
              <a:rPr lang="ja-JP" altLang="en-US" sz="1400" u="sng" dirty="0"/>
              <a:t>の制限が</a:t>
            </a:r>
            <a:r>
              <a:rPr lang="ja-JP" altLang="en-US" sz="1400" u="sng" dirty="0" smtClean="0"/>
              <a:t>課される</a:t>
            </a:r>
            <a:r>
              <a:rPr lang="ja-JP" altLang="en-US" sz="1400" dirty="0" smtClean="0"/>
              <a:t>。</a:t>
            </a:r>
            <a:endParaRPr lang="ja-JP" altLang="en-US" sz="1400" dirty="0"/>
          </a:p>
          <a:p>
            <a:pPr marL="274638" lvl="1" indent="0">
              <a:lnSpc>
                <a:spcPts val="1500"/>
              </a:lnSpc>
              <a:spcBef>
                <a:spcPts val="0"/>
              </a:spcBef>
              <a:buFont typeface="Wingdings 3" pitchFamily="18" charset="2"/>
              <a:buNone/>
              <a:defRPr/>
            </a:pPr>
            <a:r>
              <a:rPr lang="ja-JP" altLang="en-US" sz="1400" dirty="0"/>
              <a:t>　</a:t>
            </a:r>
            <a:r>
              <a:rPr lang="ja-JP" altLang="en-US" sz="1400" dirty="0" smtClean="0"/>
              <a:t>　</a:t>
            </a:r>
            <a:r>
              <a:rPr lang="en-US" altLang="ja-JP" sz="1200" dirty="0" smtClean="0"/>
              <a:t>【</a:t>
            </a:r>
            <a:r>
              <a:rPr lang="ja-JP" altLang="en-US" sz="1200" dirty="0"/>
              <a:t>考えられる対応方法（例）</a:t>
            </a:r>
            <a:r>
              <a:rPr lang="en-US" altLang="ja-JP" sz="1200" dirty="0"/>
              <a:t>】</a:t>
            </a:r>
            <a:r>
              <a:rPr lang="ja-JP" altLang="en-US" sz="1200" dirty="0"/>
              <a:t>　</a:t>
            </a:r>
            <a:endParaRPr lang="en-US" altLang="ja-JP" sz="1200" dirty="0"/>
          </a:p>
          <a:p>
            <a:pPr marL="893763" lvl="2" indent="-300038">
              <a:lnSpc>
                <a:spcPts val="1500"/>
              </a:lnSpc>
              <a:spcBef>
                <a:spcPts val="0"/>
              </a:spcBef>
              <a:buFont typeface="Wingdings 3" pitchFamily="18" charset="2"/>
              <a:buNone/>
              <a:defRPr/>
            </a:pPr>
            <a:r>
              <a:rPr lang="ja-JP" altLang="en-US" sz="1200" dirty="0">
                <a:latin typeface="+mn-ea"/>
              </a:rPr>
              <a:t>　・著作権がある部分とない部分を峻別した上で、それぞれの部分ごとに、著作権のない旨の表示／ライセンス表示を行う</a:t>
            </a:r>
            <a:r>
              <a:rPr lang="ja-JP" altLang="en-US" sz="1200" dirty="0" smtClean="0">
                <a:latin typeface="+mn-ea"/>
              </a:rPr>
              <a:t>方法</a:t>
            </a:r>
            <a:endParaRPr lang="en-US" altLang="ja-JP" sz="1200" dirty="0" smtClean="0">
              <a:latin typeface="+mn-ea"/>
            </a:endParaRPr>
          </a:p>
          <a:p>
            <a:pPr marL="893763" lvl="2" indent="-300038">
              <a:lnSpc>
                <a:spcPts val="1500"/>
              </a:lnSpc>
              <a:spcBef>
                <a:spcPts val="0"/>
              </a:spcBef>
              <a:buFont typeface="Wingdings 3" pitchFamily="18" charset="2"/>
              <a:buNone/>
              <a:defRPr/>
            </a:pPr>
            <a:r>
              <a:rPr lang="en-US" altLang="ja-JP" sz="1200" dirty="0">
                <a:latin typeface="+mn-ea"/>
              </a:rPr>
              <a:t> </a:t>
            </a:r>
            <a:r>
              <a:rPr lang="en-US" altLang="ja-JP" sz="1200" dirty="0" smtClean="0">
                <a:latin typeface="+mn-ea"/>
              </a:rPr>
              <a:t>   </a:t>
            </a:r>
            <a:r>
              <a:rPr lang="ja-JP" altLang="en-US" sz="1200" dirty="0" smtClean="0">
                <a:latin typeface="+mn-ea"/>
              </a:rPr>
              <a:t>（</a:t>
            </a:r>
            <a:r>
              <a:rPr lang="ja-JP" altLang="en-US" sz="1200" dirty="0">
                <a:latin typeface="+mn-ea"/>
              </a:rPr>
              <a:t>ただし、この場合</a:t>
            </a:r>
            <a:r>
              <a:rPr lang="ja-JP" altLang="en-US" sz="1200" dirty="0" smtClean="0">
                <a:latin typeface="+mn-ea"/>
              </a:rPr>
              <a:t>、データによっては、著作物性</a:t>
            </a:r>
            <a:r>
              <a:rPr lang="ja-JP" altLang="en-US" sz="1200" dirty="0">
                <a:latin typeface="+mn-ea"/>
              </a:rPr>
              <a:t>の判定に多くの労力が</a:t>
            </a:r>
            <a:r>
              <a:rPr lang="ja-JP" altLang="en-US" sz="1200" dirty="0" smtClean="0">
                <a:latin typeface="+mn-ea"/>
              </a:rPr>
              <a:t>かかる可能性がある点</a:t>
            </a:r>
            <a:r>
              <a:rPr lang="ja-JP" altLang="en-US" sz="1200" dirty="0">
                <a:latin typeface="+mn-ea"/>
              </a:rPr>
              <a:t>には留意が必要）</a:t>
            </a:r>
            <a:endParaRPr lang="en-US" altLang="ja-JP" sz="1200" dirty="0">
              <a:latin typeface="+mn-ea"/>
            </a:endParaRPr>
          </a:p>
          <a:p>
            <a:pPr marL="893763" lvl="2" indent="-300038">
              <a:lnSpc>
                <a:spcPts val="1500"/>
              </a:lnSpc>
              <a:spcBef>
                <a:spcPts val="0"/>
              </a:spcBef>
              <a:buFont typeface="Wingdings 3" pitchFamily="18" charset="2"/>
              <a:buNone/>
              <a:defRPr/>
            </a:pPr>
            <a:r>
              <a:rPr lang="ja-JP" altLang="en-US" sz="1200" dirty="0"/>
              <a:t>　・全体として１つのライセンスを付与した上で、著作権がない部分については当該ライセンスの適用除外となる旨を明記する方法</a:t>
            </a:r>
            <a:endParaRPr lang="en-US" altLang="ja-JP" sz="1200" dirty="0"/>
          </a:p>
          <a:p>
            <a:pPr marL="1160463" lvl="1" indent="-885825">
              <a:lnSpc>
                <a:spcPts val="1500"/>
              </a:lnSpc>
              <a:spcBef>
                <a:spcPts val="0"/>
              </a:spcBef>
              <a:buFont typeface="Wingdings 3" pitchFamily="18" charset="2"/>
              <a:buNone/>
              <a:defRPr/>
            </a:pPr>
            <a:r>
              <a:rPr lang="ja-JP" altLang="en-US" sz="1200" dirty="0">
                <a:latin typeface="ＭＳ Ｐ明朝" pitchFamily="18" charset="-128"/>
                <a:ea typeface="ＭＳ Ｐ明朝" pitchFamily="18" charset="-128"/>
              </a:rPr>
              <a:t>　　　　　（参考）　豪やニュージーランドでは、著作物性の有無を判別した上で、著作権がないデータに対しては、</a:t>
            </a:r>
            <a:r>
              <a:rPr lang="en-US" altLang="ja-JP" sz="1200" dirty="0">
                <a:latin typeface="ＭＳ Ｐ明朝" pitchFamily="18" charset="-128"/>
                <a:ea typeface="ＭＳ Ｐ明朝" pitchFamily="18" charset="-128"/>
              </a:rPr>
              <a:t>”No known rights”</a:t>
            </a:r>
            <a:r>
              <a:rPr lang="ja-JP" altLang="en-US" sz="1200" dirty="0">
                <a:latin typeface="ＭＳ Ｐ明朝" pitchFamily="18" charset="-128"/>
                <a:ea typeface="ＭＳ Ｐ明朝" pitchFamily="18" charset="-128"/>
              </a:rPr>
              <a:t>と明示している。</a:t>
            </a:r>
            <a:endParaRPr lang="en-US" altLang="ja-JP" sz="1200" dirty="0">
              <a:latin typeface="ＭＳ Ｐ明朝" pitchFamily="18" charset="-128"/>
              <a:ea typeface="ＭＳ Ｐ明朝" pitchFamily="18" charset="-128"/>
            </a:endParaRPr>
          </a:p>
          <a:p>
            <a:pPr marL="0" indent="0">
              <a:spcBef>
                <a:spcPts val="1200"/>
              </a:spcBef>
              <a:buFont typeface="Wingdings 3" pitchFamily="18" charset="2"/>
              <a:buNone/>
              <a:defRPr/>
            </a:pPr>
            <a:r>
              <a:rPr lang="ja-JP" altLang="en-US" sz="1400" b="1" dirty="0" smtClean="0"/>
              <a:t>○　第三者の権利や契約等による制約が混在する公共データの扱い　（例：白書）</a:t>
            </a:r>
            <a:endParaRPr lang="en-US" altLang="ja-JP" sz="1400" b="1" dirty="0" smtClean="0"/>
          </a:p>
          <a:p>
            <a:pPr lvl="1">
              <a:spcBef>
                <a:spcPts val="0"/>
              </a:spcBef>
              <a:defRPr/>
            </a:pPr>
            <a:r>
              <a:rPr lang="ja-JP" altLang="en-US" sz="1400" dirty="0"/>
              <a:t>国</a:t>
            </a:r>
            <a:r>
              <a:rPr lang="ja-JP" altLang="en-US" sz="1400" dirty="0" smtClean="0"/>
              <a:t>が著作権やその他の権利（肖像権、商標権等）を</a:t>
            </a:r>
            <a:r>
              <a:rPr lang="ja-JP" altLang="en-US" sz="1400" dirty="0"/>
              <a:t>保有していない第三者の著作物が引用や転載などの方法で含まれている公共データの場合、ライセンスの表示に係る課題としては以下のようなものがある。</a:t>
            </a:r>
            <a:endParaRPr lang="en-US" altLang="ja-JP" sz="1400" dirty="0"/>
          </a:p>
          <a:p>
            <a:pPr lvl="2">
              <a:spcBef>
                <a:spcPts val="0"/>
              </a:spcBef>
              <a:defRPr/>
            </a:pPr>
            <a:r>
              <a:rPr lang="ja-JP" altLang="en-US" sz="1400" dirty="0"/>
              <a:t>データの利用者にとっては、</a:t>
            </a:r>
            <a:r>
              <a:rPr lang="ja-JP" altLang="en-US" sz="1400" u="sng" dirty="0"/>
              <a:t>どの部分が第三者の著作物かがわかりにくい</a:t>
            </a:r>
            <a:r>
              <a:rPr lang="ja-JP" altLang="en-US" sz="1400" dirty="0"/>
              <a:t>。</a:t>
            </a:r>
            <a:endParaRPr lang="en-US" altLang="ja-JP" sz="1400" dirty="0"/>
          </a:p>
          <a:p>
            <a:pPr lvl="2">
              <a:spcBef>
                <a:spcPts val="0"/>
              </a:spcBef>
              <a:defRPr/>
            </a:pPr>
            <a:r>
              <a:rPr lang="ja-JP" altLang="en-US" sz="1400" dirty="0"/>
              <a:t>ライセンスを表示する際に、</a:t>
            </a:r>
            <a:r>
              <a:rPr lang="ja-JP" altLang="en-US" sz="1400" u="sng" dirty="0"/>
              <a:t>国が利用を許諾できない第三者の著作物の部分をどう扱うか</a:t>
            </a:r>
            <a:r>
              <a:rPr lang="ja-JP" altLang="en-US" sz="1400" dirty="0"/>
              <a:t>（当該部分の削除する方法、あるいは、当該部分についてはライセンスの適用除外となる旨を明記する方法が考えられる）。</a:t>
            </a:r>
            <a:endParaRPr lang="en-US" altLang="ja-JP" sz="1400" dirty="0"/>
          </a:p>
          <a:p>
            <a:pPr lvl="2">
              <a:spcBef>
                <a:spcPts val="0"/>
              </a:spcBef>
              <a:defRPr/>
            </a:pPr>
            <a:r>
              <a:rPr lang="ja-JP" altLang="en-US" sz="1400" dirty="0"/>
              <a:t>調査委託時の契約書において</a:t>
            </a:r>
            <a:r>
              <a:rPr lang="ja-JP" altLang="en-US" sz="1400" dirty="0" smtClean="0"/>
              <a:t>、</a:t>
            </a:r>
            <a:r>
              <a:rPr lang="ja-JP" altLang="en-US" sz="1400" u="sng" dirty="0" smtClean="0"/>
              <a:t>当該</a:t>
            </a:r>
            <a:r>
              <a:rPr lang="ja-JP" altLang="en-US" sz="1400" u="sng" dirty="0"/>
              <a:t>調査</a:t>
            </a:r>
            <a:r>
              <a:rPr lang="ja-JP" altLang="en-US" sz="1400" u="sng" dirty="0" smtClean="0"/>
              <a:t>委託</a:t>
            </a:r>
            <a:r>
              <a:rPr lang="ja-JP" altLang="en-US" sz="1400" u="sng" dirty="0"/>
              <a:t>に</a:t>
            </a:r>
            <a:r>
              <a:rPr lang="ja-JP" altLang="en-US" sz="1400" u="sng" dirty="0" smtClean="0"/>
              <a:t>おいて作成される情報</a:t>
            </a:r>
            <a:r>
              <a:rPr lang="ja-JP" altLang="en-US" sz="1400" u="sng" dirty="0"/>
              <a:t>の二次利用を許諾する権利を発注者が得るようにするために契約書に盛り込むべき条件を</a:t>
            </a:r>
            <a:r>
              <a:rPr lang="ja-JP" altLang="en-US" sz="1400" u="sng" dirty="0" smtClean="0"/>
              <a:t>どのようにす</a:t>
            </a:r>
            <a:r>
              <a:rPr lang="ja-JP" altLang="en-US" sz="1400" u="sng" dirty="0"/>
              <a:t>べきか</a:t>
            </a:r>
            <a:r>
              <a:rPr lang="ja-JP" altLang="en-US" sz="1400" u="sng" dirty="0" smtClean="0"/>
              <a:t>。</a:t>
            </a:r>
            <a:endParaRPr lang="en-US" altLang="ja-JP" sz="1400" u="sng" dirty="0" smtClean="0"/>
          </a:p>
          <a:p>
            <a:pPr lvl="1">
              <a:defRPr/>
            </a:pPr>
            <a:r>
              <a:rPr lang="ja-JP" altLang="en-US" sz="1400" u="sng" dirty="0" smtClean="0"/>
              <a:t>契約等によって国が利用を制限されている第三者のデータ</a:t>
            </a:r>
            <a:r>
              <a:rPr lang="ja-JP" altLang="en-US" sz="1400" dirty="0" smtClean="0"/>
              <a:t>を利用している公共データの場合についても、ライセンスの表示にかかる課題として、上述と同様の課題が存在する。</a:t>
            </a:r>
            <a:endParaRPr lang="en-US" altLang="ja-JP" sz="1400" dirty="0" smtClean="0"/>
          </a:p>
          <a:p>
            <a:pPr marL="0" indent="0">
              <a:spcBef>
                <a:spcPts val="1200"/>
              </a:spcBef>
              <a:buFont typeface="Wingdings 3" pitchFamily="18" charset="2"/>
              <a:buNone/>
              <a:defRPr/>
            </a:pPr>
            <a:r>
              <a:rPr lang="ja-JP" altLang="en-US" sz="1400" b="1" dirty="0" smtClean="0"/>
              <a:t>○　個別法による制約のある公共データの扱い　（例：気象業務法、測量法等）</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タイトル 1"/>
          <p:cNvSpPr>
            <a:spLocks noGrp="1"/>
          </p:cNvSpPr>
          <p:nvPr>
            <p:ph type="title"/>
          </p:nvPr>
        </p:nvSpPr>
        <p:spPr>
          <a:xfrm>
            <a:off x="482600" y="2471738"/>
            <a:ext cx="8753475" cy="914400"/>
          </a:xfrm>
        </p:spPr>
        <p:txBody>
          <a:bodyPr/>
          <a:lstStyle/>
          <a:p>
            <a:pPr eaLnBrk="1" hangingPunct="1"/>
            <a:r>
              <a:rPr lang="ja-JP" altLang="en-US" sz="2800" smtClean="0"/>
              <a:t>５．ケーススタディ</a:t>
            </a:r>
          </a:p>
        </p:txBody>
      </p:sp>
      <p:sp>
        <p:nvSpPr>
          <p:cNvPr id="3" name="スライド番号プレースホルダー 2"/>
          <p:cNvSpPr>
            <a:spLocks noGrp="1"/>
          </p:cNvSpPr>
          <p:nvPr>
            <p:ph type="sldNum" sz="quarter" idx="10"/>
          </p:nvPr>
        </p:nvSpPr>
        <p:spPr/>
        <p:txBody>
          <a:bodyPr/>
          <a:lstStyle/>
          <a:p>
            <a:pPr>
              <a:defRPr/>
            </a:pPr>
            <a:fld id="{07D8A7A2-DCA8-494F-BACE-F0AA18A4B22F}" type="slidenum">
              <a:rPr lang="ja-JP" altLang="en-US" smtClean="0"/>
              <a:pPr>
                <a:defRPr/>
              </a:pPr>
              <a:t>24</a:t>
            </a:fld>
            <a:endParaRPr lang="ja-JP"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AC9CD419-FF58-432F-BE1E-034076CF0A02}" type="slidenum">
              <a:rPr lang="ja-JP" altLang="en-US" smtClean="0"/>
              <a:pPr>
                <a:defRPr/>
              </a:pPr>
              <a:t>25</a:t>
            </a:fld>
            <a:endParaRPr lang="ja-JP" altLang="en-US" dirty="0"/>
          </a:p>
        </p:txBody>
      </p:sp>
      <p:sp>
        <p:nvSpPr>
          <p:cNvPr id="44034" name="タイトル 1"/>
          <p:cNvSpPr>
            <a:spLocks noGrp="1"/>
          </p:cNvSpPr>
          <p:nvPr>
            <p:ph type="title"/>
          </p:nvPr>
        </p:nvSpPr>
        <p:spPr>
          <a:xfrm>
            <a:off x="404813" y="165100"/>
            <a:ext cx="8229600" cy="792163"/>
          </a:xfrm>
        </p:spPr>
        <p:txBody>
          <a:bodyPr/>
          <a:lstStyle/>
          <a:p>
            <a:pPr eaLnBrk="1" hangingPunct="1"/>
            <a:r>
              <a:rPr lang="ja-JP" altLang="en-US" sz="2400" smtClean="0"/>
              <a:t>（１）ケーススタディに関する前提</a:t>
            </a:r>
          </a:p>
        </p:txBody>
      </p:sp>
      <p:sp>
        <p:nvSpPr>
          <p:cNvPr id="44035" name="コンテンツ プレースホルダー 1"/>
          <p:cNvSpPr>
            <a:spLocks noGrp="1"/>
          </p:cNvSpPr>
          <p:nvPr>
            <p:ph sz="quarter" idx="1"/>
          </p:nvPr>
        </p:nvSpPr>
        <p:spPr>
          <a:xfrm>
            <a:off x="466725" y="1201738"/>
            <a:ext cx="8262938" cy="2157412"/>
          </a:xfrm>
        </p:spPr>
        <p:txBody>
          <a:bodyPr/>
          <a:lstStyle/>
          <a:p>
            <a:pPr>
              <a:lnSpc>
                <a:spcPts val="1500"/>
              </a:lnSpc>
              <a:spcBef>
                <a:spcPts val="300"/>
              </a:spcBef>
            </a:pPr>
            <a:r>
              <a:rPr lang="ja-JP" altLang="en-US" sz="1400" smtClean="0"/>
              <a:t>各ケーススタディについては、オープンデータ流通推進コンソーシアム データガバナンス委員会が、各素材を対象として、独自に実施したものである。</a:t>
            </a:r>
            <a:endParaRPr lang="en-US" altLang="ja-JP" sz="1400" smtClean="0"/>
          </a:p>
          <a:p>
            <a:pPr>
              <a:lnSpc>
                <a:spcPts val="1500"/>
              </a:lnSpc>
              <a:spcBef>
                <a:spcPts val="300"/>
              </a:spcBef>
            </a:pPr>
            <a:endParaRPr lang="en-US" altLang="ja-JP" sz="1400" smtClean="0"/>
          </a:p>
          <a:p>
            <a:pPr>
              <a:lnSpc>
                <a:spcPts val="1500"/>
              </a:lnSpc>
              <a:spcBef>
                <a:spcPts val="300"/>
              </a:spcBef>
            </a:pPr>
            <a:r>
              <a:rPr lang="ja-JP" altLang="en-US" sz="1400" smtClean="0"/>
              <a:t>当委員会として、各素材についてオープンデータ化すると仮定をおいて、その際にどのような問題が起きうるかについて独自に検討を行っている。</a:t>
            </a:r>
            <a:endParaRPr lang="en-US" altLang="ja-JP" sz="1400" smtClean="0"/>
          </a:p>
          <a:p>
            <a:pPr>
              <a:lnSpc>
                <a:spcPts val="1500"/>
              </a:lnSpc>
              <a:spcBef>
                <a:spcPts val="300"/>
              </a:spcBef>
            </a:pPr>
            <a:endParaRPr lang="en-US" altLang="ja-JP" sz="1400" smtClean="0"/>
          </a:p>
          <a:p>
            <a:pPr>
              <a:lnSpc>
                <a:spcPts val="1500"/>
              </a:lnSpc>
              <a:spcBef>
                <a:spcPts val="300"/>
              </a:spcBef>
            </a:pPr>
            <a:r>
              <a:rPr lang="ja-JP" altLang="en-US" sz="1400" smtClean="0"/>
              <a:t>各素材を所管する省庁に対して承認を得たものではないので、内容についての問い合わせについては当委員会事務局に対してご連絡いただきたい。</a:t>
            </a:r>
            <a:endParaRPr lang="en-US" altLang="ja-JP" sz="14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タイトル 1"/>
          <p:cNvSpPr>
            <a:spLocks noGrp="1"/>
          </p:cNvSpPr>
          <p:nvPr>
            <p:ph type="title"/>
          </p:nvPr>
        </p:nvSpPr>
        <p:spPr>
          <a:xfrm>
            <a:off x="482600" y="2471738"/>
            <a:ext cx="8753475" cy="914400"/>
          </a:xfrm>
        </p:spPr>
        <p:txBody>
          <a:bodyPr/>
          <a:lstStyle/>
          <a:p>
            <a:pPr eaLnBrk="1" hangingPunct="1"/>
            <a:r>
              <a:rPr lang="ja-JP" altLang="en-US" sz="2800" smtClean="0"/>
              <a:t>５．１　情報通信白書</a:t>
            </a:r>
          </a:p>
        </p:txBody>
      </p:sp>
      <p:sp>
        <p:nvSpPr>
          <p:cNvPr id="3" name="スライド番号プレースホルダー 2"/>
          <p:cNvSpPr>
            <a:spLocks noGrp="1"/>
          </p:cNvSpPr>
          <p:nvPr>
            <p:ph type="sldNum" sz="quarter" idx="10"/>
          </p:nvPr>
        </p:nvSpPr>
        <p:spPr/>
        <p:txBody>
          <a:bodyPr/>
          <a:lstStyle/>
          <a:p>
            <a:pPr>
              <a:defRPr/>
            </a:pPr>
            <a:fld id="{4C62D30D-56FF-4AA5-A831-D030207DCCEE}" type="slidenum">
              <a:rPr lang="ja-JP" altLang="en-US" smtClean="0"/>
              <a:pPr>
                <a:defRPr/>
              </a:pPr>
              <a:t>26</a:t>
            </a:fld>
            <a:endParaRPr lang="ja-JP"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6B243D44-972A-4610-B241-4E8033D86BEB}" type="slidenum">
              <a:rPr lang="ja-JP" altLang="en-US" smtClean="0">
                <a:solidFill>
                  <a:schemeClr val="tx1"/>
                </a:solidFill>
              </a:rPr>
              <a:pPr>
                <a:defRPr/>
              </a:pPr>
              <a:t>27</a:t>
            </a:fld>
            <a:endParaRPr lang="ja-JP" altLang="en-US" dirty="0">
              <a:solidFill>
                <a:schemeClr val="tx1"/>
              </a:solidFill>
            </a:endParaRPr>
          </a:p>
        </p:txBody>
      </p:sp>
      <p:sp>
        <p:nvSpPr>
          <p:cNvPr id="46082" name="タイトル 1"/>
          <p:cNvSpPr>
            <a:spLocks noGrp="1"/>
          </p:cNvSpPr>
          <p:nvPr>
            <p:ph type="title"/>
          </p:nvPr>
        </p:nvSpPr>
        <p:spPr>
          <a:xfrm>
            <a:off x="404813" y="165100"/>
            <a:ext cx="8229600" cy="792163"/>
          </a:xfrm>
        </p:spPr>
        <p:txBody>
          <a:bodyPr/>
          <a:lstStyle/>
          <a:p>
            <a:pPr eaLnBrk="1" hangingPunct="1"/>
            <a:r>
              <a:rPr lang="ja-JP" altLang="en-US" sz="2400" smtClean="0"/>
              <a:t>（１）ケーススタディの手順（全体像）</a:t>
            </a:r>
          </a:p>
        </p:txBody>
      </p:sp>
      <p:sp>
        <p:nvSpPr>
          <p:cNvPr id="31" name="コンテンツ プレースホルダー 1"/>
          <p:cNvSpPr>
            <a:spLocks noGrp="1"/>
          </p:cNvSpPr>
          <p:nvPr>
            <p:ph sz="quarter" idx="1"/>
          </p:nvPr>
        </p:nvSpPr>
        <p:spPr>
          <a:xfrm>
            <a:off x="436652" y="972618"/>
            <a:ext cx="8579758" cy="1071938"/>
          </a:xfrm>
        </p:spPr>
        <p:txBody>
          <a:bodyPr/>
          <a:lstStyle/>
          <a:p>
            <a:pPr>
              <a:lnSpc>
                <a:spcPts val="1400"/>
              </a:lnSpc>
              <a:spcBef>
                <a:spcPts val="300"/>
              </a:spcBef>
            </a:pPr>
            <a:r>
              <a:rPr lang="ja-JP" altLang="en-US" sz="1400" dirty="0" smtClean="0"/>
              <a:t>情報</a:t>
            </a:r>
            <a:r>
              <a:rPr lang="ja-JP" altLang="en-US" sz="1400" dirty="0"/>
              <a:t>通信白書（ウェブ版）を対象に</a:t>
            </a:r>
            <a:r>
              <a:rPr lang="ja-JP" altLang="en-US" sz="1400" dirty="0" smtClean="0"/>
              <a:t>、①</a:t>
            </a:r>
            <a:r>
              <a:rPr lang="en-US" altLang="ja-JP" sz="1400" dirty="0" smtClean="0"/>
              <a:t>CC</a:t>
            </a:r>
            <a:r>
              <a:rPr lang="ja-JP" altLang="en-US" sz="1400" dirty="0" smtClean="0"/>
              <a:t>ライセンス（</a:t>
            </a:r>
            <a:r>
              <a:rPr lang="en-US" altLang="ja-JP" sz="1400" dirty="0" smtClean="0"/>
              <a:t>CC-BY</a:t>
            </a:r>
            <a:r>
              <a:rPr lang="ja-JP" altLang="en-US" sz="1400" dirty="0" smtClean="0"/>
              <a:t>）を採用する場合の課題の洗い出し、②第三者の権利関係の確認等にかかる労力等の調査を目的として、ケーススタディを実施した。</a:t>
            </a:r>
            <a:endParaRPr lang="ja-JP" altLang="en-US" sz="1400" dirty="0"/>
          </a:p>
          <a:p>
            <a:pPr>
              <a:lnSpc>
                <a:spcPts val="1400"/>
              </a:lnSpc>
              <a:spcBef>
                <a:spcPts val="300"/>
              </a:spcBef>
            </a:pPr>
            <a:r>
              <a:rPr lang="ja-JP" altLang="en-US" sz="1400" dirty="0"/>
              <a:t>情報通信白書（ウェブ版）の全体をチェックし、</a:t>
            </a:r>
            <a:r>
              <a:rPr lang="ja-JP" altLang="en-US" sz="1400" dirty="0" smtClean="0"/>
              <a:t>①著作物性の有無、第三者が権利を有する可能性のある部分等の要検討箇所</a:t>
            </a:r>
            <a:r>
              <a:rPr lang="ja-JP" altLang="en-US" sz="1400" dirty="0"/>
              <a:t>の抽出・分類、</a:t>
            </a:r>
            <a:r>
              <a:rPr lang="ja-JP" altLang="en-US" sz="1400" dirty="0" smtClean="0"/>
              <a:t>②第三者の許諾の確認をした上で、③</a:t>
            </a:r>
            <a:r>
              <a:rPr lang="en-US" altLang="ja-JP" sz="1400" dirty="0" smtClean="0"/>
              <a:t>CC-BY</a:t>
            </a:r>
            <a:r>
              <a:rPr lang="ja-JP" altLang="en-US" sz="1400" dirty="0" smtClean="0"/>
              <a:t>が適用されない部分を明示して公開することを予定している。</a:t>
            </a:r>
            <a:endParaRPr lang="ja-JP" altLang="en-US" sz="1400" dirty="0"/>
          </a:p>
        </p:txBody>
      </p:sp>
      <p:sp>
        <p:nvSpPr>
          <p:cNvPr id="34" name="テキスト ボックス 33"/>
          <p:cNvSpPr txBox="1"/>
          <p:nvPr/>
        </p:nvSpPr>
        <p:spPr>
          <a:xfrm>
            <a:off x="202017" y="6198781"/>
            <a:ext cx="5492209" cy="415498"/>
          </a:xfrm>
          <a:prstGeom prst="rect">
            <a:avLst/>
          </a:prstGeom>
          <a:noFill/>
        </p:spPr>
        <p:txBody>
          <a:bodyPr wrap="none" rtlCol="0">
            <a:spAutoFit/>
          </a:bodyPr>
          <a:lstStyle/>
          <a:p>
            <a:r>
              <a:rPr kumimoji="1" lang="en-US" altLang="ja-JP" sz="1050" dirty="0" smtClean="0"/>
              <a:t>※</a:t>
            </a:r>
            <a:r>
              <a:rPr kumimoji="1" lang="ja-JP" altLang="en-US" sz="1050" dirty="0" smtClean="0"/>
              <a:t>「</a:t>
            </a:r>
            <a:r>
              <a:rPr kumimoji="1" lang="en-US" altLang="ja-JP" sz="1050" dirty="0" smtClean="0"/>
              <a:t>CC-BY</a:t>
            </a:r>
            <a:r>
              <a:rPr kumimoji="1" lang="ja-JP" altLang="en-US" sz="1050" dirty="0" smtClean="0"/>
              <a:t>」とは、「クリエイティブ・コモンズ・ライセンス　表示ライセンス」を指す。</a:t>
            </a:r>
            <a:endParaRPr kumimoji="1" lang="en-US" altLang="ja-JP" sz="1050" dirty="0" smtClean="0"/>
          </a:p>
          <a:p>
            <a:r>
              <a:rPr lang="ja-JP" altLang="en-US" sz="1050" dirty="0"/>
              <a:t>　</a:t>
            </a:r>
            <a:r>
              <a:rPr lang="ja-JP" altLang="en-US" sz="1050" dirty="0" smtClean="0"/>
              <a:t>　</a:t>
            </a:r>
            <a:r>
              <a:rPr kumimoji="1" lang="ja-JP" altLang="en-US" sz="1050" dirty="0" smtClean="0"/>
              <a:t>出所を表示すれば、商業的な利用を含めて自由に利用ができるという条件のライセンス。</a:t>
            </a:r>
            <a:endParaRPr kumimoji="1" lang="ja-JP" altLang="en-US" sz="1050" dirty="0"/>
          </a:p>
        </p:txBody>
      </p:sp>
      <p:sp>
        <p:nvSpPr>
          <p:cNvPr id="38" name="1 つの角を切り取った四角形 37"/>
          <p:cNvSpPr/>
          <p:nvPr/>
        </p:nvSpPr>
        <p:spPr bwMode="auto">
          <a:xfrm>
            <a:off x="743051" y="2498794"/>
            <a:ext cx="879526" cy="1098817"/>
          </a:xfrm>
          <a:prstGeom prst="snip1Rect">
            <a:avLst/>
          </a:prstGeom>
          <a:solidFill>
            <a:schemeClr val="bg1">
              <a:lumMod val="85000"/>
            </a:schemeClr>
          </a:solidFill>
          <a:ln w="9525" cap="flat" cmpd="sng" algn="ctr">
            <a:solidFill>
              <a:schemeClr val="tx2"/>
            </a:solidFill>
            <a:prstDash val="solid"/>
            <a:round/>
            <a:headEnd type="none" w="med" len="med"/>
            <a:tailEnd type="triangle" w="med" len="med"/>
          </a:ln>
          <a:effectLst/>
        </p:spPr>
        <p:txBody>
          <a:bodyPr vert="horz" wrap="square" lIns="0" tIns="0" rIns="0" bIns="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1" lang="ja-JP" altLang="en-US" sz="1400" b="0" i="0" u="none" strike="noStrike" cap="none" normalizeH="0" baseline="0" dirty="0" smtClean="0">
              <a:ln>
                <a:noFill/>
              </a:ln>
              <a:effectLst/>
              <a:latin typeface="ＭＳ Ｐゴシック" pitchFamily="50" charset="-128"/>
              <a:ea typeface="ＭＳ Ｐゴシック" pitchFamily="50" charset="-128"/>
            </a:endParaRPr>
          </a:p>
        </p:txBody>
      </p:sp>
      <p:sp>
        <p:nvSpPr>
          <p:cNvPr id="39" name="1 つの角を切り取った四角形 38"/>
          <p:cNvSpPr/>
          <p:nvPr/>
        </p:nvSpPr>
        <p:spPr bwMode="auto">
          <a:xfrm>
            <a:off x="876635" y="2712666"/>
            <a:ext cx="879526" cy="1098817"/>
          </a:xfrm>
          <a:prstGeom prst="snip1Rect">
            <a:avLst/>
          </a:prstGeom>
          <a:solidFill>
            <a:schemeClr val="bg1">
              <a:lumMod val="85000"/>
            </a:schemeClr>
          </a:solidFill>
          <a:ln w="9525" cap="flat" cmpd="sng" algn="ctr">
            <a:solidFill>
              <a:schemeClr val="tx2"/>
            </a:solidFill>
            <a:prstDash val="solid"/>
            <a:round/>
            <a:headEnd type="none" w="med" len="med"/>
            <a:tailEnd type="triangle" w="med" len="med"/>
          </a:ln>
          <a:effectLst/>
        </p:spPr>
        <p:txBody>
          <a:bodyPr vert="horz" wrap="square" lIns="0" tIns="0" rIns="0" bIns="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1" lang="ja-JP" altLang="en-US" sz="1400" b="0" i="0" u="none" strike="noStrike" cap="none" normalizeH="0" baseline="0" dirty="0" smtClean="0">
              <a:ln>
                <a:noFill/>
              </a:ln>
              <a:effectLst/>
              <a:latin typeface="ＭＳ Ｐゴシック" pitchFamily="50" charset="-128"/>
              <a:ea typeface="ＭＳ Ｐゴシック" pitchFamily="50" charset="-128"/>
            </a:endParaRPr>
          </a:p>
        </p:txBody>
      </p:sp>
      <p:sp>
        <p:nvSpPr>
          <p:cNvPr id="40" name="テキスト ボックス 39"/>
          <p:cNvSpPr txBox="1"/>
          <p:nvPr/>
        </p:nvSpPr>
        <p:spPr>
          <a:xfrm>
            <a:off x="648165" y="2081598"/>
            <a:ext cx="1107996" cy="461665"/>
          </a:xfrm>
          <a:prstGeom prst="rect">
            <a:avLst/>
          </a:prstGeom>
          <a:noFill/>
        </p:spPr>
        <p:txBody>
          <a:bodyPr wrap="none" rtlCol="0">
            <a:spAutoFit/>
          </a:bodyPr>
          <a:lstStyle/>
          <a:p>
            <a:pPr algn="ctr"/>
            <a:r>
              <a:rPr kumimoji="1" lang="ja-JP" altLang="en-US" sz="1200" dirty="0" smtClean="0">
                <a:latin typeface="HGP創英角ｺﾞｼｯｸUB" pitchFamily="50" charset="-128"/>
                <a:ea typeface="HGP創英角ｺﾞｼｯｸUB" pitchFamily="50" charset="-128"/>
              </a:rPr>
              <a:t>情報通信白書</a:t>
            </a:r>
            <a:endParaRPr kumimoji="1" lang="en-US" altLang="ja-JP" sz="1200" dirty="0" smtClean="0">
              <a:latin typeface="HGP創英角ｺﾞｼｯｸUB" pitchFamily="50" charset="-128"/>
              <a:ea typeface="HGP創英角ｺﾞｼｯｸUB" pitchFamily="50" charset="-128"/>
            </a:endParaRPr>
          </a:p>
          <a:p>
            <a:pPr algn="ctr"/>
            <a:r>
              <a:rPr lang="ja-JP" altLang="en-US" sz="1200" dirty="0" smtClean="0">
                <a:latin typeface="HGP創英角ｺﾞｼｯｸUB" pitchFamily="50" charset="-128"/>
                <a:ea typeface="HGP創英角ｺﾞｼｯｸUB" pitchFamily="50" charset="-128"/>
              </a:rPr>
              <a:t>（ウェブ版）</a:t>
            </a:r>
            <a:endParaRPr kumimoji="1" lang="en-US" altLang="ja-JP" sz="1200" dirty="0" smtClean="0">
              <a:latin typeface="HGP創英角ｺﾞｼｯｸUB" pitchFamily="50" charset="-128"/>
              <a:ea typeface="HGP創英角ｺﾞｼｯｸUB" pitchFamily="50" charset="-128"/>
            </a:endParaRPr>
          </a:p>
        </p:txBody>
      </p:sp>
      <p:sp>
        <p:nvSpPr>
          <p:cNvPr id="41" name="テキスト ボックス 40"/>
          <p:cNvSpPr txBox="1"/>
          <p:nvPr/>
        </p:nvSpPr>
        <p:spPr>
          <a:xfrm>
            <a:off x="2231559" y="2407113"/>
            <a:ext cx="646331" cy="461665"/>
          </a:xfrm>
          <a:prstGeom prst="rect">
            <a:avLst/>
          </a:prstGeom>
          <a:noFill/>
        </p:spPr>
        <p:txBody>
          <a:bodyPr wrap="none" rtlCol="0">
            <a:spAutoFit/>
          </a:bodyPr>
          <a:lstStyle/>
          <a:p>
            <a:pPr algn="l"/>
            <a:r>
              <a:rPr lang="en-US" altLang="ja-JP" sz="1200" dirty="0" smtClean="0">
                <a:latin typeface="HGP創英角ｺﾞｼｯｸUB" pitchFamily="50" charset="-128"/>
                <a:ea typeface="HGP創英角ｺﾞｼｯｸUB" pitchFamily="50" charset="-128"/>
              </a:rPr>
              <a:t>※</a:t>
            </a:r>
            <a:r>
              <a:rPr lang="ja-JP" altLang="en-US" sz="1200" dirty="0" smtClean="0">
                <a:latin typeface="HGP創英角ｺﾞｼｯｸUB" pitchFamily="50" charset="-128"/>
                <a:ea typeface="HGP創英角ｺﾞｼｯｸUB" pitchFamily="50" charset="-128"/>
              </a:rPr>
              <a:t>作業</a:t>
            </a:r>
            <a:endParaRPr lang="en-US" altLang="ja-JP" sz="1200" dirty="0" smtClean="0">
              <a:latin typeface="HGP創英角ｺﾞｼｯｸUB" pitchFamily="50" charset="-128"/>
              <a:ea typeface="HGP創英角ｺﾞｼｯｸUB" pitchFamily="50" charset="-128"/>
            </a:endParaRPr>
          </a:p>
          <a:p>
            <a:pPr algn="l"/>
            <a:r>
              <a:rPr lang="ja-JP" altLang="en-US" sz="1200" dirty="0">
                <a:latin typeface="HGP創英角ｺﾞｼｯｸUB" pitchFamily="50" charset="-128"/>
                <a:ea typeface="HGP創英角ｺﾞｼｯｸUB" pitchFamily="50" charset="-128"/>
              </a:rPr>
              <a:t>　</a:t>
            </a:r>
            <a:r>
              <a:rPr lang="ja-JP" altLang="en-US" sz="1200" dirty="0" smtClean="0">
                <a:latin typeface="HGP創英角ｺﾞｼｯｸUB" pitchFamily="50" charset="-128"/>
                <a:ea typeface="HGP創英角ｺﾞｼｯｸUB" pitchFamily="50" charset="-128"/>
              </a:rPr>
              <a:t> 手順</a:t>
            </a:r>
            <a:endParaRPr kumimoji="1" lang="ja-JP" altLang="en-US" sz="1200" dirty="0">
              <a:latin typeface="HGP創英角ｺﾞｼｯｸUB" pitchFamily="50" charset="-128"/>
              <a:ea typeface="HGP創英角ｺﾞｼｯｸUB" pitchFamily="50" charset="-128"/>
            </a:endParaRPr>
          </a:p>
        </p:txBody>
      </p:sp>
      <p:sp>
        <p:nvSpPr>
          <p:cNvPr id="42" name="テキスト ボックス 41"/>
          <p:cNvSpPr txBox="1"/>
          <p:nvPr/>
        </p:nvSpPr>
        <p:spPr>
          <a:xfrm>
            <a:off x="5522704" y="2361236"/>
            <a:ext cx="2038766" cy="276999"/>
          </a:xfrm>
          <a:prstGeom prst="rect">
            <a:avLst/>
          </a:prstGeom>
          <a:noFill/>
        </p:spPr>
        <p:txBody>
          <a:bodyPr wrap="square" rtlCol="0">
            <a:spAutoFit/>
          </a:bodyPr>
          <a:lstStyle/>
          <a:p>
            <a:r>
              <a:rPr kumimoji="1" lang="en-US" altLang="ja-JP" sz="1200" dirty="0" smtClean="0">
                <a:latin typeface="HGP創英角ｺﾞｼｯｸUB" pitchFamily="50" charset="-128"/>
                <a:ea typeface="HGP創英角ｺﾞｼｯｸUB" pitchFamily="50" charset="-128"/>
              </a:rPr>
              <a:t>※</a:t>
            </a:r>
            <a:r>
              <a:rPr kumimoji="1" lang="ja-JP" altLang="en-US" sz="1200" dirty="0" smtClean="0">
                <a:latin typeface="HGP創英角ｺﾞｼｯｸUB" pitchFamily="50" charset="-128"/>
                <a:ea typeface="HGP創英角ｺﾞｼｯｸUB" pitchFamily="50" charset="-128"/>
              </a:rPr>
              <a:t>作業シートに記載</a:t>
            </a:r>
            <a:endParaRPr kumimoji="1" lang="ja-JP" altLang="en-US" sz="1200" dirty="0">
              <a:latin typeface="HGP創英角ｺﾞｼｯｸUB" pitchFamily="50" charset="-128"/>
              <a:ea typeface="HGP創英角ｺﾞｼｯｸUB" pitchFamily="50" charset="-128"/>
            </a:endParaRPr>
          </a:p>
        </p:txBody>
      </p:sp>
      <p:cxnSp>
        <p:nvCxnSpPr>
          <p:cNvPr id="43" name="直線矢印コネクタ 42"/>
          <p:cNvCxnSpPr/>
          <p:nvPr/>
        </p:nvCxnSpPr>
        <p:spPr bwMode="auto">
          <a:xfrm>
            <a:off x="1884261" y="3382780"/>
            <a:ext cx="2868770" cy="0"/>
          </a:xfrm>
          <a:prstGeom prst="straightConnector1">
            <a:avLst/>
          </a:prstGeom>
          <a:solidFill>
            <a:schemeClr val="accent1"/>
          </a:solidFill>
          <a:ln w="57150" cap="flat" cmpd="sng" algn="ctr">
            <a:solidFill>
              <a:srgbClr val="0070C0"/>
            </a:solidFill>
            <a:prstDash val="solid"/>
            <a:round/>
            <a:headEnd type="none" w="med" len="med"/>
            <a:tailEnd type="arrow"/>
          </a:ln>
          <a:effectLst/>
        </p:spPr>
      </p:cxnSp>
      <p:graphicFrame>
        <p:nvGraphicFramePr>
          <p:cNvPr id="44" name="表 43"/>
          <p:cNvGraphicFramePr>
            <a:graphicFrameLocks noGrp="1"/>
          </p:cNvGraphicFramePr>
          <p:nvPr>
            <p:extLst>
              <p:ext uri="{D42A27DB-BD31-4B8C-83A1-F6EECF244321}">
                <p14:modId xmlns:p14="http://schemas.microsoft.com/office/powerpoint/2010/main" val="55768358"/>
              </p:ext>
            </p:extLst>
          </p:nvPr>
        </p:nvGraphicFramePr>
        <p:xfrm>
          <a:off x="4780895" y="5576693"/>
          <a:ext cx="3196361" cy="731520"/>
        </p:xfrm>
        <a:graphic>
          <a:graphicData uri="http://schemas.openxmlformats.org/drawingml/2006/table">
            <a:tbl>
              <a:tblPr firstRow="1" bandRow="1">
                <a:tableStyleId>{5940675A-B579-460E-94D1-54222C63F5DA}</a:tableStyleId>
              </a:tblPr>
              <a:tblGrid>
                <a:gridCol w="456623"/>
                <a:gridCol w="456623"/>
                <a:gridCol w="456623"/>
                <a:gridCol w="456623"/>
                <a:gridCol w="456623"/>
                <a:gridCol w="456623"/>
                <a:gridCol w="456623"/>
              </a:tblGrid>
              <a:tr h="171415">
                <a:tc>
                  <a:txBody>
                    <a:bodyPr/>
                    <a:lstStyle/>
                    <a:p>
                      <a:endParaRPr kumimoji="1" lang="ja-JP" altLang="en-US" sz="600" dirty="0"/>
                    </a:p>
                  </a:txBody>
                  <a:tcPr marL="84406" marR="84406">
                    <a:solidFill>
                      <a:schemeClr val="bg1">
                        <a:lumMod val="75000"/>
                      </a:schemeClr>
                    </a:solidFill>
                  </a:tcPr>
                </a:tc>
                <a:tc>
                  <a:txBody>
                    <a:bodyPr/>
                    <a:lstStyle/>
                    <a:p>
                      <a:endParaRPr kumimoji="1" lang="ja-JP" altLang="en-US" sz="600" dirty="0"/>
                    </a:p>
                  </a:txBody>
                  <a:tcPr marL="84406" marR="84406">
                    <a:solidFill>
                      <a:schemeClr val="bg1">
                        <a:lumMod val="75000"/>
                      </a:schemeClr>
                    </a:solidFill>
                  </a:tcPr>
                </a:tc>
                <a:tc>
                  <a:txBody>
                    <a:bodyPr/>
                    <a:lstStyle/>
                    <a:p>
                      <a:endParaRPr kumimoji="1" lang="ja-JP" altLang="en-US" sz="600" dirty="0"/>
                    </a:p>
                  </a:txBody>
                  <a:tcPr marL="84406" marR="84406">
                    <a:solidFill>
                      <a:schemeClr val="bg1">
                        <a:lumMod val="75000"/>
                      </a:schemeClr>
                    </a:solidFill>
                  </a:tcPr>
                </a:tc>
                <a:tc>
                  <a:txBody>
                    <a:bodyPr/>
                    <a:lstStyle/>
                    <a:p>
                      <a:endParaRPr kumimoji="1" lang="ja-JP" altLang="en-US" sz="600" dirty="0"/>
                    </a:p>
                  </a:txBody>
                  <a:tcPr marL="84406" marR="84406">
                    <a:solidFill>
                      <a:schemeClr val="bg1">
                        <a:lumMod val="75000"/>
                      </a:schemeClr>
                    </a:solidFill>
                  </a:tcPr>
                </a:tc>
                <a:tc>
                  <a:txBody>
                    <a:bodyPr/>
                    <a:lstStyle/>
                    <a:p>
                      <a:endParaRPr kumimoji="1" lang="ja-JP" altLang="en-US" sz="600" dirty="0"/>
                    </a:p>
                  </a:txBody>
                  <a:tcPr marL="84406" marR="84406">
                    <a:solidFill>
                      <a:schemeClr val="bg1">
                        <a:lumMod val="75000"/>
                      </a:schemeClr>
                    </a:solidFill>
                  </a:tcPr>
                </a:tc>
                <a:tc>
                  <a:txBody>
                    <a:bodyPr/>
                    <a:lstStyle/>
                    <a:p>
                      <a:endParaRPr kumimoji="1" lang="ja-JP" altLang="en-US" sz="600" dirty="0"/>
                    </a:p>
                  </a:txBody>
                  <a:tcPr marL="84406" marR="84406">
                    <a:solidFill>
                      <a:schemeClr val="bg1">
                        <a:lumMod val="75000"/>
                      </a:schemeClr>
                    </a:solidFill>
                  </a:tcPr>
                </a:tc>
                <a:tc>
                  <a:txBody>
                    <a:bodyPr/>
                    <a:lstStyle/>
                    <a:p>
                      <a:endParaRPr kumimoji="1" lang="ja-JP" altLang="en-US" sz="600" dirty="0"/>
                    </a:p>
                  </a:txBody>
                  <a:tcPr marL="84406" marR="84406">
                    <a:solidFill>
                      <a:schemeClr val="bg1">
                        <a:lumMod val="75000"/>
                      </a:schemeClr>
                    </a:solidFill>
                  </a:tcPr>
                </a:tc>
              </a:tr>
              <a:tr h="171415">
                <a:tc>
                  <a:txBody>
                    <a:bodyPr/>
                    <a:lstStyle/>
                    <a:p>
                      <a:endParaRPr kumimoji="1" lang="ja-JP" altLang="en-US" sz="60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r>
              <a:tr h="171415">
                <a:tc>
                  <a:txBody>
                    <a:bodyPr/>
                    <a:lstStyle/>
                    <a:p>
                      <a:endParaRPr kumimoji="1" lang="ja-JP" altLang="en-US" sz="600"/>
                    </a:p>
                  </a:txBody>
                  <a:tcPr marL="84406" marR="84406"/>
                </a:tc>
                <a:tc>
                  <a:txBody>
                    <a:bodyPr/>
                    <a:lstStyle/>
                    <a:p>
                      <a:endParaRPr kumimoji="1" lang="ja-JP" altLang="en-US" sz="60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r>
              <a:tr h="171415">
                <a:tc>
                  <a:txBody>
                    <a:bodyPr/>
                    <a:lstStyle/>
                    <a:p>
                      <a:endParaRPr kumimoji="1" lang="ja-JP" altLang="en-US" sz="600"/>
                    </a:p>
                  </a:txBody>
                  <a:tcPr marL="84406" marR="84406"/>
                </a:tc>
                <a:tc>
                  <a:txBody>
                    <a:bodyPr/>
                    <a:lstStyle/>
                    <a:p>
                      <a:endParaRPr kumimoji="1" lang="ja-JP" altLang="en-US" sz="60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r>
            </a:tbl>
          </a:graphicData>
        </a:graphic>
      </p:graphicFrame>
      <p:sp>
        <p:nvSpPr>
          <p:cNvPr id="45" name="1 つの角を切り取った四角形 44"/>
          <p:cNvSpPr/>
          <p:nvPr/>
        </p:nvSpPr>
        <p:spPr bwMode="auto">
          <a:xfrm>
            <a:off x="773132" y="4773926"/>
            <a:ext cx="879526" cy="1098817"/>
          </a:xfrm>
          <a:prstGeom prst="snip1Rect">
            <a:avLst/>
          </a:prstGeom>
          <a:solidFill>
            <a:srgbClr val="92D050"/>
          </a:solidFill>
          <a:ln w="9525" cap="flat" cmpd="sng" algn="ctr">
            <a:solidFill>
              <a:schemeClr val="tx2"/>
            </a:solidFill>
            <a:prstDash val="solid"/>
            <a:round/>
            <a:headEnd type="none" w="med" len="med"/>
            <a:tailEnd type="triangle" w="med" len="med"/>
          </a:ln>
          <a:effectLst/>
        </p:spPr>
        <p:txBody>
          <a:bodyPr vert="horz" wrap="square" lIns="0" tIns="0" rIns="0" bIns="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1" lang="ja-JP" altLang="en-US" sz="1400" b="0" i="0" u="none" strike="noStrike" cap="none" normalizeH="0" baseline="0" dirty="0" smtClean="0">
              <a:ln>
                <a:noFill/>
              </a:ln>
              <a:effectLst/>
              <a:latin typeface="ＭＳ Ｐゴシック" pitchFamily="50" charset="-128"/>
              <a:ea typeface="ＭＳ Ｐゴシック" pitchFamily="50" charset="-128"/>
            </a:endParaRPr>
          </a:p>
        </p:txBody>
      </p:sp>
      <p:sp>
        <p:nvSpPr>
          <p:cNvPr id="46" name="1 つの角を切り取った四角形 45"/>
          <p:cNvSpPr/>
          <p:nvPr/>
        </p:nvSpPr>
        <p:spPr bwMode="auto">
          <a:xfrm>
            <a:off x="906716" y="4987798"/>
            <a:ext cx="879526" cy="1098817"/>
          </a:xfrm>
          <a:prstGeom prst="snip1Rect">
            <a:avLst/>
          </a:prstGeom>
          <a:solidFill>
            <a:srgbClr val="92D050"/>
          </a:solidFill>
          <a:ln w="9525" cap="flat" cmpd="sng" algn="ctr">
            <a:solidFill>
              <a:schemeClr val="tx2"/>
            </a:solidFill>
            <a:prstDash val="solid"/>
            <a:round/>
            <a:headEnd type="none" w="med" len="med"/>
            <a:tailEnd type="triangle" w="med" len="med"/>
          </a:ln>
          <a:effectLst/>
        </p:spPr>
        <p:txBody>
          <a:bodyPr vert="horz" wrap="square" lIns="0" tIns="0" rIns="0" bIns="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1" lang="ja-JP" altLang="en-US" sz="1400" b="0" i="0" u="none" strike="noStrike" cap="none" normalizeH="0" baseline="0" dirty="0" smtClean="0">
              <a:ln>
                <a:noFill/>
              </a:ln>
              <a:effectLst/>
              <a:latin typeface="ＭＳ Ｐゴシック" pitchFamily="50" charset="-128"/>
              <a:ea typeface="ＭＳ Ｐゴシック" pitchFamily="50" charset="-128"/>
            </a:endParaRPr>
          </a:p>
        </p:txBody>
      </p:sp>
      <p:cxnSp>
        <p:nvCxnSpPr>
          <p:cNvPr id="47" name="直線矢印コネクタ 46"/>
          <p:cNvCxnSpPr/>
          <p:nvPr/>
        </p:nvCxnSpPr>
        <p:spPr bwMode="auto">
          <a:xfrm flipH="1">
            <a:off x="1894895" y="5845654"/>
            <a:ext cx="2773027" cy="0"/>
          </a:xfrm>
          <a:prstGeom prst="straightConnector1">
            <a:avLst/>
          </a:prstGeom>
          <a:solidFill>
            <a:schemeClr val="accent1"/>
          </a:solidFill>
          <a:ln w="57150" cap="flat" cmpd="sng" algn="ctr">
            <a:solidFill>
              <a:srgbClr val="0070C0"/>
            </a:solidFill>
            <a:prstDash val="solid"/>
            <a:round/>
            <a:headEnd type="none" w="med" len="med"/>
            <a:tailEnd type="arrow"/>
          </a:ln>
          <a:effectLst/>
        </p:spPr>
      </p:cxnSp>
      <p:sp>
        <p:nvSpPr>
          <p:cNvPr id="48" name="テキスト ボックス 47"/>
          <p:cNvSpPr txBox="1"/>
          <p:nvPr/>
        </p:nvSpPr>
        <p:spPr>
          <a:xfrm>
            <a:off x="5586173" y="3579721"/>
            <a:ext cx="3403010" cy="1569660"/>
          </a:xfrm>
          <a:prstGeom prst="rect">
            <a:avLst/>
          </a:prstGeom>
          <a:solidFill>
            <a:srgbClr val="FFFFCC"/>
          </a:solidFill>
          <a:ln>
            <a:solidFill>
              <a:srgbClr val="7030A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l"/>
            <a:r>
              <a:rPr lang="ja-JP" altLang="en-US" sz="1200" dirty="0" smtClean="0">
                <a:latin typeface="HGP創英角ｺﾞｼｯｸUB" pitchFamily="50" charset="-128"/>
                <a:ea typeface="HGP創英角ｺﾞｼｯｸUB" pitchFamily="50" charset="-128"/>
              </a:rPr>
              <a:t>② 第三者の許諾の確認（各担当）</a:t>
            </a:r>
            <a:endParaRPr lang="en-US" altLang="ja-JP" sz="1200" dirty="0" smtClean="0">
              <a:latin typeface="HGP創英角ｺﾞｼｯｸUB" pitchFamily="50" charset="-128"/>
              <a:ea typeface="HGP創英角ｺﾞｼｯｸUB" pitchFamily="50" charset="-128"/>
            </a:endParaRPr>
          </a:p>
          <a:p>
            <a:pPr marL="87313" indent="-87313" algn="l"/>
            <a:r>
              <a:rPr lang="ja-JP" altLang="en-US" sz="1050" dirty="0" smtClean="0">
                <a:latin typeface="+mn-ea"/>
                <a:ea typeface="+mn-ea"/>
              </a:rPr>
              <a:t>・①で抽出・分類した要検討箇所について、以下の作業を行う。</a:t>
            </a:r>
            <a:endParaRPr lang="en-US" altLang="ja-JP" sz="1050" dirty="0" smtClean="0">
              <a:latin typeface="+mn-ea"/>
              <a:ea typeface="+mn-ea"/>
            </a:endParaRPr>
          </a:p>
          <a:p>
            <a:pPr algn="l"/>
            <a:r>
              <a:rPr lang="ja-JP" altLang="en-US" sz="1050" dirty="0" smtClean="0">
                <a:latin typeface="+mn-ea"/>
                <a:ea typeface="+mn-ea"/>
              </a:rPr>
              <a:t>　</a:t>
            </a:r>
            <a:r>
              <a:rPr lang="en-US" altLang="ja-JP" sz="1050" dirty="0" smtClean="0">
                <a:latin typeface="+mn-ea"/>
                <a:ea typeface="+mn-ea"/>
              </a:rPr>
              <a:t>a. </a:t>
            </a:r>
            <a:r>
              <a:rPr lang="ja-JP" altLang="en-US" sz="1050" dirty="0" smtClean="0">
                <a:latin typeface="+mn-ea"/>
                <a:ea typeface="+mn-ea"/>
              </a:rPr>
              <a:t>照会先の特定</a:t>
            </a:r>
            <a:endParaRPr lang="en-US" altLang="ja-JP" sz="1050" dirty="0" smtClean="0">
              <a:latin typeface="+mn-ea"/>
              <a:ea typeface="+mn-ea"/>
            </a:endParaRPr>
          </a:p>
          <a:p>
            <a:pPr algn="l"/>
            <a:r>
              <a:rPr kumimoji="1" lang="ja-JP" altLang="en-US" sz="1050" dirty="0">
                <a:latin typeface="+mn-ea"/>
                <a:ea typeface="+mn-ea"/>
              </a:rPr>
              <a:t>　</a:t>
            </a:r>
            <a:r>
              <a:rPr kumimoji="1" lang="en-US" altLang="ja-JP" sz="1050" dirty="0" smtClean="0">
                <a:latin typeface="+mn-ea"/>
                <a:ea typeface="+mn-ea"/>
              </a:rPr>
              <a:t>b. </a:t>
            </a:r>
            <a:r>
              <a:rPr kumimoji="1" lang="ja-JP" altLang="en-US" sz="1050" dirty="0" smtClean="0">
                <a:latin typeface="+mn-ea"/>
                <a:ea typeface="+mn-ea"/>
              </a:rPr>
              <a:t>第三者による二次利用の可否の確認</a:t>
            </a:r>
            <a:endParaRPr kumimoji="1" lang="en-US" altLang="ja-JP" sz="1050" dirty="0" smtClean="0">
              <a:latin typeface="+mn-ea"/>
              <a:ea typeface="+mn-ea"/>
            </a:endParaRPr>
          </a:p>
          <a:p>
            <a:pPr algn="l"/>
            <a:r>
              <a:rPr kumimoji="1" lang="ja-JP" altLang="en-US" sz="1050" dirty="0" smtClean="0">
                <a:latin typeface="+mn-ea"/>
                <a:ea typeface="+mn-ea"/>
              </a:rPr>
              <a:t>　</a:t>
            </a:r>
            <a:r>
              <a:rPr kumimoji="1" lang="en-US" altLang="ja-JP" sz="1050" dirty="0" smtClean="0">
                <a:latin typeface="+mn-ea"/>
                <a:ea typeface="+mn-ea"/>
              </a:rPr>
              <a:t>c</a:t>
            </a:r>
            <a:r>
              <a:rPr lang="en-US" altLang="ja-JP" sz="1050" dirty="0" smtClean="0">
                <a:latin typeface="+mn-ea"/>
                <a:ea typeface="+mn-ea"/>
              </a:rPr>
              <a:t>. </a:t>
            </a:r>
            <a:r>
              <a:rPr lang="ja-JP" altLang="en-US" sz="1050" dirty="0" smtClean="0">
                <a:latin typeface="+mn-ea"/>
                <a:ea typeface="+mn-ea"/>
              </a:rPr>
              <a:t>（必要があれば）著作権者等への二次利用許諾依頼</a:t>
            </a:r>
            <a:endParaRPr kumimoji="1" lang="en-US" altLang="ja-JP" sz="1050" dirty="0" smtClean="0">
              <a:latin typeface="+mn-ea"/>
              <a:ea typeface="+mn-ea"/>
            </a:endParaRPr>
          </a:p>
          <a:p>
            <a:pPr algn="l"/>
            <a:r>
              <a:rPr lang="ja-JP" altLang="en-US" sz="1050" dirty="0" smtClean="0">
                <a:latin typeface="+mn-ea"/>
                <a:ea typeface="+mn-ea"/>
              </a:rPr>
              <a:t>　</a:t>
            </a:r>
            <a:r>
              <a:rPr lang="en-US" altLang="ja-JP" sz="1050" dirty="0" smtClean="0">
                <a:latin typeface="+mn-ea"/>
                <a:ea typeface="+mn-ea"/>
              </a:rPr>
              <a:t>d. </a:t>
            </a:r>
            <a:r>
              <a:rPr lang="ja-JP" altLang="en-US" sz="1050" dirty="0" smtClean="0">
                <a:latin typeface="+mn-ea"/>
                <a:ea typeface="+mn-ea"/>
              </a:rPr>
              <a:t>確認結果及び依頼結果の整理</a:t>
            </a:r>
            <a:endParaRPr lang="en-US" altLang="ja-JP" sz="1050" dirty="0" smtClean="0">
              <a:latin typeface="+mn-ea"/>
              <a:ea typeface="+mn-ea"/>
            </a:endParaRPr>
          </a:p>
          <a:p>
            <a:pPr marL="87313" indent="-87313"/>
            <a:r>
              <a:rPr lang="ja-JP" altLang="en-US" sz="1050" dirty="0" smtClean="0">
                <a:latin typeface="+mn-ea"/>
                <a:ea typeface="+mn-ea"/>
              </a:rPr>
              <a:t>・作業負荷が大きい場合（特に過去の資料について）、要検討箇所全てを</a:t>
            </a:r>
            <a:r>
              <a:rPr lang="en-US" altLang="ja-JP" sz="1050" dirty="0" smtClean="0">
                <a:latin typeface="+mn-ea"/>
                <a:ea typeface="+mn-ea"/>
              </a:rPr>
              <a:t>CC-BY</a:t>
            </a:r>
            <a:r>
              <a:rPr lang="ja-JP" altLang="en-US" sz="1050" dirty="0" smtClean="0">
                <a:latin typeface="+mn-ea"/>
                <a:ea typeface="+mn-ea"/>
              </a:rPr>
              <a:t>適用外とすることも考えられる。</a:t>
            </a:r>
            <a:endParaRPr kumimoji="1" lang="ja-JP" altLang="en-US" sz="1050" dirty="0">
              <a:latin typeface="+mn-ea"/>
              <a:ea typeface="+mn-ea"/>
            </a:endParaRPr>
          </a:p>
        </p:txBody>
      </p:sp>
      <p:graphicFrame>
        <p:nvGraphicFramePr>
          <p:cNvPr id="49" name="表 48"/>
          <p:cNvGraphicFramePr>
            <a:graphicFrameLocks noGrp="1"/>
          </p:cNvGraphicFramePr>
          <p:nvPr>
            <p:extLst>
              <p:ext uri="{D42A27DB-BD31-4B8C-83A1-F6EECF244321}">
                <p14:modId xmlns:p14="http://schemas.microsoft.com/office/powerpoint/2010/main" val="108846530"/>
              </p:ext>
            </p:extLst>
          </p:nvPr>
        </p:nvGraphicFramePr>
        <p:xfrm>
          <a:off x="4854023" y="2714540"/>
          <a:ext cx="3196361" cy="731520"/>
        </p:xfrm>
        <a:graphic>
          <a:graphicData uri="http://schemas.openxmlformats.org/drawingml/2006/table">
            <a:tbl>
              <a:tblPr firstRow="1" bandRow="1">
                <a:tableStyleId>{5940675A-B579-460E-94D1-54222C63F5DA}</a:tableStyleId>
              </a:tblPr>
              <a:tblGrid>
                <a:gridCol w="456623"/>
                <a:gridCol w="456623"/>
                <a:gridCol w="456623"/>
                <a:gridCol w="456623"/>
                <a:gridCol w="456623"/>
                <a:gridCol w="456623"/>
                <a:gridCol w="456623"/>
              </a:tblGrid>
              <a:tr h="171415">
                <a:tc>
                  <a:txBody>
                    <a:bodyPr/>
                    <a:lstStyle/>
                    <a:p>
                      <a:endParaRPr kumimoji="1" lang="ja-JP" altLang="en-US" sz="600" dirty="0"/>
                    </a:p>
                  </a:txBody>
                  <a:tcPr marL="84406" marR="84406">
                    <a:solidFill>
                      <a:schemeClr val="bg1">
                        <a:lumMod val="75000"/>
                      </a:schemeClr>
                    </a:solidFill>
                  </a:tcPr>
                </a:tc>
                <a:tc>
                  <a:txBody>
                    <a:bodyPr/>
                    <a:lstStyle/>
                    <a:p>
                      <a:endParaRPr kumimoji="1" lang="ja-JP" altLang="en-US" sz="600" dirty="0"/>
                    </a:p>
                  </a:txBody>
                  <a:tcPr marL="84406" marR="84406">
                    <a:solidFill>
                      <a:schemeClr val="bg1">
                        <a:lumMod val="75000"/>
                      </a:schemeClr>
                    </a:solidFill>
                  </a:tcPr>
                </a:tc>
                <a:tc>
                  <a:txBody>
                    <a:bodyPr/>
                    <a:lstStyle/>
                    <a:p>
                      <a:endParaRPr kumimoji="1" lang="ja-JP" altLang="en-US" sz="600" dirty="0"/>
                    </a:p>
                  </a:txBody>
                  <a:tcPr marL="84406" marR="84406">
                    <a:solidFill>
                      <a:schemeClr val="bg1">
                        <a:lumMod val="75000"/>
                      </a:schemeClr>
                    </a:solidFill>
                  </a:tcPr>
                </a:tc>
                <a:tc>
                  <a:txBody>
                    <a:bodyPr/>
                    <a:lstStyle/>
                    <a:p>
                      <a:endParaRPr kumimoji="1" lang="ja-JP" altLang="en-US" sz="600" dirty="0"/>
                    </a:p>
                  </a:txBody>
                  <a:tcPr marL="84406" marR="84406">
                    <a:solidFill>
                      <a:schemeClr val="bg1">
                        <a:lumMod val="75000"/>
                      </a:schemeClr>
                    </a:solidFill>
                  </a:tcPr>
                </a:tc>
                <a:tc>
                  <a:txBody>
                    <a:bodyPr/>
                    <a:lstStyle/>
                    <a:p>
                      <a:endParaRPr kumimoji="1" lang="ja-JP" altLang="en-US" sz="600" dirty="0"/>
                    </a:p>
                  </a:txBody>
                  <a:tcPr marL="84406" marR="84406">
                    <a:solidFill>
                      <a:schemeClr val="bg1">
                        <a:lumMod val="75000"/>
                      </a:schemeClr>
                    </a:solidFill>
                  </a:tcPr>
                </a:tc>
                <a:tc>
                  <a:txBody>
                    <a:bodyPr/>
                    <a:lstStyle/>
                    <a:p>
                      <a:endParaRPr kumimoji="1" lang="ja-JP" altLang="en-US" sz="600" dirty="0"/>
                    </a:p>
                  </a:txBody>
                  <a:tcPr marL="84406" marR="84406">
                    <a:solidFill>
                      <a:schemeClr val="bg1">
                        <a:lumMod val="75000"/>
                      </a:schemeClr>
                    </a:solidFill>
                  </a:tcPr>
                </a:tc>
                <a:tc>
                  <a:txBody>
                    <a:bodyPr/>
                    <a:lstStyle/>
                    <a:p>
                      <a:endParaRPr kumimoji="1" lang="ja-JP" altLang="en-US" sz="600" dirty="0"/>
                    </a:p>
                  </a:txBody>
                  <a:tcPr marL="84406" marR="84406">
                    <a:solidFill>
                      <a:schemeClr val="bg1">
                        <a:lumMod val="75000"/>
                      </a:schemeClr>
                    </a:solidFill>
                  </a:tcPr>
                </a:tc>
              </a:tr>
              <a:tr h="171415">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r>
              <a:tr h="171415">
                <a:tc>
                  <a:txBody>
                    <a:bodyPr/>
                    <a:lstStyle/>
                    <a:p>
                      <a:endParaRPr kumimoji="1" lang="ja-JP" altLang="en-US" sz="60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r>
              <a:tr h="171415">
                <a:tc>
                  <a:txBody>
                    <a:bodyPr/>
                    <a:lstStyle/>
                    <a:p>
                      <a:endParaRPr kumimoji="1" lang="ja-JP" altLang="en-US" sz="600"/>
                    </a:p>
                  </a:txBody>
                  <a:tcPr marL="84406" marR="84406"/>
                </a:tc>
                <a:tc>
                  <a:txBody>
                    <a:bodyPr/>
                    <a:lstStyle/>
                    <a:p>
                      <a:endParaRPr kumimoji="1" lang="ja-JP" altLang="en-US" sz="60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r>
            </a:tbl>
          </a:graphicData>
        </a:graphic>
      </p:graphicFrame>
      <p:sp>
        <p:nvSpPr>
          <p:cNvPr id="50" name="正方形/長方形 49"/>
          <p:cNvSpPr/>
          <p:nvPr/>
        </p:nvSpPr>
        <p:spPr>
          <a:xfrm>
            <a:off x="4821182" y="2674692"/>
            <a:ext cx="2335576" cy="8152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51" name="直線矢印コネクタ 50"/>
          <p:cNvCxnSpPr/>
          <p:nvPr/>
        </p:nvCxnSpPr>
        <p:spPr bwMode="auto">
          <a:xfrm>
            <a:off x="5418305" y="3495742"/>
            <a:ext cx="25900" cy="1977663"/>
          </a:xfrm>
          <a:prstGeom prst="straightConnector1">
            <a:avLst/>
          </a:prstGeom>
          <a:solidFill>
            <a:schemeClr val="accent1"/>
          </a:solidFill>
          <a:ln w="57150" cap="flat" cmpd="sng" algn="ctr">
            <a:solidFill>
              <a:srgbClr val="0070C0"/>
            </a:solidFill>
            <a:prstDash val="solid"/>
            <a:round/>
            <a:headEnd type="none" w="med" len="med"/>
            <a:tailEnd type="arrow"/>
          </a:ln>
          <a:effectLst/>
        </p:spPr>
      </p:cxnSp>
      <p:sp>
        <p:nvSpPr>
          <p:cNvPr id="52" name="正方形/長方形 51"/>
          <p:cNvSpPr/>
          <p:nvPr/>
        </p:nvSpPr>
        <p:spPr>
          <a:xfrm>
            <a:off x="7024874" y="5544189"/>
            <a:ext cx="982338" cy="8152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3" name="テキスト ボックス 52"/>
          <p:cNvSpPr txBox="1"/>
          <p:nvPr/>
        </p:nvSpPr>
        <p:spPr>
          <a:xfrm>
            <a:off x="896083" y="2837446"/>
            <a:ext cx="864339" cy="1015663"/>
          </a:xfrm>
          <a:prstGeom prst="rect">
            <a:avLst/>
          </a:prstGeom>
          <a:noFill/>
        </p:spPr>
        <p:txBody>
          <a:bodyPr wrap="none" rtlCol="0">
            <a:spAutoFit/>
          </a:bodyPr>
          <a:lstStyle/>
          <a:p>
            <a:r>
              <a:rPr lang="ja-JP" altLang="en-US" sz="1000" dirty="0" err="1" smtClean="0"/>
              <a:t>．．．．．．．．</a:t>
            </a:r>
            <a:endParaRPr lang="en-US" altLang="ja-JP" sz="1000" dirty="0" smtClean="0"/>
          </a:p>
          <a:p>
            <a:r>
              <a:rPr lang="ja-JP" altLang="en-US" sz="1000" dirty="0" err="1"/>
              <a:t>．．．．．．．．</a:t>
            </a:r>
            <a:endParaRPr lang="ja-JP" altLang="en-US" sz="1000" dirty="0"/>
          </a:p>
          <a:p>
            <a:r>
              <a:rPr lang="ja-JP" altLang="en-US" sz="1000" dirty="0" err="1" smtClean="0"/>
              <a:t>．</a:t>
            </a:r>
            <a:r>
              <a:rPr lang="ja-JP" altLang="en-US" sz="1000" dirty="0" err="1"/>
              <a:t>．</a:t>
            </a:r>
            <a:r>
              <a:rPr lang="ja-JP" altLang="en-US" sz="1000" dirty="0" err="1" smtClean="0"/>
              <a:t>．</a:t>
            </a:r>
            <a:endParaRPr lang="ja-JP" altLang="en-US" sz="1000" dirty="0"/>
          </a:p>
          <a:p>
            <a:r>
              <a:rPr lang="ja-JP" altLang="en-US" sz="1000" dirty="0" err="1"/>
              <a:t>．．</a:t>
            </a:r>
            <a:r>
              <a:rPr lang="ja-JP" altLang="en-US" sz="1000" dirty="0" err="1" smtClean="0"/>
              <a:t>．</a:t>
            </a:r>
            <a:endParaRPr lang="ja-JP" altLang="en-US" sz="1000" dirty="0"/>
          </a:p>
          <a:p>
            <a:r>
              <a:rPr lang="ja-JP" altLang="en-US" sz="1000" dirty="0" err="1"/>
              <a:t>．．．．．．．．</a:t>
            </a:r>
            <a:endParaRPr lang="ja-JP" altLang="en-US" sz="1000" dirty="0"/>
          </a:p>
          <a:p>
            <a:endParaRPr lang="ja-JP" altLang="en-US" sz="1000" dirty="0"/>
          </a:p>
        </p:txBody>
      </p:sp>
      <p:sp>
        <p:nvSpPr>
          <p:cNvPr id="54" name="正方形/長方形 53"/>
          <p:cNvSpPr/>
          <p:nvPr/>
        </p:nvSpPr>
        <p:spPr>
          <a:xfrm>
            <a:off x="1303708" y="3245069"/>
            <a:ext cx="363556" cy="275422"/>
          </a:xfrm>
          <a:prstGeom prst="rect">
            <a:avLst/>
          </a:prstGeom>
          <a:solidFill>
            <a:schemeClr val="accent2">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5" name="テキスト ボックス 54"/>
          <p:cNvSpPr txBox="1"/>
          <p:nvPr/>
        </p:nvSpPr>
        <p:spPr>
          <a:xfrm>
            <a:off x="1911803" y="3517904"/>
            <a:ext cx="2568102" cy="438582"/>
          </a:xfrm>
          <a:prstGeom prst="rect">
            <a:avLst/>
          </a:prstGeom>
          <a:solidFill>
            <a:srgbClr val="FFFFCC"/>
          </a:solidFill>
          <a:ln>
            <a:solidFill>
              <a:srgbClr val="7030A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marL="176213" indent="-176213"/>
            <a:r>
              <a:rPr kumimoji="1" lang="ja-JP" altLang="en-US" sz="1200" dirty="0" smtClean="0">
                <a:latin typeface="HGP創英角ｺﾞｼｯｸUB" pitchFamily="50" charset="-128"/>
                <a:ea typeface="HGP創英角ｺﾞｼｯｸUB" pitchFamily="50" charset="-128"/>
              </a:rPr>
              <a:t>① 要検討箇所の抽出</a:t>
            </a:r>
            <a:r>
              <a:rPr kumimoji="1" lang="ja-JP" altLang="en-US" sz="1100" dirty="0" smtClean="0">
                <a:latin typeface="HGP創英角ｺﾞｼｯｸUB" pitchFamily="50" charset="-128"/>
                <a:ea typeface="HGP創英角ｺﾞｼｯｸUB" pitchFamily="50" charset="-128"/>
              </a:rPr>
              <a:t> </a:t>
            </a:r>
            <a:endParaRPr kumimoji="1" lang="en-US" altLang="ja-JP" sz="1100" dirty="0" smtClean="0">
              <a:latin typeface="HGP創英角ｺﾞｼｯｸUB" pitchFamily="50" charset="-128"/>
              <a:ea typeface="HGP創英角ｺﾞｼｯｸUB" pitchFamily="50" charset="-128"/>
            </a:endParaRPr>
          </a:p>
          <a:p>
            <a:pPr marL="87313" indent="-87313"/>
            <a:r>
              <a:rPr lang="ja-JP" altLang="en-US" sz="1050" dirty="0" smtClean="0">
                <a:latin typeface="+mn-ea"/>
                <a:ea typeface="+mn-ea"/>
              </a:rPr>
              <a:t>・作業手順に則り、該当箇所を抽出・分類。</a:t>
            </a:r>
            <a:endParaRPr lang="ja-JP" altLang="en-US" sz="1050" dirty="0">
              <a:latin typeface="+mn-ea"/>
              <a:ea typeface="+mn-ea"/>
            </a:endParaRPr>
          </a:p>
        </p:txBody>
      </p:sp>
      <p:sp>
        <p:nvSpPr>
          <p:cNvPr id="56" name="テキスト ボックス 55"/>
          <p:cNvSpPr txBox="1"/>
          <p:nvPr/>
        </p:nvSpPr>
        <p:spPr>
          <a:xfrm>
            <a:off x="5439537" y="5299253"/>
            <a:ext cx="2038766" cy="276999"/>
          </a:xfrm>
          <a:prstGeom prst="rect">
            <a:avLst/>
          </a:prstGeom>
          <a:noFill/>
        </p:spPr>
        <p:txBody>
          <a:bodyPr wrap="square" rtlCol="0">
            <a:spAutoFit/>
          </a:bodyPr>
          <a:lstStyle/>
          <a:p>
            <a:r>
              <a:rPr kumimoji="1" lang="en-US" altLang="ja-JP" sz="1200" dirty="0" smtClean="0">
                <a:latin typeface="HGP創英角ｺﾞｼｯｸUB" pitchFamily="50" charset="-128"/>
                <a:ea typeface="HGP創英角ｺﾞｼｯｸUB" pitchFamily="50" charset="-128"/>
              </a:rPr>
              <a:t>※</a:t>
            </a:r>
            <a:r>
              <a:rPr kumimoji="1" lang="ja-JP" altLang="en-US" sz="1200" dirty="0" smtClean="0">
                <a:latin typeface="HGP創英角ｺﾞｼｯｸUB" pitchFamily="50" charset="-128"/>
                <a:ea typeface="HGP創英角ｺﾞｼｯｸUB" pitchFamily="50" charset="-128"/>
              </a:rPr>
              <a:t>作業シートに結果を記載</a:t>
            </a:r>
            <a:endParaRPr kumimoji="1" lang="ja-JP" altLang="en-US" sz="1200" dirty="0">
              <a:latin typeface="HGP創英角ｺﾞｼｯｸUB" pitchFamily="50" charset="-128"/>
              <a:ea typeface="HGP創英角ｺﾞｼｯｸUB" pitchFamily="50" charset="-128"/>
            </a:endParaRPr>
          </a:p>
        </p:txBody>
      </p:sp>
      <p:sp>
        <p:nvSpPr>
          <p:cNvPr id="57" name="テキスト ボックス 56"/>
          <p:cNvSpPr txBox="1"/>
          <p:nvPr/>
        </p:nvSpPr>
        <p:spPr>
          <a:xfrm>
            <a:off x="1913105" y="4805430"/>
            <a:ext cx="2745486" cy="954107"/>
          </a:xfrm>
          <a:prstGeom prst="rect">
            <a:avLst/>
          </a:prstGeom>
          <a:solidFill>
            <a:srgbClr val="FFFFCC"/>
          </a:solidFill>
          <a:ln>
            <a:solidFill>
              <a:srgbClr val="7030A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marL="176213" indent="-176213" algn="l"/>
            <a:r>
              <a:rPr lang="ja-JP" altLang="en-US" sz="1200" dirty="0" smtClean="0">
                <a:latin typeface="HGP創英角ｺﾞｼｯｸUB" pitchFamily="50" charset="-128"/>
                <a:ea typeface="HGP創英角ｺﾞｼｯｸUB" pitchFamily="50" charset="-128"/>
              </a:rPr>
              <a:t>③ </a:t>
            </a:r>
            <a:r>
              <a:rPr lang="en-US" altLang="ja-JP" sz="1200" dirty="0" smtClean="0">
                <a:latin typeface="HGP創英角ｺﾞｼｯｸUB" pitchFamily="50" charset="-128"/>
                <a:ea typeface="HGP創英角ｺﾞｼｯｸUB" pitchFamily="50" charset="-128"/>
              </a:rPr>
              <a:t>CC-BY</a:t>
            </a:r>
            <a:r>
              <a:rPr lang="ja-JP" altLang="en-US" sz="1200" dirty="0" smtClean="0">
                <a:latin typeface="HGP創英角ｺﾞｼｯｸUB" pitchFamily="50" charset="-128"/>
                <a:ea typeface="HGP創英角ｺﾞｼｯｸUB" pitchFamily="50" charset="-128"/>
              </a:rPr>
              <a:t>が適用されない部分を明示の上、公開</a:t>
            </a:r>
            <a:endParaRPr lang="en-US" altLang="ja-JP" sz="1200" dirty="0" smtClean="0">
              <a:latin typeface="HGP創英角ｺﾞｼｯｸUB" pitchFamily="50" charset="-128"/>
              <a:ea typeface="HGP創英角ｺﾞｼｯｸUB" pitchFamily="50" charset="-128"/>
            </a:endParaRPr>
          </a:p>
          <a:p>
            <a:pPr marL="176213" indent="-176213" algn="l"/>
            <a:r>
              <a:rPr kumimoji="1" lang="ja-JP" altLang="en-US" sz="1050" dirty="0" smtClean="0">
                <a:latin typeface="+mn-ea"/>
                <a:ea typeface="+mn-ea"/>
              </a:rPr>
              <a:t>・②の結果に基づき、</a:t>
            </a:r>
            <a:r>
              <a:rPr kumimoji="1" lang="en-US" altLang="ja-JP" sz="1050" dirty="0" smtClean="0">
                <a:latin typeface="+mn-ea"/>
                <a:ea typeface="+mn-ea"/>
              </a:rPr>
              <a:t>CC-BY</a:t>
            </a:r>
            <a:r>
              <a:rPr kumimoji="1" lang="ja-JP" altLang="en-US" sz="1050" dirty="0" smtClean="0">
                <a:latin typeface="+mn-ea"/>
                <a:ea typeface="+mn-ea"/>
              </a:rPr>
              <a:t>が適用されない部分を明示し、</a:t>
            </a:r>
            <a:r>
              <a:rPr kumimoji="1" lang="en-US" altLang="ja-JP" sz="1050" dirty="0" smtClean="0">
                <a:latin typeface="+mn-ea"/>
                <a:ea typeface="+mn-ea"/>
              </a:rPr>
              <a:t>CC-BY</a:t>
            </a:r>
            <a:r>
              <a:rPr kumimoji="1" lang="ja-JP" altLang="en-US" sz="1050" dirty="0" smtClean="0">
                <a:latin typeface="+mn-ea"/>
                <a:ea typeface="+mn-ea"/>
              </a:rPr>
              <a:t>を前提とした利用規約とともに公開する</a:t>
            </a:r>
            <a:r>
              <a:rPr kumimoji="1" lang="ja-JP" altLang="en-US" sz="1100" dirty="0" smtClean="0">
                <a:latin typeface="HGP創英角ｺﾞｼｯｸUB" pitchFamily="50" charset="-128"/>
                <a:ea typeface="HGP創英角ｺﾞｼｯｸUB" pitchFamily="50" charset="-128"/>
              </a:rPr>
              <a:t>。</a:t>
            </a:r>
            <a:endParaRPr kumimoji="1" lang="ja-JP" altLang="en-US" sz="1100" dirty="0">
              <a:latin typeface="HGP創英角ｺﾞｼｯｸUB" pitchFamily="50" charset="-128"/>
              <a:ea typeface="HGP創英角ｺﾞｼｯｸUB" pitchFamily="50" charset="-128"/>
            </a:endParaRPr>
          </a:p>
        </p:txBody>
      </p:sp>
      <p:sp>
        <p:nvSpPr>
          <p:cNvPr id="58" name="テキスト ボックス 57"/>
          <p:cNvSpPr txBox="1"/>
          <p:nvPr/>
        </p:nvSpPr>
        <p:spPr>
          <a:xfrm>
            <a:off x="5018139" y="3032253"/>
            <a:ext cx="2038766" cy="253916"/>
          </a:xfrm>
          <a:prstGeom prst="rect">
            <a:avLst/>
          </a:prstGeom>
          <a:noFill/>
        </p:spPr>
        <p:txBody>
          <a:bodyPr wrap="square" rtlCol="0">
            <a:spAutoFit/>
          </a:bodyPr>
          <a:lstStyle/>
          <a:p>
            <a:pPr algn="ctr"/>
            <a:r>
              <a:rPr kumimoji="1" lang="ja-JP" altLang="en-US" sz="1050" dirty="0" smtClean="0">
                <a:latin typeface="HGP創英角ｺﾞｼｯｸUB" pitchFamily="50" charset="-128"/>
                <a:ea typeface="HGP創英角ｺﾞｼｯｸUB" pitchFamily="50" charset="-128"/>
              </a:rPr>
              <a:t>要検討箇所抽出</a:t>
            </a:r>
            <a:endParaRPr kumimoji="1" lang="ja-JP" altLang="en-US" sz="1050" dirty="0">
              <a:latin typeface="HGP創英角ｺﾞｼｯｸUB" pitchFamily="50" charset="-128"/>
              <a:ea typeface="HGP創英角ｺﾞｼｯｸUB" pitchFamily="50" charset="-128"/>
            </a:endParaRPr>
          </a:p>
        </p:txBody>
      </p:sp>
      <p:sp>
        <p:nvSpPr>
          <p:cNvPr id="59" name="テキスト ボックス 58"/>
          <p:cNvSpPr txBox="1"/>
          <p:nvPr/>
        </p:nvSpPr>
        <p:spPr>
          <a:xfrm>
            <a:off x="7076974" y="5794104"/>
            <a:ext cx="882485" cy="415498"/>
          </a:xfrm>
          <a:prstGeom prst="rect">
            <a:avLst/>
          </a:prstGeom>
          <a:noFill/>
        </p:spPr>
        <p:txBody>
          <a:bodyPr wrap="square" rtlCol="0">
            <a:spAutoFit/>
          </a:bodyPr>
          <a:lstStyle/>
          <a:p>
            <a:pPr algn="ctr"/>
            <a:r>
              <a:rPr kumimoji="1" lang="ja-JP" altLang="en-US" sz="1050" dirty="0" smtClean="0">
                <a:latin typeface="HGP創英角ｺﾞｼｯｸUB" pitchFamily="50" charset="-128"/>
                <a:ea typeface="HGP創英角ｺﾞｼｯｸUB" pitchFamily="50" charset="-128"/>
              </a:rPr>
              <a:t>確認結果を整理</a:t>
            </a:r>
            <a:endParaRPr kumimoji="1" lang="ja-JP" altLang="en-US" sz="1050" dirty="0">
              <a:latin typeface="HGP創英角ｺﾞｼｯｸUB" pitchFamily="50" charset="-128"/>
              <a:ea typeface="HGP創英角ｺﾞｼｯｸUB" pitchFamily="50" charset="-128"/>
            </a:endParaRPr>
          </a:p>
        </p:txBody>
      </p:sp>
      <p:sp>
        <p:nvSpPr>
          <p:cNvPr id="60" name="テキスト ボックス 59"/>
          <p:cNvSpPr txBox="1"/>
          <p:nvPr/>
        </p:nvSpPr>
        <p:spPr>
          <a:xfrm>
            <a:off x="7046278" y="5155933"/>
            <a:ext cx="2402380" cy="276999"/>
          </a:xfrm>
          <a:prstGeom prst="rect">
            <a:avLst/>
          </a:prstGeom>
          <a:noFill/>
        </p:spPr>
        <p:txBody>
          <a:bodyPr wrap="square" rtlCol="0">
            <a:spAutoFit/>
          </a:bodyPr>
          <a:lstStyle/>
          <a:p>
            <a:r>
              <a:rPr kumimoji="1" lang="en-US" altLang="ja-JP" sz="1200" dirty="0" smtClean="0">
                <a:latin typeface="HGP創英角ｺﾞｼｯｸUB" pitchFamily="50" charset="-128"/>
                <a:ea typeface="HGP創英角ｺﾞｼｯｸUB" pitchFamily="50" charset="-128"/>
              </a:rPr>
              <a:t>※</a:t>
            </a:r>
            <a:r>
              <a:rPr kumimoji="1" lang="ja-JP" altLang="en-US" sz="1200" dirty="0" smtClean="0">
                <a:latin typeface="HGP創英角ｺﾞｼｯｸUB" pitchFamily="50" charset="-128"/>
                <a:ea typeface="HGP創英角ｺﾞｼｯｸUB" pitchFamily="50" charset="-128"/>
              </a:rPr>
              <a:t>二次利用許諾確認書の送付</a:t>
            </a:r>
            <a:endParaRPr kumimoji="1" lang="ja-JP" altLang="en-US" sz="1200" dirty="0">
              <a:latin typeface="HGP創英角ｺﾞｼｯｸUB" pitchFamily="50" charset="-128"/>
              <a:ea typeface="HGP創英角ｺﾞｼｯｸUB" pitchFamily="50" charset="-128"/>
            </a:endParaRPr>
          </a:p>
        </p:txBody>
      </p:sp>
      <p:pic>
        <p:nvPicPr>
          <p:cNvPr id="6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1075" y="2321030"/>
            <a:ext cx="1544599" cy="952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B35300BA-E52F-4401-8A33-A12485FEFAE6}" type="slidenum">
              <a:rPr lang="ja-JP" altLang="en-US" smtClean="0">
                <a:solidFill>
                  <a:schemeClr val="tx1"/>
                </a:solidFill>
              </a:rPr>
              <a:pPr>
                <a:defRPr/>
              </a:pPr>
              <a:t>28</a:t>
            </a:fld>
            <a:endParaRPr lang="ja-JP" altLang="en-US" dirty="0">
              <a:solidFill>
                <a:schemeClr val="tx1"/>
              </a:solidFill>
            </a:endParaRPr>
          </a:p>
        </p:txBody>
      </p:sp>
      <p:sp>
        <p:nvSpPr>
          <p:cNvPr id="47106" name="タイトル 1"/>
          <p:cNvSpPr>
            <a:spLocks noGrp="1"/>
          </p:cNvSpPr>
          <p:nvPr>
            <p:ph type="title"/>
          </p:nvPr>
        </p:nvSpPr>
        <p:spPr>
          <a:xfrm>
            <a:off x="404813" y="165100"/>
            <a:ext cx="8229600" cy="792163"/>
          </a:xfrm>
        </p:spPr>
        <p:txBody>
          <a:bodyPr/>
          <a:lstStyle/>
          <a:p>
            <a:pPr eaLnBrk="1" hangingPunct="1"/>
            <a:r>
              <a:rPr lang="ja-JP" altLang="en-US" sz="2400" smtClean="0"/>
              <a:t>（２）実際の作業手順（フルバージョン）</a:t>
            </a:r>
          </a:p>
        </p:txBody>
      </p:sp>
      <p:sp>
        <p:nvSpPr>
          <p:cNvPr id="8" name="コンテンツ プレースホルダー 1"/>
          <p:cNvSpPr>
            <a:spLocks noGrp="1"/>
          </p:cNvSpPr>
          <p:nvPr>
            <p:ph sz="quarter" idx="1"/>
          </p:nvPr>
        </p:nvSpPr>
        <p:spPr>
          <a:xfrm>
            <a:off x="436652" y="1036416"/>
            <a:ext cx="8579758" cy="1071938"/>
          </a:xfrm>
        </p:spPr>
        <p:txBody>
          <a:bodyPr/>
          <a:lstStyle/>
          <a:p>
            <a:pPr>
              <a:lnSpc>
                <a:spcPts val="1400"/>
              </a:lnSpc>
              <a:spcBef>
                <a:spcPts val="300"/>
              </a:spcBef>
            </a:pPr>
            <a:r>
              <a:rPr lang="ja-JP" altLang="en-US" sz="1400" dirty="0"/>
              <a:t>情報通信白書を構成する素材を検討した結果、具体的な作業手順としては、以下のようなものになる</a:t>
            </a:r>
            <a:r>
              <a:rPr lang="ja-JP" altLang="en-US" sz="1400" dirty="0" smtClean="0"/>
              <a:t>。</a:t>
            </a:r>
            <a:endParaRPr lang="en-US" altLang="ja-JP" sz="1400" dirty="0" smtClean="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032" y="1419683"/>
            <a:ext cx="7344092" cy="501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7"/>
          <p:cNvSpPr txBox="1">
            <a:spLocks noChangeArrowheads="1"/>
          </p:cNvSpPr>
          <p:nvPr/>
        </p:nvSpPr>
        <p:spPr bwMode="auto">
          <a:xfrm>
            <a:off x="1020615" y="6294069"/>
            <a:ext cx="1539875" cy="277812"/>
          </a:xfrm>
          <a:prstGeom prst="rect">
            <a:avLst/>
          </a:prstGeom>
          <a:noFill/>
          <a:ln w="9525">
            <a:noFill/>
            <a:miter lim="800000"/>
            <a:headEnd/>
            <a:tailEnd/>
          </a:ln>
        </p:spPr>
        <p:txBody>
          <a:bodyPr wrap="none">
            <a:spAutoFit/>
          </a:bodyPr>
          <a:lstStyle/>
          <a:p>
            <a:r>
              <a:rPr lang="ja-JP" altLang="en-US" sz="1200" dirty="0"/>
              <a:t>凡例は次ページ参照</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タイトル 1"/>
          <p:cNvSpPr>
            <a:spLocks noGrp="1"/>
          </p:cNvSpPr>
          <p:nvPr>
            <p:ph type="title"/>
          </p:nvPr>
        </p:nvSpPr>
        <p:spPr>
          <a:xfrm>
            <a:off x="482600" y="2471738"/>
            <a:ext cx="8753475" cy="914400"/>
          </a:xfrm>
        </p:spPr>
        <p:txBody>
          <a:bodyPr/>
          <a:lstStyle/>
          <a:p>
            <a:pPr eaLnBrk="1" hangingPunct="1"/>
            <a:r>
              <a:rPr lang="ja-JP" altLang="en-US" sz="2800" smtClean="0"/>
              <a:t>１．検討の方向性</a:t>
            </a:r>
            <a:endParaRPr lang="ja-JP" altLang="en-US" sz="2800" smtClean="0">
              <a:solidFill>
                <a:schemeClr val="tx1"/>
              </a:solidFill>
            </a:endParaRPr>
          </a:p>
        </p:txBody>
      </p:sp>
      <p:sp>
        <p:nvSpPr>
          <p:cNvPr id="3" name="スライド番号プレースホルダー 2"/>
          <p:cNvSpPr>
            <a:spLocks noGrp="1"/>
          </p:cNvSpPr>
          <p:nvPr>
            <p:ph type="sldNum" sz="quarter" idx="10"/>
          </p:nvPr>
        </p:nvSpPr>
        <p:spPr/>
        <p:txBody>
          <a:bodyPr/>
          <a:lstStyle/>
          <a:p>
            <a:pPr>
              <a:defRPr/>
            </a:pPr>
            <a:fld id="{32E5AF97-9FEF-48B1-AC26-54B29A5896B4}" type="slidenum">
              <a:rPr lang="ja-JP" altLang="en-US" smtClean="0"/>
              <a:pPr>
                <a:defRPr/>
              </a:pPr>
              <a:t>2</a:t>
            </a:fld>
            <a:endParaRPr lang="ja-JP"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A2EF2628-5ED8-4F6D-B5A2-C4DE03757DCD}" type="slidenum">
              <a:rPr lang="ja-JP" altLang="en-US" smtClean="0">
                <a:solidFill>
                  <a:schemeClr val="tx1"/>
                </a:solidFill>
              </a:rPr>
              <a:pPr>
                <a:defRPr/>
              </a:pPr>
              <a:t>29</a:t>
            </a:fld>
            <a:endParaRPr lang="ja-JP" altLang="en-US" dirty="0">
              <a:solidFill>
                <a:schemeClr val="tx1"/>
              </a:solidFill>
            </a:endParaRPr>
          </a:p>
        </p:txBody>
      </p:sp>
      <p:sp>
        <p:nvSpPr>
          <p:cNvPr id="48130" name="タイトル 1"/>
          <p:cNvSpPr>
            <a:spLocks noGrp="1"/>
          </p:cNvSpPr>
          <p:nvPr>
            <p:ph type="title"/>
          </p:nvPr>
        </p:nvSpPr>
        <p:spPr>
          <a:xfrm>
            <a:off x="404813" y="165100"/>
            <a:ext cx="8229600" cy="792163"/>
          </a:xfrm>
        </p:spPr>
        <p:txBody>
          <a:bodyPr/>
          <a:lstStyle/>
          <a:p>
            <a:pPr eaLnBrk="1" hangingPunct="1"/>
            <a:r>
              <a:rPr lang="ja-JP" altLang="en-US" sz="2400" smtClean="0"/>
              <a:t>（３）分類の凡例</a:t>
            </a:r>
          </a:p>
        </p:txBody>
      </p:sp>
      <p:sp>
        <p:nvSpPr>
          <p:cNvPr id="13" name="コンテンツ プレースホルダー 1"/>
          <p:cNvSpPr>
            <a:spLocks noGrp="1"/>
          </p:cNvSpPr>
          <p:nvPr>
            <p:ph sz="quarter" idx="1"/>
          </p:nvPr>
        </p:nvSpPr>
        <p:spPr>
          <a:xfrm>
            <a:off x="436563" y="973138"/>
            <a:ext cx="8580437" cy="1071562"/>
          </a:xfrm>
        </p:spPr>
        <p:txBody>
          <a:bodyPr/>
          <a:lstStyle/>
          <a:p>
            <a:pPr>
              <a:lnSpc>
                <a:spcPts val="1400"/>
              </a:lnSpc>
              <a:spcBef>
                <a:spcPts val="300"/>
              </a:spcBef>
              <a:defRPr/>
            </a:pPr>
            <a:r>
              <a:rPr lang="ja-JP" altLang="en-US" sz="1400" dirty="0" smtClean="0"/>
              <a:t>分類の凡例については以下の通りである。</a:t>
            </a:r>
            <a:endParaRPr lang="ja-JP" altLang="en-US" sz="1400" dirty="0"/>
          </a:p>
          <a:p>
            <a:pPr marL="0" indent="0">
              <a:lnSpc>
                <a:spcPts val="1400"/>
              </a:lnSpc>
              <a:spcBef>
                <a:spcPts val="300"/>
              </a:spcBef>
              <a:buFont typeface="Wingdings 3" pitchFamily="18" charset="2"/>
              <a:buNone/>
              <a:defRPr/>
            </a:pPr>
            <a:endParaRPr lang="ja-JP" altLang="en-US" sz="1400" dirty="0"/>
          </a:p>
          <a:p>
            <a:pPr>
              <a:lnSpc>
                <a:spcPts val="1400"/>
              </a:lnSpc>
              <a:spcBef>
                <a:spcPts val="300"/>
              </a:spcBef>
              <a:defRPr/>
            </a:pPr>
            <a:endParaRPr lang="ja-JP" altLang="en-US" sz="1400" dirty="0"/>
          </a:p>
        </p:txBody>
      </p:sp>
      <p:graphicFrame>
        <p:nvGraphicFramePr>
          <p:cNvPr id="6" name="表 5"/>
          <p:cNvGraphicFramePr>
            <a:graphicFrameLocks noGrp="1"/>
          </p:cNvGraphicFramePr>
          <p:nvPr/>
        </p:nvGraphicFramePr>
        <p:xfrm>
          <a:off x="715963" y="1425575"/>
          <a:ext cx="7842757" cy="3654350"/>
        </p:xfrm>
        <a:graphic>
          <a:graphicData uri="http://schemas.openxmlformats.org/drawingml/2006/table">
            <a:tbl>
              <a:tblPr firstRow="1" bandRow="1">
                <a:tableStyleId>{073A0DAA-6AF3-43AB-8588-CEC1D06C72B9}</a:tableStyleId>
              </a:tblPr>
              <a:tblGrid>
                <a:gridCol w="4302116"/>
                <a:gridCol w="2467157"/>
                <a:gridCol w="1073484"/>
              </a:tblGrid>
              <a:tr h="392908">
                <a:tc>
                  <a:txBody>
                    <a:bodyPr/>
                    <a:lstStyle/>
                    <a:p>
                      <a:pPr algn="ctr"/>
                      <a:r>
                        <a:rPr kumimoji="1" lang="ja-JP" altLang="en-US" sz="1400" dirty="0" smtClean="0">
                          <a:latin typeface="+mn-ea"/>
                          <a:ea typeface="+mn-ea"/>
                        </a:rPr>
                        <a:t>分類</a:t>
                      </a:r>
                      <a:endParaRPr kumimoji="1" lang="ja-JP" altLang="en-US" sz="1400" dirty="0">
                        <a:latin typeface="+mn-ea"/>
                        <a:ea typeface="+mn-ea"/>
                      </a:endParaRPr>
                    </a:p>
                  </a:txBody>
                  <a:tcPr/>
                </a:tc>
                <a:tc>
                  <a:txBody>
                    <a:bodyPr/>
                    <a:lstStyle/>
                    <a:p>
                      <a:pPr algn="ctr"/>
                      <a:r>
                        <a:rPr kumimoji="1" lang="ja-JP" altLang="en-US" sz="1400" dirty="0" smtClean="0">
                          <a:latin typeface="+mn-ea"/>
                          <a:ea typeface="+mn-ea"/>
                        </a:rPr>
                        <a:t>第三者の権利</a:t>
                      </a:r>
                      <a:r>
                        <a:rPr kumimoji="1" lang="ja-JP" altLang="en-US" sz="1400" b="1" dirty="0" smtClean="0"/>
                        <a:t>（著作権、肖像権、商標権等）</a:t>
                      </a:r>
                      <a:r>
                        <a:rPr kumimoji="1" lang="ja-JP" altLang="en-US" sz="1400" dirty="0" smtClean="0">
                          <a:latin typeface="+mn-ea"/>
                          <a:ea typeface="+mn-ea"/>
                        </a:rPr>
                        <a:t>の有無</a:t>
                      </a:r>
                      <a:endParaRPr kumimoji="1" lang="ja-JP" altLang="en-US" sz="1400" dirty="0">
                        <a:latin typeface="+mn-ea"/>
                        <a:ea typeface="+mn-ea"/>
                      </a:endParaRPr>
                    </a:p>
                  </a:txBody>
                  <a:tcPr/>
                </a:tc>
                <a:tc>
                  <a:txBody>
                    <a:bodyPr/>
                    <a:lstStyle/>
                    <a:p>
                      <a:pPr algn="ctr"/>
                      <a:r>
                        <a:rPr kumimoji="1" lang="ja-JP" altLang="en-US" sz="1400" dirty="0" smtClean="0"/>
                        <a:t>区分設定</a:t>
                      </a:r>
                      <a:endParaRPr kumimoji="1" lang="ja-JP" altLang="en-US" sz="1400" dirty="0">
                        <a:latin typeface="+mn-ea"/>
                        <a:ea typeface="+mn-ea"/>
                      </a:endParaRPr>
                    </a:p>
                  </a:txBody>
                  <a:tcPr/>
                </a:tc>
              </a:tr>
              <a:tr h="627238">
                <a:tc>
                  <a:txBody>
                    <a:bodyPr/>
                    <a:lstStyle/>
                    <a:p>
                      <a:pPr algn="l"/>
                      <a:r>
                        <a:rPr kumimoji="1" lang="ja-JP" altLang="en-US" sz="1400" b="0" dirty="0" smtClean="0"/>
                        <a:t>総務省が独自に作成しているデータ</a:t>
                      </a:r>
                      <a:endParaRPr kumimoji="1" lang="ja-JP" altLang="en-US" sz="1400" b="0" dirty="0">
                        <a:latin typeface="+mn-ea"/>
                        <a:ea typeface="+mn-ea"/>
                      </a:endParaRPr>
                    </a:p>
                  </a:txBody>
                  <a:tcPr/>
                </a:tc>
                <a:tc rowSpan="2">
                  <a:txBody>
                    <a:bodyPr/>
                    <a:lstStyle/>
                    <a:p>
                      <a:pPr algn="l"/>
                      <a:r>
                        <a:rPr kumimoji="1" lang="ja-JP" altLang="en-US" sz="1400" b="0" dirty="0" smtClean="0">
                          <a:latin typeface="+mn-ea"/>
                          <a:ea typeface="+mn-ea"/>
                        </a:rPr>
                        <a:t>第三者の権利を含んでいる可能性がある。</a:t>
                      </a:r>
                      <a:endParaRPr kumimoji="1" lang="en-US" altLang="ja-JP" sz="1400" b="0" dirty="0" smtClean="0">
                        <a:latin typeface="+mn-ea"/>
                        <a:ea typeface="+mn-ea"/>
                      </a:endParaRPr>
                    </a:p>
                    <a:p>
                      <a:pPr algn="l"/>
                      <a:r>
                        <a:rPr kumimoji="1" lang="ja-JP" altLang="en-US" sz="1400" b="0" dirty="0" smtClean="0">
                          <a:latin typeface="+mn-ea"/>
                          <a:ea typeface="+mn-ea"/>
                        </a:rPr>
                        <a:t>（簡易版の場合も原課に対して確認を行い、</a:t>
                      </a:r>
                      <a:r>
                        <a:rPr kumimoji="1" lang="en-US" altLang="ja-JP" sz="1400" b="0" dirty="0" smtClean="0">
                          <a:latin typeface="+mn-ea"/>
                          <a:ea typeface="+mn-ea"/>
                        </a:rPr>
                        <a:t>CC-BY</a:t>
                      </a:r>
                      <a:r>
                        <a:rPr kumimoji="1" lang="ja-JP" altLang="en-US" sz="1400" b="0" dirty="0" smtClean="0">
                          <a:latin typeface="+mn-ea"/>
                          <a:ea typeface="+mn-ea"/>
                        </a:rPr>
                        <a:t>の適用を目指す）</a:t>
                      </a:r>
                      <a:endParaRPr kumimoji="1" lang="ja-JP" altLang="en-US" sz="1400" b="0" dirty="0">
                        <a:latin typeface="+mn-ea"/>
                        <a:ea typeface="+mn-ea"/>
                      </a:endParaRPr>
                    </a:p>
                  </a:txBody>
                  <a:tcPr/>
                </a:tc>
                <a:tc>
                  <a:txBody>
                    <a:bodyPr/>
                    <a:lstStyle/>
                    <a:p>
                      <a:pPr algn="ctr"/>
                      <a:r>
                        <a:rPr kumimoji="1" lang="en-US" altLang="ja-JP" sz="1400" dirty="0" smtClean="0"/>
                        <a:t>A</a:t>
                      </a:r>
                      <a:endParaRPr kumimoji="1" lang="ja-JP" altLang="en-US" sz="1400" b="1" dirty="0">
                        <a:latin typeface="+mn-ea"/>
                        <a:ea typeface="+mn-ea"/>
                      </a:endParaRPr>
                    </a:p>
                  </a:txBody>
                  <a:tcPr/>
                </a:tc>
              </a:tr>
              <a:tr h="627238">
                <a:tc>
                  <a:txBody>
                    <a:bodyPr/>
                    <a:lstStyle/>
                    <a:p>
                      <a:pPr algn="l"/>
                      <a:r>
                        <a:rPr kumimoji="1" lang="ja-JP" altLang="en-US" sz="1400" b="0" dirty="0" smtClean="0"/>
                        <a:t>総務省の委託調査で作成したデータ</a:t>
                      </a:r>
                      <a:endParaRPr kumimoji="1" lang="ja-JP" altLang="en-US" sz="1400" b="0" dirty="0">
                        <a:latin typeface="+mn-ea"/>
                        <a:ea typeface="+mn-ea"/>
                      </a:endParaRPr>
                    </a:p>
                  </a:txBody>
                  <a:tcPr/>
                </a:tc>
                <a:tc vMerge="1">
                  <a:txBody>
                    <a:bodyPr/>
                    <a:lstStyle/>
                    <a:p>
                      <a:pPr algn="ctr"/>
                      <a:endParaRPr kumimoji="1" lang="ja-JP" altLang="en-US" sz="1400" b="0" dirty="0">
                        <a:latin typeface="+mn-ea"/>
                        <a:ea typeface="+mn-ea"/>
                      </a:endParaRPr>
                    </a:p>
                  </a:txBody>
                  <a:tcPr/>
                </a:tc>
                <a:tc>
                  <a:txBody>
                    <a:bodyPr/>
                    <a:lstStyle/>
                    <a:p>
                      <a:pPr algn="ctr"/>
                      <a:r>
                        <a:rPr kumimoji="1" lang="en-US" altLang="ja-JP" sz="1400" dirty="0" smtClean="0"/>
                        <a:t>B</a:t>
                      </a:r>
                      <a:endParaRPr kumimoji="1" lang="ja-JP" altLang="en-US" sz="1400" b="1" dirty="0">
                        <a:latin typeface="+mn-ea"/>
                        <a:ea typeface="+mn-ea"/>
                      </a:endParaRPr>
                    </a:p>
                  </a:txBody>
                  <a:tcPr/>
                </a:tc>
              </a:tr>
              <a:tr h="6272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t>第三者から掲載の許諾（著作権、肖像権、商標権等）を受けて利用</a:t>
                      </a:r>
                      <a:endParaRPr kumimoji="1" lang="ja-JP" altLang="en-US" sz="1400" b="0" dirty="0" smtClean="0">
                        <a:latin typeface="+mn-ea"/>
                        <a:ea typeface="+mn-ea"/>
                      </a:endParaRPr>
                    </a:p>
                  </a:txBody>
                  <a:tcPr/>
                </a:tc>
                <a:tc rowSpan="2">
                  <a:txBody>
                    <a:bodyPr/>
                    <a:lstStyle/>
                    <a:p>
                      <a:pPr algn="l"/>
                      <a:r>
                        <a:rPr kumimoji="1" lang="ja-JP" altLang="en-US" sz="1400" b="0" dirty="0" smtClean="0">
                          <a:latin typeface="+mn-ea"/>
                          <a:ea typeface="+mn-ea"/>
                        </a:rPr>
                        <a:t>確実に第三者の権利が存在するため、確認の必要がある。</a:t>
                      </a:r>
                      <a:endParaRPr kumimoji="1" lang="en-US" altLang="ja-JP" sz="1400" b="0" dirty="0" smtClean="0">
                        <a:latin typeface="+mn-ea"/>
                        <a:ea typeface="+mn-ea"/>
                      </a:endParaRPr>
                    </a:p>
                    <a:p>
                      <a:pPr algn="l"/>
                      <a:r>
                        <a:rPr kumimoji="1" lang="ja-JP" altLang="en-US" sz="1400" b="0" dirty="0" smtClean="0">
                          <a:latin typeface="+mn-ea"/>
                          <a:ea typeface="+mn-ea"/>
                        </a:rPr>
                        <a:t>（簡易版の場合は確認無しで「</a:t>
                      </a:r>
                      <a:r>
                        <a:rPr kumimoji="1" lang="en-US" altLang="ja-JP" sz="1400" b="0" dirty="0" smtClean="0">
                          <a:latin typeface="+mn-ea"/>
                          <a:ea typeface="+mn-ea"/>
                        </a:rPr>
                        <a:t>CC-BY</a:t>
                      </a:r>
                      <a:r>
                        <a:rPr kumimoji="1" lang="ja-JP" altLang="en-US" sz="1400" b="0" dirty="0" smtClean="0">
                          <a:latin typeface="+mn-ea"/>
                          <a:ea typeface="+mn-ea"/>
                        </a:rPr>
                        <a:t>適用無し」とする）</a:t>
                      </a:r>
                      <a:endParaRPr kumimoji="1" lang="ja-JP" altLang="en-US" sz="1400" b="0" dirty="0">
                        <a:latin typeface="+mn-ea"/>
                        <a:ea typeface="+mn-ea"/>
                      </a:endParaRPr>
                    </a:p>
                  </a:txBody>
                  <a:tcPr/>
                </a:tc>
                <a:tc>
                  <a:txBody>
                    <a:bodyPr/>
                    <a:lstStyle/>
                    <a:p>
                      <a:pPr algn="ctr"/>
                      <a:r>
                        <a:rPr kumimoji="1" lang="en-US" altLang="ja-JP" sz="1400" dirty="0" smtClean="0"/>
                        <a:t>C</a:t>
                      </a:r>
                      <a:endParaRPr kumimoji="1" lang="ja-JP" altLang="en-US" sz="1400" b="1" dirty="0">
                        <a:latin typeface="+mn-ea"/>
                        <a:ea typeface="+mn-ea"/>
                      </a:endParaRPr>
                    </a:p>
                  </a:txBody>
                  <a:tcPr/>
                </a:tc>
              </a:tr>
              <a:tr h="6272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t>著作権法上認められた引用ルールに従って掲載・利用</a:t>
                      </a:r>
                      <a:endParaRPr kumimoji="1" lang="ja-JP" altLang="en-US" sz="1400" b="0" dirty="0" smtClean="0">
                        <a:latin typeface="+mn-ea"/>
                        <a:ea typeface="+mn-ea"/>
                      </a:endParaRPr>
                    </a:p>
                  </a:txBody>
                  <a:tcPr/>
                </a:tc>
                <a:tc vMerge="1">
                  <a:txBody>
                    <a:bodyPr/>
                    <a:lstStyle/>
                    <a:p>
                      <a:pPr algn="ctr"/>
                      <a:endParaRPr kumimoji="1" lang="ja-JP" altLang="en-US" sz="1400" b="1" dirty="0">
                        <a:latin typeface="+mn-ea"/>
                        <a:ea typeface="+mn-ea"/>
                      </a:endParaRPr>
                    </a:p>
                  </a:txBody>
                  <a:tcPr/>
                </a:tc>
                <a:tc>
                  <a:txBody>
                    <a:bodyPr/>
                    <a:lstStyle/>
                    <a:p>
                      <a:pPr algn="ctr"/>
                      <a:r>
                        <a:rPr kumimoji="1" lang="en-US" altLang="ja-JP" sz="1400" dirty="0" smtClean="0"/>
                        <a:t>D</a:t>
                      </a:r>
                      <a:endParaRPr kumimoji="1" lang="ja-JP" altLang="en-US" sz="1400" b="1" dirty="0">
                        <a:latin typeface="+mn-ea"/>
                        <a:ea typeface="+mn-ea"/>
                      </a:endParaRPr>
                    </a:p>
                  </a:txBody>
                  <a:tcPr/>
                </a:tc>
              </a:tr>
              <a:tr h="627238">
                <a:tc>
                  <a:txBody>
                    <a:bodyPr/>
                    <a:lstStyle/>
                    <a:p>
                      <a:pPr algn="l"/>
                      <a:r>
                        <a:rPr kumimoji="1" lang="ja-JP" altLang="en-US" sz="1400" b="0" dirty="0" smtClean="0"/>
                        <a:t>数値データや法令など、著作権の対象外のデータ</a:t>
                      </a:r>
                      <a:endParaRPr kumimoji="1" lang="ja-JP" altLang="en-US" sz="1400" b="0" dirty="0" smtClean="0">
                        <a:latin typeface="+mn-ea"/>
                        <a:ea typeface="+mn-ea"/>
                      </a:endParaRPr>
                    </a:p>
                  </a:txBody>
                  <a:tcPr/>
                </a:tc>
                <a:tc>
                  <a:txBody>
                    <a:bodyPr/>
                    <a:lstStyle/>
                    <a:p>
                      <a:pPr algn="l"/>
                      <a:r>
                        <a:rPr kumimoji="1" lang="ja-JP" altLang="en-US" sz="1400" b="0" dirty="0" smtClean="0">
                          <a:latin typeface="+mn-ea"/>
                          <a:ea typeface="+mn-ea"/>
                        </a:rPr>
                        <a:t>商用</a:t>
                      </a:r>
                      <a:r>
                        <a:rPr kumimoji="1" lang="en-US" altLang="ja-JP" sz="1400" b="0" dirty="0" smtClean="0">
                          <a:latin typeface="+mn-ea"/>
                          <a:ea typeface="+mn-ea"/>
                        </a:rPr>
                        <a:t>DB</a:t>
                      </a:r>
                      <a:r>
                        <a:rPr kumimoji="1" lang="ja-JP" altLang="en-US" sz="1400" b="0" dirty="0" smtClean="0">
                          <a:latin typeface="+mn-ea"/>
                          <a:ea typeface="+mn-ea"/>
                        </a:rPr>
                        <a:t>等の利用規約の権利が働いている可能性がある</a:t>
                      </a:r>
                      <a:endParaRPr kumimoji="1" lang="ja-JP" altLang="en-US" sz="1400" b="0" dirty="0">
                        <a:latin typeface="+mn-ea"/>
                        <a:ea typeface="+mn-ea"/>
                      </a:endParaRPr>
                    </a:p>
                  </a:txBody>
                  <a:tcPr/>
                </a:tc>
                <a:tc>
                  <a:txBody>
                    <a:bodyPr/>
                    <a:lstStyle/>
                    <a:p>
                      <a:pPr algn="ctr"/>
                      <a:r>
                        <a:rPr kumimoji="1" lang="en-US" altLang="ja-JP" sz="1400" dirty="0" smtClean="0"/>
                        <a:t>E</a:t>
                      </a:r>
                      <a:endParaRPr kumimoji="1" lang="ja-JP" altLang="en-US" sz="1400" b="1" dirty="0">
                        <a:latin typeface="+mn-ea"/>
                        <a:ea typeface="+mn-ea"/>
                      </a:endParaRPr>
                    </a:p>
                  </a:txBody>
                  <a:tcPr/>
                </a:tc>
              </a:tr>
            </a:tbl>
          </a:graphicData>
        </a:graphic>
      </p:graphicFrame>
      <p:graphicFrame>
        <p:nvGraphicFramePr>
          <p:cNvPr id="8" name="表 7"/>
          <p:cNvGraphicFramePr>
            <a:graphicFrameLocks noGrp="1"/>
          </p:cNvGraphicFramePr>
          <p:nvPr/>
        </p:nvGraphicFramePr>
        <p:xfrm>
          <a:off x="681038" y="5262563"/>
          <a:ext cx="7910621" cy="1251418"/>
        </p:xfrm>
        <a:graphic>
          <a:graphicData uri="http://schemas.openxmlformats.org/drawingml/2006/table">
            <a:tbl>
              <a:tblPr firstRow="1" bandRow="1">
                <a:tableStyleId>{073A0DAA-6AF3-43AB-8588-CEC1D06C72B9}</a:tableStyleId>
              </a:tblPr>
              <a:tblGrid>
                <a:gridCol w="6407176"/>
                <a:gridCol w="1503445"/>
              </a:tblGrid>
              <a:tr h="276058">
                <a:tc>
                  <a:txBody>
                    <a:bodyPr/>
                    <a:lstStyle/>
                    <a:p>
                      <a:pPr algn="ctr"/>
                      <a:r>
                        <a:rPr kumimoji="1" lang="ja-JP" altLang="en-US" sz="1000" dirty="0" smtClean="0"/>
                        <a:t>区分</a:t>
                      </a:r>
                      <a:endParaRPr kumimoji="1" lang="ja-JP" altLang="en-US" sz="1000" dirty="0">
                        <a:latin typeface="+mn-ea"/>
                        <a:ea typeface="+mn-ea"/>
                      </a:endParaRPr>
                    </a:p>
                  </a:txBody>
                  <a:tcPr/>
                </a:tc>
                <a:tc>
                  <a:txBody>
                    <a:bodyPr/>
                    <a:lstStyle/>
                    <a:p>
                      <a:pPr algn="ctr"/>
                      <a:r>
                        <a:rPr kumimoji="1" lang="ja-JP" altLang="en-US" sz="1000" dirty="0" smtClean="0"/>
                        <a:t>表記</a:t>
                      </a:r>
                      <a:endParaRPr kumimoji="1" lang="ja-JP" altLang="en-US" sz="1000" dirty="0">
                        <a:latin typeface="+mn-ea"/>
                        <a:ea typeface="+mn-ea"/>
                      </a:endParaRPr>
                    </a:p>
                  </a:txBody>
                  <a:tcPr/>
                </a:tc>
              </a:tr>
              <a:tr h="0">
                <a:tc>
                  <a:txBody>
                    <a:bodyPr/>
                    <a:lstStyle/>
                    <a:p>
                      <a:r>
                        <a:rPr kumimoji="1" lang="en-US" altLang="ja-JP" sz="1000" dirty="0" smtClean="0"/>
                        <a:t>CC-BY</a:t>
                      </a:r>
                      <a:r>
                        <a:rPr kumimoji="1" lang="ja-JP" altLang="en-US" sz="1000" dirty="0" smtClean="0"/>
                        <a:t>適用可能</a:t>
                      </a:r>
                      <a:endParaRPr kumimoji="1" lang="ja-JP" altLang="en-US" sz="1000" dirty="0">
                        <a:latin typeface="+mn-ea"/>
                        <a:ea typeface="+mn-ea"/>
                      </a:endParaRPr>
                    </a:p>
                  </a:txBody>
                  <a:tcPr/>
                </a:tc>
                <a:tc>
                  <a:txBody>
                    <a:bodyPr/>
                    <a:lstStyle/>
                    <a:p>
                      <a:pPr algn="ctr"/>
                      <a:r>
                        <a:rPr kumimoji="1" lang="ja-JP" altLang="en-US" sz="1000" dirty="0" smtClean="0"/>
                        <a:t>○</a:t>
                      </a:r>
                      <a:endParaRPr kumimoji="1" lang="ja-JP" altLang="en-US" sz="1000" b="0" dirty="0">
                        <a:latin typeface="HGP創英角ｺﾞｼｯｸUB" pitchFamily="50" charset="-128"/>
                        <a:ea typeface="HGP創英角ｺﾞｼｯｸUB" pitchFamily="50" charset="-128"/>
                      </a:endParaRPr>
                    </a:p>
                  </a:txBody>
                  <a:tcPr/>
                </a:tc>
              </a:tr>
              <a:tr h="0">
                <a:tc>
                  <a:txBody>
                    <a:bodyPr/>
                    <a:lstStyle/>
                    <a:p>
                      <a:r>
                        <a:rPr kumimoji="1" lang="ja-JP" altLang="en-US" sz="1000" dirty="0" smtClean="0"/>
                        <a:t>要確認</a:t>
                      </a:r>
                      <a:endParaRPr kumimoji="1" lang="ja-JP" altLang="en-US" sz="1000" dirty="0">
                        <a:latin typeface="+mn-ea"/>
                        <a:ea typeface="+mn-ea"/>
                      </a:endParaRPr>
                    </a:p>
                  </a:txBody>
                  <a:tcPr/>
                </a:tc>
                <a:tc>
                  <a:txBody>
                    <a:bodyPr/>
                    <a:lstStyle/>
                    <a:p>
                      <a:pPr algn="ctr"/>
                      <a:r>
                        <a:rPr kumimoji="1" lang="ja-JP" altLang="en-US" sz="1000" dirty="0" smtClean="0"/>
                        <a:t>☆</a:t>
                      </a:r>
                      <a:endParaRPr kumimoji="1" lang="en-US" altLang="ja-JP" sz="1000" b="0" dirty="0" smtClean="0">
                        <a:latin typeface="HGP創英角ｺﾞｼｯｸUB" pitchFamily="50" charset="-128"/>
                        <a:ea typeface="HGP創英角ｺﾞｼｯｸUB" pitchFamily="50" charset="-128"/>
                      </a:endParaRPr>
                    </a:p>
                  </a:txBody>
                  <a:tcPr/>
                </a:tc>
              </a:tr>
              <a:tr h="0">
                <a:tc>
                  <a:txBody>
                    <a:bodyPr/>
                    <a:lstStyle/>
                    <a:p>
                      <a:r>
                        <a:rPr kumimoji="1" lang="en-US" altLang="ja-JP" sz="1000" dirty="0" smtClean="0"/>
                        <a:t>CC-BY</a:t>
                      </a:r>
                      <a:r>
                        <a:rPr kumimoji="1" lang="ja-JP" altLang="en-US" sz="1000" dirty="0" smtClean="0"/>
                        <a:t>適用不可能</a:t>
                      </a:r>
                      <a:endParaRPr kumimoji="1" lang="ja-JP" altLang="en-US" sz="1000" dirty="0">
                        <a:latin typeface="+mn-ea"/>
                        <a:ea typeface="+mn-ea"/>
                      </a:endParaRPr>
                    </a:p>
                  </a:txBody>
                  <a:tcPr/>
                </a:tc>
                <a:tc>
                  <a:txBody>
                    <a:bodyPr/>
                    <a:lstStyle/>
                    <a:p>
                      <a:pPr algn="ctr"/>
                      <a:r>
                        <a:rPr kumimoji="1" lang="ja-JP" altLang="en-US" sz="1000" dirty="0" smtClean="0"/>
                        <a:t>★</a:t>
                      </a:r>
                      <a:endParaRPr kumimoji="1" lang="ja-JP" altLang="en-US" sz="1000" b="0" dirty="0">
                        <a:latin typeface="HGP創英角ｺﾞｼｯｸUB" pitchFamily="50" charset="-128"/>
                        <a:ea typeface="HGP創英角ｺﾞｼｯｸUB" pitchFamily="50" charset="-128"/>
                      </a:endParaRPr>
                    </a:p>
                  </a:txBody>
                  <a:tcPr/>
                </a:tc>
              </a:tr>
              <a:tr h="0">
                <a:tc>
                  <a:txBody>
                    <a:bodyPr/>
                    <a:lstStyle/>
                    <a:p>
                      <a:r>
                        <a:rPr kumimoji="1" lang="en-US" altLang="ja-JP" sz="1000" dirty="0" smtClean="0">
                          <a:latin typeface="+mn-ea"/>
                          <a:ea typeface="+mn-ea"/>
                        </a:rPr>
                        <a:t>CC</a:t>
                      </a:r>
                      <a:r>
                        <a:rPr kumimoji="1" lang="ja-JP" altLang="en-US" sz="1000" dirty="0" smtClean="0">
                          <a:latin typeface="+mn-ea"/>
                          <a:ea typeface="+mn-ea"/>
                        </a:rPr>
                        <a:t>を付与できないが自由に利用できる（著作権無し）</a:t>
                      </a:r>
                      <a:endParaRPr kumimoji="1" lang="ja-JP" altLang="en-US" sz="1000" dirty="0">
                        <a:latin typeface="+mn-ea"/>
                        <a:ea typeface="+mn-ea"/>
                      </a:endParaRPr>
                    </a:p>
                  </a:txBody>
                  <a:tcPr/>
                </a:tc>
                <a:tc>
                  <a:txBody>
                    <a:bodyPr/>
                    <a:lstStyle/>
                    <a:p>
                      <a:pPr algn="ctr"/>
                      <a:r>
                        <a:rPr kumimoji="1" lang="ja-JP" altLang="en-US" sz="1000" b="0" dirty="0" smtClean="0">
                          <a:latin typeface="HGP創英角ｺﾞｼｯｸUB" pitchFamily="50" charset="-128"/>
                          <a:ea typeface="HGP創英角ｺﾞｼｯｸUB" pitchFamily="50" charset="-128"/>
                        </a:rPr>
                        <a:t>－</a:t>
                      </a:r>
                      <a:endParaRPr kumimoji="1" lang="ja-JP" altLang="en-US" sz="1000" b="0" dirty="0">
                        <a:latin typeface="HGP創英角ｺﾞｼｯｸUB" pitchFamily="50" charset="-128"/>
                        <a:ea typeface="HGP創英角ｺﾞｼｯｸUB" pitchFamily="50" charset="-128"/>
                      </a:endParaRPr>
                    </a:p>
                  </a:txBody>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C90C6E5B-456E-4691-B30D-DAF16AF4674D}" type="slidenum">
              <a:rPr lang="ja-JP" altLang="en-US" smtClean="0">
                <a:solidFill>
                  <a:schemeClr val="tx1"/>
                </a:solidFill>
              </a:rPr>
              <a:pPr>
                <a:defRPr/>
              </a:pPr>
              <a:t>30</a:t>
            </a:fld>
            <a:endParaRPr lang="ja-JP" altLang="en-US" dirty="0">
              <a:solidFill>
                <a:schemeClr val="tx1"/>
              </a:solidFill>
            </a:endParaRPr>
          </a:p>
        </p:txBody>
      </p:sp>
      <p:sp>
        <p:nvSpPr>
          <p:cNvPr id="49154" name="タイトル 1"/>
          <p:cNvSpPr>
            <a:spLocks noGrp="1"/>
          </p:cNvSpPr>
          <p:nvPr>
            <p:ph type="title"/>
          </p:nvPr>
        </p:nvSpPr>
        <p:spPr>
          <a:xfrm>
            <a:off x="404813" y="165100"/>
            <a:ext cx="8229600" cy="792163"/>
          </a:xfrm>
        </p:spPr>
        <p:txBody>
          <a:bodyPr/>
          <a:lstStyle/>
          <a:p>
            <a:pPr eaLnBrk="1" hangingPunct="1"/>
            <a:r>
              <a:rPr lang="ja-JP" altLang="en-US" sz="2400" smtClean="0"/>
              <a:t>（４）実際の作業手順（簡略化バージョン）</a:t>
            </a:r>
          </a:p>
        </p:txBody>
      </p:sp>
      <p:sp>
        <p:nvSpPr>
          <p:cNvPr id="7" name="コンテンツ プレースホルダー 1"/>
          <p:cNvSpPr>
            <a:spLocks noGrp="1"/>
          </p:cNvSpPr>
          <p:nvPr>
            <p:ph sz="quarter" idx="1"/>
          </p:nvPr>
        </p:nvSpPr>
        <p:spPr>
          <a:xfrm>
            <a:off x="436652" y="972618"/>
            <a:ext cx="8473432" cy="1071938"/>
          </a:xfrm>
        </p:spPr>
        <p:txBody>
          <a:bodyPr/>
          <a:lstStyle/>
          <a:p>
            <a:pPr>
              <a:lnSpc>
                <a:spcPts val="1400"/>
              </a:lnSpc>
              <a:spcBef>
                <a:spcPts val="300"/>
              </a:spcBef>
            </a:pPr>
            <a:r>
              <a:rPr lang="ja-JP" altLang="en-US" sz="1400" dirty="0"/>
              <a:t>データガバナンス委員会の委員からは、前掲の手順を簡略化した方が望ましいのではないかという意見が出ており、その意見を反映させた手順が以下になる</a:t>
            </a:r>
            <a:r>
              <a:rPr lang="ja-JP" altLang="en-US" sz="1400" dirty="0" smtClean="0"/>
              <a:t>。</a:t>
            </a:r>
            <a:endParaRPr lang="ja-JP" altLang="en-US" sz="1200" dirty="0"/>
          </a:p>
          <a:p>
            <a:pPr>
              <a:lnSpc>
                <a:spcPts val="1400"/>
              </a:lnSpc>
              <a:spcBef>
                <a:spcPts val="300"/>
              </a:spcBef>
            </a:pPr>
            <a:r>
              <a:rPr lang="ja-JP" altLang="en-US" sz="1400" dirty="0" smtClean="0"/>
              <a:t>①第三者</a:t>
            </a:r>
            <a:r>
              <a:rPr lang="ja-JP" altLang="en-US" sz="1400" dirty="0"/>
              <a:t>が権利を有する部分またはその可能性のある部分の取扱いについては、</a:t>
            </a:r>
            <a:r>
              <a:rPr lang="ja-JP" altLang="en-US" sz="1400" dirty="0" smtClean="0"/>
              <a:t>省内</a:t>
            </a:r>
            <a:r>
              <a:rPr lang="ja-JP" altLang="en-US" sz="1400" dirty="0"/>
              <a:t>で確認可能な</a:t>
            </a:r>
            <a:r>
              <a:rPr lang="ja-JP" altLang="en-US" sz="1400" dirty="0" smtClean="0"/>
              <a:t>素材は、担当者に第三者の許諾をとる必要があるかどうかを確認して可能な限り自由な利用を許諾できるよう努めるが、省外に確認が必要な素材や、省外に確認の必要があると判明した素材は、「★」印を付すという整理をする、②文章については抽出対象外として利用規約で対応する、③表・グラフについては第三者が提供したもののみを抽出対象として「★」印を付すことで、簡略化を図っている。</a:t>
            </a:r>
            <a:endParaRPr lang="ja-JP" altLang="en-US" sz="1400"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3335" y="2351314"/>
            <a:ext cx="5923569" cy="4170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角丸四角形吹き出し 8"/>
          <p:cNvSpPr/>
          <p:nvPr/>
        </p:nvSpPr>
        <p:spPr>
          <a:xfrm>
            <a:off x="553073" y="3876319"/>
            <a:ext cx="1580388" cy="677025"/>
          </a:xfrm>
          <a:prstGeom prst="wedgeRoundRectCallout">
            <a:avLst>
              <a:gd name="adj1" fmla="val 87600"/>
              <a:gd name="adj2" fmla="val -201565"/>
              <a:gd name="adj3" fmla="val 16667"/>
            </a:avLst>
          </a:prstGeom>
          <a:solidFill>
            <a:srgbClr val="FFFFCC"/>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smtClean="0">
                <a:solidFill>
                  <a:schemeClr val="tx1"/>
                </a:solidFill>
              </a:rPr>
              <a:t>②文章については全て抽出対象外とした。</a:t>
            </a:r>
            <a:endParaRPr kumimoji="1" lang="en-US" altLang="ja-JP" sz="1000" dirty="0" smtClean="0">
              <a:solidFill>
                <a:schemeClr val="tx1"/>
              </a:solidFill>
            </a:endParaRPr>
          </a:p>
          <a:p>
            <a:r>
              <a:rPr lang="ja-JP" altLang="en-US" sz="1000" dirty="0">
                <a:solidFill>
                  <a:schemeClr val="tx1"/>
                </a:solidFill>
              </a:rPr>
              <a:t>引用</a:t>
            </a:r>
            <a:r>
              <a:rPr lang="ja-JP" altLang="en-US" sz="1000" dirty="0" smtClean="0">
                <a:solidFill>
                  <a:schemeClr val="tx1"/>
                </a:solidFill>
              </a:rPr>
              <a:t>箇所については、利用規約で対応する。</a:t>
            </a:r>
            <a:endParaRPr kumimoji="1" lang="ja-JP" altLang="en-US" sz="1000" dirty="0">
              <a:solidFill>
                <a:schemeClr val="tx1"/>
              </a:solidFill>
            </a:endParaRPr>
          </a:p>
        </p:txBody>
      </p:sp>
      <p:sp>
        <p:nvSpPr>
          <p:cNvPr id="10" name="角丸四角形吹き出し 9"/>
          <p:cNvSpPr/>
          <p:nvPr/>
        </p:nvSpPr>
        <p:spPr>
          <a:xfrm>
            <a:off x="537523" y="4823932"/>
            <a:ext cx="1580388" cy="914400"/>
          </a:xfrm>
          <a:prstGeom prst="wedgeRoundRectCallout">
            <a:avLst>
              <a:gd name="adj1" fmla="val 78746"/>
              <a:gd name="adj2" fmla="val -98959"/>
              <a:gd name="adj3" fmla="val 16667"/>
            </a:avLst>
          </a:prstGeom>
          <a:solidFill>
            <a:srgbClr val="FFFFCC"/>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smtClean="0">
                <a:solidFill>
                  <a:schemeClr val="tx1"/>
                </a:solidFill>
              </a:rPr>
              <a:t>③表・グラフについては第三者提供のもののみを抽出対象とし、これらを「★」として整理することとした。</a:t>
            </a:r>
            <a:endParaRPr kumimoji="1" lang="ja-JP" altLang="en-US" sz="1000" dirty="0">
              <a:solidFill>
                <a:schemeClr val="tx1"/>
              </a:solidFill>
            </a:endParaRPr>
          </a:p>
        </p:txBody>
      </p:sp>
      <p:sp>
        <p:nvSpPr>
          <p:cNvPr id="11" name="角丸四角形吹き出し 10"/>
          <p:cNvSpPr/>
          <p:nvPr/>
        </p:nvSpPr>
        <p:spPr>
          <a:xfrm>
            <a:off x="546853" y="2344322"/>
            <a:ext cx="1580388" cy="1343608"/>
          </a:xfrm>
          <a:prstGeom prst="wedgeRoundRectCallout">
            <a:avLst>
              <a:gd name="adj1" fmla="val 133602"/>
              <a:gd name="adj2" fmla="val -42050"/>
              <a:gd name="adj3" fmla="val 16667"/>
            </a:avLst>
          </a:prstGeom>
          <a:solidFill>
            <a:srgbClr val="FFFFCC"/>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smtClean="0">
                <a:solidFill>
                  <a:schemeClr val="tx1"/>
                </a:solidFill>
              </a:rPr>
              <a:t>①第三者に権利関係の確認を行わなくてはいけないデータは、全て</a:t>
            </a:r>
            <a:r>
              <a:rPr lang="en-US" altLang="ja-JP" sz="1000" dirty="0" smtClean="0">
                <a:solidFill>
                  <a:schemeClr val="tx1"/>
                </a:solidFill>
              </a:rPr>
              <a:t>CC-BY</a:t>
            </a:r>
            <a:r>
              <a:rPr lang="ja-JP" altLang="en-US" sz="1000" dirty="0" smtClean="0">
                <a:solidFill>
                  <a:schemeClr val="tx1"/>
                </a:solidFill>
              </a:rPr>
              <a:t>の適用対象外と整理した。</a:t>
            </a:r>
            <a:endParaRPr lang="en-US" altLang="ja-JP" sz="1000" dirty="0" smtClean="0">
              <a:solidFill>
                <a:schemeClr val="tx1"/>
              </a:solidFill>
            </a:endParaRPr>
          </a:p>
          <a:p>
            <a:r>
              <a:rPr kumimoji="1" lang="ja-JP" altLang="en-US" sz="1000" dirty="0" smtClean="0">
                <a:solidFill>
                  <a:schemeClr val="tx1"/>
                </a:solidFill>
              </a:rPr>
              <a:t>ただし省内で確認可能なものは、可能な限り確認を行うものとする。</a:t>
            </a:r>
            <a:endParaRPr kumimoji="1" lang="ja-JP" altLang="en-US" sz="1000" dirty="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A9729A87-7201-431A-B703-BA935694D0E5}" type="slidenum">
              <a:rPr lang="ja-JP" altLang="en-US" smtClean="0">
                <a:solidFill>
                  <a:schemeClr val="tx1"/>
                </a:solidFill>
              </a:rPr>
              <a:pPr>
                <a:defRPr/>
              </a:pPr>
              <a:t>31</a:t>
            </a:fld>
            <a:endParaRPr lang="ja-JP" altLang="en-US" dirty="0">
              <a:solidFill>
                <a:schemeClr val="tx1"/>
              </a:solidFill>
            </a:endParaRPr>
          </a:p>
        </p:txBody>
      </p:sp>
      <p:sp>
        <p:nvSpPr>
          <p:cNvPr id="50178" name="タイトル 1"/>
          <p:cNvSpPr>
            <a:spLocks noGrp="1"/>
          </p:cNvSpPr>
          <p:nvPr>
            <p:ph type="title"/>
          </p:nvPr>
        </p:nvSpPr>
        <p:spPr>
          <a:xfrm>
            <a:off x="404813" y="165100"/>
            <a:ext cx="8229600" cy="792163"/>
          </a:xfrm>
        </p:spPr>
        <p:txBody>
          <a:bodyPr/>
          <a:lstStyle/>
          <a:p>
            <a:pPr eaLnBrk="1" hangingPunct="1"/>
            <a:r>
              <a:rPr lang="ja-JP" altLang="en-US" sz="2400" smtClean="0"/>
              <a:t>（５）</a:t>
            </a:r>
            <a:r>
              <a:rPr lang="en-US" altLang="ja-JP" sz="2400" smtClean="0"/>
              <a:t>CC-BY</a:t>
            </a:r>
            <a:r>
              <a:rPr lang="ja-JP" altLang="en-US" sz="2400" smtClean="0"/>
              <a:t>適用不可候補（☆）の抽出・分類</a:t>
            </a:r>
          </a:p>
        </p:txBody>
      </p:sp>
      <p:graphicFrame>
        <p:nvGraphicFramePr>
          <p:cNvPr id="7" name="表 6"/>
          <p:cNvGraphicFramePr>
            <a:graphicFrameLocks noGrp="1"/>
          </p:cNvGraphicFramePr>
          <p:nvPr/>
        </p:nvGraphicFramePr>
        <p:xfrm>
          <a:off x="303213" y="2416175"/>
          <a:ext cx="8540884" cy="3102767"/>
        </p:xfrm>
        <a:graphic>
          <a:graphicData uri="http://schemas.openxmlformats.org/drawingml/2006/table">
            <a:tbl>
              <a:tblPr firstRow="1" bandRow="1">
                <a:tableStyleId>{5940675A-B579-460E-94D1-54222C63F5DA}</a:tableStyleId>
              </a:tblPr>
              <a:tblGrid>
                <a:gridCol w="846306"/>
                <a:gridCol w="1391055"/>
                <a:gridCol w="1927097"/>
                <a:gridCol w="1619493"/>
                <a:gridCol w="607121"/>
                <a:gridCol w="505313"/>
                <a:gridCol w="691188"/>
                <a:gridCol w="953311"/>
              </a:tblGrid>
              <a:tr h="634308">
                <a:tc>
                  <a:txBody>
                    <a:bodyPr/>
                    <a:lstStyle/>
                    <a:p>
                      <a:pPr algn="ctr"/>
                      <a:r>
                        <a:rPr kumimoji="1" lang="ja-JP" altLang="en-US" sz="1050" dirty="0" smtClean="0">
                          <a:solidFill>
                            <a:schemeClr val="tx1"/>
                          </a:solidFill>
                        </a:rPr>
                        <a:t>①</a:t>
                      </a:r>
                      <a:endParaRPr kumimoji="1" lang="en-US" altLang="ja-JP" sz="1050" dirty="0" smtClean="0">
                        <a:solidFill>
                          <a:schemeClr val="tx1"/>
                        </a:solidFill>
                      </a:endParaRPr>
                    </a:p>
                    <a:p>
                      <a:pPr algn="ctr"/>
                      <a:r>
                        <a:rPr kumimoji="1" lang="ja-JP" altLang="en-US" sz="1050" dirty="0" smtClean="0">
                          <a:solidFill>
                            <a:schemeClr val="tx1"/>
                          </a:solidFill>
                        </a:rPr>
                        <a:t>掲載箇所</a:t>
                      </a:r>
                      <a:endParaRPr kumimoji="1" lang="ja-JP" altLang="en-US" sz="1050" b="0" dirty="0">
                        <a:solidFill>
                          <a:schemeClr val="tx1"/>
                        </a:solidFill>
                        <a:latin typeface="HGP創英角ｺﾞｼｯｸUB" pitchFamily="50" charset="-128"/>
                        <a:ea typeface="HGP創英角ｺﾞｼｯｸUB" pitchFamily="50" charset="-128"/>
                      </a:endParaRPr>
                    </a:p>
                  </a:txBody>
                  <a:tcPr marL="84406" marR="84406">
                    <a:solidFill>
                      <a:schemeClr val="bg1">
                        <a:lumMod val="75000"/>
                      </a:schemeClr>
                    </a:solidFill>
                  </a:tcPr>
                </a:tc>
                <a:tc>
                  <a:txBody>
                    <a:bodyPr/>
                    <a:lstStyle/>
                    <a:p>
                      <a:pPr algn="ctr"/>
                      <a:r>
                        <a:rPr kumimoji="1" lang="ja-JP" altLang="en-US" sz="1050" dirty="0" smtClean="0">
                          <a:solidFill>
                            <a:schemeClr val="tx1"/>
                          </a:solidFill>
                        </a:rPr>
                        <a:t>②</a:t>
                      </a:r>
                      <a:endParaRPr kumimoji="1" lang="en-US" altLang="ja-JP" sz="1050" dirty="0" smtClean="0">
                        <a:solidFill>
                          <a:schemeClr val="tx1"/>
                        </a:solidFill>
                      </a:endParaRPr>
                    </a:p>
                    <a:p>
                      <a:pPr algn="ctr"/>
                      <a:r>
                        <a:rPr kumimoji="1" lang="ja-JP" altLang="en-US" sz="1050" dirty="0" smtClean="0">
                          <a:solidFill>
                            <a:schemeClr val="tx1"/>
                          </a:solidFill>
                        </a:rPr>
                        <a:t>図表等タイトル</a:t>
                      </a:r>
                      <a:endParaRPr kumimoji="1" lang="ja-JP" altLang="en-US" sz="1050" b="0" dirty="0">
                        <a:solidFill>
                          <a:schemeClr val="tx1"/>
                        </a:solidFill>
                        <a:latin typeface="HGP創英角ｺﾞｼｯｸUB" pitchFamily="50" charset="-128"/>
                        <a:ea typeface="HGP創英角ｺﾞｼｯｸUB" pitchFamily="50" charset="-128"/>
                      </a:endParaRPr>
                    </a:p>
                  </a:txBody>
                  <a:tcPr marL="84406" marR="84406">
                    <a:solidFill>
                      <a:schemeClr val="bg1">
                        <a:lumMod val="75000"/>
                      </a:schemeClr>
                    </a:solidFill>
                  </a:tcPr>
                </a:tc>
                <a:tc>
                  <a:txBody>
                    <a:bodyPr/>
                    <a:lstStyle/>
                    <a:p>
                      <a:pPr algn="ctr"/>
                      <a:r>
                        <a:rPr kumimoji="1" lang="ja-JP" altLang="en-US" sz="1050" dirty="0" smtClean="0">
                          <a:solidFill>
                            <a:schemeClr val="tx1"/>
                          </a:solidFill>
                        </a:rPr>
                        <a:t>③</a:t>
                      </a:r>
                      <a:endParaRPr kumimoji="1" lang="en-US" altLang="ja-JP" sz="1050" dirty="0" smtClean="0">
                        <a:solidFill>
                          <a:schemeClr val="tx1"/>
                        </a:solidFill>
                      </a:endParaRPr>
                    </a:p>
                    <a:p>
                      <a:pPr algn="ctr"/>
                      <a:r>
                        <a:rPr kumimoji="1" lang="ja-JP" altLang="en-US" sz="1050" dirty="0" smtClean="0">
                          <a:solidFill>
                            <a:schemeClr val="tx1"/>
                          </a:solidFill>
                        </a:rPr>
                        <a:t>出典表記</a:t>
                      </a:r>
                      <a:endParaRPr kumimoji="1" lang="ja-JP" altLang="en-US" sz="1050" b="0" dirty="0">
                        <a:solidFill>
                          <a:schemeClr val="tx1"/>
                        </a:solidFill>
                        <a:latin typeface="HGP創英角ｺﾞｼｯｸUB" pitchFamily="50" charset="-128"/>
                        <a:ea typeface="HGP創英角ｺﾞｼｯｸUB" pitchFamily="50" charset="-128"/>
                      </a:endParaRPr>
                    </a:p>
                  </a:txBody>
                  <a:tcPr marL="84406" marR="84406">
                    <a:solidFill>
                      <a:schemeClr val="bg1">
                        <a:lumMod val="75000"/>
                      </a:schemeClr>
                    </a:solidFill>
                  </a:tcPr>
                </a:tc>
                <a:tc>
                  <a:txBody>
                    <a:bodyPr/>
                    <a:lstStyle/>
                    <a:p>
                      <a:pPr algn="ctr"/>
                      <a:r>
                        <a:rPr kumimoji="1" lang="ja-JP" altLang="en-US" sz="1050" dirty="0" smtClean="0">
                          <a:solidFill>
                            <a:schemeClr val="tx1"/>
                          </a:solidFill>
                        </a:rPr>
                        <a:t>④</a:t>
                      </a:r>
                      <a:endParaRPr kumimoji="1" lang="en-US" altLang="ja-JP" sz="1050" dirty="0" smtClean="0">
                        <a:solidFill>
                          <a:schemeClr val="tx1"/>
                        </a:solidFill>
                      </a:endParaRPr>
                    </a:p>
                    <a:p>
                      <a:pPr algn="ctr"/>
                      <a:r>
                        <a:rPr kumimoji="1" lang="ja-JP" altLang="en-US" sz="1050" dirty="0" smtClean="0">
                          <a:solidFill>
                            <a:schemeClr val="tx1"/>
                          </a:solidFill>
                        </a:rPr>
                        <a:t>掲載</a:t>
                      </a:r>
                      <a:r>
                        <a:rPr kumimoji="1" lang="en-US" altLang="ja-JP" sz="1050" dirty="0" smtClean="0">
                          <a:solidFill>
                            <a:schemeClr val="tx1"/>
                          </a:solidFill>
                        </a:rPr>
                        <a:t>URL</a:t>
                      </a:r>
                      <a:endParaRPr kumimoji="1" lang="ja-JP" altLang="en-US" sz="1050" b="0" dirty="0">
                        <a:solidFill>
                          <a:schemeClr val="tx1"/>
                        </a:solidFill>
                        <a:latin typeface="HGP創英角ｺﾞｼｯｸUB" pitchFamily="50" charset="-128"/>
                        <a:ea typeface="HGP創英角ｺﾞｼｯｸUB" pitchFamily="50" charset="-128"/>
                      </a:endParaRPr>
                    </a:p>
                  </a:txBody>
                  <a:tcPr marL="84406" marR="84406">
                    <a:solidFill>
                      <a:schemeClr val="bg1">
                        <a:lumMod val="75000"/>
                      </a:schemeClr>
                    </a:solidFill>
                  </a:tcPr>
                </a:tc>
                <a:tc>
                  <a:txBody>
                    <a:bodyPr/>
                    <a:lstStyle/>
                    <a:p>
                      <a:pPr algn="ctr"/>
                      <a:r>
                        <a:rPr kumimoji="1" lang="ja-JP" altLang="en-US" sz="1050" dirty="0" smtClean="0">
                          <a:solidFill>
                            <a:schemeClr val="tx1"/>
                          </a:solidFill>
                        </a:rPr>
                        <a:t>⑤</a:t>
                      </a:r>
                      <a:endParaRPr kumimoji="1" lang="en-US" altLang="ja-JP" sz="1050" dirty="0" smtClean="0">
                        <a:solidFill>
                          <a:schemeClr val="tx1"/>
                        </a:solidFill>
                      </a:endParaRPr>
                    </a:p>
                    <a:p>
                      <a:pPr algn="ctr"/>
                      <a:r>
                        <a:rPr kumimoji="1" lang="en-US" altLang="ja-JP" sz="1050" dirty="0" smtClean="0">
                          <a:solidFill>
                            <a:schemeClr val="tx1"/>
                          </a:solidFill>
                        </a:rPr>
                        <a:t>CC-BY</a:t>
                      </a:r>
                      <a:r>
                        <a:rPr kumimoji="1" lang="ja-JP" altLang="en-US" sz="1050" dirty="0" smtClean="0">
                          <a:solidFill>
                            <a:schemeClr val="tx1"/>
                          </a:solidFill>
                        </a:rPr>
                        <a:t>チェック</a:t>
                      </a:r>
                      <a:endParaRPr kumimoji="1" lang="en-US" altLang="ja-JP" sz="1050" b="0" dirty="0" smtClean="0">
                        <a:solidFill>
                          <a:schemeClr val="tx1"/>
                        </a:solidFill>
                        <a:latin typeface="HGP創英角ｺﾞｼｯｸUB" pitchFamily="50" charset="-128"/>
                        <a:ea typeface="HGP創英角ｺﾞｼｯｸUB" pitchFamily="50" charset="-128"/>
                      </a:endParaRPr>
                    </a:p>
                  </a:txBody>
                  <a:tcPr marL="84406" marR="84406">
                    <a:solidFill>
                      <a:schemeClr val="bg1">
                        <a:lumMod val="75000"/>
                      </a:schemeClr>
                    </a:solidFill>
                  </a:tcPr>
                </a:tc>
                <a:tc>
                  <a:txBody>
                    <a:bodyPr/>
                    <a:lstStyle/>
                    <a:p>
                      <a:pPr algn="ctr"/>
                      <a:r>
                        <a:rPr kumimoji="1" lang="ja-JP" altLang="en-US" sz="1050" dirty="0" smtClean="0">
                          <a:solidFill>
                            <a:schemeClr val="tx1"/>
                          </a:solidFill>
                        </a:rPr>
                        <a:t>⑥</a:t>
                      </a:r>
                      <a:endParaRPr kumimoji="1" lang="en-US" altLang="ja-JP" sz="1050" dirty="0" smtClean="0">
                        <a:solidFill>
                          <a:schemeClr val="tx1"/>
                        </a:solidFill>
                      </a:endParaRPr>
                    </a:p>
                    <a:p>
                      <a:pPr algn="ctr"/>
                      <a:r>
                        <a:rPr kumimoji="1" lang="ja-JP" altLang="en-US" sz="1050" dirty="0" smtClean="0">
                          <a:solidFill>
                            <a:schemeClr val="tx1"/>
                          </a:solidFill>
                        </a:rPr>
                        <a:t>分類</a:t>
                      </a:r>
                      <a:endParaRPr kumimoji="1" lang="en-US" altLang="ja-JP" sz="1050" b="0" dirty="0" smtClean="0">
                        <a:solidFill>
                          <a:schemeClr val="tx1"/>
                        </a:solidFill>
                        <a:latin typeface="HGP創英角ｺﾞｼｯｸUB" pitchFamily="50" charset="-128"/>
                        <a:ea typeface="HGP創英角ｺﾞｼｯｸUB" pitchFamily="50" charset="-128"/>
                      </a:endParaRPr>
                    </a:p>
                  </a:txBody>
                  <a:tcPr marL="84406" marR="84406">
                    <a:solidFill>
                      <a:schemeClr val="bg1">
                        <a:lumMod val="75000"/>
                      </a:schemeClr>
                    </a:solidFill>
                  </a:tcPr>
                </a:tc>
                <a:tc>
                  <a:txBody>
                    <a:bodyPr/>
                    <a:lstStyle/>
                    <a:p>
                      <a:pPr algn="ctr"/>
                      <a:r>
                        <a:rPr kumimoji="1" lang="ja-JP" altLang="en-US" sz="1050" dirty="0" smtClean="0">
                          <a:solidFill>
                            <a:schemeClr val="tx1"/>
                          </a:solidFill>
                        </a:rPr>
                        <a:t>⑦</a:t>
                      </a:r>
                      <a:endParaRPr kumimoji="1" lang="en-US" altLang="ja-JP" sz="1050" dirty="0" smtClean="0">
                        <a:solidFill>
                          <a:schemeClr val="tx1"/>
                        </a:solidFill>
                      </a:endParaRPr>
                    </a:p>
                    <a:p>
                      <a:pPr algn="ctr"/>
                      <a:r>
                        <a:rPr kumimoji="1" lang="ja-JP" altLang="en-US" sz="1050" dirty="0" smtClean="0">
                          <a:solidFill>
                            <a:schemeClr val="tx1"/>
                          </a:solidFill>
                        </a:rPr>
                        <a:t>照会先</a:t>
                      </a:r>
                      <a:endParaRPr kumimoji="1" lang="en-US" altLang="ja-JP" sz="1050" b="0" dirty="0" smtClean="0">
                        <a:solidFill>
                          <a:schemeClr val="tx1"/>
                        </a:solidFill>
                        <a:latin typeface="HGP創英角ｺﾞｼｯｸUB" pitchFamily="50" charset="-128"/>
                        <a:ea typeface="HGP創英角ｺﾞｼｯｸUB" pitchFamily="50" charset="-128"/>
                      </a:endParaRPr>
                    </a:p>
                  </a:txBody>
                  <a:tcPr marL="84406" marR="84406">
                    <a:solidFill>
                      <a:schemeClr val="bg1">
                        <a:lumMod val="75000"/>
                      </a:schemeClr>
                    </a:solidFill>
                  </a:tcPr>
                </a:tc>
                <a:tc>
                  <a:txBody>
                    <a:bodyPr/>
                    <a:lstStyle/>
                    <a:p>
                      <a:pPr algn="ctr"/>
                      <a:r>
                        <a:rPr kumimoji="1" lang="ja-JP" altLang="en-US" sz="1050" dirty="0" smtClean="0">
                          <a:solidFill>
                            <a:schemeClr val="tx1"/>
                          </a:solidFill>
                        </a:rPr>
                        <a:t>⑧</a:t>
                      </a:r>
                      <a:endParaRPr kumimoji="1" lang="en-US" altLang="ja-JP" sz="1050" dirty="0" smtClean="0">
                        <a:solidFill>
                          <a:schemeClr val="tx1"/>
                        </a:solidFill>
                      </a:endParaRPr>
                    </a:p>
                    <a:p>
                      <a:pPr algn="ctr"/>
                      <a:r>
                        <a:rPr kumimoji="1" lang="ja-JP" altLang="en-US" sz="1050" dirty="0" smtClean="0">
                          <a:solidFill>
                            <a:schemeClr val="tx1"/>
                          </a:solidFill>
                        </a:rPr>
                        <a:t>確認結果</a:t>
                      </a:r>
                      <a:endParaRPr kumimoji="1" lang="en-US" altLang="ja-JP" sz="1050" b="0" dirty="0" smtClean="0">
                        <a:solidFill>
                          <a:schemeClr val="tx1"/>
                        </a:solidFill>
                        <a:latin typeface="HGP創英角ｺﾞｼｯｸUB" pitchFamily="50" charset="-128"/>
                        <a:ea typeface="HGP創英角ｺﾞｼｯｸUB" pitchFamily="50" charset="-128"/>
                      </a:endParaRPr>
                    </a:p>
                  </a:txBody>
                  <a:tcPr marL="84406" marR="84406">
                    <a:solidFill>
                      <a:schemeClr val="bg1">
                        <a:lumMod val="75000"/>
                      </a:schemeClr>
                    </a:solidFill>
                  </a:tcPr>
                </a:tc>
              </a:tr>
              <a:tr h="634308">
                <a:tc>
                  <a:txBody>
                    <a:bodyPr/>
                    <a:lstStyle/>
                    <a:p>
                      <a:pPr algn="ctr"/>
                      <a:r>
                        <a:rPr kumimoji="1" lang="ja-JP" altLang="en-US" sz="1050" dirty="0" smtClean="0">
                          <a:solidFill>
                            <a:schemeClr val="tx1"/>
                          </a:solidFill>
                        </a:rPr>
                        <a:t>図表</a:t>
                      </a:r>
                      <a:r>
                        <a:rPr kumimoji="1" lang="en-US" altLang="ja-JP" sz="1050" dirty="0" smtClean="0">
                          <a:solidFill>
                            <a:schemeClr val="tx1"/>
                          </a:solidFill>
                        </a:rPr>
                        <a:t>1-1-6-1</a:t>
                      </a:r>
                      <a:endParaRPr kumimoji="1" lang="ja-JP" altLang="en-US" sz="1050" dirty="0" smtClean="0">
                        <a:solidFill>
                          <a:schemeClr val="tx1"/>
                        </a:solidFill>
                      </a:endParaRPr>
                    </a:p>
                  </a:txBody>
                  <a:tcPr marL="84406" marR="84406"/>
                </a:tc>
                <a:tc>
                  <a:txBody>
                    <a:bodyPr/>
                    <a:lstStyle/>
                    <a:p>
                      <a:pPr algn="l"/>
                      <a:r>
                        <a:rPr kumimoji="1" lang="en-US" altLang="ja-JP" sz="1050" dirty="0" smtClean="0">
                          <a:solidFill>
                            <a:schemeClr val="tx1"/>
                          </a:solidFill>
                        </a:rPr>
                        <a:t>ICT</a:t>
                      </a:r>
                      <a:r>
                        <a:rPr kumimoji="1" lang="ja-JP" altLang="en-US" sz="1050" dirty="0" smtClean="0">
                          <a:solidFill>
                            <a:schemeClr val="tx1"/>
                          </a:solidFill>
                        </a:rPr>
                        <a:t>が成長に貢献する道筋</a:t>
                      </a:r>
                      <a:endParaRPr kumimoji="1" lang="ja-JP" altLang="en-US" sz="1050" dirty="0">
                        <a:solidFill>
                          <a:schemeClr val="tx1"/>
                        </a:solidFill>
                      </a:endParaRP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篠崎彰彦（</a:t>
                      </a:r>
                      <a:r>
                        <a:rPr kumimoji="1" lang="en-US" altLang="ja-JP" sz="1050" dirty="0" smtClean="0">
                          <a:solidFill>
                            <a:schemeClr val="tx1"/>
                          </a:solidFill>
                        </a:rPr>
                        <a:t>2006, 2008</a:t>
                      </a:r>
                      <a:r>
                        <a:rPr kumimoji="1" lang="ja-JP" altLang="en-US" sz="1050" dirty="0" smtClean="0">
                          <a:solidFill>
                            <a:schemeClr val="tx1"/>
                          </a:solidFill>
                        </a:rPr>
                        <a:t>）等により作成</a:t>
                      </a:r>
                    </a:p>
                  </a:txBody>
                  <a:tcPr marL="84406" marR="84406"/>
                </a:tc>
                <a:tc>
                  <a:txBody>
                    <a:bodyPr/>
                    <a:lstStyle/>
                    <a:p>
                      <a:pPr algn="l"/>
                      <a:r>
                        <a:rPr kumimoji="1" lang="en-US" altLang="ja-JP" sz="1050" dirty="0" smtClean="0">
                          <a:solidFill>
                            <a:schemeClr val="tx1"/>
                          </a:solidFill>
                        </a:rPr>
                        <a:t>http://www.soumu.go.jp/johotsusintokei/whitepaper/ja/h24/html/nc111300.html</a:t>
                      </a:r>
                      <a:endParaRPr kumimoji="1" lang="ja-JP" altLang="en-US" sz="1050" dirty="0">
                        <a:solidFill>
                          <a:schemeClr val="tx1"/>
                        </a:solidFill>
                      </a:endParaRPr>
                    </a:p>
                  </a:txBody>
                  <a:tcPr marL="84406" marR="84406"/>
                </a:tc>
                <a:tc>
                  <a:txBody>
                    <a:bodyPr/>
                    <a:lstStyle/>
                    <a:p>
                      <a:pPr algn="ctr"/>
                      <a:r>
                        <a:rPr kumimoji="1" lang="ja-JP" altLang="en-US" sz="1050" dirty="0" smtClean="0">
                          <a:solidFill>
                            <a:schemeClr val="tx1"/>
                          </a:solidFill>
                        </a:rPr>
                        <a:t>☆</a:t>
                      </a:r>
                      <a:endParaRPr kumimoji="1" lang="en-US" altLang="ja-JP" sz="1050" dirty="0" smtClean="0">
                        <a:solidFill>
                          <a:schemeClr val="tx1"/>
                        </a:solidFill>
                      </a:endParaRPr>
                    </a:p>
                  </a:txBody>
                  <a:tcPr marL="84406" marR="84406"/>
                </a:tc>
                <a:tc>
                  <a:txBody>
                    <a:bodyPr/>
                    <a:lstStyle/>
                    <a:p>
                      <a:pPr algn="ctr"/>
                      <a:r>
                        <a:rPr kumimoji="1" lang="en-US" altLang="ja-JP" sz="1050" dirty="0" smtClean="0">
                          <a:solidFill>
                            <a:schemeClr val="tx1"/>
                          </a:solidFill>
                        </a:rPr>
                        <a:t>C</a:t>
                      </a:r>
                      <a:r>
                        <a:rPr kumimoji="1" lang="ja-JP" altLang="en-US" sz="1050" dirty="0" smtClean="0">
                          <a:solidFill>
                            <a:schemeClr val="tx1"/>
                          </a:solidFill>
                        </a:rPr>
                        <a:t>または</a:t>
                      </a:r>
                      <a:r>
                        <a:rPr kumimoji="1" lang="en-US" altLang="ja-JP" sz="1050" dirty="0" smtClean="0">
                          <a:solidFill>
                            <a:schemeClr val="tx1"/>
                          </a:solidFill>
                        </a:rPr>
                        <a:t>D</a:t>
                      </a:r>
                    </a:p>
                  </a:txBody>
                  <a:tcPr marL="84406" marR="84406"/>
                </a:tc>
                <a:tc>
                  <a:txBody>
                    <a:bodyPr/>
                    <a:lstStyle/>
                    <a:p>
                      <a:pPr algn="l"/>
                      <a:endParaRPr kumimoji="1" lang="en-US" altLang="ja-JP" sz="1050" dirty="0" smtClean="0">
                        <a:solidFill>
                          <a:schemeClr val="tx1"/>
                        </a:solidFill>
                      </a:endParaRPr>
                    </a:p>
                  </a:txBody>
                  <a:tcPr marL="84406" marR="84406"/>
                </a:tc>
                <a:tc>
                  <a:txBody>
                    <a:bodyPr/>
                    <a:lstStyle/>
                    <a:p>
                      <a:pPr algn="l"/>
                      <a:endParaRPr kumimoji="1" lang="en-US" altLang="ja-JP" sz="1050" dirty="0" smtClean="0">
                        <a:solidFill>
                          <a:schemeClr val="tx1"/>
                        </a:solidFill>
                      </a:endParaRPr>
                    </a:p>
                  </a:txBody>
                  <a:tcPr marL="84406" marR="84406"/>
                </a:tc>
              </a:tr>
              <a:tr h="634308">
                <a:tc>
                  <a:txBody>
                    <a:bodyPr/>
                    <a:lstStyle/>
                    <a:p>
                      <a:pPr algn="ctr"/>
                      <a:r>
                        <a:rPr kumimoji="1" lang="ja-JP" altLang="en-US" sz="1050" dirty="0" smtClean="0">
                          <a:solidFill>
                            <a:schemeClr val="tx1"/>
                          </a:solidFill>
                        </a:rPr>
                        <a:t>第</a:t>
                      </a:r>
                      <a:r>
                        <a:rPr kumimoji="1" lang="en-US" altLang="ja-JP" sz="1050" dirty="0" smtClean="0">
                          <a:solidFill>
                            <a:schemeClr val="tx1"/>
                          </a:solidFill>
                        </a:rPr>
                        <a:t>1</a:t>
                      </a:r>
                      <a:r>
                        <a:rPr kumimoji="1" lang="ja-JP" altLang="en-US" sz="1050" dirty="0" smtClean="0">
                          <a:solidFill>
                            <a:schemeClr val="tx1"/>
                          </a:solidFill>
                        </a:rPr>
                        <a:t>部</a:t>
                      </a:r>
                      <a:r>
                        <a:rPr kumimoji="1" lang="en-US" altLang="ja-JP" sz="1050" dirty="0" smtClean="0">
                          <a:solidFill>
                            <a:schemeClr val="tx1"/>
                          </a:solidFill>
                        </a:rPr>
                        <a:t>1</a:t>
                      </a:r>
                      <a:r>
                        <a:rPr kumimoji="1" lang="ja-JP" altLang="en-US" sz="1050" dirty="0" smtClean="0">
                          <a:solidFill>
                            <a:schemeClr val="tx1"/>
                          </a:solidFill>
                        </a:rPr>
                        <a:t>節</a:t>
                      </a:r>
                      <a:r>
                        <a:rPr kumimoji="1" lang="en-US" altLang="ja-JP" sz="1050" dirty="0" smtClean="0">
                          <a:solidFill>
                            <a:schemeClr val="tx1"/>
                          </a:solidFill>
                        </a:rPr>
                        <a:t>3</a:t>
                      </a:r>
                    </a:p>
                    <a:p>
                      <a:pPr algn="ctr"/>
                      <a:r>
                        <a:rPr kumimoji="1" lang="ja-JP" altLang="en-US" sz="1050" dirty="0" smtClean="0">
                          <a:solidFill>
                            <a:schemeClr val="tx1"/>
                          </a:solidFill>
                        </a:rPr>
                        <a:t>（文中）</a:t>
                      </a:r>
                    </a:p>
                  </a:txBody>
                  <a:tcPr marL="84406" marR="84406"/>
                </a:tc>
                <a:tc>
                  <a:txBody>
                    <a:bodyPr/>
                    <a:lstStyle/>
                    <a:p>
                      <a:pPr algn="ctr"/>
                      <a:r>
                        <a:rPr kumimoji="1" lang="ja-JP" altLang="en-US" sz="1050" dirty="0" smtClean="0">
                          <a:solidFill>
                            <a:schemeClr val="tx1"/>
                          </a:solidFill>
                        </a:rPr>
                        <a:t>－</a:t>
                      </a:r>
                      <a:endParaRPr kumimoji="1" lang="ja-JP" altLang="en-US" sz="1050" dirty="0">
                        <a:solidFill>
                          <a:schemeClr val="tx1"/>
                        </a:solidFill>
                      </a:endParaRP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rPr>
                        <a:t>G8</a:t>
                      </a:r>
                      <a:r>
                        <a:rPr kumimoji="1" lang="ja-JP" altLang="en-US" sz="1050" dirty="0" smtClean="0">
                          <a:solidFill>
                            <a:schemeClr val="tx1"/>
                          </a:solidFill>
                        </a:rPr>
                        <a:t>ドーヴィル・サミット首脳宣言「自由及び民主主義のための新たなコミットメント」</a:t>
                      </a:r>
                    </a:p>
                  </a:txBody>
                  <a:tcPr marL="84406" marR="84406"/>
                </a:tc>
                <a:tc>
                  <a:txBody>
                    <a:bodyPr/>
                    <a:lstStyle/>
                    <a:p>
                      <a:pPr algn="l"/>
                      <a:r>
                        <a:rPr kumimoji="1" lang="en-US" altLang="ja-JP" sz="1050" dirty="0" smtClean="0">
                          <a:solidFill>
                            <a:schemeClr val="tx1"/>
                          </a:solidFill>
                        </a:rPr>
                        <a:t>http://www.soumu.go.jp/johotsusintokei/whitepaper/ja/h24/html/nc111300.html</a:t>
                      </a:r>
                      <a:endParaRPr kumimoji="1" lang="ja-JP" altLang="en-US" sz="1050" dirty="0">
                        <a:solidFill>
                          <a:schemeClr val="tx1"/>
                        </a:solidFill>
                      </a:endParaRPr>
                    </a:p>
                  </a:txBody>
                  <a:tcPr marL="84406" marR="84406"/>
                </a:tc>
                <a:tc>
                  <a:txBody>
                    <a:bodyPr/>
                    <a:lstStyle/>
                    <a:p>
                      <a:pPr algn="ctr"/>
                      <a:r>
                        <a:rPr kumimoji="1" lang="ja-JP" altLang="en-US" sz="1050" dirty="0" smtClean="0">
                          <a:solidFill>
                            <a:schemeClr val="tx1"/>
                          </a:solidFill>
                        </a:rPr>
                        <a:t>☆</a:t>
                      </a:r>
                      <a:endParaRPr kumimoji="1" lang="en-US" altLang="ja-JP" sz="1050" dirty="0" smtClean="0">
                        <a:solidFill>
                          <a:schemeClr val="tx1"/>
                        </a:solidFill>
                      </a:endParaRPr>
                    </a:p>
                  </a:txBody>
                  <a:tcPr marL="84406" marR="84406"/>
                </a:tc>
                <a:tc>
                  <a:txBody>
                    <a:bodyPr/>
                    <a:lstStyle/>
                    <a:p>
                      <a:pPr algn="ctr"/>
                      <a:r>
                        <a:rPr kumimoji="1" lang="en-US" altLang="ja-JP" sz="1050" dirty="0" smtClean="0">
                          <a:solidFill>
                            <a:schemeClr val="tx1"/>
                          </a:solidFill>
                        </a:rPr>
                        <a:t>C</a:t>
                      </a:r>
                      <a:r>
                        <a:rPr kumimoji="1" lang="ja-JP" altLang="en-US" sz="1050" dirty="0" smtClean="0">
                          <a:solidFill>
                            <a:schemeClr val="tx1"/>
                          </a:solidFill>
                        </a:rPr>
                        <a:t>または</a:t>
                      </a:r>
                      <a:r>
                        <a:rPr kumimoji="1" lang="en-US" altLang="ja-JP" sz="1050" dirty="0" smtClean="0">
                          <a:solidFill>
                            <a:schemeClr val="tx1"/>
                          </a:solidFill>
                        </a:rPr>
                        <a:t>D</a:t>
                      </a:r>
                    </a:p>
                  </a:txBody>
                  <a:tcPr marL="84406" marR="84406"/>
                </a:tc>
                <a:tc>
                  <a:txBody>
                    <a:bodyPr/>
                    <a:lstStyle/>
                    <a:p>
                      <a:pPr algn="l"/>
                      <a:endParaRPr kumimoji="1" lang="ja-JP" altLang="en-US" sz="1050" dirty="0">
                        <a:solidFill>
                          <a:schemeClr val="tx1"/>
                        </a:solidFill>
                      </a:endParaRPr>
                    </a:p>
                  </a:txBody>
                  <a:tcPr marL="84406" marR="84406"/>
                </a:tc>
                <a:tc>
                  <a:txBody>
                    <a:bodyPr/>
                    <a:lstStyle/>
                    <a:p>
                      <a:pPr algn="l"/>
                      <a:endParaRPr kumimoji="1" lang="ja-JP" altLang="en-US" sz="1050" dirty="0">
                        <a:solidFill>
                          <a:schemeClr val="tx1"/>
                        </a:solidFill>
                      </a:endParaRPr>
                    </a:p>
                  </a:txBody>
                  <a:tcPr marL="84406" marR="84406"/>
                </a:tc>
              </a:tr>
              <a:tr h="634308">
                <a:tc>
                  <a:txBody>
                    <a:bodyPr/>
                    <a:lstStyle/>
                    <a:p>
                      <a:pPr algn="ctr"/>
                      <a:r>
                        <a:rPr kumimoji="1" lang="ja-JP" altLang="en-US" sz="1050" dirty="0" smtClean="0">
                          <a:solidFill>
                            <a:schemeClr val="tx1"/>
                          </a:solidFill>
                        </a:rPr>
                        <a:t>図表</a:t>
                      </a:r>
                      <a:r>
                        <a:rPr kumimoji="1" lang="en-US" altLang="ja-JP" sz="1050" dirty="0" smtClean="0">
                          <a:solidFill>
                            <a:schemeClr val="tx1"/>
                          </a:solidFill>
                        </a:rPr>
                        <a:t>1-2-5-1</a:t>
                      </a:r>
                      <a:endParaRPr kumimoji="1" lang="ja-JP" altLang="en-US" sz="1050" dirty="0">
                        <a:solidFill>
                          <a:schemeClr val="tx1"/>
                        </a:solidFill>
                      </a:endParaRPr>
                    </a:p>
                  </a:txBody>
                  <a:tcPr marL="84406" marR="84406"/>
                </a:tc>
                <a:tc>
                  <a:txBody>
                    <a:bodyPr/>
                    <a:lstStyle/>
                    <a:p>
                      <a:pPr algn="l"/>
                      <a:r>
                        <a:rPr kumimoji="1" lang="ja-JP" altLang="en-US" sz="1050" dirty="0" smtClean="0">
                          <a:solidFill>
                            <a:schemeClr val="tx1"/>
                          </a:solidFill>
                        </a:rPr>
                        <a:t>諸外国における</a:t>
                      </a:r>
                      <a:r>
                        <a:rPr kumimoji="1" lang="en-US" altLang="ja-JP" sz="1050" dirty="0" smtClean="0">
                          <a:solidFill>
                            <a:schemeClr val="tx1"/>
                          </a:solidFill>
                        </a:rPr>
                        <a:t>ICT</a:t>
                      </a:r>
                      <a:r>
                        <a:rPr kumimoji="1" lang="ja-JP" altLang="en-US" sz="1050" dirty="0" smtClean="0">
                          <a:solidFill>
                            <a:schemeClr val="tx1"/>
                          </a:solidFill>
                        </a:rPr>
                        <a:t>戦略の例</a:t>
                      </a:r>
                      <a:endParaRPr kumimoji="1" lang="en-US" altLang="ja-JP" sz="1050" dirty="0" smtClean="0">
                        <a:solidFill>
                          <a:schemeClr val="tx1"/>
                        </a:solidFill>
                      </a:endParaRPr>
                    </a:p>
                  </a:txBody>
                  <a:tcPr marL="84406" marR="84406"/>
                </a:tc>
                <a:tc>
                  <a:txBody>
                    <a:bodyPr/>
                    <a:lstStyle/>
                    <a:p>
                      <a:pPr algn="l"/>
                      <a:r>
                        <a:rPr kumimoji="1" lang="ja-JP" altLang="en-US" sz="1050" dirty="0" smtClean="0">
                          <a:solidFill>
                            <a:schemeClr val="tx1"/>
                          </a:solidFill>
                        </a:rPr>
                        <a:t>総務省</a:t>
                      </a:r>
                      <a:endParaRPr kumimoji="1" lang="ja-JP" altLang="en-US" sz="1050" dirty="0">
                        <a:solidFill>
                          <a:schemeClr val="tx1"/>
                        </a:solidFill>
                      </a:endParaRPr>
                    </a:p>
                  </a:txBody>
                  <a:tcPr marL="84406" marR="84406"/>
                </a:tc>
                <a:tc>
                  <a:txBody>
                    <a:bodyPr/>
                    <a:lstStyle/>
                    <a:p>
                      <a:pPr algn="l"/>
                      <a:r>
                        <a:rPr kumimoji="1" lang="en-US" altLang="ja-JP" sz="1050" dirty="0" smtClean="0">
                          <a:solidFill>
                            <a:schemeClr val="tx1"/>
                          </a:solidFill>
                        </a:rPr>
                        <a:t>http://www.soumu.go.jp/johotsusintokei/whitepaper/ja/h24/html/nc112520.html</a:t>
                      </a:r>
                      <a:endParaRPr kumimoji="1" lang="ja-JP" altLang="en-US" sz="1050" dirty="0">
                        <a:solidFill>
                          <a:schemeClr val="tx1"/>
                        </a:solidFill>
                      </a:endParaRPr>
                    </a:p>
                  </a:txBody>
                  <a:tcPr marL="84406" marR="84406"/>
                </a:tc>
                <a:tc>
                  <a:txBody>
                    <a:bodyPr/>
                    <a:lstStyle/>
                    <a:p>
                      <a:pPr algn="ctr"/>
                      <a:r>
                        <a:rPr kumimoji="1" lang="ja-JP" altLang="en-US" sz="1050" dirty="0" smtClean="0">
                          <a:solidFill>
                            <a:schemeClr val="tx1"/>
                          </a:solidFill>
                        </a:rPr>
                        <a:t>☆</a:t>
                      </a:r>
                      <a:endParaRPr kumimoji="1" lang="ja-JP" altLang="en-US" sz="1050" dirty="0">
                        <a:solidFill>
                          <a:schemeClr val="tx1"/>
                        </a:solidFill>
                      </a:endParaRPr>
                    </a:p>
                  </a:txBody>
                  <a:tcPr marL="84406" marR="84406"/>
                </a:tc>
                <a:tc>
                  <a:txBody>
                    <a:bodyPr/>
                    <a:lstStyle/>
                    <a:p>
                      <a:pPr algn="ctr"/>
                      <a:r>
                        <a:rPr kumimoji="1" lang="en-US" altLang="ja-JP" sz="1050" dirty="0" smtClean="0">
                          <a:solidFill>
                            <a:schemeClr val="tx1"/>
                          </a:solidFill>
                        </a:rPr>
                        <a:t>A</a:t>
                      </a:r>
                      <a:endParaRPr kumimoji="1" lang="ja-JP" altLang="en-US" sz="1050" dirty="0">
                        <a:solidFill>
                          <a:schemeClr val="tx1"/>
                        </a:solidFill>
                      </a:endParaRPr>
                    </a:p>
                  </a:txBody>
                  <a:tcPr marL="84406" marR="84406"/>
                </a:tc>
                <a:tc>
                  <a:txBody>
                    <a:bodyPr/>
                    <a:lstStyle/>
                    <a:p>
                      <a:pPr algn="l"/>
                      <a:endParaRPr kumimoji="1" lang="ja-JP" altLang="en-US" sz="1050" dirty="0">
                        <a:solidFill>
                          <a:schemeClr val="tx1"/>
                        </a:solidFill>
                      </a:endParaRPr>
                    </a:p>
                  </a:txBody>
                  <a:tcPr marL="84406" marR="84406"/>
                </a:tc>
                <a:tc>
                  <a:txBody>
                    <a:bodyPr/>
                    <a:lstStyle/>
                    <a:p>
                      <a:pPr algn="l"/>
                      <a:endParaRPr kumimoji="1" lang="ja-JP" altLang="en-US" sz="1050" dirty="0">
                        <a:solidFill>
                          <a:schemeClr val="tx1"/>
                        </a:solidFill>
                      </a:endParaRPr>
                    </a:p>
                  </a:txBody>
                  <a:tcPr marL="84406" marR="84406"/>
                </a:tc>
              </a:tr>
              <a:tr h="279095">
                <a:tc>
                  <a:txBody>
                    <a:bodyPr/>
                    <a:lstStyle/>
                    <a:p>
                      <a:pPr algn="ctr"/>
                      <a:endParaRPr kumimoji="1" lang="ja-JP" altLang="en-US" sz="1050" dirty="0">
                        <a:solidFill>
                          <a:schemeClr val="tx1"/>
                        </a:solidFill>
                      </a:endParaRPr>
                    </a:p>
                  </a:txBody>
                  <a:tcPr marL="84406" marR="84406"/>
                </a:tc>
                <a:tc>
                  <a:txBody>
                    <a:bodyPr/>
                    <a:lstStyle/>
                    <a:p>
                      <a:pPr algn="l"/>
                      <a:endParaRPr kumimoji="1" lang="en-US" altLang="ja-JP" sz="1050" dirty="0" smtClean="0">
                        <a:solidFill>
                          <a:schemeClr val="tx1"/>
                        </a:solidFill>
                        <a:latin typeface="+mn-lt"/>
                      </a:endParaRPr>
                    </a:p>
                  </a:txBody>
                  <a:tcPr marL="84406" marR="84406"/>
                </a:tc>
                <a:tc>
                  <a:txBody>
                    <a:bodyPr/>
                    <a:lstStyle/>
                    <a:p>
                      <a:pPr algn="l"/>
                      <a:endParaRPr kumimoji="1" lang="ja-JP" altLang="en-US" sz="1050" dirty="0">
                        <a:solidFill>
                          <a:schemeClr val="tx1"/>
                        </a:solidFill>
                      </a:endParaRPr>
                    </a:p>
                  </a:txBody>
                  <a:tcPr marL="84406" marR="84406"/>
                </a:tc>
                <a:tc>
                  <a:txBody>
                    <a:bodyPr/>
                    <a:lstStyle/>
                    <a:p>
                      <a:pPr algn="l"/>
                      <a:endParaRPr kumimoji="1" lang="ja-JP" altLang="en-US" sz="1050" dirty="0">
                        <a:solidFill>
                          <a:schemeClr val="tx1"/>
                        </a:solidFill>
                      </a:endParaRPr>
                    </a:p>
                  </a:txBody>
                  <a:tcPr marL="84406" marR="84406"/>
                </a:tc>
                <a:tc>
                  <a:txBody>
                    <a:bodyPr/>
                    <a:lstStyle/>
                    <a:p>
                      <a:pPr algn="ctr"/>
                      <a:endParaRPr kumimoji="1" lang="ja-JP" altLang="en-US" sz="1050" dirty="0">
                        <a:solidFill>
                          <a:schemeClr val="tx1"/>
                        </a:solidFill>
                      </a:endParaRPr>
                    </a:p>
                  </a:txBody>
                  <a:tcPr marL="84406" marR="84406"/>
                </a:tc>
                <a:tc>
                  <a:txBody>
                    <a:bodyPr/>
                    <a:lstStyle/>
                    <a:p>
                      <a:pPr algn="ctr"/>
                      <a:endParaRPr kumimoji="1" lang="ja-JP" altLang="en-US" sz="1050" dirty="0">
                        <a:solidFill>
                          <a:schemeClr val="tx1"/>
                        </a:solidFill>
                      </a:endParaRPr>
                    </a:p>
                  </a:txBody>
                  <a:tcPr marL="84406" marR="84406"/>
                </a:tc>
                <a:tc>
                  <a:txBody>
                    <a:bodyPr/>
                    <a:lstStyle/>
                    <a:p>
                      <a:pPr algn="l"/>
                      <a:endParaRPr kumimoji="1" lang="ja-JP" altLang="en-US" sz="1050" dirty="0">
                        <a:solidFill>
                          <a:schemeClr val="tx1"/>
                        </a:solidFill>
                      </a:endParaRPr>
                    </a:p>
                  </a:txBody>
                  <a:tcPr marL="84406" marR="84406"/>
                </a:tc>
                <a:tc>
                  <a:txBody>
                    <a:bodyPr/>
                    <a:lstStyle/>
                    <a:p>
                      <a:pPr algn="l"/>
                      <a:endParaRPr kumimoji="1" lang="ja-JP" altLang="en-US" sz="1050" dirty="0">
                        <a:solidFill>
                          <a:schemeClr val="tx1"/>
                        </a:solidFill>
                      </a:endParaRPr>
                    </a:p>
                  </a:txBody>
                  <a:tcPr marL="84406" marR="84406"/>
                </a:tc>
              </a:tr>
              <a:tr h="286440">
                <a:tc>
                  <a:txBody>
                    <a:bodyPr/>
                    <a:lstStyle/>
                    <a:p>
                      <a:pPr algn="ctr"/>
                      <a:endParaRPr kumimoji="1" lang="ja-JP" altLang="en-US" sz="1050" dirty="0">
                        <a:solidFill>
                          <a:schemeClr val="tx1"/>
                        </a:solidFill>
                      </a:endParaRPr>
                    </a:p>
                  </a:txBody>
                  <a:tcPr marL="84406" marR="84406"/>
                </a:tc>
                <a:tc>
                  <a:txBody>
                    <a:bodyPr/>
                    <a:lstStyle/>
                    <a:p>
                      <a:pPr algn="l"/>
                      <a:endParaRPr kumimoji="1" lang="en-US" altLang="ja-JP" sz="1050" dirty="0" smtClean="0">
                        <a:solidFill>
                          <a:schemeClr val="tx1"/>
                        </a:solidFill>
                      </a:endParaRPr>
                    </a:p>
                  </a:txBody>
                  <a:tcPr marL="84406" marR="84406"/>
                </a:tc>
                <a:tc>
                  <a:txBody>
                    <a:bodyPr/>
                    <a:lstStyle/>
                    <a:p>
                      <a:pPr algn="l"/>
                      <a:endParaRPr kumimoji="1" lang="ja-JP" altLang="en-US" sz="1050" dirty="0">
                        <a:solidFill>
                          <a:schemeClr val="tx1"/>
                        </a:solidFill>
                      </a:endParaRPr>
                    </a:p>
                  </a:txBody>
                  <a:tcPr marL="84406" marR="84406"/>
                </a:tc>
                <a:tc>
                  <a:txBody>
                    <a:bodyPr/>
                    <a:lstStyle/>
                    <a:p>
                      <a:pPr algn="l"/>
                      <a:endParaRPr kumimoji="1" lang="ja-JP" altLang="en-US" sz="1050" dirty="0">
                        <a:solidFill>
                          <a:schemeClr val="tx1"/>
                        </a:solidFill>
                      </a:endParaRPr>
                    </a:p>
                  </a:txBody>
                  <a:tcPr marL="84406" marR="84406"/>
                </a:tc>
                <a:tc>
                  <a:txBody>
                    <a:bodyPr/>
                    <a:lstStyle/>
                    <a:p>
                      <a:pPr algn="l"/>
                      <a:endParaRPr kumimoji="1" lang="ja-JP" altLang="en-US" sz="1050" dirty="0">
                        <a:solidFill>
                          <a:schemeClr val="tx1"/>
                        </a:solidFill>
                      </a:endParaRPr>
                    </a:p>
                  </a:txBody>
                  <a:tcPr marL="84406" marR="84406"/>
                </a:tc>
                <a:tc>
                  <a:txBody>
                    <a:bodyPr/>
                    <a:lstStyle/>
                    <a:p>
                      <a:pPr algn="l"/>
                      <a:endParaRPr kumimoji="1" lang="ja-JP" altLang="en-US" sz="1050" dirty="0">
                        <a:solidFill>
                          <a:schemeClr val="tx1"/>
                        </a:solidFill>
                      </a:endParaRPr>
                    </a:p>
                  </a:txBody>
                  <a:tcPr marL="84406" marR="84406"/>
                </a:tc>
                <a:tc>
                  <a:txBody>
                    <a:bodyPr/>
                    <a:lstStyle/>
                    <a:p>
                      <a:pPr algn="l"/>
                      <a:endParaRPr kumimoji="1" lang="ja-JP" altLang="en-US" sz="1050" dirty="0">
                        <a:solidFill>
                          <a:schemeClr val="tx1"/>
                        </a:solidFill>
                      </a:endParaRPr>
                    </a:p>
                  </a:txBody>
                  <a:tcPr marL="84406" marR="84406"/>
                </a:tc>
                <a:tc>
                  <a:txBody>
                    <a:bodyPr/>
                    <a:lstStyle/>
                    <a:p>
                      <a:pPr algn="l"/>
                      <a:endParaRPr kumimoji="1" lang="ja-JP" altLang="en-US" sz="1050" dirty="0">
                        <a:solidFill>
                          <a:schemeClr val="tx1"/>
                        </a:solidFill>
                      </a:endParaRPr>
                    </a:p>
                  </a:txBody>
                  <a:tcPr marL="84406" marR="84406"/>
                </a:tc>
              </a:tr>
            </a:tbl>
          </a:graphicData>
        </a:graphic>
      </p:graphicFrame>
      <p:sp>
        <p:nvSpPr>
          <p:cNvPr id="50244" name="テキスト ボックス 9"/>
          <p:cNvSpPr txBox="1">
            <a:spLocks noChangeArrowheads="1"/>
          </p:cNvSpPr>
          <p:nvPr/>
        </p:nvSpPr>
        <p:spPr bwMode="auto">
          <a:xfrm>
            <a:off x="250825" y="2071688"/>
            <a:ext cx="2520950" cy="276225"/>
          </a:xfrm>
          <a:prstGeom prst="rect">
            <a:avLst/>
          </a:prstGeom>
          <a:noFill/>
          <a:ln w="9525">
            <a:noFill/>
            <a:miter lim="800000"/>
            <a:headEnd/>
            <a:tailEnd/>
          </a:ln>
        </p:spPr>
        <p:txBody>
          <a:bodyPr wrap="none">
            <a:spAutoFit/>
          </a:bodyPr>
          <a:lstStyle/>
          <a:p>
            <a:r>
              <a:rPr lang="ja-JP" altLang="en-US" sz="1200">
                <a:latin typeface="HGP創英角ｺﾞｼｯｸUB" pitchFamily="50" charset="-128"/>
                <a:ea typeface="HGP創英角ｺﾞｼｯｸUB" pitchFamily="50" charset="-128"/>
              </a:rPr>
              <a:t>表　作業シート及び作業イメージ（例）</a:t>
            </a:r>
          </a:p>
        </p:txBody>
      </p:sp>
      <p:sp>
        <p:nvSpPr>
          <p:cNvPr id="17" name="正方形/長方形 16"/>
          <p:cNvSpPr/>
          <p:nvPr/>
        </p:nvSpPr>
        <p:spPr>
          <a:xfrm>
            <a:off x="298450" y="2424113"/>
            <a:ext cx="6921500" cy="19002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18" name="角丸四角形吹き出し 17"/>
          <p:cNvSpPr/>
          <p:nvPr/>
        </p:nvSpPr>
        <p:spPr>
          <a:xfrm>
            <a:off x="7286625" y="4087813"/>
            <a:ext cx="1766888" cy="925512"/>
          </a:xfrm>
          <a:prstGeom prst="wedgeRoundRectCallout">
            <a:avLst>
              <a:gd name="adj1" fmla="val -53484"/>
              <a:gd name="adj2" fmla="val -75368"/>
              <a:gd name="adj3" fmla="val 16667"/>
            </a:avLst>
          </a:prstGeom>
          <a:solidFill>
            <a:srgbClr val="FFFFCC"/>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7800" indent="-177800">
              <a:defRPr/>
            </a:pPr>
            <a:r>
              <a:rPr lang="ja-JP" altLang="en-US" sz="1000" dirty="0">
                <a:solidFill>
                  <a:schemeClr val="tx1"/>
                </a:solidFill>
              </a:rPr>
              <a:t>注：形式的には許諾を受けた利用なのか、引用なのかの判断が困難なため、ここでは「</a:t>
            </a:r>
            <a:r>
              <a:rPr lang="en-US" altLang="ja-JP" sz="1000" dirty="0">
                <a:solidFill>
                  <a:schemeClr val="tx1"/>
                </a:solidFill>
              </a:rPr>
              <a:t>C</a:t>
            </a:r>
            <a:r>
              <a:rPr lang="ja-JP" altLang="en-US" sz="1000" dirty="0">
                <a:solidFill>
                  <a:schemeClr val="tx1"/>
                </a:solidFill>
              </a:rPr>
              <a:t>または</a:t>
            </a:r>
            <a:r>
              <a:rPr lang="en-US" altLang="ja-JP" sz="1000" dirty="0">
                <a:solidFill>
                  <a:schemeClr val="tx1"/>
                </a:solidFill>
              </a:rPr>
              <a:t>D</a:t>
            </a:r>
            <a:r>
              <a:rPr lang="ja-JP" altLang="en-US" sz="1000" dirty="0">
                <a:solidFill>
                  <a:schemeClr val="tx1"/>
                </a:solidFill>
              </a:rPr>
              <a:t>」としています。</a:t>
            </a:r>
          </a:p>
        </p:txBody>
      </p:sp>
      <p:sp>
        <p:nvSpPr>
          <p:cNvPr id="20" name="コンテンツ プレースホルダー 1"/>
          <p:cNvSpPr>
            <a:spLocks noGrp="1"/>
          </p:cNvSpPr>
          <p:nvPr>
            <p:ph sz="quarter" idx="1"/>
          </p:nvPr>
        </p:nvSpPr>
        <p:spPr>
          <a:xfrm>
            <a:off x="436563" y="973138"/>
            <a:ext cx="8580437" cy="1071562"/>
          </a:xfrm>
        </p:spPr>
        <p:txBody>
          <a:bodyPr/>
          <a:lstStyle/>
          <a:p>
            <a:pPr>
              <a:lnSpc>
                <a:spcPts val="1400"/>
              </a:lnSpc>
              <a:spcBef>
                <a:spcPts val="300"/>
              </a:spcBef>
              <a:defRPr/>
            </a:pPr>
            <a:r>
              <a:rPr lang="ja-JP" altLang="en-US" sz="1400" dirty="0" smtClean="0"/>
              <a:t>作業手順に基づいて、</a:t>
            </a:r>
            <a:r>
              <a:rPr lang="en-US" altLang="ja-JP" sz="1400" dirty="0" smtClean="0"/>
              <a:t>CC-BY</a:t>
            </a:r>
            <a:r>
              <a:rPr lang="ja-JP" altLang="en-US" sz="1400" dirty="0" smtClean="0"/>
              <a:t>の適用に関して確認が必要なものを抽出する。</a:t>
            </a:r>
            <a:endParaRPr lang="en-US" altLang="ja-JP" sz="1400" dirty="0" smtClean="0"/>
          </a:p>
          <a:p>
            <a:pPr>
              <a:lnSpc>
                <a:spcPts val="1400"/>
              </a:lnSpc>
              <a:spcBef>
                <a:spcPts val="300"/>
              </a:spcBef>
              <a:defRPr/>
            </a:pPr>
            <a:r>
              <a:rPr lang="ja-JP" altLang="en-US" sz="1400" dirty="0" smtClean="0"/>
              <a:t>また明らかに法令上権利が発生していないものは、抽出の対象外とする。</a:t>
            </a:r>
            <a:endParaRPr lang="en-US" altLang="ja-JP" sz="1400" dirty="0" smtClean="0"/>
          </a:p>
          <a:p>
            <a:pPr>
              <a:lnSpc>
                <a:spcPts val="1400"/>
              </a:lnSpc>
              <a:spcBef>
                <a:spcPts val="300"/>
              </a:spcBef>
              <a:defRPr/>
            </a:pPr>
            <a:endParaRPr lang="ja-JP" altLang="en-US" sz="1400" dirty="0"/>
          </a:p>
          <a:p>
            <a:pPr marL="0" indent="0">
              <a:lnSpc>
                <a:spcPts val="1400"/>
              </a:lnSpc>
              <a:spcBef>
                <a:spcPts val="300"/>
              </a:spcBef>
              <a:buFont typeface="Wingdings 3" pitchFamily="18" charset="2"/>
              <a:buNone/>
              <a:defRPr/>
            </a:pPr>
            <a:endParaRPr lang="ja-JP" altLang="en-US" sz="1400" dirty="0"/>
          </a:p>
          <a:p>
            <a:pPr>
              <a:lnSpc>
                <a:spcPts val="1400"/>
              </a:lnSpc>
              <a:spcBef>
                <a:spcPts val="300"/>
              </a:spcBef>
              <a:defRPr/>
            </a:pPr>
            <a:endParaRPr lang="ja-JP" altLang="en-US" sz="1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3930718-0D2F-4413-8718-F42F10C06F1A}" type="slidenum">
              <a:rPr lang="ja-JP" altLang="en-US" smtClean="0">
                <a:solidFill>
                  <a:schemeClr val="tx1"/>
                </a:solidFill>
              </a:rPr>
              <a:pPr>
                <a:defRPr/>
              </a:pPr>
              <a:t>32</a:t>
            </a:fld>
            <a:endParaRPr lang="ja-JP" altLang="en-US" dirty="0">
              <a:solidFill>
                <a:schemeClr val="tx1"/>
              </a:solidFill>
            </a:endParaRPr>
          </a:p>
        </p:txBody>
      </p:sp>
      <p:sp>
        <p:nvSpPr>
          <p:cNvPr id="51202" name="タイトル 1"/>
          <p:cNvSpPr>
            <a:spLocks noGrp="1"/>
          </p:cNvSpPr>
          <p:nvPr>
            <p:ph type="title"/>
          </p:nvPr>
        </p:nvSpPr>
        <p:spPr>
          <a:xfrm>
            <a:off x="404813" y="165100"/>
            <a:ext cx="8229600" cy="792163"/>
          </a:xfrm>
        </p:spPr>
        <p:txBody>
          <a:bodyPr/>
          <a:lstStyle/>
          <a:p>
            <a:pPr eaLnBrk="1" hangingPunct="1"/>
            <a:r>
              <a:rPr lang="ja-JP" altLang="en-US" sz="2400" smtClean="0"/>
              <a:t>（６）</a:t>
            </a:r>
            <a:r>
              <a:rPr lang="en-US" altLang="ja-JP" sz="2400" smtClean="0"/>
              <a:t>CC-BY</a:t>
            </a:r>
            <a:r>
              <a:rPr lang="ja-JP" altLang="en-US" sz="2400" smtClean="0"/>
              <a:t>適用可否の確認と結果の記載（各担当）</a:t>
            </a:r>
          </a:p>
        </p:txBody>
      </p:sp>
      <p:sp>
        <p:nvSpPr>
          <p:cNvPr id="51203" name="コンテンツ プレースホルダー 1"/>
          <p:cNvSpPr>
            <a:spLocks noGrp="1"/>
          </p:cNvSpPr>
          <p:nvPr>
            <p:ph sz="quarter" idx="1"/>
          </p:nvPr>
        </p:nvSpPr>
        <p:spPr>
          <a:xfrm>
            <a:off x="436563" y="973138"/>
            <a:ext cx="8580437" cy="1071562"/>
          </a:xfrm>
        </p:spPr>
        <p:txBody>
          <a:bodyPr/>
          <a:lstStyle/>
          <a:p>
            <a:pPr>
              <a:lnSpc>
                <a:spcPts val="1400"/>
              </a:lnSpc>
              <a:spcBef>
                <a:spcPts val="300"/>
              </a:spcBef>
            </a:pPr>
            <a:r>
              <a:rPr lang="ja-JP" altLang="en-US" sz="1400" smtClean="0"/>
              <a:t>作業シートにそって確認担当者（総務省内他部署など）を定め、権利関係者等に二次利用可否を確認の上、結果を記載。</a:t>
            </a:r>
          </a:p>
          <a:p>
            <a:pPr>
              <a:lnSpc>
                <a:spcPts val="1400"/>
              </a:lnSpc>
              <a:spcBef>
                <a:spcPts val="300"/>
              </a:spcBef>
            </a:pPr>
            <a:endParaRPr lang="ja-JP" altLang="en-US" sz="1400" smtClean="0"/>
          </a:p>
        </p:txBody>
      </p:sp>
      <p:graphicFrame>
        <p:nvGraphicFramePr>
          <p:cNvPr id="7" name="表 6"/>
          <p:cNvGraphicFramePr>
            <a:graphicFrameLocks noGrp="1"/>
          </p:cNvGraphicFramePr>
          <p:nvPr/>
        </p:nvGraphicFramePr>
        <p:xfrm>
          <a:off x="292100" y="2008188"/>
          <a:ext cx="8540884" cy="4297382"/>
        </p:xfrm>
        <a:graphic>
          <a:graphicData uri="http://schemas.openxmlformats.org/drawingml/2006/table">
            <a:tbl>
              <a:tblPr firstRow="1" bandRow="1">
                <a:tableStyleId>{5940675A-B579-460E-94D1-54222C63F5DA}</a:tableStyleId>
              </a:tblPr>
              <a:tblGrid>
                <a:gridCol w="846306"/>
                <a:gridCol w="1391055"/>
                <a:gridCol w="1927097"/>
                <a:gridCol w="1619493"/>
                <a:gridCol w="607121"/>
                <a:gridCol w="505313"/>
                <a:gridCol w="885741"/>
                <a:gridCol w="758758"/>
              </a:tblGrid>
              <a:tr h="749234">
                <a:tc>
                  <a:txBody>
                    <a:bodyPr/>
                    <a:lstStyle/>
                    <a:p>
                      <a:pPr algn="ctr"/>
                      <a:r>
                        <a:rPr kumimoji="1" lang="ja-JP" altLang="en-US" sz="1050" dirty="0" smtClean="0">
                          <a:solidFill>
                            <a:schemeClr val="tx1"/>
                          </a:solidFill>
                        </a:rPr>
                        <a:t>①</a:t>
                      </a:r>
                      <a:endParaRPr kumimoji="1" lang="en-US" altLang="ja-JP" sz="1050" dirty="0" smtClean="0">
                        <a:solidFill>
                          <a:schemeClr val="tx1"/>
                        </a:solidFill>
                      </a:endParaRPr>
                    </a:p>
                    <a:p>
                      <a:pPr algn="ctr"/>
                      <a:r>
                        <a:rPr kumimoji="1" lang="ja-JP" altLang="en-US" sz="1050" dirty="0" smtClean="0">
                          <a:solidFill>
                            <a:schemeClr val="tx1"/>
                          </a:solidFill>
                        </a:rPr>
                        <a:t>掲載箇所</a:t>
                      </a:r>
                      <a:endParaRPr kumimoji="1" lang="ja-JP" altLang="en-US" sz="1050" b="0" dirty="0">
                        <a:solidFill>
                          <a:schemeClr val="tx1"/>
                        </a:solidFill>
                        <a:latin typeface="HGP創英角ｺﾞｼｯｸUB" pitchFamily="50" charset="-128"/>
                        <a:ea typeface="HGP創英角ｺﾞｼｯｸUB" pitchFamily="50" charset="-128"/>
                      </a:endParaRPr>
                    </a:p>
                  </a:txBody>
                  <a:tcPr marL="84406" marR="84406">
                    <a:solidFill>
                      <a:schemeClr val="bg1">
                        <a:lumMod val="75000"/>
                      </a:schemeClr>
                    </a:solidFill>
                  </a:tcPr>
                </a:tc>
                <a:tc>
                  <a:txBody>
                    <a:bodyPr/>
                    <a:lstStyle/>
                    <a:p>
                      <a:pPr algn="ctr"/>
                      <a:r>
                        <a:rPr kumimoji="1" lang="ja-JP" altLang="en-US" sz="1050" dirty="0" smtClean="0">
                          <a:solidFill>
                            <a:schemeClr val="tx1"/>
                          </a:solidFill>
                        </a:rPr>
                        <a:t>②</a:t>
                      </a:r>
                      <a:endParaRPr kumimoji="1" lang="en-US" altLang="ja-JP" sz="1050" dirty="0" smtClean="0">
                        <a:solidFill>
                          <a:schemeClr val="tx1"/>
                        </a:solidFill>
                      </a:endParaRPr>
                    </a:p>
                    <a:p>
                      <a:pPr algn="ctr"/>
                      <a:r>
                        <a:rPr kumimoji="1" lang="ja-JP" altLang="en-US" sz="1050" dirty="0" smtClean="0">
                          <a:solidFill>
                            <a:schemeClr val="tx1"/>
                          </a:solidFill>
                        </a:rPr>
                        <a:t>図表等タイトル</a:t>
                      </a:r>
                      <a:endParaRPr kumimoji="1" lang="ja-JP" altLang="en-US" sz="1050" b="0" dirty="0">
                        <a:solidFill>
                          <a:schemeClr val="tx1"/>
                        </a:solidFill>
                        <a:latin typeface="HGP創英角ｺﾞｼｯｸUB" pitchFamily="50" charset="-128"/>
                        <a:ea typeface="HGP創英角ｺﾞｼｯｸUB" pitchFamily="50" charset="-128"/>
                      </a:endParaRPr>
                    </a:p>
                  </a:txBody>
                  <a:tcPr marL="84406" marR="84406">
                    <a:solidFill>
                      <a:schemeClr val="bg1">
                        <a:lumMod val="75000"/>
                      </a:schemeClr>
                    </a:solidFill>
                  </a:tcPr>
                </a:tc>
                <a:tc>
                  <a:txBody>
                    <a:bodyPr/>
                    <a:lstStyle/>
                    <a:p>
                      <a:pPr algn="ctr"/>
                      <a:r>
                        <a:rPr kumimoji="1" lang="ja-JP" altLang="en-US" sz="1050" dirty="0" smtClean="0">
                          <a:solidFill>
                            <a:schemeClr val="tx1"/>
                          </a:solidFill>
                        </a:rPr>
                        <a:t>③</a:t>
                      </a:r>
                      <a:endParaRPr kumimoji="1" lang="en-US" altLang="ja-JP" sz="1050" dirty="0" smtClean="0">
                        <a:solidFill>
                          <a:schemeClr val="tx1"/>
                        </a:solidFill>
                      </a:endParaRPr>
                    </a:p>
                    <a:p>
                      <a:pPr algn="ctr"/>
                      <a:r>
                        <a:rPr kumimoji="1" lang="ja-JP" altLang="en-US" sz="1050" dirty="0" smtClean="0">
                          <a:solidFill>
                            <a:schemeClr val="tx1"/>
                          </a:solidFill>
                        </a:rPr>
                        <a:t>出典表記</a:t>
                      </a:r>
                      <a:endParaRPr kumimoji="1" lang="ja-JP" altLang="en-US" sz="1050" b="0" dirty="0">
                        <a:solidFill>
                          <a:schemeClr val="tx1"/>
                        </a:solidFill>
                        <a:latin typeface="HGP創英角ｺﾞｼｯｸUB" pitchFamily="50" charset="-128"/>
                        <a:ea typeface="HGP創英角ｺﾞｼｯｸUB" pitchFamily="50" charset="-128"/>
                      </a:endParaRPr>
                    </a:p>
                  </a:txBody>
                  <a:tcPr marL="84406" marR="84406">
                    <a:solidFill>
                      <a:schemeClr val="bg1">
                        <a:lumMod val="75000"/>
                      </a:schemeClr>
                    </a:solidFill>
                  </a:tcPr>
                </a:tc>
                <a:tc>
                  <a:txBody>
                    <a:bodyPr/>
                    <a:lstStyle/>
                    <a:p>
                      <a:pPr algn="ctr"/>
                      <a:r>
                        <a:rPr kumimoji="1" lang="ja-JP" altLang="en-US" sz="1050" dirty="0" smtClean="0">
                          <a:solidFill>
                            <a:schemeClr val="tx1"/>
                          </a:solidFill>
                        </a:rPr>
                        <a:t>④</a:t>
                      </a:r>
                      <a:endParaRPr kumimoji="1" lang="en-US" altLang="ja-JP" sz="1050" dirty="0" smtClean="0">
                        <a:solidFill>
                          <a:schemeClr val="tx1"/>
                        </a:solidFill>
                      </a:endParaRPr>
                    </a:p>
                    <a:p>
                      <a:pPr algn="ctr"/>
                      <a:r>
                        <a:rPr kumimoji="1" lang="ja-JP" altLang="en-US" sz="1050" dirty="0" smtClean="0">
                          <a:solidFill>
                            <a:schemeClr val="tx1"/>
                          </a:solidFill>
                        </a:rPr>
                        <a:t>掲載</a:t>
                      </a:r>
                      <a:r>
                        <a:rPr kumimoji="1" lang="en-US" altLang="ja-JP" sz="1050" dirty="0" smtClean="0">
                          <a:solidFill>
                            <a:schemeClr val="tx1"/>
                          </a:solidFill>
                        </a:rPr>
                        <a:t>URL</a:t>
                      </a:r>
                      <a:endParaRPr kumimoji="1" lang="ja-JP" altLang="en-US" sz="1050" b="0" dirty="0">
                        <a:solidFill>
                          <a:schemeClr val="tx1"/>
                        </a:solidFill>
                        <a:latin typeface="HGP創英角ｺﾞｼｯｸUB" pitchFamily="50" charset="-128"/>
                        <a:ea typeface="HGP創英角ｺﾞｼｯｸUB" pitchFamily="50" charset="-128"/>
                      </a:endParaRPr>
                    </a:p>
                  </a:txBody>
                  <a:tcPr marL="84406" marR="84406">
                    <a:solidFill>
                      <a:schemeClr val="bg1">
                        <a:lumMod val="75000"/>
                      </a:schemeClr>
                    </a:solidFill>
                  </a:tcPr>
                </a:tc>
                <a:tc>
                  <a:txBody>
                    <a:bodyPr/>
                    <a:lstStyle/>
                    <a:p>
                      <a:pPr algn="ctr"/>
                      <a:r>
                        <a:rPr kumimoji="1" lang="ja-JP" altLang="en-US" sz="1050" dirty="0" smtClean="0">
                          <a:solidFill>
                            <a:schemeClr val="tx1"/>
                          </a:solidFill>
                        </a:rPr>
                        <a:t>⑤</a:t>
                      </a:r>
                      <a:endParaRPr kumimoji="1" lang="en-US" altLang="ja-JP" sz="1050" dirty="0" smtClean="0">
                        <a:solidFill>
                          <a:schemeClr val="tx1"/>
                        </a:solidFill>
                      </a:endParaRPr>
                    </a:p>
                    <a:p>
                      <a:pPr algn="ctr"/>
                      <a:r>
                        <a:rPr kumimoji="1" lang="en-US" altLang="ja-JP" sz="1050" dirty="0" smtClean="0">
                          <a:solidFill>
                            <a:schemeClr val="tx1"/>
                          </a:solidFill>
                        </a:rPr>
                        <a:t>CC-BY</a:t>
                      </a:r>
                      <a:r>
                        <a:rPr kumimoji="1" lang="ja-JP" altLang="en-US" sz="1050" dirty="0" smtClean="0">
                          <a:solidFill>
                            <a:schemeClr val="tx1"/>
                          </a:solidFill>
                        </a:rPr>
                        <a:t>チェック</a:t>
                      </a:r>
                      <a:endParaRPr kumimoji="1" lang="en-US" altLang="ja-JP" sz="1050" b="0" dirty="0" smtClean="0">
                        <a:solidFill>
                          <a:schemeClr val="tx1"/>
                        </a:solidFill>
                        <a:latin typeface="HGP創英角ｺﾞｼｯｸUB" pitchFamily="50" charset="-128"/>
                        <a:ea typeface="HGP創英角ｺﾞｼｯｸUB" pitchFamily="50" charset="-128"/>
                      </a:endParaRPr>
                    </a:p>
                  </a:txBody>
                  <a:tcPr marL="84406" marR="84406">
                    <a:solidFill>
                      <a:schemeClr val="bg1">
                        <a:lumMod val="75000"/>
                      </a:schemeClr>
                    </a:solidFill>
                  </a:tcPr>
                </a:tc>
                <a:tc>
                  <a:txBody>
                    <a:bodyPr/>
                    <a:lstStyle/>
                    <a:p>
                      <a:pPr algn="ctr"/>
                      <a:r>
                        <a:rPr kumimoji="1" lang="ja-JP" altLang="en-US" sz="1050" dirty="0" smtClean="0">
                          <a:solidFill>
                            <a:schemeClr val="tx1"/>
                          </a:solidFill>
                        </a:rPr>
                        <a:t>⑥</a:t>
                      </a:r>
                      <a:endParaRPr kumimoji="1" lang="en-US" altLang="ja-JP" sz="1050" dirty="0" smtClean="0">
                        <a:solidFill>
                          <a:schemeClr val="tx1"/>
                        </a:solidFill>
                      </a:endParaRPr>
                    </a:p>
                    <a:p>
                      <a:pPr algn="ctr"/>
                      <a:r>
                        <a:rPr kumimoji="1" lang="ja-JP" altLang="en-US" sz="1050" dirty="0" smtClean="0">
                          <a:solidFill>
                            <a:schemeClr val="tx1"/>
                          </a:solidFill>
                        </a:rPr>
                        <a:t>分類</a:t>
                      </a:r>
                      <a:endParaRPr kumimoji="1" lang="en-US" altLang="ja-JP" sz="1050" b="0" dirty="0" smtClean="0">
                        <a:solidFill>
                          <a:schemeClr val="tx1"/>
                        </a:solidFill>
                        <a:latin typeface="HGP創英角ｺﾞｼｯｸUB" pitchFamily="50" charset="-128"/>
                        <a:ea typeface="HGP創英角ｺﾞｼｯｸUB" pitchFamily="50" charset="-128"/>
                      </a:endParaRPr>
                    </a:p>
                  </a:txBody>
                  <a:tcPr marL="84406" marR="84406">
                    <a:solidFill>
                      <a:schemeClr val="bg1">
                        <a:lumMod val="75000"/>
                      </a:schemeClr>
                    </a:solidFill>
                  </a:tcPr>
                </a:tc>
                <a:tc>
                  <a:txBody>
                    <a:bodyPr/>
                    <a:lstStyle/>
                    <a:p>
                      <a:pPr algn="ctr"/>
                      <a:r>
                        <a:rPr kumimoji="1" lang="ja-JP" altLang="en-US" sz="1050" dirty="0" smtClean="0">
                          <a:solidFill>
                            <a:schemeClr val="tx1"/>
                          </a:solidFill>
                        </a:rPr>
                        <a:t>⑦</a:t>
                      </a:r>
                      <a:endParaRPr kumimoji="1" lang="en-US" altLang="ja-JP" sz="1050" dirty="0" smtClean="0">
                        <a:solidFill>
                          <a:schemeClr val="tx1"/>
                        </a:solidFill>
                      </a:endParaRPr>
                    </a:p>
                    <a:p>
                      <a:pPr algn="ctr"/>
                      <a:r>
                        <a:rPr kumimoji="1" lang="ja-JP" altLang="en-US" sz="1050" dirty="0" smtClean="0">
                          <a:solidFill>
                            <a:schemeClr val="tx1"/>
                          </a:solidFill>
                        </a:rPr>
                        <a:t>照会先</a:t>
                      </a:r>
                      <a:endParaRPr kumimoji="1" lang="en-US" altLang="ja-JP" sz="1050" b="0" dirty="0" smtClean="0">
                        <a:solidFill>
                          <a:schemeClr val="tx1"/>
                        </a:solidFill>
                        <a:latin typeface="HGP創英角ｺﾞｼｯｸUB" pitchFamily="50" charset="-128"/>
                        <a:ea typeface="HGP創英角ｺﾞｼｯｸUB" pitchFamily="50" charset="-128"/>
                      </a:endParaRPr>
                    </a:p>
                  </a:txBody>
                  <a:tcPr marL="84406" marR="84406">
                    <a:solidFill>
                      <a:schemeClr val="bg1">
                        <a:lumMod val="75000"/>
                      </a:schemeClr>
                    </a:solidFill>
                  </a:tcPr>
                </a:tc>
                <a:tc>
                  <a:txBody>
                    <a:bodyPr/>
                    <a:lstStyle/>
                    <a:p>
                      <a:pPr algn="ctr"/>
                      <a:r>
                        <a:rPr kumimoji="1" lang="ja-JP" altLang="en-US" sz="1050" dirty="0" smtClean="0">
                          <a:solidFill>
                            <a:schemeClr val="tx1"/>
                          </a:solidFill>
                        </a:rPr>
                        <a:t>⑧</a:t>
                      </a:r>
                      <a:endParaRPr kumimoji="1" lang="en-US" altLang="ja-JP" sz="1050" dirty="0" smtClean="0">
                        <a:solidFill>
                          <a:schemeClr val="tx1"/>
                        </a:solidFill>
                      </a:endParaRPr>
                    </a:p>
                    <a:p>
                      <a:pPr algn="ctr"/>
                      <a:r>
                        <a:rPr kumimoji="1" lang="ja-JP" altLang="en-US" sz="1050" dirty="0" smtClean="0">
                          <a:solidFill>
                            <a:schemeClr val="tx1"/>
                          </a:solidFill>
                        </a:rPr>
                        <a:t>確認結果</a:t>
                      </a:r>
                      <a:endParaRPr kumimoji="1" lang="en-US" altLang="ja-JP" sz="1050" b="0" dirty="0" smtClean="0">
                        <a:solidFill>
                          <a:schemeClr val="tx1"/>
                        </a:solidFill>
                        <a:latin typeface="HGP創英角ｺﾞｼｯｸUB" pitchFamily="50" charset="-128"/>
                        <a:ea typeface="HGP創英角ｺﾞｼｯｸUB" pitchFamily="50" charset="-128"/>
                      </a:endParaRPr>
                    </a:p>
                  </a:txBody>
                  <a:tcPr marL="84406" marR="84406">
                    <a:solidFill>
                      <a:schemeClr val="bg1">
                        <a:lumMod val="75000"/>
                      </a:schemeClr>
                    </a:solidFill>
                  </a:tcPr>
                </a:tc>
              </a:tr>
              <a:tr h="749234">
                <a:tc>
                  <a:txBody>
                    <a:bodyPr/>
                    <a:lstStyle/>
                    <a:p>
                      <a:pPr algn="ctr"/>
                      <a:r>
                        <a:rPr kumimoji="1" lang="ja-JP" altLang="en-US" sz="1050" dirty="0" smtClean="0">
                          <a:solidFill>
                            <a:schemeClr val="tx1"/>
                          </a:solidFill>
                        </a:rPr>
                        <a:t>図表</a:t>
                      </a:r>
                      <a:r>
                        <a:rPr kumimoji="1" lang="en-US" altLang="ja-JP" sz="1050" dirty="0" smtClean="0">
                          <a:solidFill>
                            <a:schemeClr val="tx1"/>
                          </a:solidFill>
                        </a:rPr>
                        <a:t>1-1-6-1</a:t>
                      </a:r>
                      <a:endParaRPr kumimoji="1" lang="ja-JP" altLang="en-US" sz="1050" dirty="0" smtClean="0">
                        <a:solidFill>
                          <a:schemeClr val="tx1"/>
                        </a:solidFill>
                      </a:endParaRPr>
                    </a:p>
                  </a:txBody>
                  <a:tcPr marL="84406" marR="84406"/>
                </a:tc>
                <a:tc>
                  <a:txBody>
                    <a:bodyPr/>
                    <a:lstStyle/>
                    <a:p>
                      <a:pPr algn="l"/>
                      <a:r>
                        <a:rPr kumimoji="1" lang="en-US" altLang="ja-JP" sz="1050" dirty="0" smtClean="0">
                          <a:solidFill>
                            <a:schemeClr val="tx1"/>
                          </a:solidFill>
                        </a:rPr>
                        <a:t>ICT</a:t>
                      </a:r>
                      <a:r>
                        <a:rPr kumimoji="1" lang="ja-JP" altLang="en-US" sz="1050" dirty="0" smtClean="0">
                          <a:solidFill>
                            <a:schemeClr val="tx1"/>
                          </a:solidFill>
                        </a:rPr>
                        <a:t>が成長に貢献する道筋</a:t>
                      </a:r>
                      <a:endParaRPr kumimoji="1" lang="ja-JP" altLang="en-US" sz="1050" dirty="0">
                        <a:solidFill>
                          <a:schemeClr val="tx1"/>
                        </a:solidFill>
                      </a:endParaRP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rPr>
                        <a:t>A</a:t>
                      </a:r>
                      <a:r>
                        <a:rPr kumimoji="1" lang="ja-JP" altLang="en-US" sz="1050" dirty="0" smtClean="0">
                          <a:solidFill>
                            <a:schemeClr val="tx1"/>
                          </a:solidFill>
                        </a:rPr>
                        <a:t>氏（</a:t>
                      </a:r>
                      <a:r>
                        <a:rPr kumimoji="1" lang="en-US" altLang="ja-JP" sz="1050" dirty="0" smtClean="0">
                          <a:solidFill>
                            <a:schemeClr val="tx1"/>
                          </a:solidFill>
                        </a:rPr>
                        <a:t>2006, 2008</a:t>
                      </a:r>
                      <a:r>
                        <a:rPr kumimoji="1" lang="ja-JP" altLang="en-US" sz="1050" dirty="0" smtClean="0">
                          <a:solidFill>
                            <a:schemeClr val="tx1"/>
                          </a:solidFill>
                        </a:rPr>
                        <a:t>）等により作成</a:t>
                      </a:r>
                    </a:p>
                  </a:txBody>
                  <a:tcPr marL="84406" marR="84406"/>
                </a:tc>
                <a:tc>
                  <a:txBody>
                    <a:bodyPr/>
                    <a:lstStyle/>
                    <a:p>
                      <a:pPr algn="l"/>
                      <a:r>
                        <a:rPr kumimoji="1" lang="en-US" altLang="ja-JP" sz="1050" dirty="0" smtClean="0">
                          <a:solidFill>
                            <a:schemeClr val="tx1"/>
                          </a:solidFill>
                        </a:rPr>
                        <a:t>http://www.soumu.go.jp/johotsusintokei/whitepaper/ja/h24/html/nc111300.html</a:t>
                      </a:r>
                      <a:endParaRPr kumimoji="1" lang="ja-JP" altLang="en-US" sz="1050" dirty="0">
                        <a:solidFill>
                          <a:schemeClr val="tx1"/>
                        </a:solidFill>
                      </a:endParaRPr>
                    </a:p>
                  </a:txBody>
                  <a:tcPr marL="84406" marR="84406"/>
                </a:tc>
                <a:tc>
                  <a:txBody>
                    <a:bodyPr/>
                    <a:lstStyle/>
                    <a:p>
                      <a:pPr algn="ctr"/>
                      <a:r>
                        <a:rPr kumimoji="1" lang="ja-JP" altLang="en-US" sz="1050" dirty="0" smtClean="0">
                          <a:solidFill>
                            <a:schemeClr val="tx1"/>
                          </a:solidFill>
                        </a:rPr>
                        <a:t>☆</a:t>
                      </a:r>
                      <a:endParaRPr kumimoji="1" lang="en-US" altLang="ja-JP" sz="1050" dirty="0" smtClean="0">
                        <a:solidFill>
                          <a:schemeClr val="tx1"/>
                        </a:solidFill>
                      </a:endParaRPr>
                    </a:p>
                  </a:txBody>
                  <a:tcPr marL="84406" marR="84406"/>
                </a:tc>
                <a:tc>
                  <a:txBody>
                    <a:bodyPr/>
                    <a:lstStyle/>
                    <a:p>
                      <a:pPr algn="ctr"/>
                      <a:r>
                        <a:rPr kumimoji="1" lang="en-US" altLang="ja-JP" sz="1050" dirty="0" smtClean="0">
                          <a:solidFill>
                            <a:schemeClr val="tx1"/>
                          </a:solidFill>
                        </a:rPr>
                        <a:t>C</a:t>
                      </a:r>
                      <a:r>
                        <a:rPr kumimoji="1" lang="ja-JP" altLang="en-US" sz="1050" dirty="0" smtClean="0">
                          <a:solidFill>
                            <a:schemeClr val="tx1"/>
                          </a:solidFill>
                        </a:rPr>
                        <a:t>または</a:t>
                      </a:r>
                      <a:r>
                        <a:rPr kumimoji="1" lang="en-US" altLang="ja-JP" sz="1050" dirty="0" smtClean="0">
                          <a:solidFill>
                            <a:schemeClr val="tx1"/>
                          </a:solidFill>
                        </a:rPr>
                        <a:t>D</a:t>
                      </a:r>
                    </a:p>
                  </a:txBody>
                  <a:tcPr marL="84406" marR="84406"/>
                </a:tc>
                <a:tc>
                  <a:txBody>
                    <a:bodyPr/>
                    <a:lstStyle/>
                    <a:p>
                      <a:pPr algn="ctr"/>
                      <a:r>
                        <a:rPr kumimoji="1" lang="en-US" altLang="ja-JP" sz="1050" dirty="0" smtClean="0">
                          <a:solidFill>
                            <a:schemeClr val="tx1"/>
                          </a:solidFill>
                        </a:rPr>
                        <a:t>A</a:t>
                      </a:r>
                      <a:r>
                        <a:rPr kumimoji="1" lang="ja-JP" altLang="en-US" sz="1050" dirty="0" smtClean="0">
                          <a:solidFill>
                            <a:schemeClr val="tx1"/>
                          </a:solidFill>
                        </a:rPr>
                        <a:t>氏</a:t>
                      </a:r>
                      <a:endParaRPr kumimoji="1" lang="en-US" altLang="ja-JP" sz="1050" dirty="0" smtClean="0">
                        <a:solidFill>
                          <a:schemeClr val="tx1"/>
                        </a:solidFill>
                      </a:endParaRPr>
                    </a:p>
                  </a:txBody>
                  <a:tcPr marL="84406" marR="84406"/>
                </a:tc>
                <a:tc>
                  <a:txBody>
                    <a:bodyPr/>
                    <a:lstStyle/>
                    <a:p>
                      <a:pPr algn="ctr"/>
                      <a:r>
                        <a:rPr kumimoji="1" lang="ja-JP" altLang="en-US" sz="1050" dirty="0" smtClean="0">
                          <a:solidFill>
                            <a:schemeClr val="tx1"/>
                          </a:solidFill>
                        </a:rPr>
                        <a:t>○</a:t>
                      </a:r>
                      <a:endParaRPr kumimoji="1" lang="en-US" altLang="ja-JP" sz="1050" dirty="0" smtClean="0">
                        <a:solidFill>
                          <a:schemeClr val="tx1"/>
                        </a:solidFill>
                      </a:endParaRPr>
                    </a:p>
                  </a:txBody>
                  <a:tcPr marL="84406" marR="84406"/>
                </a:tc>
              </a:tr>
              <a:tr h="749234">
                <a:tc>
                  <a:txBody>
                    <a:bodyPr/>
                    <a:lstStyle/>
                    <a:p>
                      <a:pPr algn="ctr"/>
                      <a:r>
                        <a:rPr kumimoji="1" lang="ja-JP" altLang="en-US" sz="1050" dirty="0" smtClean="0">
                          <a:solidFill>
                            <a:schemeClr val="tx1"/>
                          </a:solidFill>
                        </a:rPr>
                        <a:t>第</a:t>
                      </a:r>
                      <a:r>
                        <a:rPr kumimoji="1" lang="en-US" altLang="ja-JP" sz="1050" dirty="0" smtClean="0">
                          <a:solidFill>
                            <a:schemeClr val="tx1"/>
                          </a:solidFill>
                        </a:rPr>
                        <a:t>1</a:t>
                      </a:r>
                      <a:r>
                        <a:rPr kumimoji="1" lang="ja-JP" altLang="en-US" sz="1050" dirty="0" smtClean="0">
                          <a:solidFill>
                            <a:schemeClr val="tx1"/>
                          </a:solidFill>
                        </a:rPr>
                        <a:t>部</a:t>
                      </a:r>
                      <a:r>
                        <a:rPr kumimoji="1" lang="en-US" altLang="ja-JP" sz="1050" dirty="0" smtClean="0">
                          <a:solidFill>
                            <a:schemeClr val="tx1"/>
                          </a:solidFill>
                        </a:rPr>
                        <a:t>1</a:t>
                      </a:r>
                      <a:r>
                        <a:rPr kumimoji="1" lang="ja-JP" altLang="en-US" sz="1050" dirty="0" smtClean="0">
                          <a:solidFill>
                            <a:schemeClr val="tx1"/>
                          </a:solidFill>
                        </a:rPr>
                        <a:t>節</a:t>
                      </a:r>
                      <a:r>
                        <a:rPr kumimoji="1" lang="en-US" altLang="ja-JP" sz="1050" dirty="0" smtClean="0">
                          <a:solidFill>
                            <a:schemeClr val="tx1"/>
                          </a:solidFill>
                        </a:rPr>
                        <a:t>3</a:t>
                      </a:r>
                    </a:p>
                    <a:p>
                      <a:pPr algn="ctr"/>
                      <a:r>
                        <a:rPr kumimoji="1" lang="ja-JP" altLang="en-US" sz="1050" dirty="0" smtClean="0">
                          <a:solidFill>
                            <a:schemeClr val="tx1"/>
                          </a:solidFill>
                        </a:rPr>
                        <a:t>（文中）</a:t>
                      </a:r>
                    </a:p>
                  </a:txBody>
                  <a:tcPr marL="84406" marR="84406"/>
                </a:tc>
                <a:tc>
                  <a:txBody>
                    <a:bodyPr/>
                    <a:lstStyle/>
                    <a:p>
                      <a:pPr algn="ctr"/>
                      <a:r>
                        <a:rPr kumimoji="1" lang="ja-JP" altLang="en-US" sz="1050" dirty="0" smtClean="0">
                          <a:solidFill>
                            <a:schemeClr val="tx1"/>
                          </a:solidFill>
                        </a:rPr>
                        <a:t>－</a:t>
                      </a:r>
                      <a:endParaRPr kumimoji="1" lang="ja-JP" altLang="en-US" sz="1050" dirty="0">
                        <a:solidFill>
                          <a:schemeClr val="tx1"/>
                        </a:solidFill>
                      </a:endParaRP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rPr>
                        <a:t>G8</a:t>
                      </a:r>
                      <a:r>
                        <a:rPr kumimoji="1" lang="ja-JP" altLang="en-US" sz="1050" dirty="0" smtClean="0">
                          <a:solidFill>
                            <a:schemeClr val="tx1"/>
                          </a:solidFill>
                        </a:rPr>
                        <a:t>ドーヴィル・サミット首脳宣言「自由及び民主主義のための新たなコミットメント」</a:t>
                      </a:r>
                    </a:p>
                  </a:txBody>
                  <a:tcPr marL="84406" marR="84406"/>
                </a:tc>
                <a:tc>
                  <a:txBody>
                    <a:bodyPr/>
                    <a:lstStyle/>
                    <a:p>
                      <a:pPr algn="l"/>
                      <a:r>
                        <a:rPr kumimoji="1" lang="en-US" altLang="ja-JP" sz="1050" dirty="0" smtClean="0">
                          <a:solidFill>
                            <a:schemeClr val="tx1"/>
                          </a:solidFill>
                        </a:rPr>
                        <a:t>http://www.soumu.go.jp/johotsusintokei/whitepaper/ja/h24/html/nc111300.html</a:t>
                      </a:r>
                      <a:endParaRPr kumimoji="1" lang="ja-JP" altLang="en-US" sz="1050" dirty="0">
                        <a:solidFill>
                          <a:schemeClr val="tx1"/>
                        </a:solidFill>
                      </a:endParaRPr>
                    </a:p>
                  </a:txBody>
                  <a:tcPr marL="84406" marR="84406"/>
                </a:tc>
                <a:tc>
                  <a:txBody>
                    <a:bodyPr/>
                    <a:lstStyle/>
                    <a:p>
                      <a:pPr algn="ctr"/>
                      <a:r>
                        <a:rPr kumimoji="1" lang="ja-JP" altLang="en-US" sz="1050" dirty="0" smtClean="0">
                          <a:solidFill>
                            <a:schemeClr val="tx1"/>
                          </a:solidFill>
                        </a:rPr>
                        <a:t>☆</a:t>
                      </a:r>
                      <a:endParaRPr kumimoji="1" lang="en-US" altLang="ja-JP" sz="1050" dirty="0" smtClean="0">
                        <a:solidFill>
                          <a:schemeClr val="tx1"/>
                        </a:solidFill>
                      </a:endParaRPr>
                    </a:p>
                  </a:txBody>
                  <a:tcPr marL="84406" marR="84406"/>
                </a:tc>
                <a:tc>
                  <a:txBody>
                    <a:bodyPr/>
                    <a:lstStyle/>
                    <a:p>
                      <a:pPr algn="ctr"/>
                      <a:r>
                        <a:rPr kumimoji="1" lang="en-US" altLang="ja-JP" sz="1050" dirty="0" smtClean="0">
                          <a:solidFill>
                            <a:schemeClr val="tx1"/>
                          </a:solidFill>
                        </a:rPr>
                        <a:t>C</a:t>
                      </a:r>
                      <a:r>
                        <a:rPr kumimoji="1" lang="ja-JP" altLang="en-US" sz="1050" dirty="0" smtClean="0">
                          <a:solidFill>
                            <a:schemeClr val="tx1"/>
                          </a:solidFill>
                        </a:rPr>
                        <a:t>または</a:t>
                      </a:r>
                      <a:r>
                        <a:rPr kumimoji="1" lang="en-US" altLang="ja-JP" sz="1050" dirty="0" smtClean="0">
                          <a:solidFill>
                            <a:schemeClr val="tx1"/>
                          </a:solidFill>
                        </a:rPr>
                        <a:t>D</a:t>
                      </a:r>
                    </a:p>
                  </a:txBody>
                  <a:tcPr marL="84406" marR="84406"/>
                </a:tc>
                <a:tc>
                  <a:txBody>
                    <a:bodyPr/>
                    <a:lstStyle/>
                    <a:p>
                      <a:pPr algn="ctr"/>
                      <a:r>
                        <a:rPr kumimoji="1" lang="en-US" altLang="ja-JP" sz="1050" dirty="0" smtClean="0">
                          <a:solidFill>
                            <a:schemeClr val="tx1"/>
                          </a:solidFill>
                        </a:rPr>
                        <a:t>G8</a:t>
                      </a:r>
                      <a:r>
                        <a:rPr kumimoji="1" lang="ja-JP" altLang="en-US" sz="1050" dirty="0" smtClean="0">
                          <a:solidFill>
                            <a:schemeClr val="tx1"/>
                          </a:solidFill>
                        </a:rPr>
                        <a:t>ドーヴィル・サミット事務局</a:t>
                      </a:r>
                      <a:endParaRPr kumimoji="1" lang="ja-JP" altLang="en-US" sz="1050" dirty="0">
                        <a:solidFill>
                          <a:schemeClr val="tx1"/>
                        </a:solidFill>
                      </a:endParaRPr>
                    </a:p>
                  </a:txBody>
                  <a:tcPr marL="84406" marR="84406"/>
                </a:tc>
                <a:tc>
                  <a:txBody>
                    <a:bodyPr/>
                    <a:lstStyle/>
                    <a:p>
                      <a:pPr algn="ctr"/>
                      <a:r>
                        <a:rPr kumimoji="1" lang="ja-JP" altLang="en-US" sz="1050" dirty="0" smtClean="0">
                          <a:solidFill>
                            <a:schemeClr val="tx1"/>
                          </a:solidFill>
                        </a:rPr>
                        <a:t>★</a:t>
                      </a:r>
                      <a:endParaRPr kumimoji="1" lang="ja-JP" altLang="en-US" sz="1050" dirty="0">
                        <a:solidFill>
                          <a:schemeClr val="tx1"/>
                        </a:solidFill>
                      </a:endParaRPr>
                    </a:p>
                  </a:txBody>
                  <a:tcPr marL="84406" marR="84406"/>
                </a:tc>
              </a:tr>
              <a:tr h="749234">
                <a:tc>
                  <a:txBody>
                    <a:bodyPr/>
                    <a:lstStyle/>
                    <a:p>
                      <a:pPr algn="ctr"/>
                      <a:r>
                        <a:rPr kumimoji="1" lang="ja-JP" altLang="en-US" sz="1050" dirty="0" smtClean="0">
                          <a:solidFill>
                            <a:schemeClr val="tx1"/>
                          </a:solidFill>
                        </a:rPr>
                        <a:t>図表</a:t>
                      </a:r>
                      <a:r>
                        <a:rPr kumimoji="1" lang="en-US" altLang="ja-JP" sz="1050" dirty="0" smtClean="0">
                          <a:solidFill>
                            <a:schemeClr val="tx1"/>
                          </a:solidFill>
                        </a:rPr>
                        <a:t>1-2-5-1</a:t>
                      </a:r>
                      <a:endParaRPr kumimoji="1" lang="ja-JP" altLang="en-US" sz="1050" dirty="0">
                        <a:solidFill>
                          <a:schemeClr val="tx1"/>
                        </a:solidFill>
                      </a:endParaRPr>
                    </a:p>
                  </a:txBody>
                  <a:tcPr marL="84406" marR="84406"/>
                </a:tc>
                <a:tc>
                  <a:txBody>
                    <a:bodyPr/>
                    <a:lstStyle/>
                    <a:p>
                      <a:pPr algn="l"/>
                      <a:r>
                        <a:rPr kumimoji="1" lang="ja-JP" altLang="en-US" sz="1050" dirty="0" smtClean="0">
                          <a:solidFill>
                            <a:schemeClr val="tx1"/>
                          </a:solidFill>
                        </a:rPr>
                        <a:t>諸外国における</a:t>
                      </a:r>
                      <a:r>
                        <a:rPr kumimoji="1" lang="en-US" altLang="ja-JP" sz="1050" dirty="0" smtClean="0">
                          <a:solidFill>
                            <a:schemeClr val="tx1"/>
                          </a:solidFill>
                        </a:rPr>
                        <a:t>ICT</a:t>
                      </a:r>
                      <a:r>
                        <a:rPr kumimoji="1" lang="ja-JP" altLang="en-US" sz="1050" dirty="0" smtClean="0">
                          <a:solidFill>
                            <a:schemeClr val="tx1"/>
                          </a:solidFill>
                        </a:rPr>
                        <a:t>戦略の例</a:t>
                      </a:r>
                      <a:endParaRPr kumimoji="1" lang="en-US" altLang="ja-JP" sz="1050" dirty="0" smtClean="0">
                        <a:solidFill>
                          <a:schemeClr val="tx1"/>
                        </a:solidFill>
                      </a:endParaRPr>
                    </a:p>
                  </a:txBody>
                  <a:tcPr marL="84406" marR="84406"/>
                </a:tc>
                <a:tc>
                  <a:txBody>
                    <a:bodyPr/>
                    <a:lstStyle/>
                    <a:p>
                      <a:pPr algn="l"/>
                      <a:r>
                        <a:rPr kumimoji="1" lang="ja-JP" altLang="en-US" sz="1050" dirty="0" smtClean="0">
                          <a:solidFill>
                            <a:schemeClr val="tx1"/>
                          </a:solidFill>
                        </a:rPr>
                        <a:t>総務省</a:t>
                      </a:r>
                      <a:endParaRPr kumimoji="1" lang="ja-JP" altLang="en-US" sz="1050" dirty="0">
                        <a:solidFill>
                          <a:schemeClr val="tx1"/>
                        </a:solidFill>
                      </a:endParaRPr>
                    </a:p>
                  </a:txBody>
                  <a:tcPr marL="84406" marR="84406"/>
                </a:tc>
                <a:tc>
                  <a:txBody>
                    <a:bodyPr/>
                    <a:lstStyle/>
                    <a:p>
                      <a:pPr algn="l"/>
                      <a:r>
                        <a:rPr kumimoji="1" lang="en-US" altLang="ja-JP" sz="1050" dirty="0" smtClean="0">
                          <a:solidFill>
                            <a:schemeClr val="tx1"/>
                          </a:solidFill>
                        </a:rPr>
                        <a:t>http://www.soumu.go.jp/johotsusintokei/whitepaper/ja/h24/html/nc112520.html</a:t>
                      </a:r>
                      <a:endParaRPr kumimoji="1" lang="ja-JP" altLang="en-US" sz="1050" dirty="0">
                        <a:solidFill>
                          <a:schemeClr val="tx1"/>
                        </a:solidFill>
                      </a:endParaRPr>
                    </a:p>
                  </a:txBody>
                  <a:tcPr marL="84406" marR="84406"/>
                </a:tc>
                <a:tc>
                  <a:txBody>
                    <a:bodyPr/>
                    <a:lstStyle/>
                    <a:p>
                      <a:pPr algn="ctr"/>
                      <a:r>
                        <a:rPr kumimoji="1" lang="ja-JP" altLang="en-US" sz="1050" dirty="0" smtClean="0">
                          <a:solidFill>
                            <a:schemeClr val="tx1"/>
                          </a:solidFill>
                        </a:rPr>
                        <a:t>☆</a:t>
                      </a:r>
                      <a:endParaRPr kumimoji="1" lang="ja-JP" altLang="en-US" sz="1050" dirty="0">
                        <a:solidFill>
                          <a:schemeClr val="tx1"/>
                        </a:solidFill>
                      </a:endParaRPr>
                    </a:p>
                  </a:txBody>
                  <a:tcPr marL="84406" marR="84406"/>
                </a:tc>
                <a:tc>
                  <a:txBody>
                    <a:bodyPr/>
                    <a:lstStyle/>
                    <a:p>
                      <a:pPr algn="ctr"/>
                      <a:r>
                        <a:rPr kumimoji="1" lang="en-US" altLang="ja-JP" sz="1050" dirty="0" smtClean="0">
                          <a:solidFill>
                            <a:schemeClr val="tx1"/>
                          </a:solidFill>
                        </a:rPr>
                        <a:t>A</a:t>
                      </a:r>
                      <a:endParaRPr kumimoji="1" lang="ja-JP" altLang="en-US" sz="1050" dirty="0">
                        <a:solidFill>
                          <a:schemeClr val="tx1"/>
                        </a:solidFill>
                      </a:endParaRPr>
                    </a:p>
                  </a:txBody>
                  <a:tcPr marL="84406" marR="84406"/>
                </a:tc>
                <a:tc>
                  <a:txBody>
                    <a:bodyPr/>
                    <a:lstStyle/>
                    <a:p>
                      <a:pPr algn="ctr"/>
                      <a:r>
                        <a:rPr kumimoji="1" lang="en-US" altLang="ja-JP" sz="1050" dirty="0" smtClean="0">
                          <a:solidFill>
                            <a:schemeClr val="tx1"/>
                          </a:solidFill>
                        </a:rPr>
                        <a:t>B</a:t>
                      </a:r>
                      <a:r>
                        <a:rPr kumimoji="1" lang="ja-JP" altLang="en-US" sz="1050" dirty="0" smtClean="0">
                          <a:solidFill>
                            <a:schemeClr val="tx1"/>
                          </a:solidFill>
                        </a:rPr>
                        <a:t>氏</a:t>
                      </a:r>
                      <a:endParaRPr kumimoji="1" lang="ja-JP" altLang="en-US" sz="1050" dirty="0">
                        <a:solidFill>
                          <a:schemeClr val="tx1"/>
                        </a:solidFill>
                      </a:endParaRPr>
                    </a:p>
                  </a:txBody>
                  <a:tcPr marL="84406" marR="84406"/>
                </a:tc>
                <a:tc>
                  <a:txBody>
                    <a:bodyPr/>
                    <a:lstStyle/>
                    <a:p>
                      <a:pPr algn="ctr"/>
                      <a:r>
                        <a:rPr kumimoji="1" lang="ja-JP" altLang="en-US" sz="1050" dirty="0" smtClean="0">
                          <a:solidFill>
                            <a:schemeClr val="tx1"/>
                          </a:solidFill>
                        </a:rPr>
                        <a:t>○</a:t>
                      </a:r>
                      <a:endParaRPr kumimoji="1" lang="ja-JP" altLang="en-US" sz="1050" dirty="0">
                        <a:solidFill>
                          <a:schemeClr val="tx1"/>
                        </a:solidFill>
                      </a:endParaRPr>
                    </a:p>
                  </a:txBody>
                  <a:tcPr marL="84406" marR="84406"/>
                </a:tc>
              </a:tr>
              <a:tr h="749234">
                <a:tc>
                  <a:txBody>
                    <a:bodyPr/>
                    <a:lstStyle/>
                    <a:p>
                      <a:pPr algn="ctr"/>
                      <a:endParaRPr kumimoji="1" lang="ja-JP" altLang="en-US" sz="1050" dirty="0">
                        <a:solidFill>
                          <a:schemeClr val="tx1"/>
                        </a:solidFill>
                      </a:endParaRPr>
                    </a:p>
                  </a:txBody>
                  <a:tcPr marL="84406" marR="84406"/>
                </a:tc>
                <a:tc>
                  <a:txBody>
                    <a:bodyPr/>
                    <a:lstStyle/>
                    <a:p>
                      <a:pPr algn="l"/>
                      <a:endParaRPr kumimoji="1" lang="en-US" altLang="ja-JP" sz="1050" dirty="0" smtClean="0">
                        <a:solidFill>
                          <a:schemeClr val="tx1"/>
                        </a:solidFill>
                        <a:latin typeface="+mn-lt"/>
                      </a:endParaRPr>
                    </a:p>
                  </a:txBody>
                  <a:tcPr marL="84406" marR="84406"/>
                </a:tc>
                <a:tc>
                  <a:txBody>
                    <a:bodyPr/>
                    <a:lstStyle/>
                    <a:p>
                      <a:pPr algn="l"/>
                      <a:endParaRPr kumimoji="1" lang="ja-JP" altLang="en-US" sz="1050" dirty="0">
                        <a:solidFill>
                          <a:schemeClr val="tx1"/>
                        </a:solidFill>
                      </a:endParaRPr>
                    </a:p>
                  </a:txBody>
                  <a:tcPr marL="84406" marR="84406"/>
                </a:tc>
                <a:tc>
                  <a:txBody>
                    <a:bodyPr/>
                    <a:lstStyle/>
                    <a:p>
                      <a:pPr algn="l"/>
                      <a:endParaRPr kumimoji="1" lang="ja-JP" altLang="en-US" sz="1050" dirty="0">
                        <a:solidFill>
                          <a:schemeClr val="tx1"/>
                        </a:solidFill>
                      </a:endParaRPr>
                    </a:p>
                  </a:txBody>
                  <a:tcPr marL="84406" marR="84406"/>
                </a:tc>
                <a:tc>
                  <a:txBody>
                    <a:bodyPr/>
                    <a:lstStyle/>
                    <a:p>
                      <a:pPr algn="ctr"/>
                      <a:endParaRPr kumimoji="1" lang="ja-JP" altLang="en-US" sz="1050" dirty="0">
                        <a:solidFill>
                          <a:schemeClr val="tx1"/>
                        </a:solidFill>
                      </a:endParaRPr>
                    </a:p>
                  </a:txBody>
                  <a:tcPr marL="84406" marR="84406"/>
                </a:tc>
                <a:tc>
                  <a:txBody>
                    <a:bodyPr/>
                    <a:lstStyle/>
                    <a:p>
                      <a:pPr algn="ctr"/>
                      <a:endParaRPr kumimoji="1" lang="ja-JP" altLang="en-US" sz="1050" dirty="0">
                        <a:solidFill>
                          <a:schemeClr val="tx1"/>
                        </a:solidFill>
                      </a:endParaRPr>
                    </a:p>
                  </a:txBody>
                  <a:tcPr marL="84406" marR="84406"/>
                </a:tc>
                <a:tc>
                  <a:txBody>
                    <a:bodyPr/>
                    <a:lstStyle/>
                    <a:p>
                      <a:pPr algn="ctr"/>
                      <a:endParaRPr kumimoji="1" lang="ja-JP" altLang="en-US" sz="1050" dirty="0">
                        <a:solidFill>
                          <a:schemeClr val="tx1"/>
                        </a:solidFill>
                      </a:endParaRPr>
                    </a:p>
                  </a:txBody>
                  <a:tcPr marL="84406" marR="84406"/>
                </a:tc>
                <a:tc>
                  <a:txBody>
                    <a:bodyPr/>
                    <a:lstStyle/>
                    <a:p>
                      <a:pPr algn="ctr"/>
                      <a:endParaRPr kumimoji="1" lang="ja-JP" altLang="en-US" sz="1050" dirty="0">
                        <a:solidFill>
                          <a:schemeClr val="tx1"/>
                        </a:solidFill>
                      </a:endParaRPr>
                    </a:p>
                  </a:txBody>
                  <a:tcPr marL="84406" marR="84406"/>
                </a:tc>
              </a:tr>
              <a:tr h="551212">
                <a:tc>
                  <a:txBody>
                    <a:bodyPr/>
                    <a:lstStyle/>
                    <a:p>
                      <a:pPr algn="ctr"/>
                      <a:endParaRPr kumimoji="1" lang="ja-JP" altLang="en-US" sz="1050" dirty="0">
                        <a:solidFill>
                          <a:schemeClr val="tx1"/>
                        </a:solidFill>
                      </a:endParaRPr>
                    </a:p>
                  </a:txBody>
                  <a:tcPr marL="84406" marR="84406"/>
                </a:tc>
                <a:tc>
                  <a:txBody>
                    <a:bodyPr/>
                    <a:lstStyle/>
                    <a:p>
                      <a:pPr algn="l"/>
                      <a:endParaRPr kumimoji="1" lang="en-US" altLang="ja-JP" sz="1050" dirty="0" smtClean="0">
                        <a:solidFill>
                          <a:schemeClr val="tx1"/>
                        </a:solidFill>
                      </a:endParaRPr>
                    </a:p>
                  </a:txBody>
                  <a:tcPr marL="84406" marR="84406"/>
                </a:tc>
                <a:tc>
                  <a:txBody>
                    <a:bodyPr/>
                    <a:lstStyle/>
                    <a:p>
                      <a:pPr algn="l"/>
                      <a:endParaRPr kumimoji="1" lang="ja-JP" altLang="en-US" sz="1050" dirty="0">
                        <a:solidFill>
                          <a:schemeClr val="tx1"/>
                        </a:solidFill>
                      </a:endParaRPr>
                    </a:p>
                  </a:txBody>
                  <a:tcPr marL="84406" marR="84406"/>
                </a:tc>
                <a:tc>
                  <a:txBody>
                    <a:bodyPr/>
                    <a:lstStyle/>
                    <a:p>
                      <a:pPr algn="l"/>
                      <a:endParaRPr kumimoji="1" lang="ja-JP" altLang="en-US" sz="1050" dirty="0">
                        <a:solidFill>
                          <a:schemeClr val="tx1"/>
                        </a:solidFill>
                      </a:endParaRPr>
                    </a:p>
                  </a:txBody>
                  <a:tcPr marL="84406" marR="84406"/>
                </a:tc>
                <a:tc>
                  <a:txBody>
                    <a:bodyPr/>
                    <a:lstStyle/>
                    <a:p>
                      <a:pPr algn="l"/>
                      <a:endParaRPr kumimoji="1" lang="ja-JP" altLang="en-US" sz="1050" dirty="0">
                        <a:solidFill>
                          <a:schemeClr val="tx1"/>
                        </a:solidFill>
                      </a:endParaRPr>
                    </a:p>
                  </a:txBody>
                  <a:tcPr marL="84406" marR="84406"/>
                </a:tc>
                <a:tc>
                  <a:txBody>
                    <a:bodyPr/>
                    <a:lstStyle/>
                    <a:p>
                      <a:pPr algn="l"/>
                      <a:endParaRPr kumimoji="1" lang="ja-JP" altLang="en-US" sz="1050" dirty="0">
                        <a:solidFill>
                          <a:schemeClr val="tx1"/>
                        </a:solidFill>
                      </a:endParaRPr>
                    </a:p>
                  </a:txBody>
                  <a:tcPr marL="84406" marR="84406"/>
                </a:tc>
                <a:tc>
                  <a:txBody>
                    <a:bodyPr/>
                    <a:lstStyle/>
                    <a:p>
                      <a:pPr algn="l"/>
                      <a:endParaRPr kumimoji="1" lang="ja-JP" altLang="en-US" sz="1050" dirty="0">
                        <a:solidFill>
                          <a:schemeClr val="tx1"/>
                        </a:solidFill>
                      </a:endParaRPr>
                    </a:p>
                  </a:txBody>
                  <a:tcPr marL="84406" marR="84406"/>
                </a:tc>
                <a:tc>
                  <a:txBody>
                    <a:bodyPr/>
                    <a:lstStyle/>
                    <a:p>
                      <a:pPr algn="ctr"/>
                      <a:endParaRPr kumimoji="1" lang="ja-JP" altLang="en-US" sz="1050" dirty="0">
                        <a:solidFill>
                          <a:schemeClr val="tx1"/>
                        </a:solidFill>
                      </a:endParaRPr>
                    </a:p>
                  </a:txBody>
                  <a:tcPr marL="84406" marR="84406"/>
                </a:tc>
              </a:tr>
            </a:tbl>
          </a:graphicData>
        </a:graphic>
      </p:graphicFrame>
      <p:sp>
        <p:nvSpPr>
          <p:cNvPr id="51269" name="テキスト ボックス 7"/>
          <p:cNvSpPr txBox="1">
            <a:spLocks noChangeArrowheads="1"/>
          </p:cNvSpPr>
          <p:nvPr/>
        </p:nvSpPr>
        <p:spPr bwMode="auto">
          <a:xfrm>
            <a:off x="239713" y="1652588"/>
            <a:ext cx="2522537" cy="276225"/>
          </a:xfrm>
          <a:prstGeom prst="rect">
            <a:avLst/>
          </a:prstGeom>
          <a:noFill/>
          <a:ln w="9525">
            <a:noFill/>
            <a:miter lim="800000"/>
            <a:headEnd/>
            <a:tailEnd/>
          </a:ln>
        </p:spPr>
        <p:txBody>
          <a:bodyPr wrap="none">
            <a:spAutoFit/>
          </a:bodyPr>
          <a:lstStyle/>
          <a:p>
            <a:r>
              <a:rPr lang="ja-JP" altLang="en-US" sz="1200">
                <a:latin typeface="HGP創英角ｺﾞｼｯｸUB" pitchFamily="50" charset="-128"/>
                <a:ea typeface="HGP創英角ｺﾞｼｯｸUB" pitchFamily="50" charset="-128"/>
              </a:rPr>
              <a:t>表　作業シート及び作業イメージ（例）</a:t>
            </a:r>
          </a:p>
        </p:txBody>
      </p:sp>
      <p:sp>
        <p:nvSpPr>
          <p:cNvPr id="14" name="正方形/長方形 13"/>
          <p:cNvSpPr/>
          <p:nvPr/>
        </p:nvSpPr>
        <p:spPr>
          <a:xfrm>
            <a:off x="7185025" y="1989138"/>
            <a:ext cx="1673225" cy="30289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6E9E6F04-EF91-4CC7-B470-46EF900FF1FA}" type="slidenum">
              <a:rPr lang="ja-JP" altLang="en-US" smtClean="0">
                <a:solidFill>
                  <a:schemeClr val="tx1"/>
                </a:solidFill>
              </a:rPr>
              <a:pPr>
                <a:defRPr/>
              </a:pPr>
              <a:t>33</a:t>
            </a:fld>
            <a:endParaRPr lang="ja-JP" altLang="en-US" dirty="0">
              <a:solidFill>
                <a:schemeClr val="tx1"/>
              </a:solidFill>
            </a:endParaRPr>
          </a:p>
        </p:txBody>
      </p:sp>
      <p:sp>
        <p:nvSpPr>
          <p:cNvPr id="52226" name="タイトル 1"/>
          <p:cNvSpPr>
            <a:spLocks noGrp="1"/>
          </p:cNvSpPr>
          <p:nvPr>
            <p:ph type="title"/>
          </p:nvPr>
        </p:nvSpPr>
        <p:spPr>
          <a:xfrm>
            <a:off x="404813" y="165100"/>
            <a:ext cx="8229600" cy="792163"/>
          </a:xfrm>
        </p:spPr>
        <p:txBody>
          <a:bodyPr/>
          <a:lstStyle/>
          <a:p>
            <a:pPr eaLnBrk="1" hangingPunct="1"/>
            <a:r>
              <a:rPr lang="ja-JP" altLang="en-US" sz="2400" smtClean="0"/>
              <a:t>参考１．情報通信白書作業結果（平成</a:t>
            </a:r>
            <a:r>
              <a:rPr lang="en-US" altLang="ja-JP" sz="2400" smtClean="0"/>
              <a:t>24</a:t>
            </a:r>
            <a:r>
              <a:rPr lang="ja-JP" altLang="en-US" sz="2400" smtClean="0"/>
              <a:t>年版）</a:t>
            </a:r>
          </a:p>
        </p:txBody>
      </p:sp>
      <p:pic>
        <p:nvPicPr>
          <p:cNvPr id="52228" name="Picture 2"/>
          <p:cNvPicPr>
            <a:picLocks noChangeAspect="1" noChangeArrowheads="1"/>
          </p:cNvPicPr>
          <p:nvPr/>
        </p:nvPicPr>
        <p:blipFill>
          <a:blip r:embed="rId2"/>
          <a:srcRect/>
          <a:stretch>
            <a:fillRect/>
          </a:stretch>
        </p:blipFill>
        <p:spPr bwMode="auto">
          <a:xfrm>
            <a:off x="5146675" y="1000125"/>
            <a:ext cx="3592513" cy="5570538"/>
          </a:xfrm>
          <a:prstGeom prst="rect">
            <a:avLst/>
          </a:prstGeom>
          <a:noFill/>
          <a:ln w="9525">
            <a:noFill/>
            <a:miter lim="800000"/>
            <a:headEnd/>
            <a:tailEnd/>
          </a:ln>
        </p:spPr>
      </p:pic>
      <p:sp>
        <p:nvSpPr>
          <p:cNvPr id="8" name="コンテンツ プレースホルダー 1"/>
          <p:cNvSpPr>
            <a:spLocks noGrp="1"/>
          </p:cNvSpPr>
          <p:nvPr>
            <p:ph sz="quarter" idx="1"/>
          </p:nvPr>
        </p:nvSpPr>
        <p:spPr>
          <a:xfrm>
            <a:off x="436651" y="1010093"/>
            <a:ext cx="4624447" cy="4423143"/>
          </a:xfrm>
        </p:spPr>
        <p:txBody>
          <a:bodyPr/>
          <a:lstStyle/>
          <a:p>
            <a:pPr>
              <a:lnSpc>
                <a:spcPts val="1400"/>
              </a:lnSpc>
              <a:spcBef>
                <a:spcPts val="300"/>
              </a:spcBef>
            </a:pPr>
            <a:r>
              <a:rPr lang="ja-JP" altLang="en-US" sz="1400" dirty="0"/>
              <a:t>平成</a:t>
            </a:r>
            <a:r>
              <a:rPr lang="en-US" altLang="ja-JP" sz="1400" dirty="0"/>
              <a:t>24</a:t>
            </a:r>
            <a:r>
              <a:rPr lang="ja-JP" altLang="en-US" sz="1400" dirty="0"/>
              <a:t>年版の情報通信</a:t>
            </a:r>
            <a:r>
              <a:rPr lang="ja-JP" altLang="en-US" sz="1400" dirty="0" smtClean="0"/>
              <a:t>白書について、</a:t>
            </a:r>
            <a:r>
              <a:rPr lang="ja-JP" altLang="en-US" sz="1400" dirty="0"/>
              <a:t>実際</a:t>
            </a:r>
            <a:r>
              <a:rPr lang="ja-JP" altLang="en-US" sz="1400" dirty="0" smtClean="0"/>
              <a:t>に確認が必要な素材を洗い出すと、</a:t>
            </a:r>
            <a:r>
              <a:rPr lang="en-US" altLang="ja-JP" sz="1400" dirty="0" smtClean="0"/>
              <a:t>665</a:t>
            </a:r>
            <a:r>
              <a:rPr lang="ja-JP" altLang="en-US" sz="1400" dirty="0" smtClean="0"/>
              <a:t>件の確認事項が生じた。</a:t>
            </a:r>
            <a:endParaRPr lang="en-US" altLang="ja-JP" sz="1400" dirty="0" smtClean="0"/>
          </a:p>
          <a:p>
            <a:pPr lvl="1">
              <a:lnSpc>
                <a:spcPts val="1400"/>
              </a:lnSpc>
              <a:spcBef>
                <a:spcPts val="300"/>
              </a:spcBef>
            </a:pPr>
            <a:r>
              <a:rPr lang="ja-JP" altLang="en-US" sz="1400" dirty="0"/>
              <a:t>総務</a:t>
            </a:r>
            <a:r>
              <a:rPr lang="ja-JP" altLang="en-US" sz="1400" dirty="0" smtClean="0"/>
              <a:t>省内で確認可能な素材が</a:t>
            </a:r>
            <a:r>
              <a:rPr lang="en-US" altLang="ja-JP" sz="1400" dirty="0" smtClean="0"/>
              <a:t>574</a:t>
            </a:r>
            <a:r>
              <a:rPr lang="ja-JP" altLang="en-US" sz="1400" dirty="0" smtClean="0"/>
              <a:t>件、第三者への確認を要する素材が</a:t>
            </a:r>
            <a:r>
              <a:rPr lang="en-US" altLang="ja-JP" sz="1400" dirty="0" smtClean="0"/>
              <a:t>91</a:t>
            </a:r>
            <a:r>
              <a:rPr lang="ja-JP" altLang="en-US" sz="1400" dirty="0" smtClean="0"/>
              <a:t>件の見込み。</a:t>
            </a:r>
            <a:endParaRPr lang="en-US" altLang="ja-JP" sz="1400" dirty="0" smtClean="0"/>
          </a:p>
          <a:p>
            <a:pPr>
              <a:lnSpc>
                <a:spcPts val="1400"/>
              </a:lnSpc>
              <a:spcBef>
                <a:spcPts val="300"/>
              </a:spcBef>
            </a:pPr>
            <a:r>
              <a:rPr lang="ja-JP" altLang="en-US" sz="1400" dirty="0" smtClean="0"/>
              <a:t>簡略版</a:t>
            </a:r>
            <a:r>
              <a:rPr lang="ja-JP" altLang="en-US" sz="1400" dirty="0"/>
              <a:t>での</a:t>
            </a:r>
            <a:r>
              <a:rPr lang="ja-JP" altLang="en-US" sz="1400" dirty="0" smtClean="0"/>
              <a:t>チェックを行ったところ、</a:t>
            </a:r>
            <a:r>
              <a:rPr lang="en-US" altLang="ja-JP" sz="1400" dirty="0" smtClean="0"/>
              <a:t>125</a:t>
            </a:r>
            <a:r>
              <a:rPr lang="ja-JP" altLang="en-US" sz="1400" dirty="0" smtClean="0"/>
              <a:t>件の確認事項となった。</a:t>
            </a:r>
            <a:endParaRPr lang="en-US" altLang="ja-JP" sz="1400" dirty="0" smtClean="0"/>
          </a:p>
          <a:p>
            <a:pPr lvl="1">
              <a:lnSpc>
                <a:spcPts val="1400"/>
              </a:lnSpc>
              <a:spcBef>
                <a:spcPts val="300"/>
              </a:spcBef>
            </a:pPr>
            <a:r>
              <a:rPr lang="ja-JP" altLang="en-US" sz="1400" dirty="0" smtClean="0"/>
              <a:t>全て総務省内で確認可能な素材の見込み。</a:t>
            </a:r>
            <a:endParaRPr lang="en-US" altLang="ja-JP" sz="1400" dirty="0"/>
          </a:p>
          <a:p>
            <a:pPr>
              <a:lnSpc>
                <a:spcPts val="1400"/>
              </a:lnSpc>
              <a:spcBef>
                <a:spcPts val="300"/>
              </a:spcBef>
            </a:pPr>
            <a:endParaRPr lang="en-US" altLang="ja-JP" sz="1400" dirty="0" smtClean="0"/>
          </a:p>
          <a:p>
            <a:pPr>
              <a:lnSpc>
                <a:spcPts val="1400"/>
              </a:lnSpc>
              <a:spcBef>
                <a:spcPts val="300"/>
              </a:spcBef>
            </a:pPr>
            <a:r>
              <a:rPr lang="ja-JP" altLang="en-US" sz="1400" dirty="0"/>
              <a:t>簡略版への移行で確認をしなくて良くなったもの</a:t>
            </a:r>
            <a:r>
              <a:rPr lang="ja-JP" altLang="en-US" sz="1400" dirty="0" smtClean="0"/>
              <a:t>は</a:t>
            </a:r>
            <a:r>
              <a:rPr lang="ja-JP" altLang="en-US" sz="1400" dirty="0"/>
              <a:t>、</a:t>
            </a:r>
            <a:r>
              <a:rPr lang="ja-JP" altLang="en-US" sz="1400" dirty="0" smtClean="0"/>
              <a:t>以下</a:t>
            </a:r>
            <a:r>
              <a:rPr lang="ja-JP" altLang="en-US" sz="1400" dirty="0"/>
              <a:t>の通りである。</a:t>
            </a:r>
            <a:endParaRPr lang="en-US" altLang="ja-JP" sz="1400" dirty="0"/>
          </a:p>
          <a:p>
            <a:pPr lvl="1">
              <a:lnSpc>
                <a:spcPts val="1400"/>
              </a:lnSpc>
              <a:spcBef>
                <a:spcPts val="300"/>
              </a:spcBef>
            </a:pPr>
            <a:r>
              <a:rPr lang="en-US" altLang="ja-JP" sz="1400" dirty="0"/>
              <a:t>CC-BY</a:t>
            </a:r>
            <a:r>
              <a:rPr lang="ja-JP" altLang="en-US" sz="1400" dirty="0"/>
              <a:t>適用不可候補　　</a:t>
            </a:r>
            <a:r>
              <a:rPr lang="en-US" altLang="ja-JP" sz="1400" dirty="0" smtClean="0"/>
              <a:t>540</a:t>
            </a:r>
            <a:r>
              <a:rPr lang="ja-JP" altLang="en-US" sz="1400" dirty="0" smtClean="0"/>
              <a:t>減（</a:t>
            </a:r>
            <a:r>
              <a:rPr lang="en-US" altLang="ja-JP" sz="1400" dirty="0"/>
              <a:t>665</a:t>
            </a:r>
            <a:r>
              <a:rPr lang="ja-JP" altLang="en-US" sz="1400" dirty="0"/>
              <a:t>→</a:t>
            </a:r>
            <a:r>
              <a:rPr lang="en-US" altLang="ja-JP" sz="1400" dirty="0"/>
              <a:t>125</a:t>
            </a:r>
            <a:r>
              <a:rPr lang="ja-JP" altLang="en-US" sz="1400" dirty="0"/>
              <a:t>）</a:t>
            </a:r>
            <a:endParaRPr lang="en-US" altLang="ja-JP" sz="1400" dirty="0"/>
          </a:p>
          <a:p>
            <a:pPr lvl="2">
              <a:lnSpc>
                <a:spcPts val="1400"/>
              </a:lnSpc>
              <a:spcBef>
                <a:spcPts val="300"/>
              </a:spcBef>
            </a:pPr>
            <a:r>
              <a:rPr lang="ja-JP" altLang="en-US" sz="1400" dirty="0"/>
              <a:t>文章</a:t>
            </a:r>
            <a:r>
              <a:rPr lang="en-US" altLang="ja-JP" sz="1400" dirty="0"/>
              <a:t>33</a:t>
            </a:r>
            <a:r>
              <a:rPr lang="ja-JP" altLang="en-US" sz="1400" dirty="0"/>
              <a:t>件（引用部分について利用規約でまとめて対応のため）</a:t>
            </a:r>
            <a:endParaRPr lang="en-US" altLang="ja-JP" sz="1400" dirty="0"/>
          </a:p>
          <a:p>
            <a:pPr lvl="2">
              <a:lnSpc>
                <a:spcPts val="1400"/>
              </a:lnSpc>
              <a:spcBef>
                <a:spcPts val="300"/>
              </a:spcBef>
            </a:pPr>
            <a:r>
              <a:rPr lang="ja-JP" altLang="en-US" sz="1400" dirty="0"/>
              <a:t>表・グラフ</a:t>
            </a:r>
            <a:r>
              <a:rPr lang="en-US" altLang="ja-JP" sz="1400" dirty="0"/>
              <a:t>441</a:t>
            </a:r>
            <a:r>
              <a:rPr lang="ja-JP" altLang="en-US" sz="1400" dirty="0"/>
              <a:t>件（著作権はないものと整理。また第三者の権利を有する可能性がないため）</a:t>
            </a:r>
            <a:endParaRPr lang="en-US" altLang="ja-JP" sz="1400" dirty="0"/>
          </a:p>
          <a:p>
            <a:pPr lvl="2">
              <a:lnSpc>
                <a:spcPts val="1400"/>
              </a:lnSpc>
              <a:spcBef>
                <a:spcPts val="300"/>
              </a:spcBef>
            </a:pPr>
            <a:r>
              <a:rPr lang="ja-JP" altLang="en-US" sz="1400" dirty="0"/>
              <a:t>図 </a:t>
            </a:r>
            <a:r>
              <a:rPr lang="en-US" altLang="ja-JP" sz="1400" dirty="0"/>
              <a:t>22</a:t>
            </a:r>
            <a:r>
              <a:rPr lang="ja-JP" altLang="en-US" sz="1400" dirty="0"/>
              <a:t>件（第三者が権利を有する可能性があるものは確認せずとも</a:t>
            </a:r>
            <a:r>
              <a:rPr lang="en-US" altLang="ja-JP" sz="1400" dirty="0"/>
              <a:t>CC-BY</a:t>
            </a:r>
            <a:r>
              <a:rPr lang="ja-JP" altLang="en-US" sz="1400" dirty="0"/>
              <a:t>不可としたため）</a:t>
            </a:r>
            <a:endParaRPr lang="en-US" altLang="ja-JP" sz="1400" dirty="0"/>
          </a:p>
          <a:p>
            <a:pPr lvl="2">
              <a:lnSpc>
                <a:spcPts val="1400"/>
              </a:lnSpc>
              <a:spcBef>
                <a:spcPts val="300"/>
              </a:spcBef>
            </a:pPr>
            <a:r>
              <a:rPr lang="ja-JP" altLang="en-US" sz="1400" dirty="0"/>
              <a:t>写真 </a:t>
            </a:r>
            <a:r>
              <a:rPr lang="en-US" altLang="ja-JP" sz="1400" dirty="0"/>
              <a:t>4</a:t>
            </a:r>
            <a:r>
              <a:rPr lang="ja-JP" altLang="en-US" sz="1400" dirty="0"/>
              <a:t>件（第三者が権利を有する可能性があるものは確認せずとも</a:t>
            </a:r>
            <a:r>
              <a:rPr lang="en-US" altLang="ja-JP" sz="1400" dirty="0"/>
              <a:t>CC-BY</a:t>
            </a:r>
            <a:r>
              <a:rPr lang="ja-JP" altLang="en-US" sz="1400" dirty="0"/>
              <a:t>不可としたため）</a:t>
            </a:r>
            <a:endParaRPr lang="en-US" altLang="ja-JP" sz="1400" dirty="0"/>
          </a:p>
          <a:p>
            <a:pPr lvl="2">
              <a:lnSpc>
                <a:spcPts val="1400"/>
              </a:lnSpc>
              <a:spcBef>
                <a:spcPts val="300"/>
              </a:spcBef>
            </a:pPr>
            <a:r>
              <a:rPr lang="ja-JP" altLang="en-US" sz="1400" dirty="0"/>
              <a:t>表・グラフ</a:t>
            </a:r>
            <a:r>
              <a:rPr lang="en-US" altLang="ja-JP" sz="1400" dirty="0"/>
              <a:t>40</a:t>
            </a:r>
            <a:r>
              <a:rPr lang="ja-JP" altLang="en-US" sz="1400" dirty="0"/>
              <a:t>件（第三者が権利を有する可能性があるものは確認せずとも</a:t>
            </a:r>
            <a:r>
              <a:rPr lang="en-US" altLang="ja-JP" sz="1400" dirty="0"/>
              <a:t>CC-BY</a:t>
            </a:r>
            <a:r>
              <a:rPr lang="ja-JP" altLang="en-US" sz="1400" dirty="0"/>
              <a:t>不可としたため）</a:t>
            </a:r>
            <a:endParaRPr lang="en-US" altLang="ja-JP" sz="1400" dirty="0"/>
          </a:p>
          <a:p>
            <a:pPr marL="0" indent="0">
              <a:lnSpc>
                <a:spcPts val="1400"/>
              </a:lnSpc>
              <a:spcBef>
                <a:spcPts val="300"/>
              </a:spcBef>
              <a:buNone/>
            </a:pPr>
            <a:endParaRPr lang="en-US" altLang="ja-JP" sz="1400" dirty="0" smtClean="0"/>
          </a:p>
          <a:p>
            <a:pPr>
              <a:lnSpc>
                <a:spcPts val="1400"/>
              </a:lnSpc>
              <a:spcBef>
                <a:spcPts val="300"/>
              </a:spcBef>
            </a:pPr>
            <a:r>
              <a:rPr lang="ja-JP" altLang="en-US" sz="1400" dirty="0" smtClean="0"/>
              <a:t>平成</a:t>
            </a:r>
            <a:r>
              <a:rPr lang="en-US" altLang="ja-JP" sz="1400" dirty="0" smtClean="0"/>
              <a:t>23</a:t>
            </a:r>
            <a:r>
              <a:rPr lang="ja-JP" altLang="en-US" sz="1400" dirty="0" smtClean="0"/>
              <a:t>年度以前</a:t>
            </a:r>
            <a:r>
              <a:rPr lang="ja-JP" altLang="en-US" sz="1400" dirty="0"/>
              <a:t>の年度に</a:t>
            </a:r>
            <a:r>
              <a:rPr lang="ja-JP" altLang="en-US" sz="1400" dirty="0" smtClean="0"/>
              <a:t>ついても調査を行っているがおおむね数百件の確認事項が生じる。</a:t>
            </a:r>
            <a:endParaRPr lang="en-US" altLang="ja-JP" sz="1400" dirty="0" smtClean="0"/>
          </a:p>
          <a:p>
            <a:pPr>
              <a:lnSpc>
                <a:spcPts val="1400"/>
              </a:lnSpc>
              <a:spcBef>
                <a:spcPts val="300"/>
              </a:spcBef>
            </a:pPr>
            <a:r>
              <a:rPr lang="ja-JP" altLang="en-US" sz="1400" dirty="0" smtClean="0"/>
              <a:t>近年のものについては確認先がわかるものが</a:t>
            </a:r>
            <a:r>
              <a:rPr lang="ja-JP" altLang="en-US" sz="1400" dirty="0"/>
              <a:t>多い</a:t>
            </a:r>
            <a:r>
              <a:rPr lang="ja-JP" altLang="en-US" sz="1400" dirty="0" smtClean="0"/>
              <a:t>が、過去のものになると確認先が不明になるものも多いと考えられる。</a:t>
            </a:r>
            <a:endParaRPr lang="en-US" altLang="ja-JP" sz="1400" dirty="0" smtClean="0"/>
          </a:p>
          <a:p>
            <a:pPr>
              <a:lnSpc>
                <a:spcPts val="1400"/>
              </a:lnSpc>
              <a:spcBef>
                <a:spcPts val="300"/>
              </a:spcBef>
            </a:pPr>
            <a:endParaRPr lang="ja-JP" altLang="en-US" sz="1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FC19B506-5ADE-4DE6-B03E-D724F104E09E}" type="slidenum">
              <a:rPr lang="ja-JP" altLang="en-US" smtClean="0">
                <a:solidFill>
                  <a:schemeClr val="tx1"/>
                </a:solidFill>
              </a:rPr>
              <a:pPr>
                <a:defRPr/>
              </a:pPr>
              <a:t>34</a:t>
            </a:fld>
            <a:endParaRPr lang="ja-JP" altLang="en-US" dirty="0">
              <a:solidFill>
                <a:schemeClr val="tx1"/>
              </a:solidFill>
            </a:endParaRPr>
          </a:p>
        </p:txBody>
      </p:sp>
      <p:sp>
        <p:nvSpPr>
          <p:cNvPr id="53250" name="タイトル 1"/>
          <p:cNvSpPr>
            <a:spLocks noGrp="1"/>
          </p:cNvSpPr>
          <p:nvPr>
            <p:ph type="title"/>
          </p:nvPr>
        </p:nvSpPr>
        <p:spPr>
          <a:xfrm>
            <a:off x="404813" y="165100"/>
            <a:ext cx="8229600" cy="792163"/>
          </a:xfrm>
        </p:spPr>
        <p:txBody>
          <a:bodyPr/>
          <a:lstStyle/>
          <a:p>
            <a:pPr eaLnBrk="1" hangingPunct="1"/>
            <a:r>
              <a:rPr lang="ja-JP" altLang="en-US" sz="2400" smtClean="0"/>
              <a:t>（７）</a:t>
            </a:r>
            <a:r>
              <a:rPr lang="en-US" altLang="ja-JP" sz="2400" smtClean="0"/>
              <a:t>CC-BY</a:t>
            </a:r>
            <a:r>
              <a:rPr lang="ja-JP" altLang="en-US" sz="2400" smtClean="0"/>
              <a:t>適用可否の確認結果に基づく表記方法</a:t>
            </a:r>
          </a:p>
        </p:txBody>
      </p:sp>
      <p:sp>
        <p:nvSpPr>
          <p:cNvPr id="13" name="コンテンツ プレースホルダー 1"/>
          <p:cNvSpPr>
            <a:spLocks noGrp="1"/>
          </p:cNvSpPr>
          <p:nvPr>
            <p:ph sz="quarter" idx="1"/>
          </p:nvPr>
        </p:nvSpPr>
        <p:spPr>
          <a:xfrm>
            <a:off x="436563" y="973138"/>
            <a:ext cx="8580437" cy="1071562"/>
          </a:xfrm>
        </p:spPr>
        <p:txBody>
          <a:bodyPr/>
          <a:lstStyle/>
          <a:p>
            <a:pPr>
              <a:lnSpc>
                <a:spcPts val="1400"/>
              </a:lnSpc>
              <a:spcBef>
                <a:spcPts val="300"/>
              </a:spcBef>
              <a:defRPr/>
            </a:pPr>
            <a:r>
              <a:rPr lang="en-US" altLang="ja-JP" sz="1400" dirty="0"/>
              <a:t>CC-BY</a:t>
            </a:r>
            <a:r>
              <a:rPr lang="ja-JP" altLang="en-US" sz="1400" dirty="0"/>
              <a:t>適用可否の表記方法としては、以下の３種類が考えられる。</a:t>
            </a:r>
          </a:p>
          <a:p>
            <a:pPr>
              <a:lnSpc>
                <a:spcPts val="1400"/>
              </a:lnSpc>
              <a:spcBef>
                <a:spcPts val="300"/>
              </a:spcBef>
              <a:defRPr/>
            </a:pPr>
            <a:endParaRPr lang="ja-JP" altLang="en-US" sz="1400" dirty="0"/>
          </a:p>
          <a:p>
            <a:pPr lvl="1">
              <a:lnSpc>
                <a:spcPts val="1400"/>
              </a:lnSpc>
              <a:spcBef>
                <a:spcPts val="300"/>
              </a:spcBef>
              <a:defRPr/>
            </a:pPr>
            <a:r>
              <a:rPr lang="ja-JP" altLang="en-US" sz="1400" dirty="0"/>
              <a:t>パターン①：　</a:t>
            </a:r>
            <a:r>
              <a:rPr lang="en-US" altLang="ja-JP" sz="1400" dirty="0"/>
              <a:t>CC-BY</a:t>
            </a:r>
            <a:r>
              <a:rPr lang="ja-JP" altLang="en-US" sz="1400" dirty="0"/>
              <a:t>が「適用可能」な箇所を明示する。</a:t>
            </a:r>
          </a:p>
          <a:p>
            <a:pPr lvl="2">
              <a:lnSpc>
                <a:spcPts val="1400"/>
              </a:lnSpc>
              <a:spcBef>
                <a:spcPts val="300"/>
              </a:spcBef>
              <a:defRPr/>
            </a:pPr>
            <a:r>
              <a:rPr lang="ja-JP" altLang="en-US" sz="1400" dirty="0"/>
              <a:t>明示が必要な箇所が非常に多くなり、見やすさが失われる。</a:t>
            </a:r>
          </a:p>
          <a:p>
            <a:pPr lvl="1">
              <a:lnSpc>
                <a:spcPts val="1400"/>
              </a:lnSpc>
              <a:spcBef>
                <a:spcPts val="300"/>
              </a:spcBef>
              <a:defRPr/>
            </a:pPr>
            <a:endParaRPr lang="ja-JP" altLang="en-US" sz="1800" dirty="0"/>
          </a:p>
          <a:p>
            <a:pPr lvl="1">
              <a:lnSpc>
                <a:spcPts val="1400"/>
              </a:lnSpc>
              <a:spcBef>
                <a:spcPts val="300"/>
              </a:spcBef>
              <a:defRPr/>
            </a:pPr>
            <a:r>
              <a:rPr lang="ja-JP" altLang="en-US" sz="1400" dirty="0"/>
              <a:t>パターン②：　</a:t>
            </a:r>
            <a:r>
              <a:rPr lang="en-US" altLang="ja-JP" sz="1400" dirty="0"/>
              <a:t>CC-BY</a:t>
            </a:r>
            <a:r>
              <a:rPr lang="ja-JP" altLang="en-US" sz="1400" dirty="0"/>
              <a:t>が「適用不可」な箇所を明示する。</a:t>
            </a:r>
          </a:p>
          <a:p>
            <a:pPr lvl="2">
              <a:lnSpc>
                <a:spcPts val="1400"/>
              </a:lnSpc>
              <a:spcBef>
                <a:spcPts val="300"/>
              </a:spcBef>
              <a:defRPr/>
            </a:pPr>
            <a:r>
              <a:rPr lang="ja-JP" altLang="en-US" sz="1400" dirty="0"/>
              <a:t>利用可能箇所の明示に比べ、明示が必要な箇所は少なくなる。</a:t>
            </a:r>
          </a:p>
          <a:p>
            <a:pPr lvl="1">
              <a:lnSpc>
                <a:spcPts val="1400"/>
              </a:lnSpc>
              <a:spcBef>
                <a:spcPts val="300"/>
              </a:spcBef>
              <a:defRPr/>
            </a:pPr>
            <a:endParaRPr lang="ja-JP" altLang="en-US" sz="1400" dirty="0"/>
          </a:p>
          <a:p>
            <a:pPr lvl="1">
              <a:lnSpc>
                <a:spcPts val="1400"/>
              </a:lnSpc>
              <a:spcBef>
                <a:spcPts val="300"/>
              </a:spcBef>
              <a:defRPr/>
            </a:pPr>
            <a:r>
              <a:rPr lang="ja-JP" altLang="en-US" sz="1400" dirty="0"/>
              <a:t>パターン③：　</a:t>
            </a:r>
            <a:r>
              <a:rPr lang="en-US" altLang="ja-JP" sz="1400" dirty="0"/>
              <a:t>CC-BY</a:t>
            </a:r>
            <a:r>
              <a:rPr lang="ja-JP" altLang="en-US" sz="1400" dirty="0"/>
              <a:t>が適用不可能な箇所を削除して公開する（公開された全体は</a:t>
            </a:r>
            <a:r>
              <a:rPr lang="en-US" altLang="ja-JP" sz="1400" dirty="0"/>
              <a:t>CC-BY</a:t>
            </a:r>
            <a:r>
              <a:rPr lang="ja-JP" altLang="en-US" sz="1400" dirty="0"/>
              <a:t>で利用可能）。</a:t>
            </a:r>
          </a:p>
          <a:p>
            <a:pPr lvl="2">
              <a:lnSpc>
                <a:spcPts val="1400"/>
              </a:lnSpc>
              <a:spcBef>
                <a:spcPts val="300"/>
              </a:spcBef>
              <a:defRPr/>
            </a:pPr>
            <a:r>
              <a:rPr lang="ja-JP" altLang="en-US" sz="1400" dirty="0"/>
              <a:t>削除により内容につながりがなくなるなど、利用しにくいものになる恐れがある。</a:t>
            </a:r>
          </a:p>
          <a:p>
            <a:pPr lvl="2">
              <a:lnSpc>
                <a:spcPts val="1400"/>
              </a:lnSpc>
              <a:spcBef>
                <a:spcPts val="300"/>
              </a:spcBef>
              <a:defRPr/>
            </a:pPr>
            <a:r>
              <a:rPr lang="ja-JP" altLang="en-US" sz="1400" dirty="0"/>
              <a:t>元のバージョンと、</a:t>
            </a:r>
            <a:r>
              <a:rPr lang="en-US" altLang="ja-JP" sz="1400" dirty="0"/>
              <a:t>CC-BY</a:t>
            </a:r>
            <a:r>
              <a:rPr lang="ja-JP" altLang="en-US" sz="1400" dirty="0"/>
              <a:t>が適用不可能な箇所を削除したバージョンの２つのバージョンを作成することとなるため、作業量が増え、実務上困難。</a:t>
            </a:r>
          </a:p>
          <a:p>
            <a:pPr>
              <a:lnSpc>
                <a:spcPts val="1400"/>
              </a:lnSpc>
              <a:spcBef>
                <a:spcPts val="300"/>
              </a:spcBef>
              <a:defRPr/>
            </a:pPr>
            <a:endParaRPr lang="ja-JP" altLang="en-US" sz="1400" dirty="0"/>
          </a:p>
          <a:p>
            <a:pPr>
              <a:lnSpc>
                <a:spcPts val="1400"/>
              </a:lnSpc>
              <a:spcBef>
                <a:spcPts val="300"/>
              </a:spcBef>
              <a:defRPr/>
            </a:pPr>
            <a:r>
              <a:rPr lang="ja-JP" altLang="en-US" sz="1400" dirty="0"/>
              <a:t>現時点では、パターン②が適当と考えられる。ただし、</a:t>
            </a:r>
            <a:r>
              <a:rPr lang="en-US" altLang="ja-JP" sz="1400" dirty="0"/>
              <a:t>CC-BY</a:t>
            </a:r>
            <a:r>
              <a:rPr lang="ja-JP" altLang="en-US" sz="1400" dirty="0"/>
              <a:t>が適用不可な箇所の表記方法については、要検討</a:t>
            </a:r>
            <a:r>
              <a:rPr lang="ja-JP" altLang="en-US" sz="1400" dirty="0" smtClean="0"/>
              <a:t>。</a:t>
            </a:r>
            <a:endParaRPr lang="en-US" altLang="ja-JP" sz="1400" dirty="0" smtClean="0"/>
          </a:p>
          <a:p>
            <a:pPr>
              <a:lnSpc>
                <a:spcPts val="1400"/>
              </a:lnSpc>
              <a:spcBef>
                <a:spcPts val="300"/>
              </a:spcBef>
              <a:defRPr/>
            </a:pPr>
            <a:endParaRPr lang="en-US" altLang="ja-JP" sz="1400" dirty="0" smtClean="0"/>
          </a:p>
          <a:p>
            <a:pPr marL="0" indent="0">
              <a:lnSpc>
                <a:spcPts val="1400"/>
              </a:lnSpc>
              <a:spcBef>
                <a:spcPts val="300"/>
              </a:spcBef>
              <a:buFont typeface="Wingdings 3" pitchFamily="18" charset="2"/>
              <a:buNone/>
              <a:defRPr/>
            </a:pPr>
            <a:r>
              <a:rPr lang="ja-JP" altLang="en-US" sz="1400" dirty="0" smtClean="0"/>
              <a:t>　　　</a:t>
            </a:r>
            <a:r>
              <a:rPr lang="en-US" altLang="ja-JP" sz="1400" dirty="0" smtClean="0"/>
              <a:t>※ </a:t>
            </a:r>
            <a:r>
              <a:rPr lang="ja-JP" altLang="en-US" sz="1400" dirty="0"/>
              <a:t>今回の案では、該当箇所にマーク（★マーク）を記して区別している</a:t>
            </a:r>
            <a:r>
              <a:rPr lang="ja-JP" altLang="en-US" sz="1400" dirty="0" smtClean="0"/>
              <a:t>。</a:t>
            </a:r>
            <a:endParaRPr lang="en-US" altLang="ja-JP" sz="1400" dirty="0" smtClean="0"/>
          </a:p>
          <a:p>
            <a:pPr marL="0" indent="0">
              <a:lnSpc>
                <a:spcPts val="1400"/>
              </a:lnSpc>
              <a:spcBef>
                <a:spcPts val="300"/>
              </a:spcBef>
              <a:buFont typeface="Wingdings 3" pitchFamily="18" charset="2"/>
              <a:buNone/>
              <a:defRPr/>
            </a:pPr>
            <a:r>
              <a:rPr lang="ja-JP" altLang="en-US" sz="1400" dirty="0" smtClean="0"/>
              <a:t>　　　　　⇒ </a:t>
            </a:r>
            <a:r>
              <a:rPr lang="ja-JP" altLang="en-US" sz="1400" i="1" dirty="0" smtClean="0"/>
              <a:t>★マークではわかりにくいという懸念（利用者が読み飛ばしやすいなど）もあり、</a:t>
            </a:r>
            <a:endParaRPr lang="en-US" altLang="ja-JP" sz="1400" i="1" dirty="0" smtClean="0"/>
          </a:p>
          <a:p>
            <a:pPr marL="0" indent="0">
              <a:lnSpc>
                <a:spcPts val="1400"/>
              </a:lnSpc>
              <a:spcBef>
                <a:spcPts val="300"/>
              </a:spcBef>
              <a:buFont typeface="Wingdings 3" pitchFamily="18" charset="2"/>
              <a:buNone/>
              <a:defRPr/>
            </a:pPr>
            <a:r>
              <a:rPr lang="ja-JP" altLang="en-US" sz="1400" i="1" dirty="0"/>
              <a:t>　</a:t>
            </a:r>
            <a:r>
              <a:rPr lang="ja-JP" altLang="en-US" sz="1400" i="1" dirty="0" smtClean="0"/>
              <a:t>　　　　　　どのようなマークが望ましいかご意見をいただきたい</a:t>
            </a:r>
            <a:endParaRPr lang="ja-JP" altLang="en-US" sz="1400" i="1" dirty="0"/>
          </a:p>
          <a:p>
            <a:pPr>
              <a:lnSpc>
                <a:spcPts val="1400"/>
              </a:lnSpc>
              <a:spcBef>
                <a:spcPts val="300"/>
              </a:spcBef>
              <a:defRPr/>
            </a:pPr>
            <a:endParaRPr lang="ja-JP" altLang="en-US" sz="1400" dirty="0"/>
          </a:p>
          <a:p>
            <a:pPr>
              <a:lnSpc>
                <a:spcPts val="1400"/>
              </a:lnSpc>
              <a:spcBef>
                <a:spcPts val="300"/>
              </a:spcBef>
              <a:defRPr/>
            </a:pPr>
            <a:endParaRPr lang="ja-JP" altLang="en-US" sz="1400" dirty="0"/>
          </a:p>
          <a:p>
            <a:pPr>
              <a:lnSpc>
                <a:spcPts val="1400"/>
              </a:lnSpc>
              <a:spcBef>
                <a:spcPts val="300"/>
              </a:spcBef>
              <a:defRPr/>
            </a:pPr>
            <a:endParaRPr lang="ja-JP" altLang="en-US" sz="1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3A0D9A88-02FD-48BD-BC0C-E60EEA720060}" type="slidenum">
              <a:rPr lang="ja-JP" altLang="en-US" smtClean="0">
                <a:solidFill>
                  <a:schemeClr val="tx1"/>
                </a:solidFill>
              </a:rPr>
              <a:pPr>
                <a:defRPr/>
              </a:pPr>
              <a:t>35</a:t>
            </a:fld>
            <a:endParaRPr lang="ja-JP" altLang="en-US" dirty="0">
              <a:solidFill>
                <a:schemeClr val="tx1"/>
              </a:solidFill>
            </a:endParaRPr>
          </a:p>
        </p:txBody>
      </p:sp>
      <p:sp>
        <p:nvSpPr>
          <p:cNvPr id="54274" name="タイトル 1"/>
          <p:cNvSpPr>
            <a:spLocks noGrp="1"/>
          </p:cNvSpPr>
          <p:nvPr>
            <p:ph type="title"/>
          </p:nvPr>
        </p:nvSpPr>
        <p:spPr>
          <a:xfrm>
            <a:off x="404813" y="165100"/>
            <a:ext cx="8229600" cy="792163"/>
          </a:xfrm>
        </p:spPr>
        <p:txBody>
          <a:bodyPr/>
          <a:lstStyle/>
          <a:p>
            <a:pPr eaLnBrk="1" hangingPunct="1"/>
            <a:r>
              <a:rPr lang="ja-JP" altLang="en-US" sz="2400" smtClean="0"/>
              <a:t>参考２．</a:t>
            </a:r>
            <a:r>
              <a:rPr lang="en-US" altLang="ja-JP" sz="2400" smtClean="0"/>
              <a:t>CC-BY</a:t>
            </a:r>
            <a:r>
              <a:rPr lang="ja-JP" altLang="en-US" sz="2400" smtClean="0"/>
              <a:t>適用可否の確認結果に基づく表記方法 </a:t>
            </a:r>
            <a:r>
              <a:rPr lang="en-US" altLang="ja-JP" sz="2400" smtClean="0"/>
              <a:t>(</a:t>
            </a:r>
            <a:r>
              <a:rPr lang="ja-JP" altLang="en-US" sz="2400" smtClean="0"/>
              <a:t>例</a:t>
            </a:r>
            <a:r>
              <a:rPr lang="en-US" altLang="ja-JP" sz="2400" smtClean="0"/>
              <a:t>)</a:t>
            </a:r>
            <a:endParaRPr lang="ja-JP" altLang="en-US" sz="2400" smtClean="0"/>
          </a:p>
        </p:txBody>
      </p:sp>
      <p:sp>
        <p:nvSpPr>
          <p:cNvPr id="54275" name="コンテンツ プレースホルダー 1"/>
          <p:cNvSpPr>
            <a:spLocks noGrp="1"/>
          </p:cNvSpPr>
          <p:nvPr>
            <p:ph sz="quarter" idx="1"/>
          </p:nvPr>
        </p:nvSpPr>
        <p:spPr>
          <a:xfrm>
            <a:off x="436563" y="973138"/>
            <a:ext cx="8580437" cy="1071562"/>
          </a:xfrm>
        </p:spPr>
        <p:txBody>
          <a:bodyPr/>
          <a:lstStyle/>
          <a:p>
            <a:pPr>
              <a:lnSpc>
                <a:spcPts val="1400"/>
              </a:lnSpc>
              <a:spcBef>
                <a:spcPts val="300"/>
              </a:spcBef>
            </a:pPr>
            <a:r>
              <a:rPr lang="en-US" altLang="ja-JP" sz="1400" smtClean="0"/>
              <a:t>CC-BY</a:t>
            </a:r>
            <a:r>
              <a:rPr lang="ja-JP" altLang="en-US" sz="1400" smtClean="0"/>
              <a:t>が適用不可な図表タイトルの頭に「★印」を記載。</a:t>
            </a:r>
            <a:endParaRPr lang="en-US" altLang="ja-JP" sz="1400" smtClean="0"/>
          </a:p>
          <a:p>
            <a:pPr>
              <a:lnSpc>
                <a:spcPts val="1400"/>
              </a:lnSpc>
              <a:spcBef>
                <a:spcPts val="300"/>
              </a:spcBef>
            </a:pPr>
            <a:r>
              <a:rPr lang="ja-JP" altLang="en-US" sz="1400" smtClean="0"/>
              <a:t>個別に記載する例と、図表リストに記載する例を示している。個別に記載すると更新箇所が多くなることから、過去のものについては、図表リストで対応できると作業量を削減できる。</a:t>
            </a:r>
          </a:p>
          <a:p>
            <a:pPr>
              <a:lnSpc>
                <a:spcPts val="1400"/>
              </a:lnSpc>
              <a:spcBef>
                <a:spcPts val="300"/>
              </a:spcBef>
            </a:pPr>
            <a:endParaRPr lang="en-US" altLang="ja-JP" sz="1400" smtClean="0"/>
          </a:p>
          <a:p>
            <a:pPr>
              <a:lnSpc>
                <a:spcPts val="1400"/>
              </a:lnSpc>
              <a:spcBef>
                <a:spcPts val="300"/>
              </a:spcBef>
            </a:pPr>
            <a:r>
              <a:rPr lang="ja-JP" altLang="en-US" sz="1400" smtClean="0"/>
              <a:t>個別に記載する場合</a:t>
            </a:r>
            <a:endParaRPr lang="en-US" altLang="ja-JP" sz="1400" smtClean="0"/>
          </a:p>
          <a:p>
            <a:pPr>
              <a:lnSpc>
                <a:spcPts val="1400"/>
              </a:lnSpc>
              <a:spcBef>
                <a:spcPts val="300"/>
              </a:spcBef>
            </a:pPr>
            <a:endParaRPr lang="en-US" altLang="ja-JP" sz="1400" smtClean="0"/>
          </a:p>
          <a:p>
            <a:pPr>
              <a:lnSpc>
                <a:spcPts val="1400"/>
              </a:lnSpc>
              <a:spcBef>
                <a:spcPts val="300"/>
              </a:spcBef>
            </a:pPr>
            <a:endParaRPr lang="en-US" altLang="ja-JP" sz="1400" smtClean="0"/>
          </a:p>
          <a:p>
            <a:pPr>
              <a:lnSpc>
                <a:spcPts val="1400"/>
              </a:lnSpc>
              <a:spcBef>
                <a:spcPts val="300"/>
              </a:spcBef>
            </a:pPr>
            <a:endParaRPr lang="en-US" altLang="ja-JP" sz="1400" smtClean="0"/>
          </a:p>
          <a:p>
            <a:pPr>
              <a:lnSpc>
                <a:spcPts val="1400"/>
              </a:lnSpc>
              <a:spcBef>
                <a:spcPts val="300"/>
              </a:spcBef>
            </a:pPr>
            <a:endParaRPr lang="en-US" altLang="ja-JP" sz="1400" smtClean="0"/>
          </a:p>
          <a:p>
            <a:pPr>
              <a:lnSpc>
                <a:spcPts val="1400"/>
              </a:lnSpc>
              <a:spcBef>
                <a:spcPts val="300"/>
              </a:spcBef>
            </a:pPr>
            <a:endParaRPr lang="en-US" altLang="ja-JP" sz="1400" smtClean="0"/>
          </a:p>
          <a:p>
            <a:pPr>
              <a:lnSpc>
                <a:spcPts val="1400"/>
              </a:lnSpc>
              <a:spcBef>
                <a:spcPts val="300"/>
              </a:spcBef>
            </a:pPr>
            <a:endParaRPr lang="en-US" altLang="ja-JP" sz="1400" smtClean="0"/>
          </a:p>
          <a:p>
            <a:pPr>
              <a:lnSpc>
                <a:spcPts val="1400"/>
              </a:lnSpc>
              <a:spcBef>
                <a:spcPts val="300"/>
              </a:spcBef>
            </a:pPr>
            <a:endParaRPr lang="en-US" altLang="ja-JP" sz="1400" smtClean="0"/>
          </a:p>
          <a:p>
            <a:pPr>
              <a:lnSpc>
                <a:spcPts val="1400"/>
              </a:lnSpc>
              <a:spcBef>
                <a:spcPts val="300"/>
              </a:spcBef>
            </a:pPr>
            <a:endParaRPr lang="en-US" altLang="ja-JP" sz="1400" smtClean="0"/>
          </a:p>
          <a:p>
            <a:pPr>
              <a:lnSpc>
                <a:spcPts val="1400"/>
              </a:lnSpc>
              <a:spcBef>
                <a:spcPts val="300"/>
              </a:spcBef>
            </a:pPr>
            <a:endParaRPr lang="en-US" altLang="ja-JP" sz="1400" smtClean="0"/>
          </a:p>
          <a:p>
            <a:pPr>
              <a:lnSpc>
                <a:spcPts val="1400"/>
              </a:lnSpc>
              <a:spcBef>
                <a:spcPts val="300"/>
              </a:spcBef>
            </a:pPr>
            <a:endParaRPr lang="en-US" altLang="ja-JP" sz="1400" smtClean="0"/>
          </a:p>
          <a:p>
            <a:pPr>
              <a:lnSpc>
                <a:spcPts val="1400"/>
              </a:lnSpc>
              <a:spcBef>
                <a:spcPts val="300"/>
              </a:spcBef>
            </a:pPr>
            <a:endParaRPr lang="en-US" altLang="ja-JP" sz="1400" smtClean="0"/>
          </a:p>
          <a:p>
            <a:pPr>
              <a:lnSpc>
                <a:spcPts val="1400"/>
              </a:lnSpc>
              <a:spcBef>
                <a:spcPts val="300"/>
              </a:spcBef>
            </a:pPr>
            <a:endParaRPr lang="en-US" altLang="ja-JP" sz="1400" smtClean="0"/>
          </a:p>
          <a:p>
            <a:pPr>
              <a:lnSpc>
                <a:spcPts val="1400"/>
              </a:lnSpc>
              <a:spcBef>
                <a:spcPts val="300"/>
              </a:spcBef>
            </a:pPr>
            <a:endParaRPr lang="en-US" altLang="ja-JP" sz="1400" smtClean="0"/>
          </a:p>
          <a:p>
            <a:pPr>
              <a:lnSpc>
                <a:spcPts val="1400"/>
              </a:lnSpc>
              <a:spcBef>
                <a:spcPts val="300"/>
              </a:spcBef>
            </a:pPr>
            <a:endParaRPr lang="en-US" altLang="ja-JP" sz="1400" smtClean="0"/>
          </a:p>
          <a:p>
            <a:pPr>
              <a:lnSpc>
                <a:spcPts val="1400"/>
              </a:lnSpc>
              <a:spcBef>
                <a:spcPts val="300"/>
              </a:spcBef>
            </a:pPr>
            <a:endParaRPr lang="en-US" altLang="ja-JP" sz="900" smtClean="0"/>
          </a:p>
          <a:p>
            <a:pPr>
              <a:lnSpc>
                <a:spcPts val="1400"/>
              </a:lnSpc>
              <a:spcBef>
                <a:spcPts val="300"/>
              </a:spcBef>
            </a:pPr>
            <a:r>
              <a:rPr lang="ja-JP" altLang="en-US" sz="1400" smtClean="0"/>
              <a:t>図表リストに記載する場合</a:t>
            </a:r>
            <a:endParaRPr lang="en-US" altLang="ja-JP" sz="1400" smtClean="0"/>
          </a:p>
        </p:txBody>
      </p:sp>
      <p:pic>
        <p:nvPicPr>
          <p:cNvPr id="54276" name="Picture 2"/>
          <p:cNvPicPr>
            <a:picLocks noChangeAspect="1" noChangeArrowheads="1"/>
          </p:cNvPicPr>
          <p:nvPr/>
        </p:nvPicPr>
        <p:blipFill>
          <a:blip r:embed="rId2"/>
          <a:srcRect/>
          <a:stretch>
            <a:fillRect/>
          </a:stretch>
        </p:blipFill>
        <p:spPr bwMode="auto">
          <a:xfrm>
            <a:off x="1016000" y="2071688"/>
            <a:ext cx="3067050" cy="2965450"/>
          </a:xfrm>
          <a:prstGeom prst="rect">
            <a:avLst/>
          </a:prstGeom>
          <a:noFill/>
          <a:ln w="9525">
            <a:noFill/>
            <a:miter lim="800000"/>
            <a:headEnd/>
            <a:tailEnd/>
          </a:ln>
        </p:spPr>
      </p:pic>
      <p:pic>
        <p:nvPicPr>
          <p:cNvPr id="54277" name="Picture 2"/>
          <p:cNvPicPr>
            <a:picLocks noChangeAspect="1" noChangeArrowheads="1"/>
          </p:cNvPicPr>
          <p:nvPr/>
        </p:nvPicPr>
        <p:blipFill>
          <a:blip r:embed="rId2"/>
          <a:srcRect/>
          <a:stretch>
            <a:fillRect/>
          </a:stretch>
        </p:blipFill>
        <p:spPr bwMode="auto">
          <a:xfrm>
            <a:off x="5021263" y="2089150"/>
            <a:ext cx="3062287" cy="2960688"/>
          </a:xfrm>
          <a:prstGeom prst="rect">
            <a:avLst/>
          </a:prstGeom>
          <a:noFill/>
          <a:ln w="9525">
            <a:noFill/>
            <a:miter lim="800000"/>
            <a:headEnd/>
            <a:tailEnd/>
          </a:ln>
        </p:spPr>
      </p:pic>
      <p:sp>
        <p:nvSpPr>
          <p:cNvPr id="7" name="右矢印 6"/>
          <p:cNvSpPr/>
          <p:nvPr/>
        </p:nvSpPr>
        <p:spPr>
          <a:xfrm>
            <a:off x="4268788" y="2978150"/>
            <a:ext cx="568325" cy="803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54279" name="テキスト ボックス 7"/>
          <p:cNvSpPr txBox="1">
            <a:spLocks noChangeArrowheads="1"/>
          </p:cNvSpPr>
          <p:nvPr/>
        </p:nvSpPr>
        <p:spPr bwMode="auto">
          <a:xfrm>
            <a:off x="4937125" y="3311525"/>
            <a:ext cx="1630363" cy="184150"/>
          </a:xfrm>
          <a:prstGeom prst="rect">
            <a:avLst/>
          </a:prstGeom>
          <a:solidFill>
            <a:schemeClr val="bg1"/>
          </a:solidFill>
          <a:ln w="9525">
            <a:noFill/>
            <a:miter lim="800000"/>
            <a:headEnd/>
            <a:tailEnd/>
          </a:ln>
        </p:spPr>
        <p:txBody>
          <a:bodyPr wrap="none">
            <a:spAutoFit/>
          </a:bodyPr>
          <a:lstStyle/>
          <a:p>
            <a:r>
              <a:rPr lang="ja-JP" altLang="en-US" sz="600"/>
              <a:t>★ 図表</a:t>
            </a:r>
            <a:r>
              <a:rPr lang="en-US" altLang="ja-JP" sz="600"/>
              <a:t>1-2-2-4</a:t>
            </a:r>
            <a:r>
              <a:rPr lang="ja-JP" altLang="en-US" sz="600"/>
              <a:t>　世界の</a:t>
            </a:r>
            <a:r>
              <a:rPr lang="en-US" altLang="ja-JP" sz="600"/>
              <a:t>ICT</a:t>
            </a:r>
            <a:r>
              <a:rPr lang="ja-JP" altLang="en-US" sz="600"/>
              <a:t>投資規模（予測）</a:t>
            </a:r>
          </a:p>
        </p:txBody>
      </p:sp>
      <p:sp>
        <p:nvSpPr>
          <p:cNvPr id="9" name="正方形/長方形 8"/>
          <p:cNvSpPr/>
          <p:nvPr/>
        </p:nvSpPr>
        <p:spPr>
          <a:xfrm>
            <a:off x="4937125" y="3275013"/>
            <a:ext cx="1539875" cy="2333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10" name="正方形/長方形 9"/>
          <p:cNvSpPr/>
          <p:nvPr/>
        </p:nvSpPr>
        <p:spPr>
          <a:xfrm>
            <a:off x="989013" y="3303588"/>
            <a:ext cx="1501775" cy="1730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pic>
        <p:nvPicPr>
          <p:cNvPr id="54282" name="Picture 3"/>
          <p:cNvPicPr>
            <a:picLocks noChangeAspect="1" noChangeArrowheads="1"/>
          </p:cNvPicPr>
          <p:nvPr/>
        </p:nvPicPr>
        <p:blipFill>
          <a:blip r:embed="rId3"/>
          <a:srcRect/>
          <a:stretch>
            <a:fillRect/>
          </a:stretch>
        </p:blipFill>
        <p:spPr bwMode="auto">
          <a:xfrm>
            <a:off x="739775" y="5486400"/>
            <a:ext cx="3540125" cy="1095375"/>
          </a:xfrm>
          <a:prstGeom prst="rect">
            <a:avLst/>
          </a:prstGeom>
          <a:noFill/>
          <a:ln w="9525">
            <a:noFill/>
            <a:miter lim="800000"/>
            <a:headEnd/>
            <a:tailEnd/>
          </a:ln>
        </p:spPr>
      </p:pic>
      <p:pic>
        <p:nvPicPr>
          <p:cNvPr id="54283" name="Picture 3"/>
          <p:cNvPicPr>
            <a:picLocks noChangeAspect="1" noChangeArrowheads="1"/>
          </p:cNvPicPr>
          <p:nvPr/>
        </p:nvPicPr>
        <p:blipFill>
          <a:blip r:embed="rId3"/>
          <a:srcRect/>
          <a:stretch>
            <a:fillRect/>
          </a:stretch>
        </p:blipFill>
        <p:spPr bwMode="auto">
          <a:xfrm>
            <a:off x="4965700" y="5494338"/>
            <a:ext cx="3455988" cy="1069975"/>
          </a:xfrm>
          <a:prstGeom prst="rect">
            <a:avLst/>
          </a:prstGeom>
          <a:noFill/>
          <a:ln w="9525">
            <a:noFill/>
            <a:miter lim="800000"/>
            <a:headEnd/>
            <a:tailEnd/>
          </a:ln>
        </p:spPr>
      </p:pic>
      <p:sp>
        <p:nvSpPr>
          <p:cNvPr id="15" name="右矢印 14"/>
          <p:cNvSpPr/>
          <p:nvPr/>
        </p:nvSpPr>
        <p:spPr>
          <a:xfrm>
            <a:off x="4292600" y="5597525"/>
            <a:ext cx="569913" cy="803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54285" name="テキスト ボックス 15"/>
          <p:cNvSpPr txBox="1">
            <a:spLocks noChangeArrowheads="1"/>
          </p:cNvSpPr>
          <p:nvPr/>
        </p:nvSpPr>
        <p:spPr bwMode="auto">
          <a:xfrm>
            <a:off x="5376863" y="5867400"/>
            <a:ext cx="1843087" cy="107950"/>
          </a:xfrm>
          <a:prstGeom prst="rect">
            <a:avLst/>
          </a:prstGeom>
          <a:solidFill>
            <a:schemeClr val="bg1"/>
          </a:solidFill>
          <a:ln w="9525">
            <a:noFill/>
            <a:miter lim="800000"/>
            <a:headEnd/>
            <a:tailEnd/>
          </a:ln>
        </p:spPr>
        <p:txBody>
          <a:bodyPr lIns="0" tIns="0" rIns="0" bIns="0">
            <a:spAutoFit/>
          </a:bodyPr>
          <a:lstStyle/>
          <a:p>
            <a:r>
              <a:rPr lang="ja-JP" altLang="en-US" sz="700"/>
              <a:t>★ 図表</a:t>
            </a:r>
            <a:r>
              <a:rPr lang="en-US" altLang="ja-JP" sz="700"/>
              <a:t>1-1-1-2</a:t>
            </a:r>
            <a:r>
              <a:rPr lang="ja-JP" altLang="en-US" sz="700"/>
              <a:t>　 </a:t>
            </a:r>
            <a:r>
              <a:rPr lang="en-US" altLang="ja-JP" sz="700"/>
              <a:t>ICT</a:t>
            </a:r>
            <a:r>
              <a:rPr lang="ja-JP" altLang="en-US" sz="700"/>
              <a:t>投資と経済成長の関係</a:t>
            </a:r>
          </a:p>
        </p:txBody>
      </p:sp>
      <p:sp>
        <p:nvSpPr>
          <p:cNvPr id="54286" name="テキスト ボックス 16"/>
          <p:cNvSpPr txBox="1">
            <a:spLocks noChangeArrowheads="1"/>
          </p:cNvSpPr>
          <p:nvPr/>
        </p:nvSpPr>
        <p:spPr bwMode="auto">
          <a:xfrm>
            <a:off x="5380038" y="6210300"/>
            <a:ext cx="2541587" cy="107950"/>
          </a:xfrm>
          <a:prstGeom prst="rect">
            <a:avLst/>
          </a:prstGeom>
          <a:solidFill>
            <a:schemeClr val="bg1"/>
          </a:solidFill>
          <a:ln w="9525">
            <a:noFill/>
            <a:miter lim="800000"/>
            <a:headEnd/>
            <a:tailEnd/>
          </a:ln>
        </p:spPr>
        <p:txBody>
          <a:bodyPr lIns="0" tIns="0" rIns="0" bIns="0">
            <a:spAutoFit/>
          </a:bodyPr>
          <a:lstStyle/>
          <a:p>
            <a:r>
              <a:rPr lang="ja-JP" altLang="en-US" sz="700"/>
              <a:t>★ 図表</a:t>
            </a:r>
            <a:r>
              <a:rPr lang="en-US" altLang="ja-JP" sz="700"/>
              <a:t>1-1-2-3</a:t>
            </a:r>
            <a:r>
              <a:rPr lang="ja-JP" altLang="en-US" sz="700"/>
              <a:t>　  一人当たり</a:t>
            </a:r>
            <a:r>
              <a:rPr lang="en-US" altLang="ja-JP" sz="700"/>
              <a:t>GDP</a:t>
            </a:r>
            <a:r>
              <a:rPr lang="ja-JP" altLang="en-US" sz="700"/>
              <a:t>と情報通信産業シェアとの相関</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9D202831-EE25-4801-9932-BE110BC3B81C}" type="slidenum">
              <a:rPr lang="ja-JP" altLang="en-US" smtClean="0">
                <a:solidFill>
                  <a:schemeClr val="tx1"/>
                </a:solidFill>
              </a:rPr>
              <a:pPr>
                <a:defRPr/>
              </a:pPr>
              <a:t>36</a:t>
            </a:fld>
            <a:endParaRPr lang="ja-JP" altLang="en-US" dirty="0">
              <a:solidFill>
                <a:schemeClr val="tx1"/>
              </a:solidFill>
            </a:endParaRPr>
          </a:p>
        </p:txBody>
      </p:sp>
      <p:sp>
        <p:nvSpPr>
          <p:cNvPr id="55298" name="タイトル 1"/>
          <p:cNvSpPr>
            <a:spLocks noGrp="1"/>
          </p:cNvSpPr>
          <p:nvPr>
            <p:ph type="title"/>
          </p:nvPr>
        </p:nvSpPr>
        <p:spPr>
          <a:xfrm>
            <a:off x="404813" y="165100"/>
            <a:ext cx="8229600" cy="792163"/>
          </a:xfrm>
        </p:spPr>
        <p:txBody>
          <a:bodyPr/>
          <a:lstStyle/>
          <a:p>
            <a:pPr eaLnBrk="1" hangingPunct="1"/>
            <a:r>
              <a:rPr lang="ja-JP" altLang="en-US" sz="2400" smtClean="0"/>
              <a:t>（８）「著作権無し」の判断</a:t>
            </a:r>
          </a:p>
        </p:txBody>
      </p:sp>
      <p:sp>
        <p:nvSpPr>
          <p:cNvPr id="55299" name="コンテンツ プレースホルダー 1"/>
          <p:cNvSpPr>
            <a:spLocks noGrp="1"/>
          </p:cNvSpPr>
          <p:nvPr>
            <p:ph sz="quarter" idx="1"/>
          </p:nvPr>
        </p:nvSpPr>
        <p:spPr>
          <a:xfrm>
            <a:off x="436563" y="989013"/>
            <a:ext cx="8580437" cy="1055687"/>
          </a:xfrm>
        </p:spPr>
        <p:txBody>
          <a:bodyPr/>
          <a:lstStyle/>
          <a:p>
            <a:pPr>
              <a:lnSpc>
                <a:spcPts val="1400"/>
              </a:lnSpc>
              <a:spcBef>
                <a:spcPts val="300"/>
              </a:spcBef>
            </a:pPr>
            <a:r>
              <a:rPr lang="ja-JP" altLang="en-US" sz="1400" smtClean="0"/>
              <a:t>簡易版では統計データ、表、グラフについて「著作権無し」と判断することになっているが、どのような表までは権利が無いのかということについて確認する。</a:t>
            </a:r>
          </a:p>
          <a:p>
            <a:pPr lvl="1">
              <a:lnSpc>
                <a:spcPts val="1400"/>
              </a:lnSpc>
              <a:spcBef>
                <a:spcPts val="300"/>
              </a:spcBef>
            </a:pPr>
            <a:r>
              <a:rPr lang="ja-JP" altLang="en-US" sz="1400" smtClean="0"/>
              <a:t>パターン①：　グラフに説明・解説が記載されている</a:t>
            </a:r>
          </a:p>
          <a:p>
            <a:pPr lvl="2">
              <a:lnSpc>
                <a:spcPts val="1400"/>
              </a:lnSpc>
              <a:spcBef>
                <a:spcPts val="300"/>
              </a:spcBef>
            </a:pPr>
            <a:r>
              <a:rPr lang="ja-JP" altLang="en-US" sz="1400" smtClean="0"/>
              <a:t>グラフの比較などで何らかの矢印やコメントが記載されている場合。</a:t>
            </a:r>
          </a:p>
          <a:p>
            <a:pPr lvl="1">
              <a:lnSpc>
                <a:spcPts val="1400"/>
              </a:lnSpc>
              <a:spcBef>
                <a:spcPts val="300"/>
              </a:spcBef>
            </a:pPr>
            <a:endParaRPr lang="ja-JP" altLang="en-US" sz="1800" smtClean="0"/>
          </a:p>
          <a:p>
            <a:pPr lvl="1">
              <a:lnSpc>
                <a:spcPts val="1400"/>
              </a:lnSpc>
              <a:spcBef>
                <a:spcPts val="300"/>
              </a:spcBef>
            </a:pPr>
            <a:r>
              <a:rPr lang="ja-JP" altLang="en-US" sz="1400" smtClean="0"/>
              <a:t>パターン②：　グラフと図が組み合わさっている</a:t>
            </a:r>
          </a:p>
          <a:p>
            <a:pPr lvl="2">
              <a:lnSpc>
                <a:spcPts val="1400"/>
              </a:lnSpc>
              <a:spcBef>
                <a:spcPts val="300"/>
              </a:spcBef>
            </a:pPr>
            <a:r>
              <a:rPr lang="ja-JP" altLang="en-US" sz="1400" smtClean="0"/>
              <a:t>グラフの説明で表や図がついている場合。</a:t>
            </a:r>
          </a:p>
          <a:p>
            <a:pPr lvl="1">
              <a:lnSpc>
                <a:spcPts val="1400"/>
              </a:lnSpc>
              <a:spcBef>
                <a:spcPts val="300"/>
              </a:spcBef>
            </a:pPr>
            <a:endParaRPr lang="ja-JP" altLang="en-US" sz="1400" smtClean="0"/>
          </a:p>
          <a:p>
            <a:pPr lvl="1">
              <a:lnSpc>
                <a:spcPts val="1400"/>
              </a:lnSpc>
              <a:spcBef>
                <a:spcPts val="300"/>
              </a:spcBef>
            </a:pPr>
            <a:r>
              <a:rPr lang="ja-JP" altLang="en-US" sz="1400" smtClean="0"/>
              <a:t>パターン③：　表の内容が文章である。</a:t>
            </a:r>
          </a:p>
          <a:p>
            <a:pPr lvl="2">
              <a:lnSpc>
                <a:spcPts val="1400"/>
              </a:lnSpc>
              <a:spcBef>
                <a:spcPts val="300"/>
              </a:spcBef>
            </a:pPr>
            <a:r>
              <a:rPr lang="ja-JP" altLang="en-US" sz="1400" smtClean="0"/>
              <a:t>事実情報のみではない表の場合。</a:t>
            </a:r>
            <a:endParaRPr lang="en-US" altLang="ja-JP" sz="1400" smtClean="0"/>
          </a:p>
          <a:p>
            <a:pPr lvl="2">
              <a:lnSpc>
                <a:spcPts val="1400"/>
              </a:lnSpc>
              <a:spcBef>
                <a:spcPts val="300"/>
              </a:spcBef>
            </a:pPr>
            <a:endParaRPr lang="en-US" altLang="ja-JP" sz="1400" smtClean="0"/>
          </a:p>
          <a:p>
            <a:pPr lvl="1">
              <a:lnSpc>
                <a:spcPts val="1400"/>
              </a:lnSpc>
              <a:spcBef>
                <a:spcPts val="300"/>
              </a:spcBef>
            </a:pPr>
            <a:r>
              <a:rPr lang="ja-JP" altLang="en-US" sz="1400" smtClean="0"/>
              <a:t>パターン④：　出典元からライセンスで制限を受けている　（著作権とは異なる）</a:t>
            </a:r>
            <a:endParaRPr lang="en-US" altLang="ja-JP" sz="1400" smtClean="0"/>
          </a:p>
          <a:p>
            <a:pPr lvl="2">
              <a:lnSpc>
                <a:spcPts val="1400"/>
              </a:lnSpc>
              <a:spcBef>
                <a:spcPts val="300"/>
              </a:spcBef>
            </a:pPr>
            <a:r>
              <a:rPr lang="ja-JP" altLang="en-US" sz="1400" smtClean="0"/>
              <a:t>商用データベースなどで、権利者から白書での利用に限って利用を許可されているデータでグラフを作成している場合。</a:t>
            </a:r>
            <a:endParaRPr lang="en-US" altLang="ja-JP" sz="1400" smtClean="0"/>
          </a:p>
          <a:p>
            <a:pPr lvl="2">
              <a:lnSpc>
                <a:spcPts val="1400"/>
              </a:lnSpc>
              <a:spcBef>
                <a:spcPts val="300"/>
              </a:spcBef>
            </a:pPr>
            <a:r>
              <a:rPr lang="ja-JP" altLang="en-US" sz="1400" smtClean="0"/>
              <a:t>これらは著作権は無いが、ライセンスにより元のデータ作成者の権利が残っている可能性がある。</a:t>
            </a:r>
            <a:endParaRPr lang="en-US" altLang="ja-JP" sz="1400" smtClean="0"/>
          </a:p>
          <a:p>
            <a:pPr lvl="1">
              <a:lnSpc>
                <a:spcPts val="1400"/>
              </a:lnSpc>
              <a:spcBef>
                <a:spcPts val="300"/>
              </a:spcBef>
            </a:pPr>
            <a:endParaRPr lang="en-US" altLang="ja-JP" sz="1400" smtClean="0"/>
          </a:p>
          <a:p>
            <a:pPr>
              <a:lnSpc>
                <a:spcPts val="1400"/>
              </a:lnSpc>
              <a:spcBef>
                <a:spcPts val="300"/>
              </a:spcBef>
            </a:pPr>
            <a:r>
              <a:rPr lang="ja-JP" altLang="en-US" sz="1400" smtClean="0"/>
              <a:t>図の権利の判断について、複数の著作物をもとに新たな図を作成した場合、その図には元の著作者の権利が及んでいるかということを確認したい。</a:t>
            </a:r>
            <a:endParaRPr lang="en-US" altLang="ja-JP" sz="1400" smtClean="0"/>
          </a:p>
          <a:p>
            <a:pPr lvl="1">
              <a:lnSpc>
                <a:spcPts val="1400"/>
              </a:lnSpc>
              <a:spcBef>
                <a:spcPts val="300"/>
              </a:spcBef>
            </a:pPr>
            <a:r>
              <a:rPr lang="ja-JP" altLang="en-US" sz="1400" smtClean="0"/>
              <a:t>パターン⑤：　複数の著作物から新たな図を作成している　</a:t>
            </a:r>
          </a:p>
          <a:p>
            <a:pPr lvl="2">
              <a:lnSpc>
                <a:spcPts val="1400"/>
              </a:lnSpc>
              <a:spcBef>
                <a:spcPts val="300"/>
              </a:spcBef>
            </a:pPr>
            <a:r>
              <a:rPr lang="ja-JP" altLang="en-US" sz="1400" smtClean="0"/>
              <a:t>権利の確認をする際に、元の著作者まで遡って権利確認が必要か。</a:t>
            </a:r>
          </a:p>
          <a:p>
            <a:pPr>
              <a:lnSpc>
                <a:spcPts val="1400"/>
              </a:lnSpc>
              <a:spcBef>
                <a:spcPts val="300"/>
              </a:spcBef>
            </a:pPr>
            <a:endParaRPr lang="ja-JP" altLang="en-US" sz="1400" smtClean="0"/>
          </a:p>
          <a:p>
            <a:pPr>
              <a:lnSpc>
                <a:spcPts val="1400"/>
              </a:lnSpc>
              <a:spcBef>
                <a:spcPts val="300"/>
              </a:spcBef>
            </a:pPr>
            <a:r>
              <a:rPr lang="ja-JP" altLang="en-US" sz="1400" smtClean="0"/>
              <a:t>写真の権利の判断について、肖像権が残っている場合の対応方法を確認したい。</a:t>
            </a:r>
            <a:endParaRPr lang="en-US" altLang="ja-JP" sz="1400" smtClean="0"/>
          </a:p>
          <a:p>
            <a:pPr lvl="1">
              <a:lnSpc>
                <a:spcPts val="1400"/>
              </a:lnSpc>
              <a:spcBef>
                <a:spcPts val="300"/>
              </a:spcBef>
            </a:pPr>
            <a:r>
              <a:rPr lang="ja-JP" altLang="en-US" sz="1400" smtClean="0"/>
              <a:t>パターン⑥：　肖像権が残っている。　</a:t>
            </a:r>
            <a:endParaRPr lang="en-US" altLang="ja-JP" sz="1400" smtClean="0"/>
          </a:p>
          <a:p>
            <a:pPr lvl="2">
              <a:lnSpc>
                <a:spcPts val="1400"/>
              </a:lnSpc>
              <a:spcBef>
                <a:spcPts val="300"/>
              </a:spcBef>
            </a:pPr>
            <a:r>
              <a:rPr lang="ja-JP" altLang="en-US" sz="1400" smtClean="0"/>
              <a:t>人の写っている写真を利用している場合で、著作権者は二次利用を許諾しているが、肖像権者からは許諾を得ているか不明な場合。</a:t>
            </a:r>
            <a:endParaRPr lang="en-US" altLang="ja-JP" sz="1400" smtClean="0"/>
          </a:p>
          <a:p>
            <a:pPr>
              <a:lnSpc>
                <a:spcPts val="1400"/>
              </a:lnSpc>
              <a:spcBef>
                <a:spcPts val="300"/>
              </a:spcBef>
            </a:pPr>
            <a:endParaRPr lang="ja-JP" altLang="en-US" sz="1400" smtClean="0"/>
          </a:p>
          <a:p>
            <a:pPr>
              <a:lnSpc>
                <a:spcPts val="1400"/>
              </a:lnSpc>
              <a:spcBef>
                <a:spcPts val="300"/>
              </a:spcBef>
            </a:pPr>
            <a:endParaRPr lang="ja-JP" altLang="en-US" sz="140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25A2F97F-D434-440E-BD7A-E9C9FE2F03D5}" type="slidenum">
              <a:rPr lang="ja-JP" altLang="en-US" smtClean="0">
                <a:solidFill>
                  <a:schemeClr val="tx1"/>
                </a:solidFill>
              </a:rPr>
              <a:pPr>
                <a:defRPr/>
              </a:pPr>
              <a:t>37</a:t>
            </a:fld>
            <a:endParaRPr lang="ja-JP" altLang="en-US" dirty="0">
              <a:solidFill>
                <a:schemeClr val="tx1"/>
              </a:solidFill>
            </a:endParaRPr>
          </a:p>
        </p:txBody>
      </p:sp>
      <p:sp>
        <p:nvSpPr>
          <p:cNvPr id="56322" name="タイトル 1"/>
          <p:cNvSpPr>
            <a:spLocks noGrp="1"/>
          </p:cNvSpPr>
          <p:nvPr>
            <p:ph type="title"/>
          </p:nvPr>
        </p:nvSpPr>
        <p:spPr>
          <a:xfrm>
            <a:off x="404813" y="165100"/>
            <a:ext cx="8229600" cy="792163"/>
          </a:xfrm>
        </p:spPr>
        <p:txBody>
          <a:bodyPr/>
          <a:lstStyle/>
          <a:p>
            <a:pPr eaLnBrk="1" hangingPunct="1"/>
            <a:r>
              <a:rPr lang="ja-JP" altLang="en-US" sz="2400" smtClean="0"/>
              <a:t>参考３．パターン①</a:t>
            </a:r>
          </a:p>
        </p:txBody>
      </p:sp>
      <p:sp>
        <p:nvSpPr>
          <p:cNvPr id="56323" name="コンテンツ プレースホルダー 1"/>
          <p:cNvSpPr>
            <a:spLocks noGrp="1"/>
          </p:cNvSpPr>
          <p:nvPr>
            <p:ph sz="quarter" idx="1"/>
          </p:nvPr>
        </p:nvSpPr>
        <p:spPr>
          <a:xfrm>
            <a:off x="436563" y="989013"/>
            <a:ext cx="8580437" cy="1055687"/>
          </a:xfrm>
        </p:spPr>
        <p:txBody>
          <a:bodyPr/>
          <a:lstStyle/>
          <a:p>
            <a:pPr>
              <a:lnSpc>
                <a:spcPts val="1400"/>
              </a:lnSpc>
              <a:spcBef>
                <a:spcPts val="300"/>
              </a:spcBef>
            </a:pPr>
            <a:r>
              <a:rPr lang="ja-JP" altLang="en-US" sz="1400" smtClean="0"/>
              <a:t>グラフの比較等において、説明の文章や解説が記載されている。</a:t>
            </a:r>
          </a:p>
        </p:txBody>
      </p:sp>
      <p:pic>
        <p:nvPicPr>
          <p:cNvPr id="56324" name="Picture 6"/>
          <p:cNvPicPr>
            <a:picLocks noChangeAspect="1" noChangeArrowheads="1"/>
          </p:cNvPicPr>
          <p:nvPr/>
        </p:nvPicPr>
        <p:blipFill>
          <a:blip r:embed="rId2"/>
          <a:srcRect/>
          <a:stretch>
            <a:fillRect/>
          </a:stretch>
        </p:blipFill>
        <p:spPr bwMode="auto">
          <a:xfrm>
            <a:off x="293688" y="2635250"/>
            <a:ext cx="4013200" cy="2784475"/>
          </a:xfrm>
          <a:prstGeom prst="rect">
            <a:avLst/>
          </a:prstGeom>
          <a:noFill/>
          <a:ln w="9525">
            <a:noFill/>
            <a:miter lim="800000"/>
            <a:headEnd/>
            <a:tailEnd/>
          </a:ln>
        </p:spPr>
      </p:pic>
      <p:sp>
        <p:nvSpPr>
          <p:cNvPr id="56325" name="Text Box 7"/>
          <p:cNvSpPr txBox="1">
            <a:spLocks noChangeArrowheads="1"/>
          </p:cNvSpPr>
          <p:nvPr/>
        </p:nvSpPr>
        <p:spPr bwMode="auto">
          <a:xfrm>
            <a:off x="414338" y="2074863"/>
            <a:ext cx="4752975" cy="274637"/>
          </a:xfrm>
          <a:prstGeom prst="rect">
            <a:avLst/>
          </a:prstGeom>
          <a:noFill/>
          <a:ln w="9525">
            <a:noFill/>
            <a:miter lim="800000"/>
            <a:headEnd/>
            <a:tailEnd/>
          </a:ln>
        </p:spPr>
        <p:txBody>
          <a:bodyPr>
            <a:spAutoFit/>
          </a:bodyPr>
          <a:lstStyle/>
          <a:p>
            <a:pPr>
              <a:spcBef>
                <a:spcPct val="50000"/>
              </a:spcBef>
            </a:pPr>
            <a:r>
              <a:rPr lang="ja-JP" altLang="en-US" sz="1200"/>
              <a:t>図表</a:t>
            </a:r>
            <a:r>
              <a:rPr lang="en-US" altLang="ja-JP" sz="1200"/>
              <a:t>2-2-1-14</a:t>
            </a:r>
            <a:r>
              <a:rPr lang="ja-JP" altLang="en-US" sz="1200"/>
              <a:t>　米国における移動体通信事業の動向</a:t>
            </a:r>
          </a:p>
        </p:txBody>
      </p:sp>
      <p:sp>
        <p:nvSpPr>
          <p:cNvPr id="56326" name="Rectangle 8"/>
          <p:cNvSpPr>
            <a:spLocks noChangeArrowheads="1"/>
          </p:cNvSpPr>
          <p:nvPr/>
        </p:nvSpPr>
        <p:spPr bwMode="auto">
          <a:xfrm>
            <a:off x="917575" y="5594350"/>
            <a:ext cx="3378200" cy="457200"/>
          </a:xfrm>
          <a:prstGeom prst="rect">
            <a:avLst/>
          </a:prstGeom>
          <a:noFill/>
          <a:ln w="9525">
            <a:noFill/>
            <a:miter lim="800000"/>
            <a:headEnd/>
            <a:tailEnd/>
          </a:ln>
        </p:spPr>
        <p:txBody>
          <a:bodyPr anchor="ctr">
            <a:spAutoFit/>
          </a:bodyPr>
          <a:lstStyle/>
          <a:p>
            <a:r>
              <a:rPr lang="ja-JP" altLang="en-US" sz="1200"/>
              <a:t>（出典）総務省「情報通信産業・サービスの動向・国際比較に関する調査研究」（平成</a:t>
            </a:r>
            <a:r>
              <a:rPr lang="en-US" altLang="ja-JP" sz="1200"/>
              <a:t>24</a:t>
            </a:r>
            <a:r>
              <a:rPr lang="ja-JP" altLang="en-US" sz="1200"/>
              <a:t>年） </a:t>
            </a:r>
          </a:p>
        </p:txBody>
      </p:sp>
      <p:sp>
        <p:nvSpPr>
          <p:cNvPr id="11" name="正方形/長方形 10"/>
          <p:cNvSpPr/>
          <p:nvPr/>
        </p:nvSpPr>
        <p:spPr>
          <a:xfrm>
            <a:off x="1978025" y="3113088"/>
            <a:ext cx="871538" cy="20748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pic>
        <p:nvPicPr>
          <p:cNvPr id="56328" name="Picture 12" descr="図表2-2-3-7　接触時間及びモバイル関連支出額の端末別比較のグラフ"/>
          <p:cNvPicPr>
            <a:picLocks noChangeAspect="1" noChangeArrowheads="1"/>
          </p:cNvPicPr>
          <p:nvPr/>
        </p:nvPicPr>
        <p:blipFill>
          <a:blip r:embed="rId3"/>
          <a:srcRect/>
          <a:stretch>
            <a:fillRect/>
          </a:stretch>
        </p:blipFill>
        <p:spPr bwMode="auto">
          <a:xfrm>
            <a:off x="4365625" y="2825750"/>
            <a:ext cx="4513263" cy="2293938"/>
          </a:xfrm>
          <a:prstGeom prst="rect">
            <a:avLst/>
          </a:prstGeom>
          <a:noFill/>
          <a:ln w="9525">
            <a:noFill/>
            <a:miter lim="800000"/>
            <a:headEnd/>
            <a:tailEnd/>
          </a:ln>
        </p:spPr>
      </p:pic>
      <p:sp>
        <p:nvSpPr>
          <p:cNvPr id="56329" name="Text Box 6"/>
          <p:cNvSpPr txBox="1">
            <a:spLocks noChangeArrowheads="1"/>
          </p:cNvSpPr>
          <p:nvPr/>
        </p:nvSpPr>
        <p:spPr bwMode="auto">
          <a:xfrm>
            <a:off x="4645025" y="2076450"/>
            <a:ext cx="4243388" cy="274638"/>
          </a:xfrm>
          <a:prstGeom prst="rect">
            <a:avLst/>
          </a:prstGeom>
          <a:noFill/>
          <a:ln w="9525">
            <a:noFill/>
            <a:miter lim="800000"/>
            <a:headEnd/>
            <a:tailEnd/>
          </a:ln>
        </p:spPr>
        <p:txBody>
          <a:bodyPr>
            <a:spAutoFit/>
          </a:bodyPr>
          <a:lstStyle/>
          <a:p>
            <a:pPr>
              <a:spcBef>
                <a:spcPct val="50000"/>
              </a:spcBef>
            </a:pPr>
            <a:r>
              <a:rPr lang="ja-JP" altLang="en-US" sz="1200"/>
              <a:t>図表</a:t>
            </a:r>
            <a:r>
              <a:rPr lang="en-US" altLang="ja-JP" sz="1200"/>
              <a:t>2-2-3-7</a:t>
            </a:r>
            <a:r>
              <a:rPr lang="ja-JP" altLang="en-US" sz="1200"/>
              <a:t>　接触時間及びモバイル関連支出額の端末別比較 </a:t>
            </a:r>
          </a:p>
        </p:txBody>
      </p:sp>
      <p:sp>
        <p:nvSpPr>
          <p:cNvPr id="56330" name="Rectangle 7"/>
          <p:cNvSpPr>
            <a:spLocks noChangeArrowheads="1"/>
          </p:cNvSpPr>
          <p:nvPr/>
        </p:nvSpPr>
        <p:spPr bwMode="auto">
          <a:xfrm>
            <a:off x="5178425" y="5565775"/>
            <a:ext cx="3667125" cy="461963"/>
          </a:xfrm>
          <a:prstGeom prst="rect">
            <a:avLst/>
          </a:prstGeom>
          <a:noFill/>
          <a:ln w="9525">
            <a:noFill/>
            <a:miter lim="800000"/>
            <a:headEnd/>
            <a:tailEnd/>
          </a:ln>
        </p:spPr>
        <p:txBody>
          <a:bodyPr anchor="ctr">
            <a:spAutoFit/>
          </a:bodyPr>
          <a:lstStyle/>
          <a:p>
            <a:r>
              <a:rPr lang="ja-JP" altLang="en-US" sz="1200"/>
              <a:t>（出典）総務省「情報通信産業・サービスの動向・国際比較に関する調査研究」（平成</a:t>
            </a:r>
            <a:r>
              <a:rPr lang="en-US" altLang="ja-JP" sz="1200"/>
              <a:t>24</a:t>
            </a:r>
            <a:r>
              <a:rPr lang="ja-JP" altLang="en-US" sz="1200"/>
              <a:t>年）</a:t>
            </a:r>
          </a:p>
        </p:txBody>
      </p:sp>
      <p:sp>
        <p:nvSpPr>
          <p:cNvPr id="18" name="正方形/長方形 17"/>
          <p:cNvSpPr/>
          <p:nvPr/>
        </p:nvSpPr>
        <p:spPr>
          <a:xfrm>
            <a:off x="4873625" y="3817938"/>
            <a:ext cx="442913" cy="4349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7092A4B7-9108-43F9-B48C-E3C996978803}" type="slidenum">
              <a:rPr lang="ja-JP" altLang="en-US" smtClean="0">
                <a:solidFill>
                  <a:schemeClr val="tx1"/>
                </a:solidFill>
              </a:rPr>
              <a:pPr>
                <a:defRPr/>
              </a:pPr>
              <a:t>38</a:t>
            </a:fld>
            <a:endParaRPr lang="ja-JP" altLang="en-US" dirty="0">
              <a:solidFill>
                <a:schemeClr val="tx1"/>
              </a:solidFill>
            </a:endParaRPr>
          </a:p>
        </p:txBody>
      </p:sp>
      <p:sp>
        <p:nvSpPr>
          <p:cNvPr id="57346" name="タイトル 1"/>
          <p:cNvSpPr>
            <a:spLocks noGrp="1"/>
          </p:cNvSpPr>
          <p:nvPr>
            <p:ph type="title"/>
          </p:nvPr>
        </p:nvSpPr>
        <p:spPr>
          <a:xfrm>
            <a:off x="404813" y="165100"/>
            <a:ext cx="8229600" cy="792163"/>
          </a:xfrm>
        </p:spPr>
        <p:txBody>
          <a:bodyPr/>
          <a:lstStyle/>
          <a:p>
            <a:pPr eaLnBrk="1" hangingPunct="1"/>
            <a:r>
              <a:rPr lang="ja-JP" altLang="en-US" sz="2400" smtClean="0"/>
              <a:t>参考４．パターン②</a:t>
            </a:r>
          </a:p>
        </p:txBody>
      </p:sp>
      <p:sp>
        <p:nvSpPr>
          <p:cNvPr id="57347" name="コンテンツ プレースホルダー 1"/>
          <p:cNvSpPr>
            <a:spLocks noGrp="1"/>
          </p:cNvSpPr>
          <p:nvPr>
            <p:ph sz="quarter" idx="1"/>
          </p:nvPr>
        </p:nvSpPr>
        <p:spPr>
          <a:xfrm>
            <a:off x="436563" y="989013"/>
            <a:ext cx="8580437" cy="1055687"/>
          </a:xfrm>
        </p:spPr>
        <p:txBody>
          <a:bodyPr/>
          <a:lstStyle/>
          <a:p>
            <a:pPr>
              <a:lnSpc>
                <a:spcPts val="1400"/>
              </a:lnSpc>
              <a:spcBef>
                <a:spcPts val="300"/>
              </a:spcBef>
            </a:pPr>
            <a:r>
              <a:rPr lang="ja-JP" altLang="en-US" sz="1400" smtClean="0"/>
              <a:t>グラフと図が組み合わさっている。</a:t>
            </a:r>
          </a:p>
        </p:txBody>
      </p:sp>
      <p:sp>
        <p:nvSpPr>
          <p:cNvPr id="57348" name="Text Box 5"/>
          <p:cNvSpPr txBox="1">
            <a:spLocks noChangeArrowheads="1"/>
          </p:cNvSpPr>
          <p:nvPr/>
        </p:nvSpPr>
        <p:spPr bwMode="auto">
          <a:xfrm>
            <a:off x="676275" y="1543050"/>
            <a:ext cx="4752975" cy="274638"/>
          </a:xfrm>
          <a:prstGeom prst="rect">
            <a:avLst/>
          </a:prstGeom>
          <a:noFill/>
          <a:ln w="9525">
            <a:noFill/>
            <a:miter lim="800000"/>
            <a:headEnd/>
            <a:tailEnd/>
          </a:ln>
        </p:spPr>
        <p:txBody>
          <a:bodyPr>
            <a:spAutoFit/>
          </a:bodyPr>
          <a:lstStyle/>
          <a:p>
            <a:pPr>
              <a:spcBef>
                <a:spcPct val="50000"/>
              </a:spcBef>
            </a:pPr>
            <a:r>
              <a:rPr lang="ja-JP" altLang="en-US" sz="1200"/>
              <a:t>図表</a:t>
            </a:r>
            <a:r>
              <a:rPr lang="en-US" altLang="ja-JP" sz="1200"/>
              <a:t>1-2-4-1</a:t>
            </a:r>
            <a:r>
              <a:rPr lang="ja-JP" altLang="en-US" sz="1200"/>
              <a:t>　インターネットの経済成長に対する寄与 </a:t>
            </a:r>
          </a:p>
        </p:txBody>
      </p:sp>
      <p:sp>
        <p:nvSpPr>
          <p:cNvPr id="57349" name="Rectangle 6"/>
          <p:cNvSpPr>
            <a:spLocks noChangeArrowheads="1"/>
          </p:cNvSpPr>
          <p:nvPr/>
        </p:nvSpPr>
        <p:spPr bwMode="auto">
          <a:xfrm>
            <a:off x="652463" y="4259263"/>
            <a:ext cx="3249612" cy="647700"/>
          </a:xfrm>
          <a:prstGeom prst="rect">
            <a:avLst/>
          </a:prstGeom>
          <a:noFill/>
          <a:ln w="9525">
            <a:noFill/>
            <a:miter lim="800000"/>
            <a:headEnd/>
            <a:tailEnd/>
          </a:ln>
        </p:spPr>
        <p:txBody>
          <a:bodyPr anchor="ctr">
            <a:spAutoFit/>
          </a:bodyPr>
          <a:lstStyle/>
          <a:p>
            <a:r>
              <a:rPr lang="ja-JP" altLang="en-US" sz="1200"/>
              <a:t>（出典）</a:t>
            </a:r>
            <a:r>
              <a:rPr lang="en-US" altLang="ja-JP" sz="1200"/>
              <a:t>McKinsey &amp; Company, “Internet matters: The Net’s sweeping impact on growth, jobs, and prosperity” </a:t>
            </a:r>
            <a:endParaRPr lang="ja-JP" altLang="en-US" sz="1200"/>
          </a:p>
        </p:txBody>
      </p:sp>
      <p:pic>
        <p:nvPicPr>
          <p:cNvPr id="57350" name="Picture 7" descr="図表1-2-4-1　インターネットの経済成長に対する寄与の図"/>
          <p:cNvPicPr>
            <a:picLocks noChangeAspect="1" noChangeArrowheads="1"/>
          </p:cNvPicPr>
          <p:nvPr/>
        </p:nvPicPr>
        <p:blipFill>
          <a:blip r:embed="rId2"/>
          <a:srcRect/>
          <a:stretch>
            <a:fillRect/>
          </a:stretch>
        </p:blipFill>
        <p:spPr bwMode="auto">
          <a:xfrm>
            <a:off x="536575" y="1793875"/>
            <a:ext cx="4121150" cy="2389188"/>
          </a:xfrm>
          <a:prstGeom prst="rect">
            <a:avLst/>
          </a:prstGeom>
          <a:noFill/>
          <a:ln w="9525">
            <a:noFill/>
            <a:miter lim="800000"/>
            <a:headEnd/>
            <a:tailEnd/>
          </a:ln>
        </p:spPr>
      </p:pic>
      <p:pic>
        <p:nvPicPr>
          <p:cNvPr id="57351" name="Picture 14" descr="図表4-5-3-9　我が国のインターネットにおけるトラヒックの集計・試算の表"/>
          <p:cNvPicPr>
            <a:picLocks noChangeAspect="1" noChangeArrowheads="1"/>
          </p:cNvPicPr>
          <p:nvPr/>
        </p:nvPicPr>
        <p:blipFill>
          <a:blip r:embed="rId3"/>
          <a:srcRect/>
          <a:stretch>
            <a:fillRect/>
          </a:stretch>
        </p:blipFill>
        <p:spPr bwMode="auto">
          <a:xfrm>
            <a:off x="4894263" y="1766888"/>
            <a:ext cx="4037012" cy="3878262"/>
          </a:xfrm>
          <a:prstGeom prst="rect">
            <a:avLst/>
          </a:prstGeom>
          <a:noFill/>
          <a:ln w="9525">
            <a:noFill/>
            <a:miter lim="800000"/>
            <a:headEnd/>
            <a:tailEnd/>
          </a:ln>
        </p:spPr>
      </p:pic>
      <p:sp>
        <p:nvSpPr>
          <p:cNvPr id="57352" name="Rectangle 8"/>
          <p:cNvSpPr>
            <a:spLocks noChangeArrowheads="1"/>
          </p:cNvSpPr>
          <p:nvPr/>
        </p:nvSpPr>
        <p:spPr bwMode="auto">
          <a:xfrm>
            <a:off x="5243513" y="5749925"/>
            <a:ext cx="3294062" cy="460375"/>
          </a:xfrm>
          <a:prstGeom prst="rect">
            <a:avLst/>
          </a:prstGeom>
          <a:noFill/>
          <a:ln w="9525">
            <a:noFill/>
            <a:miter lim="800000"/>
            <a:headEnd/>
            <a:tailEnd/>
          </a:ln>
        </p:spPr>
        <p:txBody>
          <a:bodyPr anchor="ctr">
            <a:spAutoFit/>
          </a:bodyPr>
          <a:lstStyle/>
          <a:p>
            <a:r>
              <a:rPr lang="ja-JP" altLang="en-US" sz="1200"/>
              <a:t>総務省「我が国のインターネットにおけるトラヒックの集計・試算」により作成</a:t>
            </a:r>
          </a:p>
        </p:txBody>
      </p:sp>
      <p:sp>
        <p:nvSpPr>
          <p:cNvPr id="57353" name="Text Box 7"/>
          <p:cNvSpPr txBox="1">
            <a:spLocks noChangeArrowheads="1"/>
          </p:cNvSpPr>
          <p:nvPr/>
        </p:nvSpPr>
        <p:spPr bwMode="auto">
          <a:xfrm>
            <a:off x="4703763" y="1531938"/>
            <a:ext cx="4752975" cy="274637"/>
          </a:xfrm>
          <a:prstGeom prst="rect">
            <a:avLst/>
          </a:prstGeom>
          <a:noFill/>
          <a:ln w="9525">
            <a:noFill/>
            <a:miter lim="800000"/>
            <a:headEnd/>
            <a:tailEnd/>
          </a:ln>
        </p:spPr>
        <p:txBody>
          <a:bodyPr>
            <a:spAutoFit/>
          </a:bodyPr>
          <a:lstStyle/>
          <a:p>
            <a:pPr>
              <a:spcBef>
                <a:spcPct val="50000"/>
              </a:spcBef>
            </a:pPr>
            <a:r>
              <a:rPr lang="ja-JP" altLang="en-US" sz="1200"/>
              <a:t>図表</a:t>
            </a:r>
            <a:r>
              <a:rPr lang="en-US" altLang="ja-JP" sz="1200"/>
              <a:t>4-5-3-9</a:t>
            </a:r>
            <a:r>
              <a:rPr lang="ja-JP" altLang="en-US" sz="1200"/>
              <a:t>　我が国のインターネットにおけるトラヒックの集計・試算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FED191AC-DCB3-49C5-B021-2E5AE49C878E}" type="slidenum">
              <a:rPr lang="ja-JP" altLang="en-US" smtClean="0"/>
              <a:pPr>
                <a:defRPr/>
              </a:pPr>
              <a:t>3</a:t>
            </a:fld>
            <a:endParaRPr lang="ja-JP" altLang="en-US" dirty="0"/>
          </a:p>
        </p:txBody>
      </p:sp>
      <p:sp>
        <p:nvSpPr>
          <p:cNvPr id="17410" name="タイトル 1"/>
          <p:cNvSpPr>
            <a:spLocks noGrp="1"/>
          </p:cNvSpPr>
          <p:nvPr>
            <p:ph type="title"/>
          </p:nvPr>
        </p:nvSpPr>
        <p:spPr>
          <a:xfrm>
            <a:off x="404813" y="165100"/>
            <a:ext cx="8229600" cy="777875"/>
          </a:xfrm>
        </p:spPr>
        <p:txBody>
          <a:bodyPr/>
          <a:lstStyle/>
          <a:p>
            <a:pPr eaLnBrk="1" hangingPunct="1"/>
            <a:r>
              <a:rPr lang="ja-JP" altLang="en-US" sz="2400" smtClean="0"/>
              <a:t>（１）公共データの利用条件に係る現状と課題</a:t>
            </a:r>
          </a:p>
        </p:txBody>
      </p:sp>
      <p:sp>
        <p:nvSpPr>
          <p:cNvPr id="17411" name="コンテンツ プレースホルダー 1"/>
          <p:cNvSpPr>
            <a:spLocks noGrp="1"/>
          </p:cNvSpPr>
          <p:nvPr>
            <p:ph sz="quarter" idx="1"/>
          </p:nvPr>
        </p:nvSpPr>
        <p:spPr>
          <a:xfrm>
            <a:off x="457200" y="1219200"/>
            <a:ext cx="8229600" cy="3181350"/>
          </a:xfrm>
        </p:spPr>
        <p:txBody>
          <a:bodyPr/>
          <a:lstStyle/>
          <a:p>
            <a:pPr lvl="1"/>
            <a:endParaRPr lang="en-US" altLang="ja-JP" smtClean="0"/>
          </a:p>
          <a:p>
            <a:endParaRPr lang="en-US" altLang="ja-JP" smtClean="0"/>
          </a:p>
        </p:txBody>
      </p:sp>
      <p:graphicFrame>
        <p:nvGraphicFramePr>
          <p:cNvPr id="4" name="表 3"/>
          <p:cNvGraphicFramePr>
            <a:graphicFrameLocks noGrp="1"/>
          </p:cNvGraphicFramePr>
          <p:nvPr>
            <p:extLst>
              <p:ext uri="{D42A27DB-BD31-4B8C-83A1-F6EECF244321}">
                <p14:modId xmlns:p14="http://schemas.microsoft.com/office/powerpoint/2010/main" val="2489579617"/>
              </p:ext>
            </p:extLst>
          </p:nvPr>
        </p:nvGraphicFramePr>
        <p:xfrm>
          <a:off x="349250" y="2106613"/>
          <a:ext cx="8558373" cy="4143571"/>
        </p:xfrm>
        <a:graphic>
          <a:graphicData uri="http://schemas.openxmlformats.org/drawingml/2006/table">
            <a:tbl>
              <a:tblPr firstRow="1" bandRow="1">
                <a:tableStyleId>{5C22544A-7EE6-4342-B048-85BDC9FD1C3A}</a:tableStyleId>
              </a:tblPr>
              <a:tblGrid>
                <a:gridCol w="6328880"/>
                <a:gridCol w="2229493"/>
              </a:tblGrid>
              <a:tr h="328491">
                <a:tc>
                  <a:txBody>
                    <a:bodyPr/>
                    <a:lstStyle/>
                    <a:p>
                      <a:pPr algn="ctr">
                        <a:lnSpc>
                          <a:spcPts val="1300"/>
                        </a:lnSpc>
                      </a:pPr>
                      <a:r>
                        <a:rPr kumimoji="1" lang="ja-JP" altLang="en-US" sz="1200" dirty="0" smtClean="0">
                          <a:solidFill>
                            <a:schemeClr val="bg1"/>
                          </a:solidFill>
                        </a:rPr>
                        <a:t>利用条件の記載内容（現状）</a:t>
                      </a:r>
                      <a:endParaRPr kumimoji="1" lang="ja-JP" altLang="en-US" sz="1200" dirty="0">
                        <a:solidFill>
                          <a:schemeClr val="bg1"/>
                        </a:solidFill>
                      </a:endParaRPr>
                    </a:p>
                  </a:txBody>
                  <a:tcPr anchor="ctr"/>
                </a:tc>
                <a:tc>
                  <a:txBody>
                    <a:bodyPr/>
                    <a:lstStyle/>
                    <a:p>
                      <a:pPr algn="ctr">
                        <a:lnSpc>
                          <a:spcPts val="1300"/>
                        </a:lnSpc>
                      </a:pPr>
                      <a:r>
                        <a:rPr kumimoji="1" lang="ja-JP" altLang="en-US" sz="1200" dirty="0" smtClean="0">
                          <a:solidFill>
                            <a:schemeClr val="bg1"/>
                          </a:solidFill>
                        </a:rPr>
                        <a:t>課題</a:t>
                      </a:r>
                      <a:endParaRPr kumimoji="1" lang="ja-JP" altLang="en-US" sz="1200" dirty="0">
                        <a:solidFill>
                          <a:schemeClr val="bg1"/>
                        </a:solidFill>
                      </a:endParaRPr>
                    </a:p>
                  </a:txBody>
                  <a:tcPr anchor="ctr"/>
                </a:tc>
              </a:tr>
              <a:tr h="1278541">
                <a:tc>
                  <a:txBody>
                    <a:bodyPr/>
                    <a:lstStyle/>
                    <a:p>
                      <a:pPr marL="0" indent="0">
                        <a:lnSpc>
                          <a:spcPts val="1300"/>
                        </a:lnSpc>
                        <a:buFont typeface="Arial" pitchFamily="34" charset="0"/>
                        <a:buNone/>
                      </a:pPr>
                      <a:r>
                        <a:rPr kumimoji="1" lang="ja-JP" altLang="en-US" sz="1200" u="none" dirty="0" smtClean="0">
                          <a:solidFill>
                            <a:schemeClr val="tx1"/>
                          </a:solidFill>
                        </a:rPr>
                        <a:t>（総務省ホームページの例）　</a:t>
                      </a:r>
                      <a:r>
                        <a:rPr kumimoji="1" lang="en-US" altLang="ja-JP" sz="1050" u="none" dirty="0" smtClean="0">
                          <a:solidFill>
                            <a:schemeClr val="tx1"/>
                          </a:solidFill>
                          <a:latin typeface="ＭＳ Ｐ明朝" pitchFamily="18" charset="-128"/>
                          <a:ea typeface="ＭＳ Ｐ明朝" pitchFamily="18" charset="-128"/>
                        </a:rPr>
                        <a:t>※</a:t>
                      </a:r>
                      <a:r>
                        <a:rPr kumimoji="1" lang="ja-JP" altLang="en-US" sz="1050" u="none" dirty="0" smtClean="0">
                          <a:solidFill>
                            <a:schemeClr val="tx1"/>
                          </a:solidFill>
                          <a:latin typeface="ＭＳ Ｐ明朝" pitchFamily="18" charset="-128"/>
                          <a:ea typeface="ＭＳ Ｐ明朝" pitchFamily="18" charset="-128"/>
                        </a:rPr>
                        <a:t>他府省庁のウェブサイトも同様の記載が多い。</a:t>
                      </a:r>
                      <a:endParaRPr kumimoji="1" lang="en-US" altLang="ja-JP" sz="1050" u="none" dirty="0" smtClean="0">
                        <a:solidFill>
                          <a:schemeClr val="tx1"/>
                        </a:solidFill>
                        <a:latin typeface="ＭＳ Ｐ明朝" pitchFamily="18" charset="-128"/>
                        <a:ea typeface="ＭＳ Ｐ明朝" pitchFamily="18" charset="-128"/>
                      </a:endParaRPr>
                    </a:p>
                    <a:p>
                      <a:pPr marL="92075" indent="-92075">
                        <a:lnSpc>
                          <a:spcPts val="1300"/>
                        </a:lnSpc>
                        <a:buFont typeface="Arial" pitchFamily="34" charset="0"/>
                        <a:buNone/>
                      </a:pPr>
                      <a:r>
                        <a:rPr kumimoji="1" lang="ja-JP" altLang="en-US" sz="1200" u="none" dirty="0" smtClean="0">
                          <a:solidFill>
                            <a:schemeClr val="tx1"/>
                          </a:solidFill>
                        </a:rPr>
                        <a:t>・「総務省ホームページ」に掲載されている個々の情報（文字、写真、イラスト等）は著作権の対象となっています。また、「総務省ホームページ」全体も編集著作物として著作権の対象となっており、ともに日本国著作権法及び国際条約により保護されています。</a:t>
                      </a:r>
                      <a:endParaRPr kumimoji="1" lang="en-US" altLang="ja-JP" sz="1200" u="none" dirty="0" smtClean="0">
                        <a:solidFill>
                          <a:schemeClr val="tx1"/>
                        </a:solidFill>
                      </a:endParaRPr>
                    </a:p>
                    <a:p>
                      <a:pPr marL="92075" indent="-92075">
                        <a:lnSpc>
                          <a:spcPts val="1300"/>
                        </a:lnSpc>
                        <a:buFont typeface="Arial" pitchFamily="34" charset="0"/>
                        <a:buNone/>
                      </a:pPr>
                      <a:r>
                        <a:rPr kumimoji="1" lang="ja-JP" altLang="en-US" sz="1200" u="none" dirty="0" smtClean="0">
                          <a:solidFill>
                            <a:schemeClr val="tx1"/>
                          </a:solidFill>
                        </a:rPr>
                        <a:t>・当ホームページの内容の全部又は一部については、私的使用又は引用等著作権法上認められた行為として、適宜の方法により出典を明示することにより、引用・転載複製を行うことが出来ます。</a:t>
                      </a:r>
                      <a:endParaRPr kumimoji="1" lang="en-US" altLang="ja-JP" sz="1200" u="none" dirty="0" smtClean="0">
                        <a:solidFill>
                          <a:schemeClr val="tx1"/>
                        </a:solidFill>
                      </a:endParaRPr>
                    </a:p>
                    <a:p>
                      <a:pPr marL="92075" indent="-92075">
                        <a:lnSpc>
                          <a:spcPts val="1300"/>
                        </a:lnSpc>
                        <a:buFont typeface="Arial" pitchFamily="34" charset="0"/>
                        <a:buNone/>
                      </a:pPr>
                      <a:r>
                        <a:rPr kumimoji="1" lang="ja-JP" altLang="en-US" sz="1200" u="none" dirty="0" smtClean="0">
                          <a:solidFill>
                            <a:schemeClr val="tx1"/>
                          </a:solidFill>
                        </a:rPr>
                        <a:t>・ただし、「無断転載を禁じます」等の注記があるものについては、それに従ってください。</a:t>
                      </a:r>
                      <a:endParaRPr kumimoji="1" lang="en-US" altLang="ja-JP" sz="1200" u="none" dirty="0" smtClean="0">
                        <a:solidFill>
                          <a:schemeClr val="tx1"/>
                        </a:solidFill>
                      </a:endParaRPr>
                    </a:p>
                    <a:p>
                      <a:pPr marL="92075" indent="-92075">
                        <a:lnSpc>
                          <a:spcPts val="1300"/>
                        </a:lnSpc>
                        <a:buFont typeface="Arial" pitchFamily="34" charset="0"/>
                        <a:buNone/>
                      </a:pPr>
                      <a:r>
                        <a:rPr lang="ja-JP" altLang="en-US" sz="1200" u="none" dirty="0" smtClean="0">
                          <a:solidFill>
                            <a:schemeClr val="tx1"/>
                          </a:solidFill>
                          <a:effectLst/>
                        </a:rPr>
                        <a:t>・当ホームページの内容の全部又は一部について、総務省に無断で改変を行うことはできません。</a:t>
                      </a:r>
                      <a:endParaRPr kumimoji="1" lang="ja-JP" altLang="en-US" sz="1200" u="none" dirty="0" smtClean="0">
                        <a:solidFill>
                          <a:schemeClr val="tx1"/>
                        </a:solidFill>
                      </a:endParaRPr>
                    </a:p>
                  </a:txBody>
                  <a:tcPr/>
                </a:tc>
                <a:tc>
                  <a:txBody>
                    <a:bodyPr/>
                    <a:lstStyle/>
                    <a:p>
                      <a:pPr marL="92075" indent="-92075">
                        <a:lnSpc>
                          <a:spcPts val="1300"/>
                        </a:lnSpc>
                        <a:buFont typeface="Arial" pitchFamily="34" charset="0"/>
                        <a:buNone/>
                      </a:pPr>
                      <a:r>
                        <a:rPr kumimoji="1" lang="ja-JP" altLang="en-US" sz="1200" u="none" dirty="0" smtClean="0">
                          <a:solidFill>
                            <a:schemeClr val="tx1"/>
                          </a:solidFill>
                        </a:rPr>
                        <a:t>・著作権法で認められた行為（私的使用、引用等）が自由にできることを当然に言っているに過ぎない。（改変等の二次利用は事前許諾されていない）</a:t>
                      </a:r>
                    </a:p>
                  </a:txBody>
                  <a:tcPr/>
                </a:tc>
              </a:tr>
              <a:tr h="1056637">
                <a:tc>
                  <a:txBody>
                    <a:bodyPr/>
                    <a:lstStyle/>
                    <a:p>
                      <a:pPr marL="0" indent="0">
                        <a:lnSpc>
                          <a:spcPts val="1300"/>
                        </a:lnSpc>
                        <a:buFont typeface="Arial" pitchFamily="34" charset="0"/>
                        <a:buNone/>
                      </a:pPr>
                      <a:r>
                        <a:rPr kumimoji="1" lang="ja-JP" altLang="en-US" sz="1200" u="none" dirty="0" smtClean="0">
                          <a:solidFill>
                            <a:schemeClr val="tx1"/>
                          </a:solidFill>
                        </a:rPr>
                        <a:t>（総務省統計局ホームページの例）</a:t>
                      </a:r>
                      <a:endParaRPr kumimoji="1" lang="en-US" altLang="ja-JP" sz="1200" u="none" dirty="0" smtClean="0">
                        <a:solidFill>
                          <a:schemeClr val="tx1"/>
                        </a:solidFill>
                      </a:endParaRPr>
                    </a:p>
                    <a:p>
                      <a:pPr marL="0" marR="0" indent="0" algn="l" defTabSz="914400" rtl="0" eaLnBrk="1" fontAlgn="auto" latinLnBrk="0" hangingPunct="1">
                        <a:lnSpc>
                          <a:spcPts val="1300"/>
                        </a:lnSpc>
                        <a:spcBef>
                          <a:spcPts val="0"/>
                        </a:spcBef>
                        <a:spcAft>
                          <a:spcPts val="0"/>
                        </a:spcAft>
                        <a:buClrTx/>
                        <a:buSzTx/>
                        <a:buFont typeface="Arial" pitchFamily="34" charset="0"/>
                        <a:buNone/>
                        <a:tabLst/>
                        <a:defRPr/>
                      </a:pPr>
                      <a:r>
                        <a:rPr lang="en-US" altLang="ja-JP" sz="1200" b="0" u="none" dirty="0" smtClean="0">
                          <a:solidFill>
                            <a:schemeClr val="tx1"/>
                          </a:solidFill>
                          <a:effectLst/>
                        </a:rPr>
                        <a:t>【</a:t>
                      </a:r>
                      <a:r>
                        <a:rPr lang="ja-JP" altLang="en-US" sz="1200" b="0" u="none" dirty="0" smtClean="0">
                          <a:solidFill>
                            <a:schemeClr val="tx1"/>
                          </a:solidFill>
                          <a:effectLst/>
                        </a:rPr>
                        <a:t>著作権について</a:t>
                      </a:r>
                      <a:r>
                        <a:rPr lang="en-US" altLang="ja-JP" sz="1200" b="0" u="none" dirty="0" smtClean="0">
                          <a:solidFill>
                            <a:schemeClr val="tx1"/>
                          </a:solidFill>
                          <a:effectLst/>
                        </a:rPr>
                        <a:t>】</a:t>
                      </a:r>
                      <a:endParaRPr kumimoji="1" lang="en-US" altLang="ja-JP" sz="1200" b="0" u="none" dirty="0" smtClean="0">
                        <a:solidFill>
                          <a:schemeClr val="tx1"/>
                        </a:solidFill>
                      </a:endParaRPr>
                    </a:p>
                    <a:p>
                      <a:pPr marL="92075" indent="-92075">
                        <a:lnSpc>
                          <a:spcPts val="1300"/>
                        </a:lnSpc>
                        <a:buFont typeface="Arial" pitchFamily="34" charset="0"/>
                        <a:buNone/>
                      </a:pPr>
                      <a:r>
                        <a:rPr kumimoji="1" lang="ja-JP" altLang="en-US" sz="1200" u="none" dirty="0" smtClean="0">
                          <a:solidFill>
                            <a:schemeClr val="tx1"/>
                          </a:solidFill>
                        </a:rPr>
                        <a:t>・当ホームページに掲載されている解説文、図等の情報は著作権の対象となっています。また、ホームページ全体も編集著作物として、著作権の対象となっています。これらの著作権の対象となっている当ホームページの全部または一部は、著作権法及び国際条約により保護されています。</a:t>
                      </a:r>
                      <a:endParaRPr kumimoji="1" lang="en-US" altLang="ja-JP" sz="1200" u="none" dirty="0" smtClean="0">
                        <a:solidFill>
                          <a:schemeClr val="tx1"/>
                        </a:solidFill>
                      </a:endParaRPr>
                    </a:p>
                    <a:p>
                      <a:pPr marL="92075" indent="-92075">
                        <a:lnSpc>
                          <a:spcPts val="1300"/>
                        </a:lnSpc>
                        <a:buFont typeface="Arial" pitchFamily="34" charset="0"/>
                        <a:buNone/>
                      </a:pPr>
                      <a:r>
                        <a:rPr kumimoji="1" lang="ja-JP" altLang="en-US" sz="1200" u="none" dirty="0" smtClean="0">
                          <a:solidFill>
                            <a:schemeClr val="tx1"/>
                          </a:solidFill>
                        </a:rPr>
                        <a:t>・なお、当ホームページの一部を引用・転載する場合は、著作権法上認められた行為として出所を明示することにより行うことが出来ます。</a:t>
                      </a:r>
                      <a:endParaRPr kumimoji="1" lang="en-US" altLang="ja-JP" sz="1200" u="none" dirty="0" smtClean="0">
                        <a:solidFill>
                          <a:schemeClr val="tx1"/>
                        </a:solidFill>
                      </a:endParaRPr>
                    </a:p>
                    <a:p>
                      <a:pPr marL="92075" indent="-92075">
                        <a:lnSpc>
                          <a:spcPts val="1300"/>
                        </a:lnSpc>
                        <a:buFont typeface="Arial" pitchFamily="34" charset="0"/>
                        <a:buNone/>
                      </a:pPr>
                      <a:r>
                        <a:rPr kumimoji="1" lang="ja-JP" altLang="en-US" sz="1200" u="none" dirty="0" smtClean="0">
                          <a:solidFill>
                            <a:schemeClr val="tx1"/>
                          </a:solidFill>
                        </a:rPr>
                        <a:t>・商用目的で複製する場合は、予め</a:t>
                      </a:r>
                      <a:r>
                        <a:rPr kumimoji="1" lang="ja-JP" altLang="en-US" sz="1200" u="none" dirty="0" smtClean="0">
                          <a:solidFill>
                            <a:schemeClr val="tx1"/>
                          </a:solidFill>
                          <a:latin typeface="+mn-ea"/>
                          <a:ea typeface="+mn-ea"/>
                        </a:rPr>
                        <a:t>総務省</a:t>
                      </a:r>
                      <a:r>
                        <a:rPr kumimoji="1" lang="en-US" altLang="ja-JP" sz="1200" u="none" dirty="0" smtClean="0">
                          <a:solidFill>
                            <a:schemeClr val="tx1"/>
                          </a:solidFill>
                          <a:latin typeface="+mn-ea"/>
                          <a:ea typeface="+mn-ea"/>
                        </a:rPr>
                        <a:t>(stat_webmaster@soumu.go.jp)</a:t>
                      </a:r>
                      <a:r>
                        <a:rPr kumimoji="1" lang="ja-JP" altLang="en-US" sz="1200" u="none" dirty="0" err="1" smtClean="0">
                          <a:solidFill>
                            <a:schemeClr val="tx1"/>
                          </a:solidFill>
                          <a:latin typeface="+mn-ea"/>
                          <a:ea typeface="+mn-ea"/>
                        </a:rPr>
                        <a:t>まで</a:t>
                      </a:r>
                      <a:r>
                        <a:rPr kumimoji="1" lang="ja-JP" altLang="en-US" sz="1200" u="none" dirty="0" smtClean="0">
                          <a:solidFill>
                            <a:schemeClr val="tx1"/>
                          </a:solidFill>
                        </a:rPr>
                        <a:t>ご連絡ください。</a:t>
                      </a:r>
                      <a:endParaRPr kumimoji="1" lang="en-US" altLang="ja-JP" sz="1200" u="none" dirty="0" smtClean="0">
                        <a:solidFill>
                          <a:schemeClr val="tx1"/>
                        </a:solidFill>
                      </a:endParaRPr>
                    </a:p>
                    <a:p>
                      <a:pPr marL="92075" indent="-92075">
                        <a:lnSpc>
                          <a:spcPts val="1300"/>
                        </a:lnSpc>
                        <a:buFont typeface="Arial" pitchFamily="34" charset="0"/>
                        <a:buNone/>
                      </a:pPr>
                      <a:r>
                        <a:rPr kumimoji="1" lang="ja-JP" altLang="en-US" sz="1200" u="none" dirty="0" smtClean="0">
                          <a:solidFill>
                            <a:schemeClr val="tx1"/>
                          </a:solidFill>
                        </a:rPr>
                        <a:t>・また、当ホームページの全部又は一部について、総務省に無断で改変を行うことはできません。</a:t>
                      </a:r>
                      <a:endParaRPr kumimoji="1" lang="en-US" altLang="ja-JP" sz="1200" u="none" dirty="0" smtClean="0">
                        <a:solidFill>
                          <a:schemeClr val="tx1"/>
                        </a:solidFill>
                      </a:endParaRPr>
                    </a:p>
                    <a:p>
                      <a:pPr marL="0" marR="0" indent="0" algn="l" defTabSz="914400" rtl="0" eaLnBrk="1" fontAlgn="auto" latinLnBrk="0" hangingPunct="1">
                        <a:lnSpc>
                          <a:spcPts val="1300"/>
                        </a:lnSpc>
                        <a:spcBef>
                          <a:spcPts val="0"/>
                        </a:spcBef>
                        <a:spcAft>
                          <a:spcPts val="0"/>
                        </a:spcAft>
                        <a:buClrTx/>
                        <a:buSzTx/>
                        <a:buFont typeface="Arial" pitchFamily="34" charset="0"/>
                        <a:buNone/>
                        <a:tabLst/>
                        <a:defRPr/>
                      </a:pPr>
                      <a:r>
                        <a:rPr lang="en-US" altLang="ja-JP" sz="1200" b="0" u="none" dirty="0" smtClean="0">
                          <a:solidFill>
                            <a:schemeClr val="tx1"/>
                          </a:solidFill>
                          <a:effectLst/>
                        </a:rPr>
                        <a:t>【</a:t>
                      </a:r>
                      <a:r>
                        <a:rPr lang="ja-JP" altLang="en-US" sz="1200" b="0" u="none" dirty="0" smtClean="0">
                          <a:solidFill>
                            <a:schemeClr val="tx1"/>
                          </a:solidFill>
                          <a:effectLst/>
                        </a:rPr>
                        <a:t>引用・転載について</a:t>
                      </a:r>
                      <a:r>
                        <a:rPr lang="en-US" altLang="ja-JP" sz="1200" b="0" u="none" dirty="0" smtClean="0">
                          <a:solidFill>
                            <a:schemeClr val="tx1"/>
                          </a:solidFill>
                          <a:effectLst/>
                        </a:rPr>
                        <a:t>】</a:t>
                      </a:r>
                      <a:endParaRPr kumimoji="1" lang="en-US" altLang="ja-JP" sz="1200" b="0" u="none" dirty="0" smtClean="0">
                        <a:solidFill>
                          <a:schemeClr val="tx1"/>
                        </a:solidFill>
                      </a:endParaRPr>
                    </a:p>
                    <a:p>
                      <a:pPr marL="92075" indent="-92075">
                        <a:lnSpc>
                          <a:spcPts val="1300"/>
                        </a:lnSpc>
                        <a:buFont typeface="Arial" pitchFamily="34" charset="0"/>
                        <a:buNone/>
                      </a:pPr>
                      <a:r>
                        <a:rPr lang="ja-JP" altLang="en-US" sz="1200" u="none" dirty="0" smtClean="0">
                          <a:solidFill>
                            <a:schemeClr val="tx1"/>
                          </a:solidFill>
                          <a:effectLst/>
                        </a:rPr>
                        <a:t>・当ホームページの一部（ホームページからダウンロードできるエクセルファイル、</a:t>
                      </a:r>
                      <a:r>
                        <a:rPr lang="en-US" altLang="ja-JP" sz="1200" u="none" dirty="0" smtClean="0">
                          <a:solidFill>
                            <a:schemeClr val="tx1"/>
                          </a:solidFill>
                          <a:effectLst/>
                        </a:rPr>
                        <a:t>PDF</a:t>
                      </a:r>
                      <a:r>
                        <a:rPr lang="ja-JP" altLang="en-US" sz="1200" u="none" dirty="0" smtClean="0">
                          <a:solidFill>
                            <a:schemeClr val="tx1"/>
                          </a:solidFill>
                          <a:effectLst/>
                        </a:rPr>
                        <a:t>ファイル等を含む。）を引用・転載する場合には、出典（府省名、統計調査名等）の表記をお願いします。</a:t>
                      </a:r>
                    </a:p>
                  </a:txBody>
                  <a:tcPr/>
                </a:tc>
                <a:tc>
                  <a:txBody>
                    <a:bodyPr/>
                    <a:lstStyle/>
                    <a:p>
                      <a:pPr marL="92075" indent="-92075">
                        <a:lnSpc>
                          <a:spcPts val="1300"/>
                        </a:lnSpc>
                        <a:buFont typeface="Arial" pitchFamily="34" charset="0"/>
                        <a:buNone/>
                      </a:pPr>
                      <a:r>
                        <a:rPr kumimoji="1" lang="ja-JP" altLang="en-US" sz="1200" u="none" dirty="0" smtClean="0">
                          <a:solidFill>
                            <a:schemeClr val="tx1"/>
                          </a:solidFill>
                        </a:rPr>
                        <a:t>・著作権の対象となっているデータの範囲が曖昧。</a:t>
                      </a:r>
                      <a:endParaRPr kumimoji="1" lang="en-US" altLang="ja-JP" sz="1200" u="none" dirty="0" smtClean="0">
                        <a:solidFill>
                          <a:schemeClr val="tx1"/>
                        </a:solidFill>
                      </a:endParaRPr>
                    </a:p>
                    <a:p>
                      <a:pPr marL="92075" indent="-92075">
                        <a:lnSpc>
                          <a:spcPts val="1300"/>
                        </a:lnSpc>
                        <a:buFont typeface="Arial" pitchFamily="34" charset="0"/>
                        <a:buNone/>
                      </a:pPr>
                      <a:r>
                        <a:rPr kumimoji="1" lang="ja-JP" altLang="en-US" sz="1200" u="none" dirty="0" smtClean="0">
                          <a:solidFill>
                            <a:schemeClr val="tx1"/>
                          </a:solidFill>
                        </a:rPr>
                        <a:t>・著作権の対象となるものについては、著作権法で認められた行為（私的使用、引用等）が自由にできることを当然に言っているに過ぎない。（改変等の二次利用は事前許諾されていない）</a:t>
                      </a:r>
                    </a:p>
                    <a:p>
                      <a:pPr marL="92075" indent="-92075">
                        <a:lnSpc>
                          <a:spcPts val="1300"/>
                        </a:lnSpc>
                        <a:buFont typeface="Arial" pitchFamily="34" charset="0"/>
                        <a:buNone/>
                      </a:pPr>
                      <a:r>
                        <a:rPr kumimoji="1" lang="ja-JP" altLang="en-US" sz="1200" u="none" dirty="0" smtClean="0">
                          <a:solidFill>
                            <a:schemeClr val="tx1"/>
                          </a:solidFill>
                        </a:rPr>
                        <a:t>・商用目的での複製は、事前連絡が必要とされている。</a:t>
                      </a:r>
                    </a:p>
                  </a:txBody>
                  <a:tcPr/>
                </a:tc>
              </a:tr>
            </a:tbl>
          </a:graphicData>
        </a:graphic>
      </p:graphicFrame>
      <p:sp>
        <p:nvSpPr>
          <p:cNvPr id="10" name="コンテンツ プレースホルダー 1"/>
          <p:cNvSpPr txBox="1">
            <a:spLocks/>
          </p:cNvSpPr>
          <p:nvPr/>
        </p:nvSpPr>
        <p:spPr bwMode="auto">
          <a:xfrm>
            <a:off x="215900" y="995363"/>
            <a:ext cx="8928100" cy="968375"/>
          </a:xfrm>
          <a:prstGeom prst="rect">
            <a:avLst/>
          </a:prstGeom>
          <a:noFill/>
          <a:ln w="9525">
            <a:noFill/>
            <a:miter lim="800000"/>
            <a:headEnd/>
            <a:tailEnd/>
          </a:ln>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a:defRPr/>
            </a:pPr>
            <a:r>
              <a:rPr lang="ja-JP" altLang="en-US" sz="1400" dirty="0" smtClean="0"/>
              <a:t>現在、国等が保有する公共データ</a:t>
            </a:r>
            <a:r>
              <a:rPr lang="en-US" altLang="ja-JP" sz="1400" baseline="30000" dirty="0" smtClean="0"/>
              <a:t>※</a:t>
            </a:r>
            <a:r>
              <a:rPr lang="ja-JP" altLang="en-US" sz="1400" dirty="0" smtClean="0"/>
              <a:t>の利用条件としては、次のような例がある。</a:t>
            </a:r>
            <a:endParaRPr lang="en-US" altLang="ja-JP" sz="1400" dirty="0" smtClean="0"/>
          </a:p>
          <a:p>
            <a:pPr>
              <a:defRPr/>
            </a:pPr>
            <a:r>
              <a:rPr lang="ja-JP" altLang="en-US" sz="1400" dirty="0" smtClean="0"/>
              <a:t>公共データの利用条件をみると、著作権の権利制限の範囲での利用ができること、データの二次利用についての個別の許諾が必要とすることを内容とするものが多く、公共データの積極的な活用を促すものとはなっていない。</a:t>
            </a:r>
            <a:endParaRPr lang="en-US" altLang="ja-JP" sz="1400" dirty="0" smtClean="0"/>
          </a:p>
          <a:p>
            <a:pPr marL="0" indent="0">
              <a:buFont typeface="Wingdings 3" pitchFamily="18" charset="2"/>
              <a:buNone/>
              <a:defRPr/>
            </a:pPr>
            <a:endParaRPr lang="en-US" altLang="ja-JP" sz="1800" dirty="0" smtClean="0"/>
          </a:p>
        </p:txBody>
      </p:sp>
      <p:sp>
        <p:nvSpPr>
          <p:cNvPr id="8" name="テキスト ボックス 7"/>
          <p:cNvSpPr txBox="1"/>
          <p:nvPr/>
        </p:nvSpPr>
        <p:spPr>
          <a:xfrm>
            <a:off x="642938" y="1800225"/>
            <a:ext cx="8542337" cy="254000"/>
          </a:xfrm>
          <a:prstGeom prst="rect">
            <a:avLst/>
          </a:prstGeom>
          <a:noFill/>
        </p:spPr>
        <p:txBody>
          <a:bodyPr wrap="none">
            <a:spAutoFit/>
          </a:bodyPr>
          <a:lstStyle/>
          <a:p>
            <a:pPr>
              <a:defRPr/>
            </a:pPr>
            <a:r>
              <a:rPr lang="en-US" altLang="ja-JP" sz="1050" dirty="0">
                <a:latin typeface="ＭＳ Ｐ明朝" pitchFamily="18" charset="-128"/>
                <a:ea typeface="ＭＳ Ｐ明朝" pitchFamily="18" charset="-128"/>
              </a:rPr>
              <a:t>※</a:t>
            </a:r>
            <a:r>
              <a:rPr lang="ja-JP" altLang="en-US" sz="1050" dirty="0">
                <a:latin typeface="ＭＳ Ｐ明朝" pitchFamily="18" charset="-128"/>
                <a:ea typeface="ＭＳ Ｐ明朝" pitchFamily="18" charset="-128"/>
              </a:rPr>
              <a:t>公共データ </a:t>
            </a:r>
            <a:r>
              <a:rPr lang="en-US" altLang="ja-JP" sz="1050" dirty="0">
                <a:latin typeface="ＭＳ Ｐ明朝" pitchFamily="18" charset="-128"/>
                <a:ea typeface="ＭＳ Ｐ明朝" pitchFamily="18" charset="-128"/>
              </a:rPr>
              <a:t>= </a:t>
            </a:r>
            <a:r>
              <a:rPr lang="ja-JP" altLang="en-US" sz="1050" dirty="0">
                <a:latin typeface="ＭＳ Ｐ明朝" pitchFamily="18" charset="-128"/>
                <a:ea typeface="ＭＳ Ｐ明朝" pitchFamily="18" charset="-128"/>
              </a:rPr>
              <a:t>国、独立行政法人、地方公共団体、公益企業等が保有しているデータのこと。統計等の数値データのほか、白書等の著作物を含む。</a:t>
            </a:r>
          </a:p>
        </p:txBody>
      </p:sp>
      <p:sp>
        <p:nvSpPr>
          <p:cNvPr id="17428" name="テキスト ボックス 10"/>
          <p:cNvSpPr txBox="1">
            <a:spLocks noChangeArrowheads="1"/>
          </p:cNvSpPr>
          <p:nvPr/>
        </p:nvSpPr>
        <p:spPr bwMode="auto">
          <a:xfrm>
            <a:off x="2844800" y="6223000"/>
            <a:ext cx="6402388" cy="368300"/>
          </a:xfrm>
          <a:prstGeom prst="rect">
            <a:avLst/>
          </a:prstGeom>
          <a:noFill/>
          <a:ln w="9525">
            <a:noFill/>
            <a:miter lim="800000"/>
            <a:headEnd/>
            <a:tailEnd/>
          </a:ln>
        </p:spPr>
        <p:txBody>
          <a:bodyPr wrap="none">
            <a:spAutoFit/>
          </a:bodyPr>
          <a:lstStyle/>
          <a:p>
            <a:r>
              <a:rPr lang="en-US" altLang="ja-JP" sz="900"/>
              <a:t>【</a:t>
            </a:r>
            <a:r>
              <a:rPr lang="ja-JP" altLang="en-US" sz="900"/>
              <a:t>出典</a:t>
            </a:r>
            <a:r>
              <a:rPr lang="en-US" altLang="ja-JP" sz="900"/>
              <a:t>】</a:t>
            </a:r>
            <a:r>
              <a:rPr lang="ja-JP" altLang="en-US" sz="900"/>
              <a:t>「利用条件の記載内容（現状）」 欄は、総務省ウェブサイト（</a:t>
            </a:r>
            <a:r>
              <a:rPr lang="en-US" altLang="ja-JP" sz="900"/>
              <a:t>http://www.soumu.go.jp/menu_kyotsuu/policy/tyosaku.html</a:t>
            </a:r>
            <a:r>
              <a:rPr lang="ja-JP" altLang="en-US" sz="900"/>
              <a:t>）</a:t>
            </a:r>
            <a:endParaRPr lang="en-US" altLang="ja-JP" sz="900"/>
          </a:p>
          <a:p>
            <a:r>
              <a:rPr lang="ja-JP" altLang="en-US" sz="900"/>
              <a:t>　　　　　及び総務省統計局ウェブサイト（</a:t>
            </a:r>
            <a:r>
              <a:rPr lang="en-US" altLang="ja-JP" sz="900"/>
              <a:t>http://www.stat.go.jp/info/riyou.htm</a:t>
            </a:r>
            <a:r>
              <a:rPr lang="ja-JP" altLang="en-US" sz="900"/>
              <a:t>）から抜粋</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550C4B0E-92F1-4E53-BBA8-D9FA80A16BE6}" type="slidenum">
              <a:rPr lang="ja-JP" altLang="en-US" smtClean="0">
                <a:solidFill>
                  <a:schemeClr val="tx1"/>
                </a:solidFill>
              </a:rPr>
              <a:pPr>
                <a:defRPr/>
              </a:pPr>
              <a:t>39</a:t>
            </a:fld>
            <a:endParaRPr lang="ja-JP" altLang="en-US" dirty="0">
              <a:solidFill>
                <a:schemeClr val="tx1"/>
              </a:solidFill>
            </a:endParaRPr>
          </a:p>
        </p:txBody>
      </p:sp>
      <p:sp>
        <p:nvSpPr>
          <p:cNvPr id="58370" name="タイトル 1"/>
          <p:cNvSpPr>
            <a:spLocks noGrp="1"/>
          </p:cNvSpPr>
          <p:nvPr>
            <p:ph type="title"/>
          </p:nvPr>
        </p:nvSpPr>
        <p:spPr>
          <a:xfrm>
            <a:off x="404813" y="165100"/>
            <a:ext cx="8229600" cy="792163"/>
          </a:xfrm>
        </p:spPr>
        <p:txBody>
          <a:bodyPr/>
          <a:lstStyle/>
          <a:p>
            <a:pPr eaLnBrk="1" hangingPunct="1"/>
            <a:r>
              <a:rPr lang="ja-JP" altLang="en-US" sz="2400" smtClean="0"/>
              <a:t>参考５．パターン③</a:t>
            </a:r>
          </a:p>
        </p:txBody>
      </p:sp>
      <p:sp>
        <p:nvSpPr>
          <p:cNvPr id="58371" name="コンテンツ プレースホルダー 1"/>
          <p:cNvSpPr>
            <a:spLocks noGrp="1"/>
          </p:cNvSpPr>
          <p:nvPr>
            <p:ph sz="quarter" idx="1"/>
          </p:nvPr>
        </p:nvSpPr>
        <p:spPr>
          <a:xfrm>
            <a:off x="436563" y="989013"/>
            <a:ext cx="8580437" cy="1055687"/>
          </a:xfrm>
        </p:spPr>
        <p:txBody>
          <a:bodyPr/>
          <a:lstStyle/>
          <a:p>
            <a:pPr>
              <a:lnSpc>
                <a:spcPts val="1400"/>
              </a:lnSpc>
              <a:spcBef>
                <a:spcPts val="300"/>
              </a:spcBef>
            </a:pPr>
            <a:r>
              <a:rPr lang="ja-JP" altLang="en-US" sz="1400" smtClean="0"/>
              <a:t>表形式でまとめているもので、内容が文章であるもの。</a:t>
            </a:r>
          </a:p>
        </p:txBody>
      </p:sp>
      <p:sp>
        <p:nvSpPr>
          <p:cNvPr id="58372" name="Rectangle 7"/>
          <p:cNvSpPr>
            <a:spLocks noChangeArrowheads="1"/>
          </p:cNvSpPr>
          <p:nvPr/>
        </p:nvSpPr>
        <p:spPr bwMode="auto">
          <a:xfrm>
            <a:off x="3668713" y="5765800"/>
            <a:ext cx="2836862" cy="639763"/>
          </a:xfrm>
          <a:prstGeom prst="rect">
            <a:avLst/>
          </a:prstGeom>
          <a:noFill/>
          <a:ln w="9525">
            <a:noFill/>
            <a:miter lim="800000"/>
            <a:headEnd/>
            <a:tailEnd/>
          </a:ln>
        </p:spPr>
        <p:txBody>
          <a:bodyPr anchor="ctr">
            <a:spAutoFit/>
          </a:bodyPr>
          <a:lstStyle/>
          <a:p>
            <a:r>
              <a:rPr lang="ja-JP" altLang="en-US" sz="1200"/>
              <a:t>（出典）総務省「</a:t>
            </a:r>
            <a:r>
              <a:rPr lang="en-US" altLang="ja-JP" sz="1200"/>
              <a:t>O2O</a:t>
            </a:r>
            <a:r>
              <a:rPr lang="ja-JP" altLang="en-US" sz="1200"/>
              <a:t>に係る利活用の先進事例に関する調査研究」（平成</a:t>
            </a:r>
            <a:r>
              <a:rPr lang="en-US" altLang="ja-JP" sz="1200"/>
              <a:t>24</a:t>
            </a:r>
            <a:r>
              <a:rPr lang="ja-JP" altLang="en-US" sz="1200"/>
              <a:t>年）</a:t>
            </a:r>
          </a:p>
          <a:p>
            <a:r>
              <a:rPr lang="ja-JP" altLang="en-US" sz="1200"/>
              <a:t>（各種メディア掲載記事により作成）</a:t>
            </a:r>
          </a:p>
        </p:txBody>
      </p:sp>
      <p:pic>
        <p:nvPicPr>
          <p:cNvPr id="58373" name="Picture 12" descr="図表5　ネットスーパー事業者と取組の表"/>
          <p:cNvPicPr>
            <a:picLocks noChangeAspect="1" noChangeArrowheads="1"/>
          </p:cNvPicPr>
          <p:nvPr/>
        </p:nvPicPr>
        <p:blipFill>
          <a:blip r:embed="rId2"/>
          <a:srcRect/>
          <a:stretch>
            <a:fillRect/>
          </a:stretch>
        </p:blipFill>
        <p:spPr bwMode="auto">
          <a:xfrm>
            <a:off x="506413" y="4060825"/>
            <a:ext cx="3105150" cy="2376488"/>
          </a:xfrm>
          <a:prstGeom prst="rect">
            <a:avLst/>
          </a:prstGeom>
          <a:noFill/>
          <a:ln w="9525">
            <a:noFill/>
            <a:miter lim="800000"/>
            <a:headEnd/>
            <a:tailEnd/>
          </a:ln>
        </p:spPr>
      </p:pic>
      <p:sp>
        <p:nvSpPr>
          <p:cNvPr id="58374" name="Text Box 13"/>
          <p:cNvSpPr txBox="1">
            <a:spLocks noChangeArrowheads="1"/>
          </p:cNvSpPr>
          <p:nvPr/>
        </p:nvSpPr>
        <p:spPr bwMode="auto">
          <a:xfrm>
            <a:off x="636588" y="3802063"/>
            <a:ext cx="2809875" cy="274637"/>
          </a:xfrm>
          <a:prstGeom prst="rect">
            <a:avLst/>
          </a:prstGeom>
          <a:noFill/>
          <a:ln w="9525">
            <a:noFill/>
            <a:miter lim="800000"/>
            <a:headEnd/>
            <a:tailEnd/>
          </a:ln>
        </p:spPr>
        <p:txBody>
          <a:bodyPr>
            <a:spAutoFit/>
          </a:bodyPr>
          <a:lstStyle/>
          <a:p>
            <a:pPr>
              <a:spcBef>
                <a:spcPct val="50000"/>
              </a:spcBef>
            </a:pPr>
            <a:r>
              <a:rPr lang="ja-JP" altLang="en-US" sz="1200"/>
              <a:t>図表</a:t>
            </a:r>
            <a:r>
              <a:rPr lang="en-US" altLang="ja-JP" sz="1200"/>
              <a:t>5</a:t>
            </a:r>
            <a:r>
              <a:rPr lang="ja-JP" altLang="en-US" sz="1200"/>
              <a:t>　ネットスーパー事業者と取組 </a:t>
            </a:r>
          </a:p>
        </p:txBody>
      </p:sp>
      <p:pic>
        <p:nvPicPr>
          <p:cNvPr id="58375" name="Picture 15" descr="http://www.soumu.go.jp/johotsusintokei/whitepaper/ja/h24/image/n1205030.png"/>
          <p:cNvPicPr>
            <a:picLocks noChangeAspect="1" noChangeArrowheads="1"/>
          </p:cNvPicPr>
          <p:nvPr/>
        </p:nvPicPr>
        <p:blipFill>
          <a:blip r:embed="rId3"/>
          <a:srcRect/>
          <a:stretch>
            <a:fillRect/>
          </a:stretch>
        </p:blipFill>
        <p:spPr bwMode="auto">
          <a:xfrm>
            <a:off x="361950" y="1701800"/>
            <a:ext cx="5680075" cy="1914525"/>
          </a:xfrm>
          <a:prstGeom prst="rect">
            <a:avLst/>
          </a:prstGeom>
          <a:noFill/>
          <a:ln w="9525">
            <a:noFill/>
            <a:miter lim="800000"/>
            <a:headEnd/>
            <a:tailEnd/>
          </a:ln>
        </p:spPr>
      </p:pic>
      <p:sp>
        <p:nvSpPr>
          <p:cNvPr id="58376" name="Rectangle 16"/>
          <p:cNvSpPr>
            <a:spLocks noChangeArrowheads="1"/>
          </p:cNvSpPr>
          <p:nvPr/>
        </p:nvSpPr>
        <p:spPr bwMode="auto">
          <a:xfrm>
            <a:off x="627063" y="1441450"/>
            <a:ext cx="3421062" cy="274638"/>
          </a:xfrm>
          <a:prstGeom prst="rect">
            <a:avLst/>
          </a:prstGeom>
          <a:noFill/>
          <a:ln w="9525">
            <a:noFill/>
            <a:miter lim="800000"/>
            <a:headEnd/>
            <a:tailEnd/>
          </a:ln>
        </p:spPr>
        <p:txBody>
          <a:bodyPr wrap="none" anchor="ctr">
            <a:spAutoFit/>
          </a:bodyPr>
          <a:lstStyle/>
          <a:p>
            <a:r>
              <a:rPr lang="ja-JP" altLang="en-US" sz="1200"/>
              <a:t>図表</a:t>
            </a:r>
            <a:r>
              <a:rPr lang="en-US" altLang="ja-JP" sz="1200"/>
              <a:t>1-2-5-3</a:t>
            </a:r>
            <a:r>
              <a:rPr lang="ja-JP" altLang="en-US" sz="1200"/>
              <a:t>　</a:t>
            </a:r>
            <a:r>
              <a:rPr lang="en-US" altLang="ja-JP" sz="1200"/>
              <a:t>ASEAN</a:t>
            </a:r>
            <a:r>
              <a:rPr lang="ja-JP" altLang="en-US" sz="1200"/>
              <a:t>各国における戦略的取組例 </a:t>
            </a:r>
          </a:p>
        </p:txBody>
      </p:sp>
      <p:sp>
        <p:nvSpPr>
          <p:cNvPr id="58377" name="Rectangle 17"/>
          <p:cNvSpPr>
            <a:spLocks noChangeArrowheads="1"/>
          </p:cNvSpPr>
          <p:nvPr/>
        </p:nvSpPr>
        <p:spPr bwMode="auto">
          <a:xfrm>
            <a:off x="6054725" y="2857500"/>
            <a:ext cx="1530350" cy="274638"/>
          </a:xfrm>
          <a:prstGeom prst="rect">
            <a:avLst/>
          </a:prstGeom>
          <a:noFill/>
          <a:ln w="9525">
            <a:noFill/>
            <a:miter lim="800000"/>
            <a:headEnd/>
            <a:tailEnd/>
          </a:ln>
        </p:spPr>
        <p:txBody>
          <a:bodyPr wrap="none" anchor="ctr">
            <a:spAutoFit/>
          </a:bodyPr>
          <a:lstStyle/>
          <a:p>
            <a:r>
              <a:rPr lang="ja-JP" altLang="en-US" sz="1200"/>
              <a:t>各種資料により作成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8D008DB7-A1A9-41BB-BA1C-3889A399E4BA}" type="slidenum">
              <a:rPr lang="ja-JP" altLang="en-US" smtClean="0">
                <a:solidFill>
                  <a:schemeClr val="tx1"/>
                </a:solidFill>
              </a:rPr>
              <a:pPr>
                <a:defRPr/>
              </a:pPr>
              <a:t>40</a:t>
            </a:fld>
            <a:endParaRPr lang="ja-JP" altLang="en-US" dirty="0">
              <a:solidFill>
                <a:schemeClr val="tx1"/>
              </a:solidFill>
            </a:endParaRPr>
          </a:p>
        </p:txBody>
      </p:sp>
      <p:sp>
        <p:nvSpPr>
          <p:cNvPr id="59394" name="タイトル 1"/>
          <p:cNvSpPr>
            <a:spLocks noGrp="1"/>
          </p:cNvSpPr>
          <p:nvPr>
            <p:ph type="title"/>
          </p:nvPr>
        </p:nvSpPr>
        <p:spPr>
          <a:xfrm>
            <a:off x="404813" y="165100"/>
            <a:ext cx="8229600" cy="792163"/>
          </a:xfrm>
        </p:spPr>
        <p:txBody>
          <a:bodyPr/>
          <a:lstStyle/>
          <a:p>
            <a:pPr eaLnBrk="1" hangingPunct="1"/>
            <a:r>
              <a:rPr lang="ja-JP" altLang="en-US" sz="2400" smtClean="0"/>
              <a:t>参考６．パターン④</a:t>
            </a:r>
          </a:p>
        </p:txBody>
      </p:sp>
      <p:sp>
        <p:nvSpPr>
          <p:cNvPr id="59395" name="コンテンツ プレースホルダー 1"/>
          <p:cNvSpPr>
            <a:spLocks noGrp="1"/>
          </p:cNvSpPr>
          <p:nvPr>
            <p:ph sz="quarter" idx="1"/>
          </p:nvPr>
        </p:nvSpPr>
        <p:spPr>
          <a:xfrm>
            <a:off x="436563" y="989013"/>
            <a:ext cx="8580437" cy="1055687"/>
          </a:xfrm>
        </p:spPr>
        <p:txBody>
          <a:bodyPr/>
          <a:lstStyle/>
          <a:p>
            <a:pPr>
              <a:lnSpc>
                <a:spcPts val="1400"/>
              </a:lnSpc>
              <a:spcBef>
                <a:spcPts val="300"/>
              </a:spcBef>
            </a:pPr>
            <a:r>
              <a:rPr lang="ja-JP" altLang="en-US" sz="1400" smtClean="0"/>
              <a:t>商用データベースについて、権利者から白書での利用のみという条件付きで利用を許可されているデータを使って作成したグラフ。</a:t>
            </a:r>
          </a:p>
        </p:txBody>
      </p:sp>
      <p:sp>
        <p:nvSpPr>
          <p:cNvPr id="59396" name="Text Box 6"/>
          <p:cNvSpPr txBox="1">
            <a:spLocks noChangeArrowheads="1"/>
          </p:cNvSpPr>
          <p:nvPr/>
        </p:nvSpPr>
        <p:spPr bwMode="auto">
          <a:xfrm>
            <a:off x="684213" y="2049463"/>
            <a:ext cx="3152775" cy="457200"/>
          </a:xfrm>
          <a:prstGeom prst="rect">
            <a:avLst/>
          </a:prstGeom>
          <a:noFill/>
          <a:ln w="9525">
            <a:noFill/>
            <a:miter lim="800000"/>
            <a:headEnd/>
            <a:tailEnd/>
          </a:ln>
        </p:spPr>
        <p:txBody>
          <a:bodyPr>
            <a:spAutoFit/>
          </a:bodyPr>
          <a:lstStyle/>
          <a:p>
            <a:pPr>
              <a:spcBef>
                <a:spcPct val="50000"/>
              </a:spcBef>
            </a:pPr>
            <a:r>
              <a:rPr lang="ja-JP" altLang="en-US" sz="1200"/>
              <a:t>図表</a:t>
            </a:r>
            <a:r>
              <a:rPr lang="en-US" altLang="ja-JP" sz="1200"/>
              <a:t>2-2-1-1</a:t>
            </a:r>
            <a:r>
              <a:rPr lang="ja-JP" altLang="en-US" sz="1200"/>
              <a:t>　世界の携帯電話販売台数に占めるスマートフォンの販売台数の推移（推計） </a:t>
            </a:r>
          </a:p>
        </p:txBody>
      </p:sp>
      <p:sp>
        <p:nvSpPr>
          <p:cNvPr id="59397" name="Rectangle 8"/>
          <p:cNvSpPr>
            <a:spLocks noChangeArrowheads="1"/>
          </p:cNvSpPr>
          <p:nvPr/>
        </p:nvSpPr>
        <p:spPr bwMode="auto">
          <a:xfrm>
            <a:off x="1782763" y="5318125"/>
            <a:ext cx="2046287" cy="274638"/>
          </a:xfrm>
          <a:prstGeom prst="rect">
            <a:avLst/>
          </a:prstGeom>
          <a:noFill/>
          <a:ln w="9525">
            <a:noFill/>
            <a:miter lim="800000"/>
            <a:headEnd/>
            <a:tailEnd/>
          </a:ln>
        </p:spPr>
        <p:txBody>
          <a:bodyPr anchor="ctr">
            <a:spAutoFit/>
          </a:bodyPr>
          <a:lstStyle/>
          <a:p>
            <a:r>
              <a:rPr lang="ja-JP" altLang="en-US" sz="1200"/>
              <a:t>ガートナー資料により作成</a:t>
            </a:r>
          </a:p>
        </p:txBody>
      </p:sp>
      <p:pic>
        <p:nvPicPr>
          <p:cNvPr id="59398" name="Picture 13" descr="図表2-2-1-1　世界の携帯電話販売台数に占めるスマートフォンの販売台数の推移（推計）のグラフ"/>
          <p:cNvPicPr>
            <a:picLocks noChangeAspect="1" noChangeArrowheads="1"/>
          </p:cNvPicPr>
          <p:nvPr/>
        </p:nvPicPr>
        <p:blipFill>
          <a:blip r:embed="rId2"/>
          <a:srcRect/>
          <a:stretch>
            <a:fillRect/>
          </a:stretch>
        </p:blipFill>
        <p:spPr bwMode="auto">
          <a:xfrm>
            <a:off x="723900" y="2527300"/>
            <a:ext cx="2924175" cy="2763838"/>
          </a:xfrm>
          <a:prstGeom prst="rect">
            <a:avLst/>
          </a:prstGeom>
          <a:noFill/>
          <a:ln w="9525">
            <a:noFill/>
            <a:miter lim="800000"/>
            <a:headEnd/>
            <a:tailEnd/>
          </a:ln>
        </p:spPr>
      </p:pic>
      <p:pic>
        <p:nvPicPr>
          <p:cNvPr id="59399" name="Picture 15" descr="http://www.soumu.go.jp/johotsusintokei/whitepaper/ja/h24/image/n1303130.png"/>
          <p:cNvPicPr>
            <a:picLocks noChangeAspect="1" noChangeArrowheads="1"/>
          </p:cNvPicPr>
          <p:nvPr/>
        </p:nvPicPr>
        <p:blipFill>
          <a:blip r:embed="rId3"/>
          <a:srcRect/>
          <a:stretch>
            <a:fillRect/>
          </a:stretch>
        </p:blipFill>
        <p:spPr bwMode="auto">
          <a:xfrm>
            <a:off x="4089400" y="2600325"/>
            <a:ext cx="4425950" cy="2752725"/>
          </a:xfrm>
          <a:prstGeom prst="rect">
            <a:avLst/>
          </a:prstGeom>
          <a:noFill/>
          <a:ln w="9525">
            <a:noFill/>
            <a:miter lim="800000"/>
            <a:headEnd/>
            <a:tailEnd/>
          </a:ln>
        </p:spPr>
      </p:pic>
      <p:sp>
        <p:nvSpPr>
          <p:cNvPr id="59400" name="Rectangle 16"/>
          <p:cNvSpPr>
            <a:spLocks noChangeArrowheads="1"/>
          </p:cNvSpPr>
          <p:nvPr/>
        </p:nvSpPr>
        <p:spPr bwMode="auto">
          <a:xfrm>
            <a:off x="4519613" y="2159000"/>
            <a:ext cx="2849562" cy="457200"/>
          </a:xfrm>
          <a:prstGeom prst="rect">
            <a:avLst/>
          </a:prstGeom>
          <a:noFill/>
          <a:ln w="9525">
            <a:noFill/>
            <a:miter lim="800000"/>
            <a:headEnd/>
            <a:tailEnd/>
          </a:ln>
        </p:spPr>
        <p:txBody>
          <a:bodyPr anchor="ctr">
            <a:spAutoFit/>
          </a:bodyPr>
          <a:lstStyle/>
          <a:p>
            <a:r>
              <a:rPr lang="ja-JP" altLang="en-US" sz="1200"/>
              <a:t>図表</a:t>
            </a:r>
            <a:r>
              <a:rPr lang="en-US" altLang="ja-JP" sz="1200"/>
              <a:t>1-3-3-13</a:t>
            </a:r>
            <a:r>
              <a:rPr lang="ja-JP" altLang="en-US" sz="1200"/>
              <a:t>　米国・欧州・アジア・日本の主要</a:t>
            </a:r>
            <a:r>
              <a:rPr lang="en-US" altLang="ja-JP" sz="1200"/>
              <a:t>ICT</a:t>
            </a:r>
            <a:r>
              <a:rPr lang="ja-JP" altLang="en-US" sz="1200"/>
              <a:t>ベンダーの地域別市場シェア </a:t>
            </a:r>
          </a:p>
        </p:txBody>
      </p:sp>
      <p:sp>
        <p:nvSpPr>
          <p:cNvPr id="59401" name="Rectangle 17"/>
          <p:cNvSpPr>
            <a:spLocks noChangeArrowheads="1"/>
          </p:cNvSpPr>
          <p:nvPr/>
        </p:nvSpPr>
        <p:spPr bwMode="auto">
          <a:xfrm>
            <a:off x="6713538" y="5348288"/>
            <a:ext cx="2046287" cy="274637"/>
          </a:xfrm>
          <a:prstGeom prst="rect">
            <a:avLst/>
          </a:prstGeom>
          <a:noFill/>
          <a:ln w="9525">
            <a:noFill/>
            <a:miter lim="800000"/>
            <a:headEnd/>
            <a:tailEnd/>
          </a:ln>
        </p:spPr>
        <p:txBody>
          <a:bodyPr anchor="ctr">
            <a:spAutoFit/>
          </a:bodyPr>
          <a:lstStyle/>
          <a:p>
            <a:r>
              <a:rPr lang="ja-JP" altLang="en-US" sz="1200"/>
              <a:t>ガートナー資料により作成</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E3730993-1952-48CA-9844-D9EFA300C963}" type="slidenum">
              <a:rPr lang="ja-JP" altLang="en-US" smtClean="0">
                <a:solidFill>
                  <a:schemeClr val="tx1"/>
                </a:solidFill>
              </a:rPr>
              <a:pPr>
                <a:defRPr/>
              </a:pPr>
              <a:t>41</a:t>
            </a:fld>
            <a:endParaRPr lang="ja-JP" altLang="en-US" dirty="0">
              <a:solidFill>
                <a:schemeClr val="tx1"/>
              </a:solidFill>
            </a:endParaRPr>
          </a:p>
        </p:txBody>
      </p:sp>
      <p:sp>
        <p:nvSpPr>
          <p:cNvPr id="60418" name="タイトル 1"/>
          <p:cNvSpPr>
            <a:spLocks noGrp="1"/>
          </p:cNvSpPr>
          <p:nvPr>
            <p:ph type="title"/>
          </p:nvPr>
        </p:nvSpPr>
        <p:spPr>
          <a:xfrm>
            <a:off x="404813" y="165100"/>
            <a:ext cx="8229600" cy="792163"/>
          </a:xfrm>
        </p:spPr>
        <p:txBody>
          <a:bodyPr/>
          <a:lstStyle/>
          <a:p>
            <a:pPr eaLnBrk="1" hangingPunct="1"/>
            <a:r>
              <a:rPr lang="ja-JP" altLang="en-US" sz="2400" smtClean="0"/>
              <a:t>参考７．パターン⑤</a:t>
            </a:r>
          </a:p>
        </p:txBody>
      </p:sp>
      <p:sp>
        <p:nvSpPr>
          <p:cNvPr id="60419" name="コンテンツ プレースホルダー 1"/>
          <p:cNvSpPr>
            <a:spLocks noGrp="1"/>
          </p:cNvSpPr>
          <p:nvPr>
            <p:ph sz="quarter" idx="1"/>
          </p:nvPr>
        </p:nvSpPr>
        <p:spPr>
          <a:xfrm>
            <a:off x="436563" y="989013"/>
            <a:ext cx="8580437" cy="1055687"/>
          </a:xfrm>
        </p:spPr>
        <p:txBody>
          <a:bodyPr/>
          <a:lstStyle/>
          <a:p>
            <a:pPr>
              <a:lnSpc>
                <a:spcPts val="1400"/>
              </a:lnSpc>
              <a:spcBef>
                <a:spcPts val="300"/>
              </a:spcBef>
            </a:pPr>
            <a:r>
              <a:rPr lang="ja-JP" altLang="en-US" sz="1400" smtClean="0"/>
              <a:t>複数の著作物から、官公庁が新たな図を作成している場合。</a:t>
            </a:r>
          </a:p>
        </p:txBody>
      </p:sp>
      <p:sp>
        <p:nvSpPr>
          <p:cNvPr id="60420" name="Text Box 5"/>
          <p:cNvSpPr txBox="1">
            <a:spLocks noChangeArrowheads="1"/>
          </p:cNvSpPr>
          <p:nvPr/>
        </p:nvSpPr>
        <p:spPr bwMode="auto">
          <a:xfrm>
            <a:off x="1647825" y="1744663"/>
            <a:ext cx="4162425" cy="274637"/>
          </a:xfrm>
          <a:prstGeom prst="rect">
            <a:avLst/>
          </a:prstGeom>
          <a:noFill/>
          <a:ln w="9525">
            <a:noFill/>
            <a:miter lim="800000"/>
            <a:headEnd/>
            <a:tailEnd/>
          </a:ln>
        </p:spPr>
        <p:txBody>
          <a:bodyPr>
            <a:spAutoFit/>
          </a:bodyPr>
          <a:lstStyle/>
          <a:p>
            <a:pPr>
              <a:spcBef>
                <a:spcPct val="50000"/>
              </a:spcBef>
            </a:pPr>
            <a:r>
              <a:rPr lang="ja-JP" altLang="en-US" sz="1200"/>
              <a:t>図表</a:t>
            </a:r>
            <a:r>
              <a:rPr lang="en-US" altLang="ja-JP" sz="1200"/>
              <a:t>1-1-6-1</a:t>
            </a:r>
            <a:r>
              <a:rPr lang="ja-JP" altLang="en-US" sz="1200"/>
              <a:t>　</a:t>
            </a:r>
            <a:r>
              <a:rPr lang="en-US" altLang="ja-JP" sz="1200"/>
              <a:t>ICT</a:t>
            </a:r>
            <a:r>
              <a:rPr lang="ja-JP" altLang="en-US" sz="1200"/>
              <a:t>が成長に貢献する道筋 </a:t>
            </a:r>
          </a:p>
        </p:txBody>
      </p:sp>
      <p:sp>
        <p:nvSpPr>
          <p:cNvPr id="60421" name="Rectangle 6"/>
          <p:cNvSpPr>
            <a:spLocks noChangeArrowheads="1"/>
          </p:cNvSpPr>
          <p:nvPr/>
        </p:nvSpPr>
        <p:spPr bwMode="auto">
          <a:xfrm>
            <a:off x="1565275" y="5984875"/>
            <a:ext cx="3065463" cy="274638"/>
          </a:xfrm>
          <a:prstGeom prst="rect">
            <a:avLst/>
          </a:prstGeom>
          <a:noFill/>
          <a:ln w="9525">
            <a:noFill/>
            <a:miter lim="800000"/>
            <a:headEnd/>
            <a:tailEnd/>
          </a:ln>
        </p:spPr>
        <p:txBody>
          <a:bodyPr anchor="ctr">
            <a:spAutoFit/>
          </a:bodyPr>
          <a:lstStyle/>
          <a:p>
            <a:r>
              <a:rPr lang="ja-JP" altLang="en-US" sz="1200"/>
              <a:t>篠崎彰彦（</a:t>
            </a:r>
            <a:r>
              <a:rPr lang="en-US" altLang="ja-JP" sz="1200"/>
              <a:t>2006, 2008</a:t>
            </a:r>
            <a:r>
              <a:rPr lang="ja-JP" altLang="en-US" sz="1200"/>
              <a:t>）等により作成</a:t>
            </a:r>
          </a:p>
        </p:txBody>
      </p:sp>
      <p:pic>
        <p:nvPicPr>
          <p:cNvPr id="60422" name="Picture 12" descr="図表1-1-6-1　ICTが成長に貢献する道筋の図"/>
          <p:cNvPicPr>
            <a:picLocks noChangeAspect="1" noChangeArrowheads="1"/>
          </p:cNvPicPr>
          <p:nvPr/>
        </p:nvPicPr>
        <p:blipFill>
          <a:blip r:embed="rId2"/>
          <a:srcRect/>
          <a:stretch>
            <a:fillRect/>
          </a:stretch>
        </p:blipFill>
        <p:spPr bwMode="auto">
          <a:xfrm>
            <a:off x="1487488" y="2228850"/>
            <a:ext cx="5619750" cy="347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8A7C6CCB-13B0-4CD4-A200-98691DF77B92}" type="slidenum">
              <a:rPr lang="ja-JP" altLang="en-US" smtClean="0">
                <a:solidFill>
                  <a:schemeClr val="tx1"/>
                </a:solidFill>
              </a:rPr>
              <a:pPr>
                <a:defRPr/>
              </a:pPr>
              <a:t>42</a:t>
            </a:fld>
            <a:endParaRPr lang="ja-JP" altLang="en-US" dirty="0">
              <a:solidFill>
                <a:schemeClr val="tx1"/>
              </a:solidFill>
            </a:endParaRPr>
          </a:p>
        </p:txBody>
      </p:sp>
      <p:sp>
        <p:nvSpPr>
          <p:cNvPr id="61442" name="タイトル 1"/>
          <p:cNvSpPr>
            <a:spLocks noGrp="1"/>
          </p:cNvSpPr>
          <p:nvPr>
            <p:ph type="title"/>
          </p:nvPr>
        </p:nvSpPr>
        <p:spPr>
          <a:xfrm>
            <a:off x="404813" y="165100"/>
            <a:ext cx="8229600" cy="792163"/>
          </a:xfrm>
        </p:spPr>
        <p:txBody>
          <a:bodyPr/>
          <a:lstStyle/>
          <a:p>
            <a:pPr eaLnBrk="1" hangingPunct="1"/>
            <a:r>
              <a:rPr lang="ja-JP" altLang="en-US" sz="2400" smtClean="0"/>
              <a:t>参考８．パターン⑥</a:t>
            </a:r>
          </a:p>
        </p:txBody>
      </p:sp>
      <p:sp>
        <p:nvSpPr>
          <p:cNvPr id="61443" name="コンテンツ プレースホルダー 1"/>
          <p:cNvSpPr>
            <a:spLocks noGrp="1"/>
          </p:cNvSpPr>
          <p:nvPr>
            <p:ph sz="quarter" idx="1"/>
          </p:nvPr>
        </p:nvSpPr>
        <p:spPr>
          <a:xfrm>
            <a:off x="436563" y="989013"/>
            <a:ext cx="8580437" cy="1055687"/>
          </a:xfrm>
        </p:spPr>
        <p:txBody>
          <a:bodyPr/>
          <a:lstStyle/>
          <a:p>
            <a:pPr>
              <a:lnSpc>
                <a:spcPts val="1400"/>
              </a:lnSpc>
              <a:spcBef>
                <a:spcPts val="300"/>
              </a:spcBef>
            </a:pPr>
            <a:r>
              <a:rPr lang="ja-JP" altLang="en-US" sz="1400" smtClean="0"/>
              <a:t>人の写っている写真を利用している場合。</a:t>
            </a:r>
          </a:p>
        </p:txBody>
      </p:sp>
      <p:sp>
        <p:nvSpPr>
          <p:cNvPr id="2" name="正方形/長方形 1"/>
          <p:cNvSpPr/>
          <p:nvPr/>
        </p:nvSpPr>
        <p:spPr>
          <a:xfrm>
            <a:off x="425450" y="4232275"/>
            <a:ext cx="3870325" cy="561975"/>
          </a:xfrm>
          <a:prstGeom prst="rect">
            <a:avLst/>
          </a:prstGeom>
        </p:spPr>
        <p:txBody>
          <a:bodyPr>
            <a:spAutoFit/>
          </a:bodyPr>
          <a:lstStyle/>
          <a:p>
            <a:pPr>
              <a:defRPr/>
            </a:pPr>
            <a:r>
              <a:rPr lang="ja-JP" altLang="en-US" sz="1050" dirty="0"/>
              <a:t>情報通信白書</a:t>
            </a:r>
            <a:r>
              <a:rPr lang="en-US" altLang="ja-JP" sz="1050" dirty="0"/>
              <a:t>H24</a:t>
            </a:r>
            <a:r>
              <a:rPr lang="ja-JP" altLang="en-US" sz="1050" dirty="0"/>
              <a:t>年版</a:t>
            </a:r>
            <a:endParaRPr lang="en-US" altLang="ja-JP" sz="1050" dirty="0"/>
          </a:p>
          <a:p>
            <a:pPr>
              <a:defRPr/>
            </a:pPr>
            <a:r>
              <a:rPr lang="en-US" altLang="ja-JP" sz="1000" dirty="0"/>
              <a:t>http://www.soumu.go.jp/johotsusintokei/whitepaper/ja/h24/html/nc114920.html</a:t>
            </a:r>
            <a:endParaRPr lang="ja-JP" altLang="en-US" sz="1000" dirty="0"/>
          </a:p>
        </p:txBody>
      </p:sp>
      <p:sp>
        <p:nvSpPr>
          <p:cNvPr id="14" name="正方形/長方形 13"/>
          <p:cNvSpPr/>
          <p:nvPr/>
        </p:nvSpPr>
        <p:spPr>
          <a:xfrm>
            <a:off x="4554538" y="5969000"/>
            <a:ext cx="4589462" cy="415925"/>
          </a:xfrm>
          <a:prstGeom prst="rect">
            <a:avLst/>
          </a:prstGeom>
        </p:spPr>
        <p:txBody>
          <a:bodyPr>
            <a:spAutoFit/>
          </a:bodyPr>
          <a:lstStyle/>
          <a:p>
            <a:pPr>
              <a:defRPr/>
            </a:pPr>
            <a:r>
              <a:rPr lang="ja-JP" altLang="en-US" sz="1050" dirty="0"/>
              <a:t>情報通信白書</a:t>
            </a:r>
            <a:r>
              <a:rPr lang="en-US" altLang="ja-JP" sz="1050" dirty="0"/>
              <a:t>H24</a:t>
            </a:r>
            <a:r>
              <a:rPr lang="ja-JP" altLang="en-US" sz="1050" dirty="0"/>
              <a:t>年版</a:t>
            </a:r>
            <a:endParaRPr lang="en-US" altLang="ja-JP" sz="1050" dirty="0"/>
          </a:p>
          <a:p>
            <a:pPr>
              <a:defRPr/>
            </a:pPr>
            <a:r>
              <a:rPr lang="en-US" altLang="ja-JP" sz="1000" dirty="0"/>
              <a:t>http://www.soumu.go.jp/johotsusintokei/whitepaper/ja/h24/html/nc123210.html</a:t>
            </a:r>
            <a:endParaRPr lang="ja-JP" altLang="en-US" sz="1000" dirty="0"/>
          </a:p>
        </p:txBody>
      </p:sp>
      <p:pic>
        <p:nvPicPr>
          <p:cNvPr id="61446" name="Picture 4"/>
          <p:cNvPicPr>
            <a:picLocks noChangeAspect="1" noChangeArrowheads="1"/>
          </p:cNvPicPr>
          <p:nvPr/>
        </p:nvPicPr>
        <p:blipFill>
          <a:blip r:embed="rId2"/>
          <a:srcRect/>
          <a:stretch>
            <a:fillRect/>
          </a:stretch>
        </p:blipFill>
        <p:spPr bwMode="auto">
          <a:xfrm>
            <a:off x="447675" y="1423988"/>
            <a:ext cx="4849813" cy="2638425"/>
          </a:xfrm>
          <a:prstGeom prst="rect">
            <a:avLst/>
          </a:prstGeom>
          <a:noFill/>
          <a:ln w="9525">
            <a:noFill/>
            <a:miter lim="800000"/>
            <a:headEnd/>
            <a:tailEnd/>
          </a:ln>
        </p:spPr>
      </p:pic>
      <p:pic>
        <p:nvPicPr>
          <p:cNvPr id="61447" name="Picture 3"/>
          <p:cNvPicPr>
            <a:picLocks noChangeAspect="1" noChangeArrowheads="1"/>
          </p:cNvPicPr>
          <p:nvPr/>
        </p:nvPicPr>
        <p:blipFill>
          <a:blip r:embed="rId3"/>
          <a:srcRect/>
          <a:stretch>
            <a:fillRect/>
          </a:stretch>
        </p:blipFill>
        <p:spPr bwMode="auto">
          <a:xfrm>
            <a:off x="4529138" y="2876550"/>
            <a:ext cx="4327525" cy="312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タイトル 1"/>
          <p:cNvSpPr>
            <a:spLocks noGrp="1"/>
          </p:cNvSpPr>
          <p:nvPr>
            <p:ph type="title"/>
          </p:nvPr>
        </p:nvSpPr>
        <p:spPr>
          <a:xfrm>
            <a:off x="482600" y="2471738"/>
            <a:ext cx="8753475" cy="914400"/>
          </a:xfrm>
        </p:spPr>
        <p:txBody>
          <a:bodyPr/>
          <a:lstStyle/>
          <a:p>
            <a:pPr eaLnBrk="1" hangingPunct="1"/>
            <a:r>
              <a:rPr lang="ja-JP" altLang="en-US" sz="2800" smtClean="0"/>
              <a:t>５．２　統計局ホームページ及び地図（測量成果）</a:t>
            </a:r>
          </a:p>
        </p:txBody>
      </p:sp>
      <p:sp>
        <p:nvSpPr>
          <p:cNvPr id="3" name="スライド番号プレースホルダー 2"/>
          <p:cNvSpPr>
            <a:spLocks noGrp="1"/>
          </p:cNvSpPr>
          <p:nvPr>
            <p:ph type="sldNum" sz="quarter" idx="10"/>
          </p:nvPr>
        </p:nvSpPr>
        <p:spPr/>
        <p:txBody>
          <a:bodyPr/>
          <a:lstStyle/>
          <a:p>
            <a:pPr>
              <a:defRPr/>
            </a:pPr>
            <a:fld id="{DA5EF012-BBF8-48D4-BA9E-F6CFD0421A72}" type="slidenum">
              <a:rPr lang="ja-JP" altLang="en-US" smtClean="0"/>
              <a:pPr>
                <a:defRPr/>
              </a:pPr>
              <a:t>43</a:t>
            </a:fld>
            <a:endParaRPr lang="ja-JP"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73084F2-9030-4A0C-A3B3-531D42338F61}" type="slidenum">
              <a:rPr lang="ja-JP" altLang="en-US" smtClean="0">
                <a:solidFill>
                  <a:schemeClr val="tx1"/>
                </a:solidFill>
              </a:rPr>
              <a:pPr>
                <a:defRPr/>
              </a:pPr>
              <a:t>44</a:t>
            </a:fld>
            <a:endParaRPr lang="ja-JP" altLang="en-US" dirty="0">
              <a:solidFill>
                <a:schemeClr val="tx1"/>
              </a:solidFill>
            </a:endParaRPr>
          </a:p>
        </p:txBody>
      </p:sp>
      <p:sp>
        <p:nvSpPr>
          <p:cNvPr id="63490" name="タイトル 1"/>
          <p:cNvSpPr>
            <a:spLocks noGrp="1"/>
          </p:cNvSpPr>
          <p:nvPr>
            <p:ph type="title"/>
          </p:nvPr>
        </p:nvSpPr>
        <p:spPr>
          <a:xfrm>
            <a:off x="404813" y="165100"/>
            <a:ext cx="8229600" cy="792163"/>
          </a:xfrm>
        </p:spPr>
        <p:txBody>
          <a:bodyPr/>
          <a:lstStyle/>
          <a:p>
            <a:pPr eaLnBrk="1" hangingPunct="1"/>
            <a:r>
              <a:rPr lang="ja-JP" altLang="en-US" sz="2400" smtClean="0"/>
              <a:t>（１）ケーススタディ結果</a:t>
            </a:r>
          </a:p>
        </p:txBody>
      </p:sp>
      <p:sp>
        <p:nvSpPr>
          <p:cNvPr id="13" name="コンテンツ プレースホルダー 1"/>
          <p:cNvSpPr>
            <a:spLocks noGrp="1"/>
          </p:cNvSpPr>
          <p:nvPr>
            <p:ph sz="quarter" idx="1"/>
          </p:nvPr>
        </p:nvSpPr>
        <p:spPr>
          <a:xfrm>
            <a:off x="436563" y="1031875"/>
            <a:ext cx="8601075" cy="5527675"/>
          </a:xfrm>
        </p:spPr>
        <p:txBody>
          <a:bodyPr/>
          <a:lstStyle/>
          <a:p>
            <a:pPr marL="0" indent="0">
              <a:lnSpc>
                <a:spcPts val="1500"/>
              </a:lnSpc>
              <a:spcBef>
                <a:spcPts val="300"/>
              </a:spcBef>
              <a:buFont typeface="Wingdings 3" pitchFamily="18" charset="2"/>
              <a:buNone/>
              <a:defRPr/>
            </a:pPr>
            <a:r>
              <a:rPr lang="ja-JP" altLang="en-US" sz="1400" dirty="0" smtClean="0"/>
              <a:t>情報通信白書のケーススタディ方法等の参考に、統計局ホームページ（統計データページ）と地図（測量成果）について、簡易的</a:t>
            </a:r>
            <a:r>
              <a:rPr lang="ja-JP" altLang="en-US" sz="1400" dirty="0"/>
              <a:t>な</a:t>
            </a:r>
            <a:r>
              <a:rPr lang="ja-JP" altLang="en-US" sz="1400" dirty="0" smtClean="0"/>
              <a:t>ケーススタディを行った。</a:t>
            </a:r>
            <a:endParaRPr lang="en-US" altLang="ja-JP" sz="1400" dirty="0" smtClean="0"/>
          </a:p>
          <a:p>
            <a:pPr marL="0" indent="0">
              <a:lnSpc>
                <a:spcPts val="1500"/>
              </a:lnSpc>
              <a:spcBef>
                <a:spcPts val="300"/>
              </a:spcBef>
              <a:buFont typeface="Wingdings 3" pitchFamily="18" charset="2"/>
              <a:buNone/>
              <a:defRPr/>
            </a:pPr>
            <a:endParaRPr lang="en-US" altLang="ja-JP" sz="1400" dirty="0"/>
          </a:p>
          <a:p>
            <a:pPr marL="0" indent="0">
              <a:lnSpc>
                <a:spcPts val="1500"/>
              </a:lnSpc>
              <a:spcBef>
                <a:spcPts val="300"/>
              </a:spcBef>
              <a:buFont typeface="Wingdings 3" pitchFamily="18" charset="2"/>
              <a:buNone/>
              <a:defRPr/>
            </a:pPr>
            <a:r>
              <a:rPr lang="ja-JP" altLang="en-US" sz="1600" b="1" dirty="0" smtClean="0"/>
              <a:t>１）統計局ホームページ（統計データページ）　</a:t>
            </a:r>
            <a:r>
              <a:rPr lang="en-US" altLang="ja-JP" sz="1600" b="1" dirty="0" smtClean="0"/>
              <a:t>【</a:t>
            </a:r>
            <a:r>
              <a:rPr lang="ja-JP" altLang="en-US" sz="1600" b="1" dirty="0" smtClean="0"/>
              <a:t>総務省</a:t>
            </a:r>
            <a:r>
              <a:rPr lang="en-US" altLang="ja-JP" sz="1600" b="1" dirty="0" smtClean="0"/>
              <a:t>】</a:t>
            </a:r>
          </a:p>
          <a:p>
            <a:pPr>
              <a:lnSpc>
                <a:spcPts val="1500"/>
              </a:lnSpc>
              <a:spcBef>
                <a:spcPts val="300"/>
              </a:spcBef>
              <a:defRPr/>
            </a:pPr>
            <a:r>
              <a:rPr lang="ja-JP" altLang="en-US" sz="1400" dirty="0" smtClean="0"/>
              <a:t>統計局ホームページについては、統計データが多い統計データページ（</a:t>
            </a:r>
            <a:r>
              <a:rPr lang="en-US" altLang="ja-JP" sz="1400" dirty="0"/>
              <a:t>http://www.stat.go.jp/data/index.htm</a:t>
            </a:r>
            <a:r>
              <a:rPr lang="ja-JP" altLang="en-US" sz="1400" dirty="0"/>
              <a:t>）を対象</a:t>
            </a:r>
            <a:r>
              <a:rPr lang="ja-JP" altLang="en-US" sz="1400" dirty="0" smtClean="0"/>
              <a:t>に簡易的にケーススタディを行った。情報通信白書のケーススタディ（簡易版）の考え方をもとに、「表およびグラフ」には著作権がないという前提で検討した。</a:t>
            </a:r>
            <a:endParaRPr lang="en-US" altLang="ja-JP" sz="1400" dirty="0" smtClean="0"/>
          </a:p>
          <a:p>
            <a:pPr marL="273050" lvl="1">
              <a:lnSpc>
                <a:spcPts val="1500"/>
              </a:lnSpc>
              <a:spcBef>
                <a:spcPts val="300"/>
              </a:spcBef>
              <a:buClr>
                <a:schemeClr val="accent1"/>
              </a:buClr>
              <a:defRPr/>
            </a:pPr>
            <a:endParaRPr lang="en-US" altLang="ja-JP" sz="1400" dirty="0" smtClean="0"/>
          </a:p>
          <a:p>
            <a:pPr marL="273050" lvl="1">
              <a:lnSpc>
                <a:spcPts val="1500"/>
              </a:lnSpc>
              <a:spcBef>
                <a:spcPts val="300"/>
              </a:spcBef>
              <a:buClr>
                <a:schemeClr val="accent1"/>
              </a:buClr>
              <a:defRPr/>
            </a:pPr>
            <a:r>
              <a:rPr lang="ja-JP" altLang="en-US" sz="1400" dirty="0" smtClean="0"/>
              <a:t>統計データページは、情報通信白書よりも第三者に著作権がある箇所が少なく、分類</a:t>
            </a:r>
            <a:r>
              <a:rPr lang="en-US" altLang="ja-JP" sz="1400" dirty="0"/>
              <a:t>A</a:t>
            </a:r>
            <a:r>
              <a:rPr lang="ja-JP" altLang="en-US" sz="1400" dirty="0"/>
              <a:t>（統計局が独自に作成しているもの）</a:t>
            </a:r>
            <a:r>
              <a:rPr lang="ja-JP" altLang="en-US" sz="1400" dirty="0" smtClean="0"/>
              <a:t>と、</a:t>
            </a:r>
            <a:r>
              <a:rPr lang="en-US" altLang="ja-JP" sz="1400" dirty="0" smtClean="0"/>
              <a:t>E</a:t>
            </a:r>
            <a:r>
              <a:rPr lang="ja-JP" altLang="en-US" sz="1400" dirty="0"/>
              <a:t>（著作権が発生しないデータ）が</a:t>
            </a:r>
            <a:r>
              <a:rPr lang="ja-JP" altLang="en-US" sz="1400" dirty="0" smtClean="0"/>
              <a:t>大半を占めるものと想定される。</a:t>
            </a:r>
            <a:endParaRPr lang="en-US" altLang="ja-JP" sz="1400" dirty="0" smtClean="0"/>
          </a:p>
          <a:p>
            <a:pPr marL="273050" lvl="1">
              <a:lnSpc>
                <a:spcPts val="1500"/>
              </a:lnSpc>
              <a:spcBef>
                <a:spcPts val="300"/>
              </a:spcBef>
              <a:buClr>
                <a:schemeClr val="accent1"/>
              </a:buClr>
              <a:defRPr/>
            </a:pPr>
            <a:endParaRPr lang="en-US" altLang="ja-JP" sz="1400" dirty="0"/>
          </a:p>
          <a:p>
            <a:pPr marL="273050" lvl="1">
              <a:lnSpc>
                <a:spcPts val="1500"/>
              </a:lnSpc>
              <a:spcBef>
                <a:spcPts val="300"/>
              </a:spcBef>
              <a:buClr>
                <a:schemeClr val="accent1"/>
              </a:buClr>
              <a:defRPr/>
            </a:pPr>
            <a:r>
              <a:rPr lang="ja-JP" altLang="en-US" sz="1400" dirty="0" smtClean="0"/>
              <a:t>しかし、ケーススタディの方法や、利用規約案については、情報通信白書のものが基本的に活用できるものと考えられる。</a:t>
            </a:r>
            <a:endParaRPr lang="en-US" altLang="ja-JP" sz="1400" dirty="0" smtClean="0"/>
          </a:p>
          <a:p>
            <a:pPr marL="0" indent="0">
              <a:lnSpc>
                <a:spcPts val="1500"/>
              </a:lnSpc>
              <a:spcBef>
                <a:spcPts val="300"/>
              </a:spcBef>
              <a:buFont typeface="Wingdings 3" pitchFamily="18" charset="2"/>
              <a:buNone/>
              <a:defRPr/>
            </a:pPr>
            <a:endParaRPr lang="en-US" altLang="ja-JP" sz="1400" dirty="0" smtClean="0"/>
          </a:p>
          <a:p>
            <a:pPr marL="0" indent="0">
              <a:lnSpc>
                <a:spcPts val="1500"/>
              </a:lnSpc>
              <a:spcBef>
                <a:spcPts val="300"/>
              </a:spcBef>
              <a:buFont typeface="Wingdings 3" pitchFamily="18" charset="2"/>
              <a:buNone/>
              <a:defRPr/>
            </a:pPr>
            <a:r>
              <a:rPr lang="ja-JP" altLang="en-US" sz="1600" b="1" dirty="0"/>
              <a:t>２</a:t>
            </a:r>
            <a:r>
              <a:rPr lang="ja-JP" altLang="en-US" sz="1600" b="1" dirty="0" smtClean="0"/>
              <a:t>）地図</a:t>
            </a:r>
            <a:r>
              <a:rPr lang="ja-JP" altLang="en-US" sz="1600" b="1" dirty="0"/>
              <a:t>（</a:t>
            </a:r>
            <a:r>
              <a:rPr lang="ja-JP" altLang="en-US" sz="1600" b="1" dirty="0" smtClean="0"/>
              <a:t>測量成果）　</a:t>
            </a:r>
            <a:r>
              <a:rPr lang="en-US" altLang="ja-JP" sz="1600" b="1" dirty="0" smtClean="0"/>
              <a:t>【</a:t>
            </a:r>
            <a:r>
              <a:rPr lang="ja-JP" altLang="en-US" sz="1600" b="1" dirty="0" smtClean="0"/>
              <a:t>国土地理院</a:t>
            </a:r>
            <a:r>
              <a:rPr lang="en-US" altLang="ja-JP" sz="1600" b="1" dirty="0" smtClean="0"/>
              <a:t>】</a:t>
            </a:r>
            <a:endParaRPr lang="en-US" altLang="ja-JP" sz="1600" b="1" dirty="0"/>
          </a:p>
          <a:p>
            <a:pPr>
              <a:spcBef>
                <a:spcPts val="300"/>
              </a:spcBef>
              <a:defRPr/>
            </a:pPr>
            <a:r>
              <a:rPr lang="ja-JP" altLang="en-US" sz="1400" dirty="0" smtClean="0"/>
              <a:t>地図（測量成果）については、現在、利用規約の検討が行われているところであり、当委員会では、その成果を</a:t>
            </a:r>
            <a:r>
              <a:rPr lang="ja-JP" altLang="en-US" sz="1400" dirty="0"/>
              <a:t>尊重すべきと</a:t>
            </a:r>
            <a:r>
              <a:rPr lang="ja-JP" altLang="en-US" sz="1400" dirty="0" smtClean="0"/>
              <a:t>考える。</a:t>
            </a:r>
            <a:endParaRPr lang="en-US" altLang="ja-JP" sz="1400" dirty="0" smtClean="0"/>
          </a:p>
          <a:p>
            <a:pPr>
              <a:lnSpc>
                <a:spcPts val="1400"/>
              </a:lnSpc>
              <a:spcBef>
                <a:spcPts val="300"/>
              </a:spcBef>
              <a:defRPr/>
            </a:pPr>
            <a:endParaRPr lang="en-US" altLang="ja-JP" sz="1400" dirty="0" smtClean="0"/>
          </a:p>
          <a:p>
            <a:pPr>
              <a:lnSpc>
                <a:spcPts val="1400"/>
              </a:lnSpc>
              <a:spcBef>
                <a:spcPts val="300"/>
              </a:spcBef>
              <a:defRPr/>
            </a:pPr>
            <a:r>
              <a:rPr lang="ja-JP" altLang="en-US" sz="1400" dirty="0" smtClean="0"/>
              <a:t>ただし、独自の利用規約となった場合、他のデータ</a:t>
            </a:r>
            <a:r>
              <a:rPr lang="ja-JP" altLang="en-US" sz="1400" dirty="0"/>
              <a:t>と</a:t>
            </a:r>
            <a:r>
              <a:rPr lang="ja-JP" altLang="en-US" sz="1400" dirty="0" smtClean="0"/>
              <a:t>マッシュアップ（複数のデータを組み合わせて活用すること）する際に、各々の利用規約の整合性の検討が必要になるなど、手間が生じる恐れがあるため、相互の利用規約間で互換性を確保することが望ましい。</a:t>
            </a:r>
            <a:endParaRPr lang="en-US" altLang="ja-JP" sz="1400" dirty="0" smtClean="0"/>
          </a:p>
          <a:p>
            <a:pPr>
              <a:lnSpc>
                <a:spcPts val="1400"/>
              </a:lnSpc>
              <a:spcBef>
                <a:spcPts val="300"/>
              </a:spcBef>
              <a:defRPr/>
            </a:pPr>
            <a:endParaRPr lang="en-US" altLang="ja-JP" sz="1400" dirty="0" smtClean="0"/>
          </a:p>
          <a:p>
            <a:pPr>
              <a:lnSpc>
                <a:spcPts val="1400"/>
              </a:lnSpc>
              <a:spcBef>
                <a:spcPts val="300"/>
              </a:spcBef>
              <a:defRPr/>
            </a:pPr>
            <a:r>
              <a:rPr lang="ja-JP" altLang="en-US" sz="1400" dirty="0" smtClean="0"/>
              <a:t>したがって、</a:t>
            </a:r>
            <a:r>
              <a:rPr lang="ja-JP" altLang="en-US" sz="1400" dirty="0"/>
              <a:t>現在検討が行われて</a:t>
            </a:r>
            <a:r>
              <a:rPr lang="ja-JP" altLang="en-US" sz="1400" dirty="0" smtClean="0"/>
              <a:t>いる地図（測量成果）の利用規約では、</a:t>
            </a:r>
            <a:r>
              <a:rPr lang="en-US" altLang="ja-JP" sz="1400" dirty="0" smtClean="0"/>
              <a:t>CC-BY</a:t>
            </a:r>
            <a:r>
              <a:rPr lang="ja-JP" altLang="en-US" sz="1400" dirty="0" smtClean="0"/>
              <a:t>など他のライセンスとの互換性を表記する方向で検討が進むことが望ましいと考える。</a:t>
            </a:r>
            <a:endParaRPr lang="en-US" altLang="ja-JP" sz="1400" dirty="0" smtClean="0"/>
          </a:p>
          <a:p>
            <a:pPr>
              <a:lnSpc>
                <a:spcPts val="1400"/>
              </a:lnSpc>
              <a:spcBef>
                <a:spcPts val="300"/>
              </a:spcBef>
              <a:defRPr/>
            </a:pPr>
            <a:endParaRPr lang="en-US" altLang="ja-JP" sz="1400" dirty="0" smtClean="0"/>
          </a:p>
          <a:p>
            <a:pPr>
              <a:lnSpc>
                <a:spcPts val="1400"/>
              </a:lnSpc>
              <a:spcBef>
                <a:spcPts val="300"/>
              </a:spcBef>
              <a:defRPr/>
            </a:pPr>
            <a:r>
              <a:rPr lang="ja-JP" altLang="en-US" sz="1400" dirty="0" smtClean="0"/>
              <a:t>当委員会では、今後の国土地理院</a:t>
            </a:r>
            <a:r>
              <a:rPr lang="ja-JP" altLang="en-US" sz="1400" dirty="0"/>
              <a:t>に</a:t>
            </a:r>
            <a:r>
              <a:rPr lang="ja-JP" altLang="en-US" sz="1400" dirty="0" smtClean="0"/>
              <a:t>おける検討状況を踏まえつつ、必要な協力・検討を</a:t>
            </a:r>
            <a:r>
              <a:rPr lang="ja-JP" altLang="en-US" sz="1400" dirty="0"/>
              <a:t>行って</a:t>
            </a:r>
            <a:r>
              <a:rPr lang="ja-JP" altLang="en-US" sz="1400" dirty="0" smtClean="0"/>
              <a:t>いく</a:t>
            </a:r>
            <a:r>
              <a:rPr lang="ja-JP" altLang="en-US" sz="1400" dirty="0"/>
              <a:t>こととする</a:t>
            </a:r>
            <a:r>
              <a:rPr lang="ja-JP" altLang="en-US" sz="1400" dirty="0" smtClean="0"/>
              <a:t>。</a:t>
            </a:r>
            <a:endParaRPr lang="en-US" altLang="ja-JP" sz="1400" dirty="0" smtClean="0"/>
          </a:p>
          <a:p>
            <a:pPr>
              <a:lnSpc>
                <a:spcPts val="1500"/>
              </a:lnSpc>
              <a:spcBef>
                <a:spcPts val="300"/>
              </a:spcBef>
              <a:defRPr/>
            </a:pPr>
            <a:endParaRPr lang="en-US" altLang="ja-JP" sz="14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タイトル 1"/>
          <p:cNvSpPr>
            <a:spLocks noGrp="1"/>
          </p:cNvSpPr>
          <p:nvPr>
            <p:ph type="title"/>
          </p:nvPr>
        </p:nvSpPr>
        <p:spPr>
          <a:xfrm>
            <a:off x="482600" y="2763838"/>
            <a:ext cx="8753475" cy="622300"/>
          </a:xfrm>
        </p:spPr>
        <p:txBody>
          <a:bodyPr/>
          <a:lstStyle/>
          <a:p>
            <a:pPr eaLnBrk="1" hangingPunct="1"/>
            <a:r>
              <a:rPr lang="ja-JP" altLang="en-US" sz="2800" smtClean="0"/>
              <a:t>６．利用規約案及び委託契約書条文案等の検討</a:t>
            </a:r>
          </a:p>
        </p:txBody>
      </p:sp>
      <p:sp>
        <p:nvSpPr>
          <p:cNvPr id="3" name="スライド番号プレースホルダー 2"/>
          <p:cNvSpPr>
            <a:spLocks noGrp="1"/>
          </p:cNvSpPr>
          <p:nvPr>
            <p:ph type="sldNum" sz="quarter" idx="10"/>
          </p:nvPr>
        </p:nvSpPr>
        <p:spPr/>
        <p:txBody>
          <a:bodyPr/>
          <a:lstStyle/>
          <a:p>
            <a:pPr>
              <a:defRPr/>
            </a:pPr>
            <a:fld id="{5D9E58F7-85A0-4E2F-9596-AEB998CFE7CC}" type="slidenum">
              <a:rPr lang="ja-JP" altLang="en-US" smtClean="0"/>
              <a:pPr>
                <a:defRPr/>
              </a:pPr>
              <a:t>45</a:t>
            </a:fld>
            <a:endParaRPr lang="ja-JP" alt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96A3774A-4626-4253-80C5-A6A00F7A2BD2}" type="slidenum">
              <a:rPr lang="ja-JP" altLang="en-US" smtClean="0"/>
              <a:pPr>
                <a:defRPr/>
              </a:pPr>
              <a:t>46</a:t>
            </a:fld>
            <a:endParaRPr lang="ja-JP" altLang="en-US" dirty="0"/>
          </a:p>
        </p:txBody>
      </p:sp>
      <p:sp>
        <p:nvSpPr>
          <p:cNvPr id="65538" name="タイトル 1"/>
          <p:cNvSpPr>
            <a:spLocks noGrp="1"/>
          </p:cNvSpPr>
          <p:nvPr>
            <p:ph type="title"/>
          </p:nvPr>
        </p:nvSpPr>
        <p:spPr>
          <a:xfrm>
            <a:off x="404813" y="165100"/>
            <a:ext cx="8229600" cy="792163"/>
          </a:xfrm>
        </p:spPr>
        <p:txBody>
          <a:bodyPr/>
          <a:lstStyle/>
          <a:p>
            <a:pPr eaLnBrk="1" hangingPunct="1"/>
            <a:r>
              <a:rPr lang="ja-JP" altLang="en-US" sz="2200" dirty="0" smtClean="0"/>
              <a:t>（１）利用規約案①（情報通信白書を例として）</a:t>
            </a:r>
            <a:r>
              <a:rPr lang="ja-JP" altLang="en-US" sz="2200" dirty="0">
                <a:solidFill>
                  <a:srgbClr val="FF0000"/>
                </a:solidFill>
              </a:rPr>
              <a:t>（たたき台）</a:t>
            </a:r>
            <a:endParaRPr lang="ja-JP" altLang="en-US" sz="2200" dirty="0" smtClean="0"/>
          </a:p>
        </p:txBody>
      </p:sp>
      <p:sp>
        <p:nvSpPr>
          <p:cNvPr id="65539" name="コンテンツ プレースホルダー 1"/>
          <p:cNvSpPr>
            <a:spLocks noGrp="1"/>
          </p:cNvSpPr>
          <p:nvPr>
            <p:ph sz="quarter" idx="1"/>
          </p:nvPr>
        </p:nvSpPr>
        <p:spPr>
          <a:xfrm>
            <a:off x="436563" y="1025525"/>
            <a:ext cx="8515350" cy="1071563"/>
          </a:xfrm>
        </p:spPr>
        <p:txBody>
          <a:bodyPr/>
          <a:lstStyle/>
          <a:p>
            <a:pPr>
              <a:lnSpc>
                <a:spcPts val="1400"/>
              </a:lnSpc>
              <a:spcBef>
                <a:spcPts val="300"/>
              </a:spcBef>
            </a:pPr>
            <a:r>
              <a:rPr lang="ja-JP" altLang="en-US" sz="1200" dirty="0"/>
              <a:t>二次利用を促進するために利用規約案を、ケーススタディを行った情報通信白書を対象に作成した。（なお、本利用規約案は、府省のホームページ全体を対象としたものではなく、「情報通信白書」掲載ページを対象としたものである。）</a:t>
            </a:r>
            <a:endParaRPr lang="en-US" altLang="ja-JP" sz="1200" dirty="0"/>
          </a:p>
          <a:p>
            <a:pPr>
              <a:lnSpc>
                <a:spcPts val="1400"/>
              </a:lnSpc>
              <a:spcBef>
                <a:spcPts val="300"/>
              </a:spcBef>
            </a:pPr>
            <a:r>
              <a:rPr lang="ja-JP" altLang="en-US" sz="1200" dirty="0"/>
              <a:t>冒頭部分に、原則として自由に二次利用が行えることを平易に表現した上で、詳しい解説を設ける構成とした。また、著作物性のある部分については、海外との互換性や機械判読可能性を担保するため、クリエイティブ・コモンズ・ライセンスを採用し、その「表示ライセンス（</a:t>
            </a:r>
            <a:r>
              <a:rPr lang="en-US" altLang="ja-JP" sz="1200" dirty="0"/>
              <a:t>CC-BY</a:t>
            </a:r>
            <a:r>
              <a:rPr lang="ja-JP" altLang="en-US" sz="1200" dirty="0"/>
              <a:t>）」により利用可能な点にも言及した。</a:t>
            </a:r>
            <a:endParaRPr lang="en-US" altLang="ja-JP" sz="1200" dirty="0"/>
          </a:p>
        </p:txBody>
      </p:sp>
      <p:sp>
        <p:nvSpPr>
          <p:cNvPr id="6" name="テキスト ボックス 5"/>
          <p:cNvSpPr txBox="1"/>
          <p:nvPr/>
        </p:nvSpPr>
        <p:spPr>
          <a:xfrm>
            <a:off x="357381" y="2220685"/>
            <a:ext cx="8739964" cy="4318337"/>
          </a:xfrm>
          <a:prstGeom prst="rect">
            <a:avLst/>
          </a:prstGeom>
          <a:noFill/>
          <a:ln>
            <a:solidFill>
              <a:schemeClr val="tx1"/>
            </a:solidFill>
          </a:ln>
        </p:spPr>
        <p:txBody>
          <a:bodyPr wrap="square" rtlCol="0" anchor="ctr" anchorCtr="0">
            <a:noAutofit/>
          </a:bodyPr>
          <a:lstStyle/>
          <a:p>
            <a:pPr indent="174625"/>
            <a:r>
              <a:rPr lang="ja-JP" altLang="en-US" sz="1400" b="1" dirty="0" smtClean="0">
                <a:latin typeface="+mn-ea"/>
                <a:ea typeface="+mn-ea"/>
              </a:rPr>
              <a:t>○ 情報通信白書は、原則として、自由にご利用いただけます</a:t>
            </a:r>
            <a:endParaRPr lang="en-US" altLang="ja-JP" sz="1400" b="1" dirty="0" smtClean="0">
              <a:latin typeface="+mn-ea"/>
              <a:ea typeface="+mn-ea"/>
            </a:endParaRPr>
          </a:p>
          <a:p>
            <a:pPr indent="174625"/>
            <a:endParaRPr lang="en-US" altLang="ja-JP" sz="500" dirty="0" smtClean="0"/>
          </a:p>
          <a:p>
            <a:pPr marL="269875" indent="-95250"/>
            <a:r>
              <a:rPr lang="ja-JP" altLang="en-US" sz="1200" dirty="0" smtClean="0"/>
              <a:t>・情報</a:t>
            </a:r>
            <a:r>
              <a:rPr lang="ja-JP" altLang="en-US" sz="1200" dirty="0"/>
              <a:t>通信白書（ウェブ版）は</a:t>
            </a:r>
            <a:r>
              <a:rPr lang="ja-JP" altLang="en-US" sz="1200" dirty="0" smtClean="0"/>
              <a:t>、</a:t>
            </a:r>
            <a:r>
              <a:rPr lang="ja-JP" altLang="en-US" sz="1200" u="sng" dirty="0" smtClean="0">
                <a:solidFill>
                  <a:srgbClr val="0070C0"/>
                </a:solidFill>
              </a:rPr>
              <a:t>図表リスト</a:t>
            </a:r>
            <a:r>
              <a:rPr lang="ja-JP" altLang="en-US" sz="1200" dirty="0" smtClean="0"/>
              <a:t>で★印が付いている箇所及び第三者の出典が表示されている文章等を除き、どなたでも自由に、複製</a:t>
            </a:r>
            <a:r>
              <a:rPr lang="ja-JP" altLang="en-US" sz="1200" dirty="0"/>
              <a:t>・改変</a:t>
            </a:r>
            <a:r>
              <a:rPr lang="ja-JP" altLang="en-US" sz="1200" dirty="0" smtClean="0"/>
              <a:t>・頒布・公衆送信等のあらゆる利用ができます。商用利用も可能です。</a:t>
            </a:r>
            <a:endParaRPr lang="en-US" altLang="ja-JP" sz="1200" dirty="0" smtClean="0"/>
          </a:p>
          <a:p>
            <a:pPr marL="269875" indent="-95250"/>
            <a:r>
              <a:rPr lang="ja-JP" altLang="en-US" sz="1200" dirty="0" smtClean="0"/>
              <a:t>・</a:t>
            </a:r>
            <a:r>
              <a:rPr lang="ja-JP" altLang="en-US" sz="1200" dirty="0"/>
              <a:t>利用する際には</a:t>
            </a:r>
            <a:r>
              <a:rPr lang="ja-JP" altLang="en-US" sz="1200" dirty="0" smtClean="0"/>
              <a:t>、出典の表示</a:t>
            </a:r>
            <a:r>
              <a:rPr lang="ja-JP" altLang="en-US" sz="1200" dirty="0"/>
              <a:t>をお願いします。（</a:t>
            </a:r>
            <a:r>
              <a:rPr lang="ja-JP" altLang="en-US" sz="1200" dirty="0" smtClean="0"/>
              <a:t>→</a:t>
            </a:r>
            <a:r>
              <a:rPr lang="ja-JP" altLang="en-US" sz="1200" u="sng" dirty="0" smtClean="0">
                <a:solidFill>
                  <a:srgbClr val="0070C0"/>
                </a:solidFill>
              </a:rPr>
              <a:t>出典表示</a:t>
            </a:r>
            <a:r>
              <a:rPr lang="ja-JP" altLang="en-US" sz="1200" u="sng" dirty="0">
                <a:solidFill>
                  <a:srgbClr val="0070C0"/>
                </a:solidFill>
              </a:rPr>
              <a:t>の</a:t>
            </a:r>
            <a:r>
              <a:rPr lang="ja-JP" altLang="en-US" sz="1200" u="sng" dirty="0" smtClean="0">
                <a:solidFill>
                  <a:srgbClr val="0070C0"/>
                </a:solidFill>
              </a:rPr>
              <a:t>記載例</a:t>
            </a:r>
            <a:r>
              <a:rPr lang="ja-JP" altLang="en-US" sz="1200" dirty="0" smtClean="0"/>
              <a:t>）</a:t>
            </a:r>
            <a:endParaRPr lang="en-US" altLang="ja-JP" sz="1200" dirty="0" smtClean="0"/>
          </a:p>
          <a:p>
            <a:pPr indent="174625"/>
            <a:endParaRPr lang="en-US" altLang="ja-JP" sz="800" dirty="0" smtClean="0"/>
          </a:p>
          <a:p>
            <a:pPr indent="174625"/>
            <a:r>
              <a:rPr lang="ja-JP" altLang="en-US" sz="1400" b="1" dirty="0" smtClean="0">
                <a:latin typeface="+mn-ea"/>
                <a:ea typeface="+mn-ea"/>
              </a:rPr>
              <a:t>○ 詳しい利用方法については、以下を御覧ください</a:t>
            </a:r>
            <a:endParaRPr lang="en-US" altLang="ja-JP" sz="1400" b="1" dirty="0">
              <a:latin typeface="+mn-ea"/>
              <a:ea typeface="+mn-ea"/>
            </a:endParaRPr>
          </a:p>
          <a:p>
            <a:pPr marL="268288" indent="-93663"/>
            <a:endParaRPr lang="en-US" altLang="ja-JP" sz="500" dirty="0" smtClean="0">
              <a:latin typeface="HGP創英角ｺﾞｼｯｸUB" pitchFamily="50" charset="-128"/>
              <a:ea typeface="HGP創英角ｺﾞｼｯｸUB" pitchFamily="50" charset="-128"/>
            </a:endParaRPr>
          </a:p>
          <a:p>
            <a:pPr marL="268288" indent="-93663"/>
            <a:r>
              <a:rPr lang="en-US" altLang="ja-JP" sz="1200" dirty="0">
                <a:latin typeface="HGP創英角ｺﾞｼｯｸUB" pitchFamily="50" charset="-128"/>
                <a:ea typeface="HGP創英角ｺﾞｼｯｸUB" pitchFamily="50" charset="-128"/>
              </a:rPr>
              <a:t>【</a:t>
            </a:r>
            <a:r>
              <a:rPr lang="ja-JP" altLang="en-US" sz="1200" dirty="0">
                <a:latin typeface="HGP創英角ｺﾞｼｯｸUB" pitchFamily="50" charset="-128"/>
                <a:ea typeface="HGP創英角ｺﾞｼｯｸUB" pitchFamily="50" charset="-128"/>
              </a:rPr>
              <a:t>★印が付いている</a:t>
            </a:r>
            <a:r>
              <a:rPr lang="ja-JP" altLang="en-US" sz="1200" dirty="0" smtClean="0">
                <a:latin typeface="HGP創英角ｺﾞｼｯｸUB" pitchFamily="50" charset="-128"/>
                <a:ea typeface="HGP創英角ｺﾞｼｯｸUB" pitchFamily="50" charset="-128"/>
              </a:rPr>
              <a:t>箇所及び第三者の出典が表示されている</a:t>
            </a:r>
            <a:r>
              <a:rPr lang="ja-JP" altLang="en-US" sz="1200" dirty="0">
                <a:latin typeface="HGP創英角ｺﾞｼｯｸUB" pitchFamily="50" charset="-128"/>
                <a:ea typeface="HGP創英角ｺﾞｼｯｸUB" pitchFamily="50" charset="-128"/>
              </a:rPr>
              <a:t>文章</a:t>
            </a:r>
            <a:r>
              <a:rPr lang="en-US" altLang="ja-JP" sz="1200" dirty="0" smtClean="0">
                <a:latin typeface="HGP創英角ｺﾞｼｯｸUB" pitchFamily="50" charset="-128"/>
                <a:ea typeface="HGP創英角ｺﾞｼｯｸUB" pitchFamily="50" charset="-128"/>
              </a:rPr>
              <a:t>】</a:t>
            </a:r>
            <a:endParaRPr lang="en-US" altLang="ja-JP" sz="1200" dirty="0">
              <a:latin typeface="HGP創英角ｺﾞｼｯｸUB" pitchFamily="50" charset="-128"/>
              <a:ea typeface="HGP創英角ｺﾞｼｯｸUB" pitchFamily="50" charset="-128"/>
            </a:endParaRPr>
          </a:p>
          <a:p>
            <a:pPr marL="268288" indent="-93663"/>
            <a:r>
              <a:rPr lang="ja-JP" altLang="en-US" sz="1200" dirty="0" smtClean="0"/>
              <a:t>・</a:t>
            </a:r>
            <a:r>
              <a:rPr lang="ja-JP" altLang="en-US" sz="1200" u="sng" dirty="0" smtClean="0">
                <a:solidFill>
                  <a:srgbClr val="0070C0"/>
                </a:solidFill>
              </a:rPr>
              <a:t>図表リスト</a:t>
            </a:r>
            <a:r>
              <a:rPr lang="ja-JP" altLang="en-US" sz="1200" dirty="0" smtClean="0"/>
              <a:t>で★</a:t>
            </a:r>
            <a:r>
              <a:rPr lang="ja-JP" altLang="en-US" sz="1200" dirty="0"/>
              <a:t>印が付いている</a:t>
            </a:r>
            <a:r>
              <a:rPr lang="ja-JP" altLang="en-US" sz="1200" dirty="0" smtClean="0"/>
              <a:t>箇所または第三者の出典が表示されている文章は、第三者が著作権その他の権利（例：写真につき肖像権・パブリシティ権など）を有している可能性があります。利用にあたっては第三者の権利を侵害することのないよう注意してください。</a:t>
            </a:r>
            <a:endParaRPr lang="en-US" altLang="ja-JP" sz="1200" dirty="0" smtClean="0"/>
          </a:p>
          <a:p>
            <a:pPr marL="268288" indent="-93663"/>
            <a:r>
              <a:rPr lang="ja-JP" altLang="en-US" sz="1200" smtClean="0"/>
              <a:t>・第三者</a:t>
            </a:r>
            <a:r>
              <a:rPr lang="ja-JP" altLang="en-US" sz="1200" dirty="0"/>
              <a:t>が著作権を有している情報であっても、著作権法上、引用など、著作権者の許諾無く利用できる場合があります。（→</a:t>
            </a:r>
            <a:r>
              <a:rPr lang="ja-JP" altLang="en-US" sz="1200" u="sng" dirty="0" smtClean="0">
                <a:solidFill>
                  <a:srgbClr val="0070C0"/>
                </a:solidFill>
              </a:rPr>
              <a:t>著作権者の許諾が不要とされている利用方法</a:t>
            </a:r>
            <a:r>
              <a:rPr lang="ja-JP" altLang="en-US" sz="1200" dirty="0" smtClean="0"/>
              <a:t>）</a:t>
            </a:r>
            <a:endParaRPr lang="en-US" altLang="ja-JP" sz="800" b="1" dirty="0">
              <a:latin typeface="+mn-ea"/>
            </a:endParaRPr>
          </a:p>
          <a:p>
            <a:pPr marL="268288" indent="-93663"/>
            <a:endParaRPr lang="en-US" altLang="ja-JP" sz="500" dirty="0">
              <a:latin typeface="HGP創英角ｺﾞｼｯｸUB" pitchFamily="50" charset="-128"/>
              <a:ea typeface="HGP創英角ｺﾞｼｯｸUB" pitchFamily="50" charset="-128"/>
            </a:endParaRPr>
          </a:p>
          <a:p>
            <a:pPr marL="268288" indent="-93663"/>
            <a:r>
              <a:rPr lang="en-US" altLang="ja-JP" sz="1200" dirty="0" smtClean="0">
                <a:latin typeface="HGP創英角ｺﾞｼｯｸUB" pitchFamily="50" charset="-128"/>
                <a:ea typeface="HGP創英角ｺﾞｼｯｸUB" pitchFamily="50" charset="-128"/>
              </a:rPr>
              <a:t>【</a:t>
            </a:r>
            <a:r>
              <a:rPr lang="ja-JP" altLang="en-US" sz="1200" dirty="0" smtClean="0">
                <a:latin typeface="HGP創英角ｺﾞｼｯｸUB" pitchFamily="50" charset="-128"/>
                <a:ea typeface="HGP創英角ｺﾞｼｯｸUB" pitchFamily="50" charset="-128"/>
              </a:rPr>
              <a:t>★印が付いていない箇所</a:t>
            </a:r>
            <a:r>
              <a:rPr lang="en-US" altLang="ja-JP" sz="1200" dirty="0" smtClean="0">
                <a:latin typeface="HGP創英角ｺﾞｼｯｸUB" pitchFamily="50" charset="-128"/>
                <a:ea typeface="HGP創英角ｺﾞｼｯｸUB" pitchFamily="50" charset="-128"/>
              </a:rPr>
              <a:t>】</a:t>
            </a:r>
          </a:p>
          <a:p>
            <a:pPr marL="268288" indent="-93663"/>
            <a:r>
              <a:rPr lang="ja-JP" altLang="en-US" sz="1200" dirty="0" smtClean="0"/>
              <a:t>・数値データ、簡単な表・グラフ</a:t>
            </a:r>
            <a:r>
              <a:rPr lang="ja-JP" altLang="en-US" sz="1200" dirty="0"/>
              <a:t>等に</a:t>
            </a:r>
            <a:r>
              <a:rPr lang="ja-JP" altLang="en-US" sz="1200" dirty="0" smtClean="0"/>
              <a:t>は著作権はありませんので、自由にご利用いただけるものですが、出典表示をお願いしています。</a:t>
            </a:r>
            <a:endParaRPr lang="en-US" altLang="ja-JP" sz="1200" dirty="0" smtClean="0"/>
          </a:p>
          <a:p>
            <a:pPr marL="268288" indent="-93663"/>
            <a:r>
              <a:rPr lang="ja-JP" altLang="en-US" sz="1200" dirty="0" smtClean="0"/>
              <a:t>・著作物性のある文章や図などの著作権は、国が保有し、総務省が管理していますが、自由な利用を認める「</a:t>
            </a:r>
            <a:r>
              <a:rPr lang="ja-JP" altLang="en-US" sz="1200" u="sng" dirty="0" smtClean="0">
                <a:solidFill>
                  <a:srgbClr val="0070C0"/>
                </a:solidFill>
              </a:rPr>
              <a:t>クリエイティブ・コモンズ・ライセンス　表示 </a:t>
            </a:r>
            <a:r>
              <a:rPr lang="en-US" altLang="ja-JP" sz="1200" u="sng" dirty="0" smtClean="0">
                <a:solidFill>
                  <a:srgbClr val="0070C0"/>
                </a:solidFill>
              </a:rPr>
              <a:t>2.1 </a:t>
            </a:r>
            <a:r>
              <a:rPr lang="ja-JP" altLang="en-US" sz="1200" u="sng" dirty="0" smtClean="0">
                <a:solidFill>
                  <a:srgbClr val="0070C0"/>
                </a:solidFill>
              </a:rPr>
              <a:t>日本</a:t>
            </a:r>
            <a:r>
              <a:rPr lang="ja-JP" altLang="en-US" sz="1200" dirty="0" smtClean="0"/>
              <a:t>」により利用を許諾しています。</a:t>
            </a:r>
            <a:endParaRPr lang="en-US" altLang="ja-JP" sz="1200" dirty="0" smtClean="0"/>
          </a:p>
          <a:p>
            <a:pPr marL="268288" indent="-93663"/>
            <a:endParaRPr lang="ja-JP" altLang="en-US" sz="500" dirty="0"/>
          </a:p>
          <a:p>
            <a:pPr marL="268288" indent="-93663"/>
            <a:r>
              <a:rPr lang="ja-JP" altLang="en-US" sz="1400" b="1" dirty="0" smtClean="0">
                <a:latin typeface="+mn-ea"/>
                <a:ea typeface="+mn-ea"/>
              </a:rPr>
              <a:t>○ </a:t>
            </a:r>
            <a:r>
              <a:rPr lang="ja-JP" altLang="en-US" sz="1400" b="1" dirty="0">
                <a:latin typeface="+mn-ea"/>
                <a:ea typeface="+mn-ea"/>
              </a:rPr>
              <a:t>免責事項</a:t>
            </a:r>
            <a:endParaRPr lang="en-US" altLang="ja-JP" sz="1400" b="1" dirty="0">
              <a:latin typeface="+mn-ea"/>
              <a:ea typeface="+mn-ea"/>
            </a:endParaRPr>
          </a:p>
          <a:p>
            <a:pPr marL="268288" indent="-93663"/>
            <a:r>
              <a:rPr lang="ja-JP" altLang="en-US" sz="1200" dirty="0"/>
              <a:t>・掲載されている情報の正確さについては万全を期しておりますが、万が一、誤りなどありましたら下記までご連絡ください。</a:t>
            </a:r>
            <a:endParaRPr lang="en-US" altLang="ja-JP" sz="1200" dirty="0"/>
          </a:p>
          <a:p>
            <a:pPr marL="268288" indent="-93663"/>
            <a:r>
              <a:rPr lang="ja-JP" altLang="en-US" sz="1200" dirty="0"/>
              <a:t>・なお、情報通信白書に掲載している情報を用いたことで、利用者に損失等が発生した場合でも、総務省は責任を負いかねます。</a:t>
            </a:r>
            <a:endParaRPr lang="en-US" altLang="ja-JP" sz="1200" dirty="0"/>
          </a:p>
          <a:p>
            <a:pPr marL="268288" indent="-93663"/>
            <a:endParaRPr lang="en-US" altLang="ja-JP" sz="500" dirty="0" smtClean="0">
              <a:latin typeface="HGP創英角ｺﾞｼｯｸUB" pitchFamily="50" charset="-128"/>
              <a:ea typeface="HGP創英角ｺﾞｼｯｸUB" pitchFamily="50" charset="-128"/>
            </a:endParaRPr>
          </a:p>
          <a:p>
            <a:pPr marL="268288" indent="-93663"/>
            <a:r>
              <a:rPr lang="ja-JP" altLang="en-US" sz="1400" b="1" dirty="0" smtClean="0">
                <a:latin typeface="+mn-ea"/>
                <a:ea typeface="+mn-ea"/>
              </a:rPr>
              <a:t>○ </a:t>
            </a:r>
            <a:r>
              <a:rPr lang="ja-JP" altLang="en-US" sz="1400" b="1" dirty="0">
                <a:latin typeface="+mn-ea"/>
                <a:ea typeface="+mn-ea"/>
              </a:rPr>
              <a:t>情報通信白書に関するお問合せ先</a:t>
            </a:r>
            <a:r>
              <a:rPr lang="ja-JP" altLang="en-US" sz="1200" b="1" dirty="0">
                <a:latin typeface="+mn-ea"/>
                <a:ea typeface="+mn-ea"/>
              </a:rPr>
              <a:t>　</a:t>
            </a:r>
            <a:r>
              <a:rPr lang="ja-JP" altLang="en-US" sz="1200" dirty="0" smtClean="0">
                <a:latin typeface="ＭＳ Ｐ明朝" pitchFamily="18" charset="-128"/>
                <a:ea typeface="ＭＳ Ｐ明朝" pitchFamily="18" charset="-128"/>
              </a:rPr>
              <a:t>（以下の掲載内容は仮です）</a:t>
            </a:r>
          </a:p>
          <a:p>
            <a:pPr marL="268288" indent="-93663"/>
            <a:r>
              <a:rPr lang="ja-JP" altLang="en-US" sz="1200" dirty="0" smtClean="0"/>
              <a:t>・</a:t>
            </a:r>
            <a:r>
              <a:rPr lang="zh-TW" altLang="en-US" sz="1200" dirty="0" smtClean="0"/>
              <a:t>総務省</a:t>
            </a:r>
            <a:r>
              <a:rPr lang="ja-JP" altLang="en-US" sz="1200" dirty="0" smtClean="0"/>
              <a:t>　</a:t>
            </a:r>
            <a:r>
              <a:rPr lang="zh-TW" altLang="en-US" sz="1200" dirty="0" smtClean="0"/>
              <a:t>情報通信国際戦略局</a:t>
            </a:r>
            <a:r>
              <a:rPr lang="ja-JP" altLang="en-US" sz="1200" dirty="0" smtClean="0"/>
              <a:t>　</a:t>
            </a:r>
            <a:r>
              <a:rPr lang="zh-TW" altLang="en-US" sz="1200" dirty="0" smtClean="0"/>
              <a:t>情報通信政策課</a:t>
            </a:r>
            <a:r>
              <a:rPr lang="ja-JP" altLang="en-US" sz="1200" dirty="0" smtClean="0"/>
              <a:t>　</a:t>
            </a:r>
            <a:r>
              <a:rPr lang="zh-TW" altLang="en-US" sz="1200" dirty="0" smtClean="0"/>
              <a:t>情報通信経済室</a:t>
            </a:r>
            <a:endParaRPr lang="en-US" altLang="zh-TW" sz="12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DC4E5EE1-9D42-4AD5-8E17-68CEDCEE8BB6}" type="slidenum">
              <a:rPr lang="ja-JP" altLang="en-US" smtClean="0"/>
              <a:pPr>
                <a:defRPr/>
              </a:pPr>
              <a:t>47</a:t>
            </a:fld>
            <a:endParaRPr lang="ja-JP" altLang="en-US" dirty="0"/>
          </a:p>
        </p:txBody>
      </p:sp>
      <p:sp>
        <p:nvSpPr>
          <p:cNvPr id="15365" name="タイトル 1"/>
          <p:cNvSpPr>
            <a:spLocks noGrp="1"/>
          </p:cNvSpPr>
          <p:nvPr>
            <p:ph type="title"/>
          </p:nvPr>
        </p:nvSpPr>
        <p:spPr>
          <a:xfrm>
            <a:off x="404191" y="165653"/>
            <a:ext cx="8229600" cy="791610"/>
          </a:xfrm>
        </p:spPr>
        <p:txBody>
          <a:bodyPr/>
          <a:lstStyle/>
          <a:p>
            <a:pPr eaLnBrk="1" hangingPunct="1"/>
            <a:r>
              <a:rPr lang="ja-JP" altLang="en-US" sz="2400" dirty="0" smtClean="0"/>
              <a:t>（２）利用規約</a:t>
            </a:r>
            <a:r>
              <a:rPr lang="ja-JP" altLang="en-US" sz="2400" dirty="0"/>
              <a:t>案②</a:t>
            </a:r>
            <a:r>
              <a:rPr lang="ja-JP" altLang="en-US" sz="2400" dirty="0" smtClean="0"/>
              <a:t>（過去データ等の場合）</a:t>
            </a:r>
            <a:r>
              <a:rPr lang="ja-JP" altLang="en-US" sz="2400" dirty="0">
                <a:solidFill>
                  <a:srgbClr val="FF0000"/>
                </a:solidFill>
              </a:rPr>
              <a:t>（たたき台）</a:t>
            </a:r>
            <a:endParaRPr lang="ja-JP" altLang="en-US" sz="2400" dirty="0" smtClean="0"/>
          </a:p>
        </p:txBody>
      </p:sp>
      <p:sp>
        <p:nvSpPr>
          <p:cNvPr id="2" name="コンテンツ プレースホルダー 1"/>
          <p:cNvSpPr>
            <a:spLocks noGrp="1"/>
          </p:cNvSpPr>
          <p:nvPr>
            <p:ph sz="quarter" idx="1"/>
          </p:nvPr>
        </p:nvSpPr>
        <p:spPr>
          <a:xfrm>
            <a:off x="436651" y="972618"/>
            <a:ext cx="8676527" cy="1071938"/>
          </a:xfrm>
        </p:spPr>
        <p:txBody>
          <a:bodyPr/>
          <a:lstStyle/>
          <a:p>
            <a:pPr>
              <a:lnSpc>
                <a:spcPts val="1400"/>
              </a:lnSpc>
              <a:spcBef>
                <a:spcPts val="300"/>
              </a:spcBef>
            </a:pPr>
            <a:r>
              <a:rPr lang="ja-JP" altLang="en-US" sz="1200" dirty="0" smtClean="0"/>
              <a:t>過去の公共データ等については、</a:t>
            </a:r>
            <a:r>
              <a:rPr lang="ja-JP" altLang="en-US" sz="1200" dirty="0"/>
              <a:t>権利関係を調査し第三者の利用許諾を確認するのに多大な労力がかかる一方、利用ニーズが</a:t>
            </a:r>
            <a:r>
              <a:rPr lang="ja-JP" altLang="en-US" sz="1200" dirty="0" smtClean="0"/>
              <a:t>小さいこともある。その場合、</a:t>
            </a:r>
            <a:r>
              <a:rPr lang="ja-JP" altLang="en-US" sz="1200" dirty="0"/>
              <a:t>費用対</a:t>
            </a:r>
            <a:r>
              <a:rPr lang="ja-JP" altLang="en-US" sz="1200" dirty="0" smtClean="0"/>
              <a:t>効果を考慮し、権利</a:t>
            </a:r>
            <a:r>
              <a:rPr lang="ja-JP" altLang="en-US" sz="1200" dirty="0"/>
              <a:t>関係の確認を</a:t>
            </a:r>
            <a:r>
              <a:rPr lang="ja-JP" altLang="en-US" sz="1200" dirty="0" smtClean="0"/>
              <a:t>行わずに公表して、</a:t>
            </a:r>
            <a:r>
              <a:rPr lang="ja-JP" altLang="en-US" sz="1200" dirty="0"/>
              <a:t>第三者の権利</a:t>
            </a:r>
            <a:r>
              <a:rPr lang="ja-JP" altLang="en-US" sz="1200" dirty="0" smtClean="0"/>
              <a:t>に係る問題</a:t>
            </a:r>
            <a:r>
              <a:rPr lang="ja-JP" altLang="en-US" sz="1200" dirty="0"/>
              <a:t>の処理は、利用者の判断と責任</a:t>
            </a:r>
            <a:r>
              <a:rPr lang="ja-JP" altLang="en-US" sz="1200" dirty="0" smtClean="0"/>
              <a:t>に任せること</a:t>
            </a:r>
            <a:r>
              <a:rPr lang="ja-JP" altLang="en-US" sz="1200" dirty="0"/>
              <a:t>が考えられる</a:t>
            </a:r>
            <a:r>
              <a:rPr lang="ja-JP" altLang="en-US" sz="1200" dirty="0" smtClean="0"/>
              <a:t>。下記は、そのような場合のための規約案である。</a:t>
            </a:r>
            <a:endParaRPr lang="en-US" altLang="ja-JP" sz="1200" dirty="0"/>
          </a:p>
          <a:p>
            <a:pPr>
              <a:lnSpc>
                <a:spcPts val="1400"/>
              </a:lnSpc>
              <a:spcBef>
                <a:spcPts val="300"/>
              </a:spcBef>
            </a:pPr>
            <a:r>
              <a:rPr lang="ja-JP" altLang="en-US" sz="1200" dirty="0"/>
              <a:t>利用者が第三者の権利のある情報であるか否かを判断するに</a:t>
            </a:r>
            <a:r>
              <a:rPr lang="ja-JP" altLang="en-US" sz="1200" dirty="0" smtClean="0"/>
              <a:t>あたって手がかりとなる出典</a:t>
            </a:r>
            <a:r>
              <a:rPr lang="ja-JP" altLang="en-US" sz="1200" dirty="0"/>
              <a:t>表記</a:t>
            </a:r>
            <a:r>
              <a:rPr lang="ja-JP" altLang="en-US" sz="1200" dirty="0" smtClean="0"/>
              <a:t>等は、権利</a:t>
            </a:r>
            <a:r>
              <a:rPr lang="ja-JP" altLang="en-US" sz="1200" dirty="0"/>
              <a:t>関係について一応の目安になるにすぎない。第三者の権利に抵触したことに</a:t>
            </a:r>
            <a:r>
              <a:rPr lang="ja-JP" altLang="en-US" sz="1200" dirty="0" smtClean="0"/>
              <a:t>よる責任は利用者が負うこととなる。</a:t>
            </a:r>
            <a:endParaRPr lang="en-US" altLang="ja-JP" sz="1200" dirty="0"/>
          </a:p>
          <a:p>
            <a:pPr marL="270000" indent="-270000">
              <a:lnSpc>
                <a:spcPts val="1400"/>
              </a:lnSpc>
              <a:spcBef>
                <a:spcPts val="300"/>
              </a:spcBef>
              <a:buNone/>
            </a:pPr>
            <a:r>
              <a:rPr lang="en-US" altLang="ja-JP" sz="1200" dirty="0" smtClean="0"/>
              <a:t>※</a:t>
            </a:r>
            <a:r>
              <a:rPr lang="ja-JP" altLang="en-US" sz="1200" dirty="0" smtClean="0"/>
              <a:t>　個</a:t>
            </a:r>
            <a:r>
              <a:rPr lang="ja-JP" altLang="en-US" sz="1200" dirty="0"/>
              <a:t>別法による制約がある場合は、「○ご利用にあたって」の欄に、禁止されている利用</a:t>
            </a:r>
            <a:r>
              <a:rPr lang="ja-JP" altLang="en-US" sz="1200" dirty="0" smtClean="0"/>
              <a:t>形態と該当する個別法名を</a:t>
            </a:r>
            <a:r>
              <a:rPr lang="ja-JP" altLang="en-US" sz="1200" dirty="0"/>
              <a:t>具体的に記載する</a:t>
            </a:r>
            <a:r>
              <a:rPr lang="ja-JP" altLang="en-US" sz="1200" dirty="0" smtClean="0"/>
              <a:t>。この</a:t>
            </a:r>
            <a:r>
              <a:rPr lang="ja-JP" altLang="en-US" sz="1200" dirty="0"/>
              <a:t>利用規約案は情報通信白書を例としているため、個別法による制約は記載していない。</a:t>
            </a:r>
          </a:p>
          <a:p>
            <a:pPr>
              <a:lnSpc>
                <a:spcPts val="1400"/>
              </a:lnSpc>
              <a:spcBef>
                <a:spcPts val="300"/>
              </a:spcBef>
            </a:pPr>
            <a:endParaRPr lang="en-US" altLang="ja-JP" sz="1200" dirty="0"/>
          </a:p>
        </p:txBody>
      </p:sp>
      <p:sp>
        <p:nvSpPr>
          <p:cNvPr id="7" name="テキスト ボックス 6"/>
          <p:cNvSpPr txBox="1"/>
          <p:nvPr/>
        </p:nvSpPr>
        <p:spPr>
          <a:xfrm>
            <a:off x="404036" y="2453951"/>
            <a:ext cx="8739964" cy="4021494"/>
          </a:xfrm>
          <a:prstGeom prst="rect">
            <a:avLst/>
          </a:prstGeom>
          <a:noFill/>
          <a:ln>
            <a:solidFill>
              <a:schemeClr val="tx1"/>
            </a:solidFill>
          </a:ln>
        </p:spPr>
        <p:txBody>
          <a:bodyPr wrap="square" rtlCol="0" anchor="ctr" anchorCtr="0">
            <a:noAutofit/>
          </a:bodyPr>
          <a:lstStyle/>
          <a:p>
            <a:pPr indent="174625"/>
            <a:r>
              <a:rPr lang="ja-JP" altLang="en-US" sz="1400" b="1" dirty="0">
                <a:latin typeface="+mn-ea"/>
                <a:ea typeface="+mn-ea"/>
              </a:rPr>
              <a:t>○ </a:t>
            </a:r>
            <a:r>
              <a:rPr lang="ja-JP" altLang="en-US" sz="1400" b="1" dirty="0" smtClean="0">
                <a:latin typeface="+mn-ea"/>
                <a:ea typeface="+mn-ea"/>
              </a:rPr>
              <a:t>ご利用にあたって</a:t>
            </a:r>
            <a:endParaRPr lang="en-US" altLang="ja-JP" sz="1400" b="1" dirty="0" smtClean="0">
              <a:latin typeface="+mn-ea"/>
              <a:ea typeface="+mn-ea"/>
            </a:endParaRPr>
          </a:p>
          <a:p>
            <a:pPr marL="252000" indent="-72000"/>
            <a:r>
              <a:rPr lang="ja-JP" altLang="en-US" sz="1200" dirty="0" smtClean="0"/>
              <a:t>・情報通信白書に掲載している情報は、第三者</a:t>
            </a:r>
            <a:r>
              <a:rPr lang="ja-JP" altLang="en-US" sz="1200" dirty="0"/>
              <a:t>の権利に抵触しないかぎり</a:t>
            </a:r>
            <a:r>
              <a:rPr lang="ja-JP" altLang="en-US" sz="1200" dirty="0" smtClean="0"/>
              <a:t>、どなたでも自由に、複製</a:t>
            </a:r>
            <a:r>
              <a:rPr lang="ja-JP" altLang="en-US" sz="1200" dirty="0"/>
              <a:t>・改変・頒布・公衆送信</a:t>
            </a:r>
            <a:r>
              <a:rPr lang="ja-JP" altLang="en-US" sz="1200" dirty="0" smtClean="0"/>
              <a:t>等のあらゆる利用ができます。商用利用も可能です。</a:t>
            </a:r>
            <a:endParaRPr lang="en-US" altLang="ja-JP" sz="1200" dirty="0" smtClean="0"/>
          </a:p>
          <a:p>
            <a:pPr lvl="0" indent="174625"/>
            <a:r>
              <a:rPr lang="ja-JP" altLang="en-US" sz="1200" dirty="0"/>
              <a:t>・利用する際には</a:t>
            </a:r>
            <a:r>
              <a:rPr lang="ja-JP" altLang="en-US" sz="1200" dirty="0" smtClean="0"/>
              <a:t>、出典の表示</a:t>
            </a:r>
            <a:r>
              <a:rPr lang="ja-JP" altLang="en-US" sz="1200" dirty="0"/>
              <a:t>をお願いします。</a:t>
            </a:r>
            <a:r>
              <a:rPr lang="ja-JP" altLang="en-US" sz="1200" dirty="0">
                <a:solidFill>
                  <a:prstClr val="black"/>
                </a:solidFill>
              </a:rPr>
              <a:t>（</a:t>
            </a:r>
            <a:r>
              <a:rPr lang="ja-JP" altLang="en-US" sz="1200" dirty="0" smtClean="0">
                <a:solidFill>
                  <a:prstClr val="black"/>
                </a:solidFill>
              </a:rPr>
              <a:t>→</a:t>
            </a:r>
            <a:r>
              <a:rPr lang="ja-JP" altLang="en-US" sz="1200" u="sng" dirty="0" smtClean="0">
                <a:solidFill>
                  <a:srgbClr val="0070C0"/>
                </a:solidFill>
              </a:rPr>
              <a:t>出典表示</a:t>
            </a:r>
            <a:r>
              <a:rPr lang="ja-JP" altLang="en-US" sz="1200" u="sng" dirty="0">
                <a:solidFill>
                  <a:srgbClr val="0070C0"/>
                </a:solidFill>
              </a:rPr>
              <a:t>の</a:t>
            </a:r>
            <a:r>
              <a:rPr lang="ja-JP" altLang="en-US" sz="1200" u="sng" dirty="0" smtClean="0">
                <a:solidFill>
                  <a:srgbClr val="0070C0"/>
                </a:solidFill>
              </a:rPr>
              <a:t>記載例</a:t>
            </a:r>
            <a:r>
              <a:rPr lang="ja-JP" altLang="en-US" sz="1200" dirty="0" smtClean="0">
                <a:solidFill>
                  <a:prstClr val="black"/>
                </a:solidFill>
              </a:rPr>
              <a:t>）</a:t>
            </a:r>
            <a:endParaRPr lang="en-US" altLang="ja-JP" sz="800" dirty="0">
              <a:solidFill>
                <a:prstClr val="black"/>
              </a:solidFill>
            </a:endParaRPr>
          </a:p>
          <a:p>
            <a:pPr indent="174625">
              <a:spcBef>
                <a:spcPts val="600"/>
              </a:spcBef>
            </a:pPr>
            <a:r>
              <a:rPr lang="ja-JP" altLang="en-US" sz="1400" b="1" dirty="0" smtClean="0">
                <a:latin typeface="+mn-ea"/>
              </a:rPr>
              <a:t>○ 詳しい</a:t>
            </a:r>
            <a:r>
              <a:rPr lang="ja-JP" altLang="en-US" sz="1400" b="1" dirty="0">
                <a:latin typeface="+mn-ea"/>
              </a:rPr>
              <a:t>利用方法について</a:t>
            </a:r>
            <a:r>
              <a:rPr lang="ja-JP" altLang="en-US" sz="1400" b="1" dirty="0" smtClean="0">
                <a:latin typeface="+mn-ea"/>
              </a:rPr>
              <a:t>は</a:t>
            </a:r>
            <a:r>
              <a:rPr lang="ja-JP" altLang="en-US" sz="1400" b="1" dirty="0">
                <a:latin typeface="+mn-ea"/>
              </a:rPr>
              <a:t>、以下をご覧</a:t>
            </a:r>
            <a:r>
              <a:rPr lang="ja-JP" altLang="en-US" sz="1400" b="1" dirty="0" smtClean="0">
                <a:latin typeface="+mn-ea"/>
              </a:rPr>
              <a:t>ください</a:t>
            </a:r>
            <a:endParaRPr lang="en-US" altLang="ja-JP" sz="1400" b="1" dirty="0">
              <a:latin typeface="+mn-ea"/>
            </a:endParaRPr>
          </a:p>
          <a:p>
            <a:pPr indent="174625"/>
            <a:r>
              <a:rPr lang="ja-JP" altLang="en-US" sz="1200" dirty="0" smtClean="0"/>
              <a:t>（１）第三者の権利を侵害しないようご注意ください。</a:t>
            </a:r>
            <a:endParaRPr lang="en-US" altLang="ja-JP" sz="1200" dirty="0" smtClean="0"/>
          </a:p>
          <a:p>
            <a:pPr marL="360000" indent="-72000"/>
            <a:r>
              <a:rPr lang="ja-JP" altLang="en-US" sz="1200" dirty="0" smtClean="0"/>
              <a:t>・第三者</a:t>
            </a:r>
            <a:r>
              <a:rPr lang="ja-JP" altLang="en-US" sz="1200" dirty="0"/>
              <a:t>が著作権を有している箇所や、第三者が著作権以外の権利（例：写真につき肖像権・パブリシティ権等）を有している情報については、利用者の責任で、個別に許諾を得て利用してください。</a:t>
            </a:r>
          </a:p>
          <a:p>
            <a:pPr marL="360000" indent="-72000"/>
            <a:r>
              <a:rPr lang="ja-JP" altLang="en-US" sz="1200" dirty="0"/>
              <a:t>・なお、数値データ、簡単な表・グラフ等には著作権はありません。また、第三者が著作権を有している情報であっても、著作権法上、引用など、著作権者の許諾無く利用できる場合があります。（→</a:t>
            </a:r>
            <a:r>
              <a:rPr lang="ja-JP" altLang="en-US" sz="1200" u="sng" dirty="0">
                <a:solidFill>
                  <a:srgbClr val="0070C0"/>
                </a:solidFill>
              </a:rPr>
              <a:t>著作権者の許諾が不要とされている利用方法</a:t>
            </a:r>
            <a:r>
              <a:rPr lang="ja-JP" altLang="en-US" sz="1200" dirty="0"/>
              <a:t>）</a:t>
            </a:r>
          </a:p>
          <a:p>
            <a:pPr indent="174625"/>
            <a:r>
              <a:rPr lang="ja-JP" altLang="en-US" sz="1200" dirty="0" smtClean="0"/>
              <a:t>（</a:t>
            </a:r>
            <a:r>
              <a:rPr lang="ja-JP" altLang="en-US" sz="1200" dirty="0"/>
              <a:t>２</a:t>
            </a:r>
            <a:r>
              <a:rPr lang="ja-JP" altLang="en-US" sz="1200" dirty="0" smtClean="0"/>
              <a:t>）クリエイティブ・コモンズ・ライセンスについて</a:t>
            </a:r>
            <a:endParaRPr lang="en-US" altLang="ja-JP" sz="1200" dirty="0" smtClean="0"/>
          </a:p>
          <a:p>
            <a:pPr marL="268288" indent="-93663"/>
            <a:r>
              <a:rPr lang="ja-JP" altLang="en-US" sz="1200" dirty="0" smtClean="0"/>
              <a:t>・掲載</a:t>
            </a:r>
            <a:r>
              <a:rPr lang="ja-JP" altLang="en-US" sz="1200" dirty="0"/>
              <a:t>され</a:t>
            </a:r>
            <a:r>
              <a:rPr lang="ja-JP" altLang="en-US" sz="1200" dirty="0" smtClean="0"/>
              <a:t>ている著作物で、</a:t>
            </a:r>
            <a:r>
              <a:rPr lang="ja-JP" altLang="en-US" sz="1200" dirty="0"/>
              <a:t>国</a:t>
            </a:r>
            <a:r>
              <a:rPr lang="ja-JP" altLang="en-US" sz="1200" dirty="0" smtClean="0"/>
              <a:t>が著作権を保有するものは、自由な利用を認める「</a:t>
            </a:r>
            <a:r>
              <a:rPr lang="ja-JP" altLang="en-US" sz="1200" u="sng" dirty="0">
                <a:solidFill>
                  <a:srgbClr val="0070C0"/>
                </a:solidFill>
              </a:rPr>
              <a:t>クリエイティブ・コモンズ・ライセンス　表示 </a:t>
            </a:r>
            <a:r>
              <a:rPr lang="en-US" altLang="ja-JP" sz="1200" u="sng" dirty="0">
                <a:solidFill>
                  <a:srgbClr val="0070C0"/>
                </a:solidFill>
              </a:rPr>
              <a:t>2.1 </a:t>
            </a:r>
            <a:r>
              <a:rPr lang="ja-JP" altLang="en-US" sz="1200" u="sng" dirty="0">
                <a:solidFill>
                  <a:srgbClr val="0070C0"/>
                </a:solidFill>
              </a:rPr>
              <a:t>日本</a:t>
            </a:r>
            <a:r>
              <a:rPr lang="ja-JP" altLang="en-US" sz="1200" dirty="0" smtClean="0"/>
              <a:t>」により利用を許諾しています。</a:t>
            </a:r>
            <a:endParaRPr lang="en-US" altLang="ja-JP" sz="1200" dirty="0" smtClean="0"/>
          </a:p>
          <a:p>
            <a:pPr marL="268288" indent="-93663"/>
            <a:r>
              <a:rPr lang="ja-JP" altLang="en-US" sz="1200" dirty="0" smtClean="0"/>
              <a:t>・</a:t>
            </a:r>
            <a:r>
              <a:rPr lang="ja-JP" altLang="en-US" sz="1200" dirty="0"/>
              <a:t>数値データ、簡単な表・グラフ等には著作権は</a:t>
            </a:r>
            <a:r>
              <a:rPr lang="ja-JP" altLang="en-US" sz="1200" dirty="0" smtClean="0"/>
              <a:t>ありませんので、自由にご利用いただけるものですが、出典表示をお願いしています。</a:t>
            </a:r>
            <a:endParaRPr lang="en-US" altLang="ja-JP" sz="1200" dirty="0" smtClean="0"/>
          </a:p>
          <a:p>
            <a:pPr marL="268288" indent="-93663"/>
            <a:endParaRPr lang="en-US" altLang="ja-JP" sz="500" dirty="0" smtClean="0">
              <a:latin typeface="HGP創英角ｺﾞｼｯｸUB" pitchFamily="50" charset="-128"/>
              <a:ea typeface="HGP創英角ｺﾞｼｯｸUB" pitchFamily="50" charset="-128"/>
            </a:endParaRPr>
          </a:p>
          <a:p>
            <a:pPr marL="268288" indent="-93663"/>
            <a:r>
              <a:rPr lang="ja-JP" altLang="en-US" sz="1400" b="1" dirty="0" smtClean="0">
                <a:latin typeface="+mn-ea"/>
                <a:ea typeface="+mn-ea"/>
              </a:rPr>
              <a:t>○ </a:t>
            </a:r>
            <a:r>
              <a:rPr lang="ja-JP" altLang="en-US" sz="1400" b="1" dirty="0">
                <a:latin typeface="+mn-ea"/>
                <a:ea typeface="+mn-ea"/>
              </a:rPr>
              <a:t>免責事項</a:t>
            </a:r>
            <a:endParaRPr lang="en-US" altLang="ja-JP" sz="1400" b="1" dirty="0">
              <a:latin typeface="+mn-ea"/>
              <a:ea typeface="+mn-ea"/>
            </a:endParaRPr>
          </a:p>
          <a:p>
            <a:pPr marL="268288" indent="-93663"/>
            <a:endParaRPr lang="en-US" altLang="ja-JP" sz="500" dirty="0" smtClean="0"/>
          </a:p>
          <a:p>
            <a:pPr marL="268288" indent="-93663"/>
            <a:r>
              <a:rPr lang="ja-JP" altLang="en-US" sz="1200" dirty="0" smtClean="0"/>
              <a:t>・</a:t>
            </a:r>
            <a:r>
              <a:rPr lang="ja-JP" altLang="en-US" sz="1200" dirty="0"/>
              <a:t>掲載されている情報の正確さについては万全を期しておりますが、万が一、誤りなどありましたら下記までご連絡ください。</a:t>
            </a:r>
            <a:endParaRPr lang="en-US" altLang="ja-JP" sz="1200" dirty="0"/>
          </a:p>
          <a:p>
            <a:pPr marL="268288" indent="-93663"/>
            <a:r>
              <a:rPr lang="ja-JP" altLang="en-US" sz="1200" dirty="0" smtClean="0"/>
              <a:t>・掲載</a:t>
            </a:r>
            <a:r>
              <a:rPr lang="ja-JP" altLang="en-US" sz="1200" dirty="0"/>
              <a:t>している情報を用いたことで、利用者に損失等が発生した場合でも</a:t>
            </a:r>
            <a:r>
              <a:rPr lang="ja-JP" altLang="en-US" sz="1200" dirty="0" smtClean="0"/>
              <a:t>、</a:t>
            </a:r>
            <a:r>
              <a:rPr lang="ja-JP" altLang="en-US" sz="1200" dirty="0"/>
              <a:t> 国</a:t>
            </a:r>
            <a:r>
              <a:rPr lang="ja-JP" altLang="en-US" sz="1200" dirty="0" smtClean="0"/>
              <a:t>は</a:t>
            </a:r>
            <a:r>
              <a:rPr lang="ja-JP" altLang="en-US" sz="1200" dirty="0"/>
              <a:t>責任を負いかねます</a:t>
            </a:r>
            <a:r>
              <a:rPr lang="ja-JP" altLang="en-US" sz="1200" dirty="0" smtClean="0"/>
              <a:t>。</a:t>
            </a:r>
            <a:endParaRPr lang="en-US" altLang="ja-JP" sz="1200" dirty="0" smtClean="0"/>
          </a:p>
          <a:p>
            <a:pPr marL="268288" indent="-93663"/>
            <a:r>
              <a:rPr lang="ja-JP" altLang="en-US" sz="1200" dirty="0" smtClean="0"/>
              <a:t>・第三者の権利に抵触したことによる損害について、</a:t>
            </a:r>
            <a:r>
              <a:rPr lang="ja-JP" altLang="en-US" sz="1200" dirty="0"/>
              <a:t> </a:t>
            </a:r>
            <a:r>
              <a:rPr lang="ja-JP" altLang="en-US" sz="1200" dirty="0" smtClean="0"/>
              <a:t>国は責任を負いかねます。</a:t>
            </a:r>
            <a:endParaRPr lang="en-US" altLang="ja-JP" sz="1200" dirty="0"/>
          </a:p>
          <a:p>
            <a:pPr marL="268288" indent="-93663"/>
            <a:endParaRPr lang="en-US" altLang="ja-JP" sz="500" dirty="0" smtClean="0">
              <a:latin typeface="HGP創英角ｺﾞｼｯｸUB" pitchFamily="50" charset="-128"/>
              <a:ea typeface="HGP創英角ｺﾞｼｯｸUB" pitchFamily="50" charset="-128"/>
            </a:endParaRPr>
          </a:p>
          <a:p>
            <a:pPr marL="268288" indent="-93663"/>
            <a:r>
              <a:rPr lang="ja-JP" altLang="en-US" sz="1400" b="1" dirty="0" smtClean="0">
                <a:latin typeface="+mn-ea"/>
                <a:ea typeface="+mn-ea"/>
              </a:rPr>
              <a:t>○ お問合せ先</a:t>
            </a:r>
            <a:r>
              <a:rPr lang="ja-JP" altLang="en-US" sz="1400" b="1" dirty="0">
                <a:latin typeface="+mn-ea"/>
                <a:ea typeface="+mn-ea"/>
              </a:rPr>
              <a:t>　</a:t>
            </a:r>
            <a:r>
              <a:rPr lang="ja-JP" altLang="en-US" sz="1400" b="1" dirty="0" smtClean="0">
                <a:latin typeface="+mn-ea"/>
                <a:ea typeface="+mn-ea"/>
              </a:rPr>
              <a:t>（略）</a:t>
            </a:r>
          </a:p>
        </p:txBody>
      </p:sp>
    </p:spTree>
    <p:extLst>
      <p:ext uri="{BB962C8B-B14F-4D97-AF65-F5344CB8AC3E}">
        <p14:creationId xmlns:p14="http://schemas.microsoft.com/office/powerpoint/2010/main" val="8581163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DC4E5EE1-9D42-4AD5-8E17-68CEDCEE8BB6}" type="slidenum">
              <a:rPr lang="ja-JP" altLang="en-US" smtClean="0"/>
              <a:pPr>
                <a:defRPr/>
              </a:pPr>
              <a:t>48</a:t>
            </a:fld>
            <a:endParaRPr lang="ja-JP" altLang="en-US" dirty="0"/>
          </a:p>
        </p:txBody>
      </p:sp>
      <p:sp>
        <p:nvSpPr>
          <p:cNvPr id="15365" name="タイトル 1"/>
          <p:cNvSpPr>
            <a:spLocks noGrp="1"/>
          </p:cNvSpPr>
          <p:nvPr>
            <p:ph type="title"/>
          </p:nvPr>
        </p:nvSpPr>
        <p:spPr>
          <a:xfrm>
            <a:off x="404191" y="165653"/>
            <a:ext cx="8229600" cy="791610"/>
          </a:xfrm>
        </p:spPr>
        <p:txBody>
          <a:bodyPr/>
          <a:lstStyle/>
          <a:p>
            <a:pPr eaLnBrk="1" hangingPunct="1"/>
            <a:r>
              <a:rPr lang="ja-JP" altLang="en-US" sz="2100" dirty="0" smtClean="0"/>
              <a:t>（３）利用規約</a:t>
            </a:r>
            <a:r>
              <a:rPr lang="ja-JP" altLang="en-US" sz="2100" dirty="0"/>
              <a:t>案③</a:t>
            </a:r>
            <a:r>
              <a:rPr lang="ja-JP" altLang="en-US" sz="2100" dirty="0" smtClean="0"/>
              <a:t>（今後</a:t>
            </a:r>
            <a:r>
              <a:rPr lang="ja-JP" altLang="en-US" sz="2100" dirty="0"/>
              <a:t>作成する</a:t>
            </a:r>
            <a:r>
              <a:rPr lang="ja-JP" altLang="en-US" sz="2100" dirty="0" smtClean="0"/>
              <a:t>データ等の場合）</a:t>
            </a:r>
            <a:r>
              <a:rPr lang="ja-JP" altLang="en-US" sz="2100" dirty="0">
                <a:solidFill>
                  <a:srgbClr val="FF0000"/>
                </a:solidFill>
              </a:rPr>
              <a:t>（たたき台）</a:t>
            </a:r>
            <a:endParaRPr lang="ja-JP" altLang="en-US" sz="2100" dirty="0" smtClean="0"/>
          </a:p>
        </p:txBody>
      </p:sp>
      <p:sp>
        <p:nvSpPr>
          <p:cNvPr id="2" name="コンテンツ プレースホルダー 1"/>
          <p:cNvSpPr>
            <a:spLocks noGrp="1"/>
          </p:cNvSpPr>
          <p:nvPr>
            <p:ph sz="quarter" idx="1"/>
          </p:nvPr>
        </p:nvSpPr>
        <p:spPr>
          <a:xfrm>
            <a:off x="436651" y="972618"/>
            <a:ext cx="8676527" cy="1071938"/>
          </a:xfrm>
        </p:spPr>
        <p:txBody>
          <a:bodyPr/>
          <a:lstStyle/>
          <a:p>
            <a:pPr>
              <a:lnSpc>
                <a:spcPts val="1400"/>
              </a:lnSpc>
              <a:spcBef>
                <a:spcPts val="300"/>
              </a:spcBef>
            </a:pPr>
            <a:r>
              <a:rPr lang="ja-JP" altLang="en-US" sz="1200" dirty="0"/>
              <a:t>情報通信</a:t>
            </a:r>
            <a:r>
              <a:rPr lang="ja-JP" altLang="en-US" sz="1200" dirty="0" smtClean="0"/>
              <a:t>白書のケーススタディで</a:t>
            </a:r>
            <a:r>
              <a:rPr lang="ja-JP" altLang="en-US" sz="1200" dirty="0"/>
              <a:t>用いた★マークは、自由に二次利用できない箇所を明示</a:t>
            </a:r>
            <a:r>
              <a:rPr lang="ja-JP" altLang="en-US" sz="1200" dirty="0" smtClean="0"/>
              <a:t>する試み</a:t>
            </a:r>
            <a:r>
              <a:rPr lang="ja-JP" altLang="en-US" sz="1200" dirty="0"/>
              <a:t>で</a:t>
            </a:r>
            <a:r>
              <a:rPr lang="ja-JP" altLang="en-US" sz="1200" dirty="0" smtClean="0"/>
              <a:t>あるが、二次利用できない理由が、第三者</a:t>
            </a:r>
            <a:r>
              <a:rPr lang="ja-JP" altLang="en-US" sz="1200" dirty="0"/>
              <a:t>の</a:t>
            </a:r>
            <a:r>
              <a:rPr lang="ja-JP" altLang="en-US" sz="1200" dirty="0" smtClean="0"/>
              <a:t>著作権が存するからなのか、著作権以外の肖像権等が存するからなのかは</a:t>
            </a:r>
            <a:r>
              <a:rPr lang="ja-JP" altLang="en-US" sz="1200" dirty="0"/>
              <a:t>明確</a:t>
            </a:r>
            <a:r>
              <a:rPr lang="ja-JP" altLang="en-US" sz="1200" dirty="0" smtClean="0"/>
              <a:t>にして</a:t>
            </a:r>
            <a:r>
              <a:rPr lang="ja-JP" altLang="en-US" sz="1200" dirty="0"/>
              <a:t>いない。これは過去のデータにおいて、確認作業を行う作業負担等を考慮したものである。</a:t>
            </a:r>
            <a:endParaRPr lang="en-US" altLang="ja-JP" sz="1200" dirty="0"/>
          </a:p>
          <a:p>
            <a:pPr>
              <a:lnSpc>
                <a:spcPts val="1400"/>
              </a:lnSpc>
              <a:spcBef>
                <a:spcPts val="300"/>
              </a:spcBef>
            </a:pPr>
            <a:r>
              <a:rPr lang="ja-JP" altLang="en-US" sz="1200" dirty="0"/>
              <a:t>今後作成</a:t>
            </a:r>
            <a:r>
              <a:rPr lang="ja-JP" altLang="en-US" sz="1200" dirty="0" smtClean="0"/>
              <a:t>する公共データ</a:t>
            </a:r>
            <a:r>
              <a:rPr lang="ja-JP" altLang="en-US" sz="1200" dirty="0"/>
              <a:t>については</a:t>
            </a:r>
            <a:r>
              <a:rPr lang="ja-JP" altLang="en-US" sz="1200" dirty="0" smtClean="0"/>
              <a:t>、自由に二次利用ができない理由を白書の素材の出典とともに表記しておく</a:t>
            </a:r>
            <a:r>
              <a:rPr lang="ja-JP" altLang="en-US" sz="1200" dirty="0"/>
              <a:t>ことで</a:t>
            </a:r>
            <a:r>
              <a:rPr lang="ja-JP" altLang="en-US" sz="1200" dirty="0" smtClean="0"/>
              <a:t>、個別の権利処理をしようとする利用者の便宜をできる限り図るようにすることができる。下記は、そのような場合の規約案である。</a:t>
            </a:r>
            <a:endParaRPr lang="en-US" altLang="ja-JP" sz="1200" dirty="0" smtClean="0"/>
          </a:p>
          <a:p>
            <a:pPr>
              <a:lnSpc>
                <a:spcPts val="1400"/>
              </a:lnSpc>
              <a:spcBef>
                <a:spcPts val="300"/>
              </a:spcBef>
            </a:pPr>
            <a:r>
              <a:rPr lang="ja-JP" altLang="en-US" sz="1200" dirty="0" smtClean="0"/>
              <a:t>２</a:t>
            </a:r>
            <a:r>
              <a:rPr lang="ja-JP" altLang="en-US" sz="1200" dirty="0"/>
              <a:t>）の</a:t>
            </a:r>
            <a:r>
              <a:rPr lang="en-US" altLang="ja-JP" sz="1200" dirty="0" smtClean="0"/>
              <a:t>【</a:t>
            </a:r>
            <a:r>
              <a:rPr lang="ja-JP" altLang="en-US" sz="1200" dirty="0" smtClean="0"/>
              <a:t>　</a:t>
            </a:r>
            <a:r>
              <a:rPr lang="en-US" altLang="ja-JP" sz="1200" dirty="0" smtClean="0"/>
              <a:t>】</a:t>
            </a:r>
            <a:r>
              <a:rPr lang="ja-JP" altLang="en-US" sz="1200" dirty="0"/>
              <a:t>内の言葉が表記されている素材については、利用する際に制約があるという整理である</a:t>
            </a:r>
            <a:r>
              <a:rPr lang="ja-JP" altLang="en-US" sz="1200" dirty="0" smtClean="0"/>
              <a:t>。また総務省名</a:t>
            </a:r>
            <a:r>
              <a:rPr lang="ja-JP" altLang="en-US" sz="1200" dirty="0"/>
              <a:t>で出典表記をする場合は確実に権利処理を</a:t>
            </a:r>
            <a:r>
              <a:rPr lang="ja-JP" altLang="en-US" sz="1200" dirty="0" smtClean="0"/>
              <a:t>行ったものに限る。</a:t>
            </a:r>
            <a:r>
              <a:rPr lang="ja-JP" altLang="en-US" sz="1200" dirty="0"/>
              <a:t>権利処理ができない場合は、</a:t>
            </a:r>
            <a:r>
              <a:rPr lang="en-US" altLang="ja-JP" sz="1200" dirty="0"/>
              <a:t>2</a:t>
            </a:r>
            <a:r>
              <a:rPr lang="en-US" altLang="ja-JP" sz="1200" dirty="0" smtClean="0"/>
              <a:t>)【</a:t>
            </a:r>
            <a:r>
              <a:rPr lang="ja-JP" altLang="en-US" sz="1200" dirty="0" smtClean="0"/>
              <a:t>　</a:t>
            </a:r>
            <a:r>
              <a:rPr lang="en-US" altLang="ja-JP" sz="1200" dirty="0" smtClean="0"/>
              <a:t>】</a:t>
            </a:r>
            <a:r>
              <a:rPr lang="ja-JP" altLang="en-US" sz="1200" dirty="0"/>
              <a:t>の表記を利用する</a:t>
            </a:r>
            <a:r>
              <a:rPr lang="ja-JP" altLang="en-US" sz="1200" dirty="0" smtClean="0"/>
              <a:t>。</a:t>
            </a:r>
            <a:endParaRPr lang="en-US" altLang="ja-JP" sz="1200" dirty="0" smtClean="0"/>
          </a:p>
          <a:p>
            <a:pPr marL="270000" indent="-270000">
              <a:lnSpc>
                <a:spcPts val="1400"/>
              </a:lnSpc>
              <a:spcBef>
                <a:spcPts val="300"/>
              </a:spcBef>
              <a:buNone/>
            </a:pPr>
            <a:r>
              <a:rPr lang="en-US" altLang="ja-JP" sz="1200" dirty="0"/>
              <a:t>※</a:t>
            </a:r>
            <a:r>
              <a:rPr lang="ja-JP" altLang="en-US" sz="1200" dirty="0"/>
              <a:t>　個別法による制約がある場合は、「○ご利用にあたって」の欄に、禁止されている利用形態と該当する個別法名を具体的に記載する。この利用規約案は情報通信白書を例としているため、個別法による制約は記載していない。</a:t>
            </a:r>
          </a:p>
          <a:p>
            <a:pPr marL="0" indent="0">
              <a:lnSpc>
                <a:spcPts val="1400"/>
              </a:lnSpc>
              <a:spcBef>
                <a:spcPts val="300"/>
              </a:spcBef>
              <a:buNone/>
            </a:pPr>
            <a:endParaRPr lang="en-US" altLang="ja-JP" sz="1200" dirty="0"/>
          </a:p>
          <a:p>
            <a:pPr>
              <a:lnSpc>
                <a:spcPts val="1400"/>
              </a:lnSpc>
              <a:spcBef>
                <a:spcPts val="300"/>
              </a:spcBef>
            </a:pPr>
            <a:endParaRPr lang="en-US" altLang="ja-JP" sz="1200" dirty="0"/>
          </a:p>
        </p:txBody>
      </p:sp>
      <p:sp>
        <p:nvSpPr>
          <p:cNvPr id="6" name="テキスト ボックス 5"/>
          <p:cNvSpPr txBox="1"/>
          <p:nvPr/>
        </p:nvSpPr>
        <p:spPr>
          <a:xfrm>
            <a:off x="365936" y="2771854"/>
            <a:ext cx="8739964" cy="3759589"/>
          </a:xfrm>
          <a:prstGeom prst="rect">
            <a:avLst/>
          </a:prstGeom>
          <a:noFill/>
          <a:ln>
            <a:solidFill>
              <a:schemeClr val="tx1"/>
            </a:solidFill>
          </a:ln>
        </p:spPr>
        <p:txBody>
          <a:bodyPr wrap="square" rtlCol="0" anchor="ctr" anchorCtr="0">
            <a:noAutofit/>
          </a:bodyPr>
          <a:lstStyle/>
          <a:p>
            <a:pPr indent="174625"/>
            <a:r>
              <a:rPr lang="ja-JP" altLang="en-US" sz="1200" b="1" dirty="0">
                <a:latin typeface="+mn-ea"/>
                <a:ea typeface="+mn-ea"/>
              </a:rPr>
              <a:t>○ </a:t>
            </a:r>
            <a:r>
              <a:rPr lang="ja-JP" altLang="en-US" sz="1200" b="1" dirty="0" smtClean="0">
                <a:latin typeface="+mn-ea"/>
                <a:ea typeface="+mn-ea"/>
              </a:rPr>
              <a:t>ご利用にあたって</a:t>
            </a:r>
            <a:endParaRPr lang="en-US" altLang="ja-JP" sz="1200" b="1" dirty="0" smtClean="0">
              <a:latin typeface="+mn-ea"/>
              <a:ea typeface="+mn-ea"/>
            </a:endParaRPr>
          </a:p>
          <a:p>
            <a:pPr marL="269875" indent="-95250"/>
            <a:r>
              <a:rPr lang="ja-JP" altLang="en-US" sz="1200" dirty="0" smtClean="0"/>
              <a:t>・情報通信白書に掲載している情報は、第三者</a:t>
            </a:r>
            <a:r>
              <a:rPr lang="ja-JP" altLang="en-US" sz="1200" dirty="0"/>
              <a:t>の権利に抵触しないかぎり、どなたでも自由に、複製・改変・頒布・公衆送信等のあらゆる利用ができます。商用利用も可能です。</a:t>
            </a:r>
            <a:endParaRPr lang="en-US" altLang="ja-JP" sz="1200" dirty="0"/>
          </a:p>
          <a:p>
            <a:pPr indent="174625"/>
            <a:r>
              <a:rPr lang="ja-JP" altLang="en-US" sz="1200" dirty="0"/>
              <a:t>・利用する際には、出典の表示をお願いします。</a:t>
            </a:r>
            <a:r>
              <a:rPr lang="ja-JP" altLang="en-US" sz="1200" dirty="0">
                <a:solidFill>
                  <a:prstClr val="black"/>
                </a:solidFill>
              </a:rPr>
              <a:t>（→</a:t>
            </a:r>
            <a:r>
              <a:rPr lang="ja-JP" altLang="en-US" sz="1200" u="sng" dirty="0">
                <a:solidFill>
                  <a:srgbClr val="0070C0"/>
                </a:solidFill>
              </a:rPr>
              <a:t>出典表示の</a:t>
            </a:r>
            <a:r>
              <a:rPr lang="ja-JP" altLang="en-US" sz="1200" u="sng" dirty="0" smtClean="0">
                <a:solidFill>
                  <a:srgbClr val="0070C0"/>
                </a:solidFill>
              </a:rPr>
              <a:t>記載例</a:t>
            </a:r>
            <a:r>
              <a:rPr lang="ja-JP" altLang="en-US" sz="1200" dirty="0" smtClean="0">
                <a:solidFill>
                  <a:prstClr val="black"/>
                </a:solidFill>
              </a:rPr>
              <a:t>）</a:t>
            </a:r>
            <a:endParaRPr lang="en-US" altLang="ja-JP" sz="1200" dirty="0" smtClean="0"/>
          </a:p>
          <a:p>
            <a:pPr indent="174625">
              <a:spcBef>
                <a:spcPts val="600"/>
              </a:spcBef>
            </a:pPr>
            <a:r>
              <a:rPr lang="ja-JP" altLang="en-US" sz="1200" b="1" dirty="0">
                <a:latin typeface="+mn-ea"/>
              </a:rPr>
              <a:t>○ 詳しい利用方法については、以下をご覧ください</a:t>
            </a:r>
            <a:endParaRPr lang="en-US" altLang="ja-JP" sz="1200" b="1" dirty="0">
              <a:latin typeface="+mn-ea"/>
            </a:endParaRPr>
          </a:p>
          <a:p>
            <a:pPr indent="174625"/>
            <a:r>
              <a:rPr lang="ja-JP" altLang="en-US" sz="1200" dirty="0" smtClean="0"/>
              <a:t>（１）第三者の権利を侵害しないようご注意ください。</a:t>
            </a:r>
            <a:endParaRPr lang="en-US" altLang="ja-JP" sz="1200" dirty="0" smtClean="0"/>
          </a:p>
          <a:p>
            <a:pPr marL="268288" indent="-93663"/>
            <a:r>
              <a:rPr lang="ja-JP" altLang="en-US" sz="1200" dirty="0"/>
              <a:t>・国以外の第三者が著作権を保有している箇所については、当該第三者にお問い合わせいただくか、</a:t>
            </a:r>
            <a:r>
              <a:rPr lang="ja-JP" altLang="en-US" sz="1200" dirty="0" smtClean="0"/>
              <a:t>著作権者の許諾が不要とされている利用の</a:t>
            </a:r>
            <a:r>
              <a:rPr lang="ja-JP" altLang="en-US" sz="1200" dirty="0"/>
              <a:t>範囲内でご利用ください。（</a:t>
            </a:r>
            <a:r>
              <a:rPr lang="ja-JP" altLang="en-US" sz="1200" dirty="0" smtClean="0"/>
              <a:t>→</a:t>
            </a:r>
            <a:r>
              <a:rPr lang="ja-JP" altLang="en-US" sz="1200" u="sng" dirty="0">
                <a:solidFill>
                  <a:srgbClr val="0070C0"/>
                </a:solidFill>
              </a:rPr>
              <a:t>著作権者の許諾が不要とされている利用方法</a:t>
            </a:r>
            <a:r>
              <a:rPr lang="ja-JP" altLang="en-US" sz="1200" dirty="0" smtClean="0"/>
              <a:t>）</a:t>
            </a:r>
            <a:endParaRPr lang="ja-JP" altLang="en-US" sz="1200" dirty="0"/>
          </a:p>
          <a:p>
            <a:pPr marL="268288" indent="-93663"/>
            <a:r>
              <a:rPr lang="ja-JP" altLang="en-US" sz="1200" dirty="0" smtClean="0">
                <a:solidFill>
                  <a:srgbClr val="00B050"/>
                </a:solidFill>
              </a:rPr>
              <a:t>　</a:t>
            </a:r>
            <a:r>
              <a:rPr lang="en-US" altLang="ja-JP" sz="1200" dirty="0" smtClean="0"/>
              <a:t>※ </a:t>
            </a:r>
            <a:r>
              <a:rPr lang="ja-JP" altLang="en-US" sz="1200" dirty="0" smtClean="0"/>
              <a:t>第三者</a:t>
            </a:r>
            <a:r>
              <a:rPr lang="ja-JP" altLang="en-US" sz="1200" dirty="0"/>
              <a:t>が著作権を保有している箇所は、以下のように表記されています。</a:t>
            </a:r>
          </a:p>
          <a:p>
            <a:pPr marL="268288" indent="-93663"/>
            <a:r>
              <a:rPr lang="ja-JP" altLang="en-US" sz="1200" dirty="0"/>
              <a:t> </a:t>
            </a:r>
            <a:r>
              <a:rPr lang="ja-JP" altLang="en-US" sz="1200" dirty="0" smtClean="0"/>
              <a:t>　　</a:t>
            </a:r>
            <a:r>
              <a:rPr lang="en-US" altLang="ja-JP" sz="1200" dirty="0" smtClean="0"/>
              <a:t>【</a:t>
            </a:r>
            <a:r>
              <a:rPr lang="ja-JP" altLang="en-US" sz="1200" dirty="0"/>
              <a:t>表記例：「出典：○○調査（○○社）」</a:t>
            </a:r>
            <a:r>
              <a:rPr lang="en-US" altLang="ja-JP" sz="1200" dirty="0"/>
              <a:t>】</a:t>
            </a:r>
            <a:r>
              <a:rPr lang="ja-JP" altLang="en-US" sz="1200" dirty="0"/>
              <a:t>（第三者により二次利用が許諾されている場合はその旨を記載してあります</a:t>
            </a:r>
            <a:r>
              <a:rPr lang="ja-JP" altLang="en-US" sz="1200" dirty="0" smtClean="0"/>
              <a:t>）</a:t>
            </a:r>
            <a:endParaRPr lang="en-US" altLang="ja-JP" sz="1200" dirty="0" smtClean="0"/>
          </a:p>
          <a:p>
            <a:pPr marL="268288" indent="-93663"/>
            <a:r>
              <a:rPr lang="ja-JP" altLang="en-US" sz="1200" dirty="0"/>
              <a:t>・著作権以外の第三者の権利（例：写真につき肖像権・パブリシティ権など）がある情報を利用する場合は、個別に権利者にお問い合わせください。</a:t>
            </a:r>
          </a:p>
          <a:p>
            <a:pPr marL="268288" indent="-93663"/>
            <a:r>
              <a:rPr lang="ja-JP" altLang="en-US" sz="1200" dirty="0" smtClean="0"/>
              <a:t>　</a:t>
            </a:r>
            <a:r>
              <a:rPr lang="en-US" altLang="ja-JP" sz="1200" dirty="0" smtClean="0"/>
              <a:t>※ </a:t>
            </a:r>
            <a:r>
              <a:rPr lang="ja-JP" altLang="en-US" sz="1200" dirty="0" smtClean="0"/>
              <a:t>第三者</a:t>
            </a:r>
            <a:r>
              <a:rPr lang="ja-JP" altLang="en-US" sz="1200" dirty="0"/>
              <a:t>が権利を有する箇所は、以下のように表記されています。</a:t>
            </a:r>
          </a:p>
          <a:p>
            <a:pPr marL="268288" indent="-93663"/>
            <a:r>
              <a:rPr lang="ja-JP" altLang="en-US" sz="1200" dirty="0" smtClean="0"/>
              <a:t>　　　</a:t>
            </a:r>
            <a:r>
              <a:rPr lang="en-US" altLang="ja-JP" sz="1200" dirty="0" smtClean="0"/>
              <a:t>【</a:t>
            </a:r>
            <a:r>
              <a:rPr lang="ja-JP" altLang="en-US" sz="1200" dirty="0"/>
              <a:t>表記例：「注：上記の写真には肖像権が</a:t>
            </a:r>
            <a:r>
              <a:rPr lang="ja-JP" altLang="en-US" sz="1200" dirty="0" smtClean="0"/>
              <a:t>あります」</a:t>
            </a:r>
            <a:r>
              <a:rPr lang="ja-JP" altLang="en-US" sz="1200" dirty="0"/>
              <a:t>等</a:t>
            </a:r>
            <a:r>
              <a:rPr lang="en-US" altLang="ja-JP" sz="1200" dirty="0"/>
              <a:t>】</a:t>
            </a:r>
          </a:p>
          <a:p>
            <a:pPr indent="174625">
              <a:spcBef>
                <a:spcPts val="600"/>
              </a:spcBef>
            </a:pPr>
            <a:r>
              <a:rPr lang="ja-JP" altLang="en-US" sz="1200" dirty="0"/>
              <a:t>（２）クリエイティブ・コモンズ・ライセンスについて</a:t>
            </a:r>
            <a:endParaRPr lang="en-US" altLang="ja-JP" sz="1200" dirty="0"/>
          </a:p>
          <a:p>
            <a:pPr marL="268288" indent="-93663"/>
            <a:r>
              <a:rPr lang="ja-JP" altLang="en-US" sz="1200" dirty="0"/>
              <a:t>・掲載されている著作物で、国が著作権を保有するものは、自由な利用を認める「</a:t>
            </a:r>
            <a:r>
              <a:rPr lang="ja-JP" altLang="en-US" sz="1200" u="sng" dirty="0">
                <a:solidFill>
                  <a:srgbClr val="0070C0"/>
                </a:solidFill>
              </a:rPr>
              <a:t>クリエイティブ・コモンズ・ライセンス　表示 </a:t>
            </a:r>
            <a:r>
              <a:rPr lang="en-US" altLang="ja-JP" sz="1200" u="sng" dirty="0">
                <a:solidFill>
                  <a:srgbClr val="0070C0"/>
                </a:solidFill>
              </a:rPr>
              <a:t>2.1 </a:t>
            </a:r>
            <a:r>
              <a:rPr lang="ja-JP" altLang="en-US" sz="1200" u="sng" dirty="0">
                <a:solidFill>
                  <a:srgbClr val="0070C0"/>
                </a:solidFill>
              </a:rPr>
              <a:t>日本</a:t>
            </a:r>
            <a:r>
              <a:rPr lang="ja-JP" altLang="en-US" sz="1200" dirty="0"/>
              <a:t>」により利用を許諾しています。）</a:t>
            </a:r>
            <a:endParaRPr lang="en-US" altLang="ja-JP" sz="1200" dirty="0"/>
          </a:p>
          <a:p>
            <a:pPr marL="268288" indent="-93663"/>
            <a:r>
              <a:rPr lang="ja-JP" altLang="en-US" sz="1200" dirty="0"/>
              <a:t>・数値データ、簡単な表・グラフ等には著作権はありませんので、自由にご利用いただけるものですが、出典表示をお願いしています</a:t>
            </a:r>
            <a:r>
              <a:rPr lang="ja-JP" altLang="en-US" sz="1200" dirty="0" smtClean="0"/>
              <a:t>。</a:t>
            </a:r>
            <a:endParaRPr lang="en-US" altLang="ja-JP" sz="1200" dirty="0" smtClean="0"/>
          </a:p>
          <a:p>
            <a:pPr marL="268288" indent="-93663">
              <a:spcBef>
                <a:spcPts val="600"/>
              </a:spcBef>
            </a:pPr>
            <a:r>
              <a:rPr lang="ja-JP" altLang="en-US" sz="1200" b="1" dirty="0">
                <a:latin typeface="+mn-ea"/>
              </a:rPr>
              <a:t>○ </a:t>
            </a:r>
            <a:r>
              <a:rPr lang="ja-JP" altLang="en-US" sz="1200" b="1" dirty="0" smtClean="0">
                <a:latin typeface="+mn-ea"/>
              </a:rPr>
              <a:t>免責事項、お問い合わせ先　（略）</a:t>
            </a:r>
            <a:endParaRPr lang="en-US" altLang="ja-JP" sz="1200" b="1" dirty="0">
              <a:latin typeface="+mn-ea"/>
            </a:endParaRPr>
          </a:p>
        </p:txBody>
      </p:sp>
    </p:spTree>
    <p:extLst>
      <p:ext uri="{BB962C8B-B14F-4D97-AF65-F5344CB8AC3E}">
        <p14:creationId xmlns:p14="http://schemas.microsoft.com/office/powerpoint/2010/main" val="3499601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DC4E5EE1-9D42-4AD5-8E17-68CEDCEE8BB6}" type="slidenum">
              <a:rPr lang="ja-JP" altLang="en-US" smtClean="0"/>
              <a:pPr>
                <a:defRPr/>
              </a:pPr>
              <a:t>4</a:t>
            </a:fld>
            <a:endParaRPr lang="ja-JP" altLang="en-US" dirty="0"/>
          </a:p>
        </p:txBody>
      </p:sp>
      <p:sp>
        <p:nvSpPr>
          <p:cNvPr id="15365" name="タイトル 1"/>
          <p:cNvSpPr>
            <a:spLocks noGrp="1"/>
          </p:cNvSpPr>
          <p:nvPr>
            <p:ph type="title"/>
          </p:nvPr>
        </p:nvSpPr>
        <p:spPr>
          <a:xfrm>
            <a:off x="404191" y="165653"/>
            <a:ext cx="8229600" cy="791610"/>
          </a:xfrm>
        </p:spPr>
        <p:txBody>
          <a:bodyPr/>
          <a:lstStyle/>
          <a:p>
            <a:pPr eaLnBrk="1" hangingPunct="1"/>
            <a:r>
              <a:rPr lang="ja-JP" altLang="en-US" sz="2400" dirty="0" smtClean="0"/>
              <a:t>（２）課題解決の方向性</a:t>
            </a:r>
          </a:p>
        </p:txBody>
      </p:sp>
      <p:sp>
        <p:nvSpPr>
          <p:cNvPr id="2" name="コンテンツ プレースホルダー 1"/>
          <p:cNvSpPr>
            <a:spLocks noGrp="1"/>
          </p:cNvSpPr>
          <p:nvPr>
            <p:ph sz="quarter" idx="1"/>
          </p:nvPr>
        </p:nvSpPr>
        <p:spPr>
          <a:xfrm>
            <a:off x="436651" y="972618"/>
            <a:ext cx="8676527" cy="1071938"/>
          </a:xfrm>
        </p:spPr>
        <p:txBody>
          <a:bodyPr/>
          <a:lstStyle/>
          <a:p>
            <a:pPr>
              <a:lnSpc>
                <a:spcPts val="1400"/>
              </a:lnSpc>
              <a:spcBef>
                <a:spcPts val="300"/>
              </a:spcBef>
            </a:pPr>
            <a:r>
              <a:rPr lang="ja-JP" altLang="en-US" sz="1400" dirty="0" smtClean="0"/>
              <a:t>国等が</a:t>
            </a:r>
            <a:r>
              <a:rPr lang="ja-JP" altLang="en-US" sz="1400" dirty="0"/>
              <a:t>保有する公共</a:t>
            </a:r>
            <a:r>
              <a:rPr lang="ja-JP" altLang="en-US" sz="1400" dirty="0" smtClean="0"/>
              <a:t>データを、広く</a:t>
            </a:r>
            <a:r>
              <a:rPr lang="ja-JP" altLang="en-US" sz="1400" dirty="0"/>
              <a:t>国民が活用</a:t>
            </a:r>
            <a:r>
              <a:rPr lang="ja-JP" altLang="en-US" sz="1400" dirty="0" smtClean="0"/>
              <a:t>しやすくするためには、国等の保有する著作権の取扱い</a:t>
            </a:r>
            <a:r>
              <a:rPr lang="ja-JP" altLang="en-US" sz="1400" dirty="0"/>
              <a:t>等の利用条件をより</a:t>
            </a:r>
            <a:r>
              <a:rPr lang="ja-JP" altLang="en-US" sz="1400" dirty="0" smtClean="0"/>
              <a:t>自由に利用できるもの</a:t>
            </a:r>
            <a:r>
              <a:rPr lang="ja-JP" altLang="en-US" sz="1400" dirty="0"/>
              <a:t>にしたり、明確化する方向で検討する</a:t>
            </a:r>
            <a:r>
              <a:rPr lang="ja-JP" altLang="en-US" sz="1400" dirty="0" smtClean="0"/>
              <a:t>こと</a:t>
            </a:r>
            <a:r>
              <a:rPr lang="ja-JP" altLang="en-US" sz="1400" dirty="0"/>
              <a:t>が</a:t>
            </a:r>
            <a:r>
              <a:rPr lang="ja-JP" altLang="en-US" sz="1400" dirty="0" smtClean="0"/>
              <a:t>急務である。（数値データ、法令等には著作権がないことに留意）</a:t>
            </a:r>
            <a:endParaRPr lang="ja-JP" altLang="en-US" sz="1400" dirty="0"/>
          </a:p>
          <a:p>
            <a:pPr>
              <a:lnSpc>
                <a:spcPts val="1400"/>
              </a:lnSpc>
              <a:spcBef>
                <a:spcPts val="300"/>
              </a:spcBef>
            </a:pPr>
            <a:r>
              <a:rPr lang="ja-JP" altLang="en-US" sz="1400" dirty="0" smtClean="0"/>
              <a:t>上記</a:t>
            </a:r>
            <a:r>
              <a:rPr lang="ja-JP" altLang="en-US" sz="1400" dirty="0"/>
              <a:t>の検討に当たっては、国が保有する公共データは税金で作ったものであり、</a:t>
            </a:r>
            <a:r>
              <a:rPr lang="ja-JP" altLang="en-US" sz="1400" dirty="0" smtClean="0"/>
              <a:t>国民</a:t>
            </a:r>
            <a:r>
              <a:rPr lang="ja-JP" altLang="en-US" sz="1400" dirty="0"/>
              <a:t>共有</a:t>
            </a:r>
            <a:r>
              <a:rPr lang="ja-JP" altLang="en-US" sz="1400" dirty="0" smtClean="0"/>
              <a:t>の財産</a:t>
            </a:r>
            <a:r>
              <a:rPr lang="ja-JP" altLang="en-US" sz="1400" dirty="0"/>
              <a:t>であるという観点を十分に踏まえる</a:t>
            </a:r>
            <a:r>
              <a:rPr lang="ja-JP" altLang="en-US" sz="1400" dirty="0" smtClean="0"/>
              <a:t>必要がある。</a:t>
            </a:r>
            <a:endParaRPr kumimoji="1" lang="en-US" altLang="ja-JP" sz="1800" dirty="0" smtClean="0"/>
          </a:p>
        </p:txBody>
      </p:sp>
      <p:graphicFrame>
        <p:nvGraphicFramePr>
          <p:cNvPr id="4" name="表 3"/>
          <p:cNvGraphicFramePr>
            <a:graphicFrameLocks noGrp="1"/>
          </p:cNvGraphicFramePr>
          <p:nvPr>
            <p:extLst>
              <p:ext uri="{D42A27DB-BD31-4B8C-83A1-F6EECF244321}">
                <p14:modId xmlns:p14="http://schemas.microsoft.com/office/powerpoint/2010/main" val="3732806188"/>
              </p:ext>
            </p:extLst>
          </p:nvPr>
        </p:nvGraphicFramePr>
        <p:xfrm>
          <a:off x="580047" y="1945262"/>
          <a:ext cx="8317373" cy="3985260"/>
        </p:xfrm>
        <a:graphic>
          <a:graphicData uri="http://schemas.openxmlformats.org/drawingml/2006/table">
            <a:tbl>
              <a:tblPr firstRow="1" bandRow="1">
                <a:tableStyleId>{5C22544A-7EE6-4342-B048-85BDC9FD1C3A}</a:tableStyleId>
              </a:tblPr>
              <a:tblGrid>
                <a:gridCol w="2070686"/>
                <a:gridCol w="6246687"/>
              </a:tblGrid>
              <a:tr h="276274">
                <a:tc>
                  <a:txBody>
                    <a:bodyPr/>
                    <a:lstStyle/>
                    <a:p>
                      <a:pPr algn="ctr">
                        <a:lnSpc>
                          <a:spcPts val="1500"/>
                        </a:lnSpc>
                      </a:pPr>
                      <a:r>
                        <a:rPr kumimoji="1" lang="ja-JP" altLang="en-US" sz="1400" u="none" dirty="0" smtClean="0">
                          <a:solidFill>
                            <a:schemeClr val="bg1"/>
                          </a:solidFill>
                        </a:rPr>
                        <a:t>課題解決の方向性</a:t>
                      </a:r>
                      <a:endParaRPr kumimoji="1" lang="ja-JP" altLang="en-US" sz="1400" u="none" dirty="0">
                        <a:solidFill>
                          <a:schemeClr val="bg1"/>
                        </a:solidFill>
                      </a:endParaRPr>
                    </a:p>
                  </a:txBody>
                  <a:tcPr/>
                </a:tc>
                <a:tc>
                  <a:txBody>
                    <a:bodyPr/>
                    <a:lstStyle/>
                    <a:p>
                      <a:pPr algn="ctr">
                        <a:lnSpc>
                          <a:spcPts val="1500"/>
                        </a:lnSpc>
                      </a:pPr>
                      <a:r>
                        <a:rPr kumimoji="1" lang="ja-JP" altLang="en-US" sz="1400" u="none" dirty="0" smtClean="0">
                          <a:solidFill>
                            <a:schemeClr val="bg1"/>
                          </a:solidFill>
                        </a:rPr>
                        <a:t>具体的内容と課題</a:t>
                      </a:r>
                      <a:endParaRPr kumimoji="1" lang="ja-JP" altLang="en-US" sz="1400" u="none" dirty="0">
                        <a:solidFill>
                          <a:schemeClr val="bg1"/>
                        </a:solidFill>
                      </a:endParaRPr>
                    </a:p>
                  </a:txBody>
                  <a:tcPr/>
                </a:tc>
              </a:tr>
              <a:tr h="951933">
                <a:tc>
                  <a:txBody>
                    <a:bodyPr/>
                    <a:lstStyle/>
                    <a:p>
                      <a:pPr>
                        <a:lnSpc>
                          <a:spcPts val="1500"/>
                        </a:lnSpc>
                      </a:pPr>
                      <a:r>
                        <a:rPr kumimoji="1" lang="ja-JP" altLang="en-US" sz="1400" u="none" dirty="0" smtClean="0">
                          <a:solidFill>
                            <a:schemeClr val="tx1"/>
                          </a:solidFill>
                        </a:rPr>
                        <a:t>（１）立法によるパブリックドメイン化</a:t>
                      </a:r>
                      <a:endParaRPr kumimoji="1" lang="ja-JP" altLang="en-US" sz="1400" u="none" dirty="0">
                        <a:solidFill>
                          <a:schemeClr val="tx1"/>
                        </a:solidFill>
                      </a:endParaRPr>
                    </a:p>
                  </a:txBody>
                  <a:tcPr/>
                </a:tc>
                <a:tc>
                  <a:txBody>
                    <a:bodyPr/>
                    <a:lstStyle/>
                    <a:p>
                      <a:pPr marL="174625" indent="-174625">
                        <a:lnSpc>
                          <a:spcPts val="1500"/>
                        </a:lnSpc>
                        <a:buFont typeface="Arial" pitchFamily="34" charset="0"/>
                        <a:buNone/>
                      </a:pPr>
                      <a:r>
                        <a:rPr kumimoji="1" lang="ja-JP" altLang="en-US" sz="1400" u="none" dirty="0" smtClean="0">
                          <a:solidFill>
                            <a:schemeClr val="tx1"/>
                          </a:solidFill>
                        </a:rPr>
                        <a:t>○　米国の立法例に倣い、国等が保有する公共データには著作権が発生しないよう著作権法を改正すれば、利用者にとっては最も自由に利用できる。</a:t>
                      </a:r>
                      <a:endParaRPr kumimoji="1" lang="en-US" altLang="ja-JP" sz="1400" u="none" dirty="0" smtClean="0">
                        <a:solidFill>
                          <a:schemeClr val="tx1"/>
                        </a:solidFill>
                      </a:endParaRPr>
                    </a:p>
                    <a:p>
                      <a:pPr marL="0" indent="0">
                        <a:lnSpc>
                          <a:spcPts val="1500"/>
                        </a:lnSpc>
                        <a:buFont typeface="Arial" pitchFamily="34" charset="0"/>
                        <a:buNone/>
                      </a:pPr>
                      <a:r>
                        <a:rPr kumimoji="1" lang="en-US" altLang="ja-JP" sz="1400" u="none" dirty="0" smtClean="0">
                          <a:solidFill>
                            <a:schemeClr val="tx1"/>
                          </a:solidFill>
                        </a:rPr>
                        <a:t>×</a:t>
                      </a:r>
                      <a:r>
                        <a:rPr kumimoji="1" lang="ja-JP" altLang="en-US" sz="1400" u="none" dirty="0" smtClean="0">
                          <a:solidFill>
                            <a:schemeClr val="tx1"/>
                          </a:solidFill>
                        </a:rPr>
                        <a:t>　一方で、著作権法の改正には長期間の検討が必要。</a:t>
                      </a:r>
                      <a:endParaRPr kumimoji="1" lang="en-US" altLang="ja-JP" sz="1400" u="none" dirty="0" smtClean="0">
                        <a:solidFill>
                          <a:schemeClr val="tx1"/>
                        </a:solidFill>
                      </a:endParaRPr>
                    </a:p>
                    <a:p>
                      <a:pPr marL="266700" indent="-266700">
                        <a:lnSpc>
                          <a:spcPts val="1500"/>
                        </a:lnSpc>
                        <a:buFont typeface="Arial" pitchFamily="34" charset="0"/>
                        <a:buNone/>
                      </a:pPr>
                      <a:r>
                        <a:rPr kumimoji="1" lang="ja-JP" altLang="en-US" sz="1100" u="none" dirty="0" smtClean="0">
                          <a:solidFill>
                            <a:schemeClr val="tx1"/>
                          </a:solidFill>
                          <a:latin typeface="ＭＳ Ｐ明朝" pitchFamily="18" charset="-128"/>
                          <a:ea typeface="ＭＳ Ｐ明朝" pitchFamily="18" charset="-128"/>
                        </a:rPr>
                        <a:t>　　</a:t>
                      </a:r>
                      <a:r>
                        <a:rPr kumimoji="1" lang="en-US" altLang="ja-JP" sz="1100" u="none" dirty="0" smtClean="0">
                          <a:solidFill>
                            <a:schemeClr val="tx1"/>
                          </a:solidFill>
                          <a:latin typeface="ＭＳ Ｐ明朝" pitchFamily="18" charset="-128"/>
                          <a:ea typeface="ＭＳ Ｐ明朝" pitchFamily="18" charset="-128"/>
                        </a:rPr>
                        <a:t>※</a:t>
                      </a:r>
                      <a:r>
                        <a:rPr kumimoji="1" lang="ja-JP" altLang="en-US" sz="1100" u="none" dirty="0" smtClean="0">
                          <a:solidFill>
                            <a:schemeClr val="tx1"/>
                          </a:solidFill>
                          <a:latin typeface="ＭＳ Ｐ明朝" pitchFamily="18" charset="-128"/>
                          <a:ea typeface="ＭＳ Ｐ明朝" pitchFamily="18" charset="-128"/>
                        </a:rPr>
                        <a:t>　著作権法は、創作を奨励するためのインセンティブとして著作権という独占権を与える制度であるが、国民の税金を用いて作成される公共データの創出プロセスに著作権がインセンティブとして働く余地はないと考えられる。</a:t>
                      </a:r>
                      <a:endParaRPr kumimoji="1" lang="en-US" altLang="ja-JP" sz="1100" u="none" dirty="0" smtClean="0">
                        <a:solidFill>
                          <a:schemeClr val="tx1"/>
                        </a:solidFill>
                        <a:latin typeface="ＭＳ Ｐ明朝" pitchFamily="18" charset="-128"/>
                        <a:ea typeface="ＭＳ Ｐ明朝" pitchFamily="18" charset="-128"/>
                      </a:endParaRPr>
                    </a:p>
                  </a:txBody>
                  <a:tcPr/>
                </a:tc>
              </a:tr>
              <a:tr h="857977">
                <a:tc>
                  <a:txBody>
                    <a:bodyPr/>
                    <a:lstStyle/>
                    <a:p>
                      <a:pPr>
                        <a:lnSpc>
                          <a:spcPts val="1500"/>
                        </a:lnSpc>
                      </a:pPr>
                      <a:r>
                        <a:rPr kumimoji="1" lang="ja-JP" altLang="en-US" sz="1400" u="none" dirty="0" smtClean="0">
                          <a:solidFill>
                            <a:schemeClr val="tx1"/>
                          </a:solidFill>
                        </a:rPr>
                        <a:t>（２）国等の著作権の放棄</a:t>
                      </a:r>
                      <a:endParaRPr kumimoji="1" lang="ja-JP" altLang="en-US" sz="1400" u="none" dirty="0">
                        <a:solidFill>
                          <a:schemeClr val="tx1"/>
                        </a:solidFill>
                      </a:endParaRPr>
                    </a:p>
                  </a:txBody>
                  <a:tcPr/>
                </a:tc>
                <a:tc>
                  <a:txBody>
                    <a:bodyPr/>
                    <a:lstStyle/>
                    <a:p>
                      <a:pPr marL="174625" indent="-174625">
                        <a:lnSpc>
                          <a:spcPts val="1500"/>
                        </a:lnSpc>
                        <a:buFont typeface="Arial" pitchFamily="34" charset="0"/>
                        <a:buNone/>
                      </a:pPr>
                      <a:r>
                        <a:rPr kumimoji="1" lang="ja-JP" altLang="en-US" sz="1400" u="none" dirty="0" smtClean="0">
                          <a:solidFill>
                            <a:schemeClr val="tx1"/>
                          </a:solidFill>
                        </a:rPr>
                        <a:t>○　現行の著作権法の枠組みの下、著作権を国等が自ら放棄することでも利用者は自由に利用できる。</a:t>
                      </a:r>
                      <a:endParaRPr kumimoji="1" lang="en-US" altLang="ja-JP" sz="1400" u="none" dirty="0" smtClean="0">
                        <a:solidFill>
                          <a:schemeClr val="tx1"/>
                        </a:solidFill>
                      </a:endParaRPr>
                    </a:p>
                    <a:p>
                      <a:pPr marL="174625" indent="-174625">
                        <a:lnSpc>
                          <a:spcPts val="1500"/>
                        </a:lnSpc>
                        <a:buFont typeface="Arial" pitchFamily="34" charset="0"/>
                        <a:buNone/>
                      </a:pPr>
                      <a:r>
                        <a:rPr kumimoji="1" lang="en-US" altLang="ja-JP" sz="1400" u="none" dirty="0" smtClean="0">
                          <a:solidFill>
                            <a:schemeClr val="tx1"/>
                          </a:solidFill>
                        </a:rPr>
                        <a:t>×</a:t>
                      </a:r>
                      <a:r>
                        <a:rPr kumimoji="1" lang="ja-JP" altLang="en-US" sz="1400" u="none" dirty="0" smtClean="0">
                          <a:solidFill>
                            <a:schemeClr val="tx1"/>
                          </a:solidFill>
                        </a:rPr>
                        <a:t>　一方で、著作権も国・地方公共団体の財産権を構成しうるものであり、国有財産法、財政法、地方自治法、補助金等適正化法等との関係において、権利放棄を行うことが適当かどうか検討が必要。</a:t>
                      </a:r>
                      <a:endParaRPr kumimoji="1" lang="ja-JP" altLang="en-US" sz="1400" u="none" dirty="0">
                        <a:solidFill>
                          <a:schemeClr val="tx1"/>
                        </a:solidFill>
                      </a:endParaRPr>
                    </a:p>
                  </a:txBody>
                  <a:tcPr/>
                </a:tc>
              </a:tr>
              <a:tr h="1374835">
                <a:tc>
                  <a:txBody>
                    <a:bodyPr/>
                    <a:lstStyle/>
                    <a:p>
                      <a:pPr marL="266700" indent="-266700">
                        <a:lnSpc>
                          <a:spcPts val="1500"/>
                        </a:lnSpc>
                      </a:pPr>
                      <a:r>
                        <a:rPr kumimoji="1" lang="ja-JP" altLang="en-US" sz="1400" u="none" dirty="0" smtClean="0">
                          <a:solidFill>
                            <a:schemeClr val="tx1"/>
                          </a:solidFill>
                        </a:rPr>
                        <a:t>（３）二次利用促進のための利用ルールの採用</a:t>
                      </a:r>
                      <a:endParaRPr kumimoji="1" lang="ja-JP" altLang="en-US" sz="1400" u="none" dirty="0">
                        <a:solidFill>
                          <a:schemeClr val="tx1"/>
                        </a:solidFill>
                      </a:endParaRPr>
                    </a:p>
                  </a:txBody>
                  <a:tcPr/>
                </a:tc>
                <a:tc>
                  <a:txBody>
                    <a:bodyPr/>
                    <a:lstStyle/>
                    <a:p>
                      <a:pPr marL="174625" indent="-174625">
                        <a:lnSpc>
                          <a:spcPts val="1500"/>
                        </a:lnSpc>
                        <a:buFont typeface="Arial" pitchFamily="34" charset="0"/>
                        <a:buNone/>
                      </a:pPr>
                      <a:r>
                        <a:rPr kumimoji="1" lang="ja-JP" altLang="en-US" sz="1400" u="none" dirty="0" smtClean="0">
                          <a:solidFill>
                            <a:schemeClr val="tx1"/>
                          </a:solidFill>
                        </a:rPr>
                        <a:t>○　欧州の一部や豪・ニュージーランドの例に倣い、国等が著作権を有することを前提としつつ、二次利用を促進するために著作権の一部の不行使を宣言したライセンスを採用し、利用できる範囲を利用者にわかりやすく表示し、個別の交渉なしにオンラインで処理できるようにしていくのが、（１）と（２）と同等の効果が期待でき、早期の実現が可能。</a:t>
                      </a:r>
                      <a:endParaRPr kumimoji="1" lang="en-US" altLang="ja-JP" sz="1400" u="none" dirty="0" smtClean="0">
                        <a:solidFill>
                          <a:schemeClr val="tx1"/>
                        </a:solidFill>
                      </a:endParaRPr>
                    </a:p>
                    <a:p>
                      <a:pPr marL="360363" indent="-360363">
                        <a:lnSpc>
                          <a:spcPts val="1500"/>
                        </a:lnSpc>
                        <a:buFont typeface="Arial" pitchFamily="34" charset="0"/>
                        <a:buNone/>
                      </a:pPr>
                      <a:r>
                        <a:rPr kumimoji="1" lang="ja-JP" altLang="en-US" sz="1200" u="none" dirty="0" smtClean="0">
                          <a:solidFill>
                            <a:schemeClr val="tx1"/>
                          </a:solidFill>
                          <a:latin typeface="ＭＳ Ｐ明朝" pitchFamily="18" charset="-128"/>
                          <a:ea typeface="ＭＳ Ｐ明朝" pitchFamily="18" charset="-128"/>
                        </a:rPr>
                        <a:t>　　</a:t>
                      </a:r>
                      <a:r>
                        <a:rPr kumimoji="1" lang="en-US" altLang="ja-JP" sz="1200" u="none" dirty="0" smtClean="0">
                          <a:solidFill>
                            <a:schemeClr val="tx1"/>
                          </a:solidFill>
                          <a:latin typeface="ＭＳ Ｐ明朝" pitchFamily="18" charset="-128"/>
                          <a:ea typeface="ＭＳ Ｐ明朝" pitchFamily="18" charset="-128"/>
                        </a:rPr>
                        <a:t>※</a:t>
                      </a:r>
                      <a:r>
                        <a:rPr kumimoji="1" lang="ja-JP" altLang="en-US" sz="1200" u="none" dirty="0" smtClean="0">
                          <a:solidFill>
                            <a:schemeClr val="tx1"/>
                          </a:solidFill>
                          <a:latin typeface="ＭＳ Ｐ明朝" pitchFamily="18" charset="-128"/>
                          <a:ea typeface="ＭＳ Ｐ明朝" pitchFamily="18" charset="-128"/>
                        </a:rPr>
                        <a:t>　具体的にどのライセンスを選定するかの検討にあたっては、諸外国で採用されているライセンスとの互換性確保等の観点が必要（詳細は、</a:t>
                      </a:r>
                      <a:r>
                        <a:rPr kumimoji="1" lang="en-US" altLang="ja-JP" sz="1200" u="none" dirty="0" smtClean="0">
                          <a:solidFill>
                            <a:schemeClr val="tx1"/>
                          </a:solidFill>
                          <a:latin typeface="ＭＳ Ｐ明朝" pitchFamily="18" charset="-128"/>
                          <a:ea typeface="ＭＳ Ｐ明朝" pitchFamily="18" charset="-128"/>
                        </a:rPr>
                        <a:t>P.13</a:t>
                      </a:r>
                      <a:r>
                        <a:rPr kumimoji="1" lang="ja-JP" altLang="en-US" sz="1200" u="none" dirty="0" smtClean="0">
                          <a:solidFill>
                            <a:schemeClr val="tx1"/>
                          </a:solidFill>
                          <a:latin typeface="ＭＳ Ｐ明朝" pitchFamily="18" charset="-128"/>
                          <a:ea typeface="ＭＳ Ｐ明朝" pitchFamily="18" charset="-128"/>
                        </a:rPr>
                        <a:t>参照）。</a:t>
                      </a:r>
                      <a:endParaRPr kumimoji="1" lang="ja-JP" altLang="en-US" sz="1200" u="none" dirty="0">
                        <a:solidFill>
                          <a:schemeClr val="tx1"/>
                        </a:solidFill>
                        <a:latin typeface="ＭＳ Ｐ明朝" pitchFamily="18" charset="-128"/>
                        <a:ea typeface="ＭＳ Ｐ明朝" pitchFamily="18" charset="-128"/>
                      </a:endParaRPr>
                    </a:p>
                  </a:txBody>
                  <a:tcPr/>
                </a:tc>
              </a:tr>
            </a:tbl>
          </a:graphicData>
        </a:graphic>
      </p:graphicFrame>
      <p:sp>
        <p:nvSpPr>
          <p:cNvPr id="5" name="正方形/長方形 4"/>
          <p:cNvSpPr/>
          <p:nvPr/>
        </p:nvSpPr>
        <p:spPr>
          <a:xfrm>
            <a:off x="184936" y="5998617"/>
            <a:ext cx="8866598" cy="630942"/>
          </a:xfrm>
          <a:prstGeom prst="rect">
            <a:avLst/>
          </a:prstGeom>
        </p:spPr>
        <p:txBody>
          <a:bodyPr wrap="square">
            <a:spAutoFit/>
          </a:bodyPr>
          <a:lstStyle/>
          <a:p>
            <a:pPr>
              <a:lnSpc>
                <a:spcPts val="1400"/>
              </a:lnSpc>
            </a:pPr>
            <a:r>
              <a:rPr lang="ja-JP" altLang="en-US" sz="1400" dirty="0"/>
              <a:t>著作権のある公共データに</a:t>
            </a:r>
            <a:r>
              <a:rPr lang="ja-JP" altLang="en-US" sz="1400" dirty="0" smtClean="0"/>
              <a:t>ついて、（</a:t>
            </a:r>
            <a:r>
              <a:rPr lang="ja-JP" altLang="en-US" sz="1400" dirty="0"/>
              <a:t>１）と（２</a:t>
            </a:r>
            <a:r>
              <a:rPr lang="ja-JP" altLang="en-US" sz="1400" dirty="0" smtClean="0"/>
              <a:t>）</a:t>
            </a:r>
            <a:r>
              <a:rPr lang="ja-JP" altLang="en-US" sz="1400" dirty="0"/>
              <a:t>の</a:t>
            </a:r>
            <a:r>
              <a:rPr lang="ja-JP" altLang="en-US" sz="1400" dirty="0" smtClean="0"/>
              <a:t>方法は</a:t>
            </a:r>
            <a:r>
              <a:rPr lang="ja-JP" altLang="en-US" sz="1400" dirty="0"/>
              <a:t>、現行法の</a:t>
            </a:r>
            <a:r>
              <a:rPr lang="ja-JP" altLang="en-US" sz="1400" dirty="0" smtClean="0"/>
              <a:t>改正を含む中長期の検討が必要となる一方、オープンデータの早急な推進が求められていることを踏まえ、データガバナンス</a:t>
            </a:r>
            <a:r>
              <a:rPr lang="ja-JP" altLang="en-US" sz="1400" dirty="0"/>
              <a:t>委員会では</a:t>
            </a:r>
            <a:r>
              <a:rPr lang="ja-JP" altLang="en-US" sz="1400" dirty="0" smtClean="0"/>
              <a:t>、</a:t>
            </a:r>
            <a:r>
              <a:rPr lang="ja-JP" altLang="en-US" sz="1400" dirty="0"/>
              <a:t>簡便</a:t>
            </a:r>
            <a:r>
              <a:rPr lang="ja-JP" altLang="en-US" sz="1400" dirty="0" smtClean="0"/>
              <a:t>な著作権処理</a:t>
            </a:r>
            <a:r>
              <a:rPr lang="ja-JP" altLang="en-US" sz="1400" dirty="0"/>
              <a:t>を行うことができ、かつ早期の実現が</a:t>
            </a:r>
            <a:r>
              <a:rPr lang="ja-JP" altLang="en-US" sz="1400" dirty="0" smtClean="0"/>
              <a:t>可能と</a:t>
            </a:r>
            <a:r>
              <a:rPr lang="ja-JP" altLang="en-US" sz="1400" dirty="0"/>
              <a:t>考えられる（３）二次利用促進のため</a:t>
            </a:r>
            <a:r>
              <a:rPr lang="ja-JP" altLang="en-US" sz="1400" dirty="0" smtClean="0"/>
              <a:t>の利用ルールの</a:t>
            </a:r>
            <a:r>
              <a:rPr lang="ja-JP" altLang="en-US" sz="1400" dirty="0"/>
              <a:t>採用について検討する。</a:t>
            </a:r>
            <a:endParaRPr lang="en-US" altLang="ja-JP" sz="1400" dirty="0"/>
          </a:p>
        </p:txBody>
      </p:sp>
      <p:sp>
        <p:nvSpPr>
          <p:cNvPr id="7" name="下矢印 6"/>
          <p:cNvSpPr/>
          <p:nvPr/>
        </p:nvSpPr>
        <p:spPr>
          <a:xfrm>
            <a:off x="4044950" y="5877272"/>
            <a:ext cx="1054100" cy="1110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Tree>
    <p:extLst>
      <p:ext uri="{BB962C8B-B14F-4D97-AF65-F5344CB8AC3E}">
        <p14:creationId xmlns:p14="http://schemas.microsoft.com/office/powerpoint/2010/main" val="38481483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DC4E5EE1-9D42-4AD5-8E17-68CEDCEE8BB6}" type="slidenum">
              <a:rPr lang="ja-JP" altLang="en-US" smtClean="0">
                <a:solidFill>
                  <a:schemeClr val="tx1"/>
                </a:solidFill>
              </a:rPr>
              <a:pPr>
                <a:defRPr/>
              </a:pPr>
              <a:t>49</a:t>
            </a:fld>
            <a:endParaRPr lang="ja-JP" altLang="en-US" dirty="0">
              <a:solidFill>
                <a:schemeClr val="tx1"/>
              </a:solidFill>
            </a:endParaRPr>
          </a:p>
        </p:txBody>
      </p:sp>
      <p:sp>
        <p:nvSpPr>
          <p:cNvPr id="12" name="タイトル 1"/>
          <p:cNvSpPr>
            <a:spLocks noGrp="1"/>
          </p:cNvSpPr>
          <p:nvPr>
            <p:ph type="title"/>
          </p:nvPr>
        </p:nvSpPr>
        <p:spPr>
          <a:xfrm>
            <a:off x="404191" y="165653"/>
            <a:ext cx="8229600" cy="791610"/>
          </a:xfrm>
        </p:spPr>
        <p:txBody>
          <a:bodyPr/>
          <a:lstStyle/>
          <a:p>
            <a:pPr eaLnBrk="1" hangingPunct="1"/>
            <a:r>
              <a:rPr lang="ja-JP" altLang="en-US" sz="2400" dirty="0" smtClean="0"/>
              <a:t>（４）契約書に盛り込むべき条文案</a:t>
            </a:r>
            <a:r>
              <a:rPr lang="ja-JP" altLang="en-US" sz="2400" dirty="0">
                <a:solidFill>
                  <a:srgbClr val="FF0000"/>
                </a:solidFill>
              </a:rPr>
              <a:t>（たたき台）</a:t>
            </a:r>
            <a:endParaRPr lang="ja-JP" altLang="en-US" sz="2400" dirty="0" smtClean="0"/>
          </a:p>
        </p:txBody>
      </p:sp>
      <p:sp>
        <p:nvSpPr>
          <p:cNvPr id="13" name="コンテンツ プレースホルダー 1"/>
          <p:cNvSpPr>
            <a:spLocks noGrp="1"/>
          </p:cNvSpPr>
          <p:nvPr>
            <p:ph sz="quarter" idx="1"/>
          </p:nvPr>
        </p:nvSpPr>
        <p:spPr>
          <a:xfrm>
            <a:off x="298423" y="972618"/>
            <a:ext cx="8717986" cy="1071938"/>
          </a:xfrm>
        </p:spPr>
        <p:txBody>
          <a:bodyPr/>
          <a:lstStyle/>
          <a:p>
            <a:pPr>
              <a:spcBef>
                <a:spcPts val="300"/>
              </a:spcBef>
            </a:pPr>
            <a:r>
              <a:rPr lang="ja-JP" altLang="en-US" sz="1400" dirty="0"/>
              <a:t>今後作成</a:t>
            </a:r>
            <a:r>
              <a:rPr lang="ja-JP" altLang="en-US" sz="1400" dirty="0" smtClean="0"/>
              <a:t>される公共データ</a:t>
            </a:r>
            <a:r>
              <a:rPr lang="ja-JP" altLang="en-US" sz="1400" dirty="0"/>
              <a:t>については</a:t>
            </a:r>
            <a:r>
              <a:rPr lang="ja-JP" altLang="en-US" sz="1400" dirty="0" smtClean="0"/>
              <a:t>、第三者による二次利用を可能にする</a:t>
            </a:r>
            <a:r>
              <a:rPr lang="ja-JP" altLang="en-US" sz="1400" dirty="0"/>
              <a:t>ことを前提として作成することが必要である</a:t>
            </a:r>
            <a:r>
              <a:rPr lang="ja-JP" altLang="en-US" sz="1400" dirty="0" smtClean="0"/>
              <a:t>。</a:t>
            </a:r>
            <a:endParaRPr lang="en-US" altLang="ja-JP" sz="1400" dirty="0" smtClean="0"/>
          </a:p>
          <a:p>
            <a:pPr>
              <a:spcBef>
                <a:spcPts val="300"/>
              </a:spcBef>
            </a:pPr>
            <a:r>
              <a:rPr lang="ja-JP" altLang="en-US" sz="1400" dirty="0" smtClean="0"/>
              <a:t>今後</a:t>
            </a:r>
            <a:r>
              <a:rPr lang="ja-JP" altLang="en-US" sz="1400" dirty="0"/>
              <a:t>作成</a:t>
            </a:r>
            <a:r>
              <a:rPr lang="ja-JP" altLang="en-US" sz="1400" dirty="0" smtClean="0"/>
              <a:t>する公共データ</a:t>
            </a:r>
            <a:r>
              <a:rPr lang="ja-JP" altLang="en-US" sz="1400" dirty="0"/>
              <a:t>のうち、事業者等に委託して作成する場合には、委託契約書の条文に以下の３点を盛り込むことが望ましい。</a:t>
            </a:r>
            <a:endParaRPr lang="en-US" altLang="ja-JP" sz="1400" dirty="0"/>
          </a:p>
          <a:p>
            <a:pPr lvl="1">
              <a:spcBef>
                <a:spcPts val="300"/>
              </a:spcBef>
            </a:pPr>
            <a:r>
              <a:rPr lang="ja-JP" altLang="en-US" sz="1200" dirty="0" smtClean="0"/>
              <a:t>①</a:t>
            </a:r>
            <a:r>
              <a:rPr lang="ja-JP" altLang="en-US" sz="1200" dirty="0"/>
              <a:t>新たに作成した著作物の著作権は総務省に譲渡する</a:t>
            </a:r>
            <a:r>
              <a:rPr lang="ja-JP" altLang="en-US" sz="1200" dirty="0" smtClean="0"/>
              <a:t>。</a:t>
            </a:r>
            <a:endParaRPr lang="en-US" altLang="ja-JP" sz="1200" dirty="0" smtClean="0"/>
          </a:p>
          <a:p>
            <a:pPr marL="274638" lvl="1" indent="0">
              <a:spcBef>
                <a:spcPts val="300"/>
              </a:spcBef>
              <a:buNone/>
            </a:pPr>
            <a:r>
              <a:rPr lang="ja-JP" altLang="en-US" sz="1200" dirty="0" smtClean="0"/>
              <a:t>　　　　（譲渡ができない場合には）新たに作成した著作物について、第三者が二次利用することを含めて利用を許諾する。</a:t>
            </a:r>
            <a:endParaRPr lang="en-US" altLang="ja-JP" sz="1200" dirty="0"/>
          </a:p>
          <a:p>
            <a:pPr lvl="1">
              <a:spcBef>
                <a:spcPts val="300"/>
              </a:spcBef>
            </a:pPr>
            <a:r>
              <a:rPr lang="ja-JP" altLang="en-US" sz="1200" dirty="0"/>
              <a:t>②新たに作成した著作物について、総務省及び総務省以外の第三者が利用する場合に著作者人格権を行使しない。</a:t>
            </a:r>
            <a:endParaRPr lang="en-US" altLang="ja-JP" sz="1200" dirty="0"/>
          </a:p>
          <a:p>
            <a:pPr marL="360000" lvl="1" indent="-162000">
              <a:spcBef>
                <a:spcPts val="300"/>
              </a:spcBef>
              <a:buNone/>
            </a:pPr>
            <a:r>
              <a:rPr lang="en-US" altLang="ja-JP" sz="1200" dirty="0" smtClean="0"/>
              <a:t>※</a:t>
            </a:r>
            <a:r>
              <a:rPr lang="ja-JP" altLang="en-US" sz="1200" dirty="0" smtClean="0"/>
              <a:t>二次</a:t>
            </a:r>
            <a:r>
              <a:rPr lang="ja-JP" altLang="en-US" sz="1200" dirty="0"/>
              <a:t>利用に制約がある既存</a:t>
            </a:r>
            <a:r>
              <a:rPr lang="ja-JP" altLang="en-US" sz="1200" dirty="0" smtClean="0"/>
              <a:t>著作物が含まれている場合には、その部分についても可能な限り二次利用が可能となるような契約内容とし、利用許諾を得る。二次利用を可能とする許諾を得られたものと、許諾の得られなかったものが</a:t>
            </a:r>
            <a:r>
              <a:rPr lang="ja-JP" altLang="en-US" sz="1200" dirty="0"/>
              <a:t>区別できるよう</a:t>
            </a:r>
            <a:r>
              <a:rPr lang="ja-JP" altLang="en-US" sz="1200" dirty="0" smtClean="0"/>
              <a:t>にする。</a:t>
            </a:r>
            <a:endParaRPr lang="en-US" altLang="ja-JP" sz="1200" dirty="0"/>
          </a:p>
          <a:p>
            <a:pPr>
              <a:spcBef>
                <a:spcPts val="300"/>
              </a:spcBef>
            </a:pPr>
            <a:r>
              <a:rPr lang="ja-JP" altLang="en-US" sz="1400" dirty="0" smtClean="0"/>
              <a:t>以下</a:t>
            </a:r>
            <a:r>
              <a:rPr lang="ja-JP" altLang="en-US" sz="1400" dirty="0"/>
              <a:t>に、総務省及びコンソーシアム事務局</a:t>
            </a:r>
            <a:r>
              <a:rPr lang="ja-JP" altLang="en-US" sz="1400" dirty="0" smtClean="0"/>
              <a:t>企業における現在の標準的</a:t>
            </a:r>
            <a:r>
              <a:rPr lang="ja-JP" altLang="en-US" sz="1400" dirty="0"/>
              <a:t>な契約書</a:t>
            </a:r>
            <a:r>
              <a:rPr lang="ja-JP" altLang="en-US" sz="1400" dirty="0" smtClean="0"/>
              <a:t>を踏まえつつ作成した条</a:t>
            </a:r>
            <a:r>
              <a:rPr lang="ja-JP" altLang="en-US" sz="1400" dirty="0"/>
              <a:t>文案を例として示す。</a:t>
            </a:r>
            <a:endParaRPr lang="en-US" altLang="ja-JP" sz="1400" dirty="0"/>
          </a:p>
        </p:txBody>
      </p:sp>
      <p:sp>
        <p:nvSpPr>
          <p:cNvPr id="14" name="テキスト ボックス 13"/>
          <p:cNvSpPr txBox="1"/>
          <p:nvPr/>
        </p:nvSpPr>
        <p:spPr>
          <a:xfrm>
            <a:off x="574158" y="3536301"/>
            <a:ext cx="6409794" cy="2992089"/>
          </a:xfrm>
          <a:prstGeom prst="rect">
            <a:avLst/>
          </a:prstGeom>
          <a:noFill/>
          <a:ln>
            <a:solidFill>
              <a:schemeClr val="tx1"/>
            </a:solidFill>
          </a:ln>
        </p:spPr>
        <p:txBody>
          <a:bodyPr wrap="square" rtlCol="0">
            <a:noAutofit/>
          </a:bodyPr>
          <a:lstStyle/>
          <a:p>
            <a:pPr marL="87313" indent="-87313"/>
            <a:r>
              <a:rPr lang="ja-JP" altLang="en-US" sz="1200" dirty="0" smtClean="0">
                <a:latin typeface="+mn-ea"/>
                <a:ea typeface="+mn-ea"/>
              </a:rPr>
              <a:t>（甲：総務省　乙：受託者）</a:t>
            </a:r>
            <a:endParaRPr lang="en-US" altLang="ja-JP" sz="1200" dirty="0" smtClean="0">
              <a:latin typeface="+mn-ea"/>
              <a:ea typeface="+mn-ea"/>
            </a:endParaRPr>
          </a:p>
          <a:p>
            <a:pPr marL="87313" indent="-87313"/>
            <a:endParaRPr lang="en-US" altLang="ja-JP" sz="1200" dirty="0" smtClean="0">
              <a:latin typeface="+mn-ea"/>
              <a:ea typeface="+mn-ea"/>
            </a:endParaRPr>
          </a:p>
          <a:p>
            <a:pPr marL="87313" indent="-87313"/>
            <a:r>
              <a:rPr lang="ja-JP" altLang="en-US" sz="1200" dirty="0" smtClean="0">
                <a:latin typeface="+mn-ea"/>
                <a:ea typeface="+mn-ea"/>
              </a:rPr>
              <a:t>第○条</a:t>
            </a:r>
            <a:r>
              <a:rPr lang="ja-JP" altLang="en-US" sz="1200" dirty="0">
                <a:latin typeface="+mn-ea"/>
                <a:ea typeface="+mn-ea"/>
              </a:rPr>
              <a:t>　</a:t>
            </a:r>
            <a:r>
              <a:rPr lang="ja-JP" altLang="en-US" sz="1200" dirty="0" smtClean="0">
                <a:latin typeface="+mn-ea"/>
                <a:ea typeface="+mn-ea"/>
              </a:rPr>
              <a:t>著作権及び著作者人格権</a:t>
            </a:r>
            <a:endParaRPr lang="en-US" altLang="ja-JP" sz="1200" dirty="0" smtClean="0">
              <a:latin typeface="+mn-ea"/>
              <a:ea typeface="+mn-ea"/>
            </a:endParaRPr>
          </a:p>
          <a:p>
            <a:pPr marL="87313" indent="-87313"/>
            <a:r>
              <a:rPr lang="ja-JP" altLang="en-US" sz="1200" dirty="0" smtClean="0">
                <a:latin typeface="+mn-ea"/>
                <a:ea typeface="+mn-ea"/>
              </a:rPr>
              <a:t>１　乙</a:t>
            </a:r>
            <a:r>
              <a:rPr lang="ja-JP" altLang="en-US" sz="1200" dirty="0">
                <a:latin typeface="+mn-ea"/>
                <a:ea typeface="+mn-ea"/>
              </a:rPr>
              <a:t>は、乙が本業務を行うにあたり</a:t>
            </a:r>
            <a:r>
              <a:rPr lang="ja-JP" altLang="en-US" sz="1200" u="sng" dirty="0">
                <a:latin typeface="+mn-ea"/>
                <a:ea typeface="+mn-ea"/>
              </a:rPr>
              <a:t>新たに作成した著作物（以下「新規著作物」という）の著作権法第２７条及び第２８条に定める権利を含むすべての</a:t>
            </a:r>
            <a:r>
              <a:rPr lang="ja-JP" altLang="en-US" sz="1200" u="sng" dirty="0" smtClean="0">
                <a:latin typeface="+mn-ea"/>
                <a:ea typeface="+mn-ea"/>
              </a:rPr>
              <a:t>著作権を甲</a:t>
            </a:r>
            <a:r>
              <a:rPr lang="ja-JP" altLang="en-US" sz="1200" u="sng" dirty="0">
                <a:latin typeface="+mn-ea"/>
                <a:ea typeface="+mn-ea"/>
              </a:rPr>
              <a:t>に無償で譲渡する</a:t>
            </a:r>
            <a:r>
              <a:rPr lang="ja-JP" altLang="en-US" sz="1200" dirty="0" smtClean="0">
                <a:latin typeface="+mn-ea"/>
                <a:ea typeface="+mn-ea"/>
              </a:rPr>
              <a:t>。</a:t>
            </a:r>
            <a:endParaRPr lang="en-US" altLang="ja-JP" sz="1200" dirty="0" smtClean="0">
              <a:latin typeface="+mn-ea"/>
              <a:ea typeface="+mn-ea"/>
            </a:endParaRPr>
          </a:p>
          <a:p>
            <a:pPr marL="87313" indent="-87313"/>
            <a:r>
              <a:rPr lang="ja-JP" altLang="en-US" sz="1200" dirty="0" smtClean="0">
                <a:latin typeface="+mn-ea"/>
                <a:ea typeface="+mn-ea"/>
              </a:rPr>
              <a:t>［１　</a:t>
            </a:r>
            <a:r>
              <a:rPr lang="ja-JP" altLang="en-US" sz="1200" dirty="0">
                <a:latin typeface="+mn-ea"/>
              </a:rPr>
              <a:t>乙は、乙が本業務を行うにあたり新たに作成した著作物（以下「新規著作物」という）の著作権法第２７条及び第２８条に定める権利を含むすべての</a:t>
            </a:r>
            <a:r>
              <a:rPr lang="ja-JP" altLang="en-US" sz="1200" u="sng" dirty="0" smtClean="0">
                <a:latin typeface="+mn-ea"/>
              </a:rPr>
              <a:t>著作権の権利を留保するが、甲が第三者に二次利用を許諾することを含めて、無償で利用を許諾する</a:t>
            </a:r>
            <a:r>
              <a:rPr lang="ja-JP" altLang="en-US" sz="1200" dirty="0" smtClean="0">
                <a:latin typeface="+mn-ea"/>
              </a:rPr>
              <a:t>。</a:t>
            </a:r>
            <a:r>
              <a:rPr lang="ja-JP" altLang="en-US" sz="1200" dirty="0" smtClean="0">
                <a:latin typeface="+mn-ea"/>
                <a:ea typeface="+mn-ea"/>
              </a:rPr>
              <a:t>］</a:t>
            </a:r>
            <a:endParaRPr lang="en-US" altLang="ja-JP" sz="1200" dirty="0" smtClean="0">
              <a:latin typeface="+mn-ea"/>
              <a:ea typeface="+mn-ea"/>
            </a:endParaRPr>
          </a:p>
          <a:p>
            <a:pPr marL="87313" indent="-87313"/>
            <a:r>
              <a:rPr lang="ja-JP" altLang="en-US" sz="1200" dirty="0" smtClean="0">
                <a:latin typeface="+mn-ea"/>
                <a:ea typeface="+mn-ea"/>
              </a:rPr>
              <a:t>２　乙は、甲及び</a:t>
            </a:r>
            <a:r>
              <a:rPr lang="ja-JP" altLang="en-US" sz="1200" u="sng" dirty="0" smtClean="0">
                <a:latin typeface="+mn-ea"/>
                <a:ea typeface="+mn-ea"/>
              </a:rPr>
              <a:t>新規著作物と乙が従来より有している著作物（以下「既存著作物」という）を利用する第三者に対し、一切</a:t>
            </a:r>
            <a:r>
              <a:rPr lang="ja-JP" altLang="en-US" sz="1200" u="sng" dirty="0">
                <a:latin typeface="+mn-ea"/>
                <a:ea typeface="+mn-ea"/>
              </a:rPr>
              <a:t>の著作者人格権を行使</a:t>
            </a:r>
            <a:r>
              <a:rPr lang="ja-JP" altLang="en-US" sz="1200" u="sng" dirty="0" smtClean="0">
                <a:latin typeface="+mn-ea"/>
                <a:ea typeface="+mn-ea"/>
              </a:rPr>
              <a:t>しない</a:t>
            </a:r>
            <a:r>
              <a:rPr lang="ja-JP" altLang="en-US" sz="1200" dirty="0" smtClean="0">
                <a:latin typeface="+mn-ea"/>
                <a:ea typeface="+mn-ea"/>
              </a:rPr>
              <a:t>。</a:t>
            </a:r>
            <a:endParaRPr lang="en-US" altLang="ja-JP" sz="1200" dirty="0" smtClean="0">
              <a:latin typeface="+mn-ea"/>
              <a:ea typeface="+mn-ea"/>
            </a:endParaRPr>
          </a:p>
          <a:p>
            <a:pPr marL="87313" indent="-87313"/>
            <a:r>
              <a:rPr lang="ja-JP" altLang="en-US" sz="1200" dirty="0" smtClean="0">
                <a:latin typeface="+mn-ea"/>
                <a:ea typeface="+mn-ea"/>
              </a:rPr>
              <a:t>３　新規</a:t>
            </a:r>
            <a:r>
              <a:rPr lang="ja-JP" altLang="en-US" sz="1200" dirty="0">
                <a:latin typeface="+mn-ea"/>
                <a:ea typeface="+mn-ea"/>
              </a:rPr>
              <a:t>著作物の中</a:t>
            </a:r>
            <a:r>
              <a:rPr lang="ja-JP" altLang="en-US" sz="1200" dirty="0" smtClean="0">
                <a:latin typeface="+mn-ea"/>
                <a:ea typeface="+mn-ea"/>
              </a:rPr>
              <a:t>に既存著作物が含まれている場合、その</a:t>
            </a:r>
            <a:r>
              <a:rPr lang="ja-JP" altLang="en-US" sz="1200" dirty="0">
                <a:latin typeface="+mn-ea"/>
                <a:ea typeface="+mn-ea"/>
              </a:rPr>
              <a:t>著作権は</a:t>
            </a:r>
            <a:r>
              <a:rPr lang="ja-JP" altLang="en-US" sz="1200" dirty="0" smtClean="0">
                <a:latin typeface="+mn-ea"/>
                <a:ea typeface="+mn-ea"/>
              </a:rPr>
              <a:t>乙に</a:t>
            </a:r>
            <a:r>
              <a:rPr lang="ja-JP" altLang="en-US" sz="1200" dirty="0">
                <a:latin typeface="+mn-ea"/>
                <a:ea typeface="+mn-ea"/>
              </a:rPr>
              <a:t>留保</a:t>
            </a:r>
            <a:r>
              <a:rPr lang="ja-JP" altLang="en-US" sz="1200" dirty="0" smtClean="0">
                <a:latin typeface="+mn-ea"/>
                <a:ea typeface="+mn-ea"/>
              </a:rPr>
              <a:t>されるが、可能な限り、甲が第三者に二次利用することを許諾することを含めて、無償で既存著作物の利用を許諾する。また第三者の著作物が含まれている場合、その著作権は第三者に留保されるが、乙は可能な限り、甲が第三者に二次利用することを許諾することを含めて、第三者から利用許諾を取得する。</a:t>
            </a:r>
            <a:r>
              <a:rPr lang="ja-JP" altLang="en-US" sz="1200" u="sng" dirty="0" smtClean="0">
                <a:latin typeface="+mn-ea"/>
                <a:ea typeface="+mn-ea"/>
              </a:rPr>
              <a:t>成果物納品の際に</a:t>
            </a:r>
            <a:r>
              <a:rPr lang="ja-JP" altLang="en-US" sz="1200" u="sng" dirty="0">
                <a:latin typeface="+mn-ea"/>
                <a:ea typeface="+mn-ea"/>
              </a:rPr>
              <a:t>は</a:t>
            </a:r>
            <a:r>
              <a:rPr lang="ja-JP" altLang="en-US" sz="1200" u="sng" dirty="0" smtClean="0">
                <a:latin typeface="+mn-ea"/>
                <a:ea typeface="+mn-ea"/>
              </a:rPr>
              <a:t>、第三者が二次利用できる箇所とできない箇所の区別がつくように留意し、</a:t>
            </a:r>
            <a:r>
              <a:rPr lang="ja-JP" altLang="en-US" sz="1200" u="sng" dirty="0">
                <a:latin typeface="+mn-ea"/>
                <a:ea typeface="+mn-ea"/>
              </a:rPr>
              <a:t>第三者</a:t>
            </a:r>
            <a:r>
              <a:rPr lang="ja-JP" altLang="en-US" sz="1200" u="sng" dirty="0" smtClean="0">
                <a:latin typeface="+mn-ea"/>
                <a:ea typeface="+mn-ea"/>
              </a:rPr>
              <a:t>が</a:t>
            </a:r>
            <a:r>
              <a:rPr lang="ja-JP" altLang="en-US" sz="1200" u="sng" dirty="0">
                <a:latin typeface="+mn-ea"/>
                <a:ea typeface="+mn-ea"/>
              </a:rPr>
              <a:t>二次利用</a:t>
            </a:r>
            <a:r>
              <a:rPr lang="ja-JP" altLang="en-US" sz="1200" u="sng" dirty="0" smtClean="0">
                <a:latin typeface="+mn-ea"/>
                <a:ea typeface="+mn-ea"/>
              </a:rPr>
              <a:t>をできない</a:t>
            </a:r>
            <a:r>
              <a:rPr lang="ja-JP" altLang="en-US" sz="1200" u="sng" dirty="0">
                <a:latin typeface="+mn-ea"/>
                <a:ea typeface="+mn-ea"/>
              </a:rPr>
              <a:t>箇所について</a:t>
            </a:r>
            <a:r>
              <a:rPr lang="ja-JP" altLang="en-US" sz="1200" u="sng" dirty="0" smtClean="0">
                <a:latin typeface="+mn-ea"/>
                <a:ea typeface="+mn-ea"/>
              </a:rPr>
              <a:t>は</a:t>
            </a:r>
            <a:r>
              <a:rPr lang="ja-JP" altLang="en-US" sz="1200" u="sng" dirty="0">
                <a:latin typeface="+mn-ea"/>
                <a:ea typeface="+mn-ea"/>
              </a:rPr>
              <a:t>その理由について</a:t>
            </a:r>
            <a:r>
              <a:rPr lang="ja-JP" altLang="en-US" sz="1200" u="sng" dirty="0" smtClean="0">
                <a:latin typeface="+mn-ea"/>
                <a:ea typeface="+mn-ea"/>
              </a:rPr>
              <a:t>も付するものとする</a:t>
            </a:r>
            <a:r>
              <a:rPr lang="ja-JP" altLang="en-US" sz="1200" dirty="0" smtClean="0">
                <a:latin typeface="+mn-ea"/>
                <a:ea typeface="+mn-ea"/>
              </a:rPr>
              <a:t>。 </a:t>
            </a:r>
            <a:endParaRPr lang="ja-JP" altLang="en-US" sz="1200" dirty="0">
              <a:latin typeface="+mn-ea"/>
              <a:ea typeface="+mn-ea"/>
            </a:endParaRPr>
          </a:p>
        </p:txBody>
      </p:sp>
      <p:sp>
        <p:nvSpPr>
          <p:cNvPr id="15" name="角丸四角形吹き出し 14"/>
          <p:cNvSpPr/>
          <p:nvPr/>
        </p:nvSpPr>
        <p:spPr>
          <a:xfrm>
            <a:off x="7193902" y="3671042"/>
            <a:ext cx="1694917" cy="374172"/>
          </a:xfrm>
          <a:prstGeom prst="wedgeRoundRectCallout">
            <a:avLst>
              <a:gd name="adj1" fmla="val -75828"/>
              <a:gd name="adj2" fmla="val 94701"/>
              <a:gd name="adj3" fmla="val 16667"/>
            </a:avLst>
          </a:prstGeom>
          <a:solidFill>
            <a:srgbClr val="FFFFCC"/>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smtClean="0">
                <a:solidFill>
                  <a:schemeClr val="tx1"/>
                </a:solidFill>
              </a:rPr>
              <a:t>① 著作権を甲に譲渡する旨を記述</a:t>
            </a:r>
            <a:endParaRPr kumimoji="1" lang="ja-JP" altLang="en-US" sz="1000" dirty="0">
              <a:solidFill>
                <a:schemeClr val="tx1"/>
              </a:solidFill>
            </a:endParaRPr>
          </a:p>
        </p:txBody>
      </p:sp>
      <p:sp>
        <p:nvSpPr>
          <p:cNvPr id="16" name="角丸四角形吹き出し 15"/>
          <p:cNvSpPr/>
          <p:nvPr/>
        </p:nvSpPr>
        <p:spPr>
          <a:xfrm>
            <a:off x="7170208" y="4968118"/>
            <a:ext cx="1764631" cy="502509"/>
          </a:xfrm>
          <a:prstGeom prst="wedgeRoundRectCallout">
            <a:avLst>
              <a:gd name="adj1" fmla="val -70849"/>
              <a:gd name="adj2" fmla="val -12195"/>
              <a:gd name="adj3" fmla="val 16667"/>
            </a:avLst>
          </a:prstGeom>
          <a:solidFill>
            <a:srgbClr val="FFFFCC"/>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smtClean="0">
                <a:solidFill>
                  <a:schemeClr val="tx1"/>
                </a:solidFill>
              </a:rPr>
              <a:t>② 第三</a:t>
            </a:r>
            <a:r>
              <a:rPr lang="ja-JP" altLang="en-US" sz="1000" dirty="0" smtClean="0">
                <a:solidFill>
                  <a:schemeClr val="tx1"/>
                </a:solidFill>
              </a:rPr>
              <a:t>者が二次利用する場合にも著作人格権を行使しない旨を記述</a:t>
            </a:r>
            <a:endParaRPr kumimoji="1" lang="ja-JP" altLang="en-US" sz="1000" dirty="0">
              <a:solidFill>
                <a:schemeClr val="tx1"/>
              </a:solidFill>
            </a:endParaRPr>
          </a:p>
        </p:txBody>
      </p:sp>
      <p:sp>
        <p:nvSpPr>
          <p:cNvPr id="17" name="角丸四角形吹き出し 16"/>
          <p:cNvSpPr/>
          <p:nvPr/>
        </p:nvSpPr>
        <p:spPr>
          <a:xfrm>
            <a:off x="7159574" y="5577653"/>
            <a:ext cx="1771775" cy="961370"/>
          </a:xfrm>
          <a:prstGeom prst="wedgeRoundRectCallout">
            <a:avLst>
              <a:gd name="adj1" fmla="val -71778"/>
              <a:gd name="adj2" fmla="val -23639"/>
              <a:gd name="adj3" fmla="val 16667"/>
            </a:avLst>
          </a:prstGeom>
          <a:solidFill>
            <a:srgbClr val="FFFFCC"/>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chemeClr val="tx1"/>
                </a:solidFill>
              </a:rPr>
              <a:t>③可能な限り既存著作物からも利用許諾を得た上で、</a:t>
            </a:r>
            <a:r>
              <a:rPr kumimoji="1" lang="ja-JP" altLang="en-US" sz="1000" dirty="0" smtClean="0">
                <a:solidFill>
                  <a:schemeClr val="tx1"/>
                </a:solidFill>
              </a:rPr>
              <a:t> 二次利用に制約がある</a:t>
            </a:r>
            <a:r>
              <a:rPr lang="ja-JP" altLang="en-US" sz="1000" dirty="0" smtClean="0">
                <a:solidFill>
                  <a:schemeClr val="tx1"/>
                </a:solidFill>
              </a:rPr>
              <a:t>既存著作物が区別できるようにする旨を記述</a:t>
            </a:r>
            <a:endParaRPr kumimoji="1" lang="ja-JP" altLang="en-US" sz="1000" dirty="0">
              <a:solidFill>
                <a:schemeClr val="tx1"/>
              </a:solidFill>
            </a:endParaRPr>
          </a:p>
        </p:txBody>
      </p:sp>
      <p:sp>
        <p:nvSpPr>
          <p:cNvPr id="9" name="角丸四角形吹き出し 8"/>
          <p:cNvSpPr/>
          <p:nvPr/>
        </p:nvSpPr>
        <p:spPr>
          <a:xfrm>
            <a:off x="7184571" y="4248744"/>
            <a:ext cx="1714881" cy="557172"/>
          </a:xfrm>
          <a:prstGeom prst="wedgeRoundRectCallout">
            <a:avLst>
              <a:gd name="adj1" fmla="val -71127"/>
              <a:gd name="adj2" fmla="val 35825"/>
              <a:gd name="adj3" fmla="val 16667"/>
            </a:avLst>
          </a:prstGeom>
          <a:solidFill>
            <a:srgbClr val="FFFFCC"/>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smtClean="0">
                <a:solidFill>
                  <a:schemeClr val="tx1"/>
                </a:solidFill>
              </a:rPr>
              <a:t>①</a:t>
            </a:r>
            <a:r>
              <a:rPr kumimoji="1" lang="en-US" altLang="ja-JP" sz="1000" dirty="0" smtClean="0">
                <a:solidFill>
                  <a:schemeClr val="tx1"/>
                </a:solidFill>
              </a:rPr>
              <a:t>’</a:t>
            </a:r>
            <a:r>
              <a:rPr kumimoji="1" lang="ja-JP" altLang="en-US" sz="1000" dirty="0" smtClean="0">
                <a:solidFill>
                  <a:schemeClr val="tx1"/>
                </a:solidFill>
              </a:rPr>
              <a:t> 著作権を甲に譲渡せず、利用許諾のみをする場合の記述</a:t>
            </a:r>
            <a:endParaRPr kumimoji="1" lang="ja-JP" altLang="en-US" sz="1000" dirty="0">
              <a:solidFill>
                <a:schemeClr val="tx1"/>
              </a:solidFill>
            </a:endParaRPr>
          </a:p>
        </p:txBody>
      </p:sp>
    </p:spTree>
    <p:extLst>
      <p:ext uri="{BB962C8B-B14F-4D97-AF65-F5344CB8AC3E}">
        <p14:creationId xmlns:p14="http://schemas.microsoft.com/office/powerpoint/2010/main" val="24910684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A20EBB26-F18E-430E-A63E-FBBA096B0F11}" type="slidenum">
              <a:rPr lang="ja-JP" altLang="en-US" smtClean="0">
                <a:solidFill>
                  <a:schemeClr val="tx1"/>
                </a:solidFill>
              </a:rPr>
              <a:pPr>
                <a:defRPr/>
              </a:pPr>
              <a:t>50</a:t>
            </a:fld>
            <a:endParaRPr lang="ja-JP" altLang="en-US" dirty="0">
              <a:solidFill>
                <a:schemeClr val="tx1"/>
              </a:solidFill>
            </a:endParaRPr>
          </a:p>
        </p:txBody>
      </p:sp>
      <p:sp>
        <p:nvSpPr>
          <p:cNvPr id="70658" name="タイトル 1"/>
          <p:cNvSpPr>
            <a:spLocks noGrp="1"/>
          </p:cNvSpPr>
          <p:nvPr>
            <p:ph type="title"/>
          </p:nvPr>
        </p:nvSpPr>
        <p:spPr>
          <a:xfrm>
            <a:off x="404813" y="165100"/>
            <a:ext cx="8229600" cy="792163"/>
          </a:xfrm>
        </p:spPr>
        <p:txBody>
          <a:bodyPr/>
          <a:lstStyle/>
          <a:p>
            <a:pPr eaLnBrk="1" hangingPunct="1"/>
            <a:r>
              <a:rPr lang="ja-JP" altLang="en-US" sz="2400" smtClean="0"/>
              <a:t>（５）その他</a:t>
            </a:r>
          </a:p>
        </p:txBody>
      </p:sp>
      <p:sp>
        <p:nvSpPr>
          <p:cNvPr id="13" name="コンテンツ プレースホルダー 1"/>
          <p:cNvSpPr>
            <a:spLocks noGrp="1"/>
          </p:cNvSpPr>
          <p:nvPr>
            <p:ph sz="quarter" idx="1"/>
          </p:nvPr>
        </p:nvSpPr>
        <p:spPr>
          <a:xfrm>
            <a:off x="436563" y="1089025"/>
            <a:ext cx="8313737" cy="4695825"/>
          </a:xfrm>
        </p:spPr>
        <p:txBody>
          <a:bodyPr/>
          <a:lstStyle/>
          <a:p>
            <a:pPr marL="0" indent="0">
              <a:spcBef>
                <a:spcPts val="300"/>
              </a:spcBef>
              <a:buFont typeface="Wingdings 3" pitchFamily="18" charset="2"/>
              <a:buNone/>
              <a:defRPr/>
            </a:pPr>
            <a:r>
              <a:rPr lang="ja-JP" altLang="en-US" sz="1400" b="1" dirty="0" smtClean="0"/>
              <a:t>１）取材</a:t>
            </a:r>
            <a:r>
              <a:rPr lang="ja-JP" altLang="en-US" sz="1400" b="1" dirty="0"/>
              <a:t>時等の二次利用許諾の</a:t>
            </a:r>
            <a:r>
              <a:rPr lang="ja-JP" altLang="en-US" sz="1400" b="1" dirty="0" smtClean="0"/>
              <a:t>取得</a:t>
            </a:r>
            <a:endParaRPr lang="en-US" altLang="ja-JP" sz="1400" b="1" dirty="0"/>
          </a:p>
          <a:p>
            <a:pPr>
              <a:spcBef>
                <a:spcPts val="300"/>
              </a:spcBef>
              <a:defRPr/>
            </a:pPr>
            <a:r>
              <a:rPr lang="ja-JP" altLang="en-US" sz="1400" dirty="0" smtClean="0"/>
              <a:t>例えばインタビュー記事を作成して総務省のウェブサイトに掲載する際、これ</a:t>
            </a:r>
            <a:r>
              <a:rPr lang="ja-JP" altLang="en-US" sz="1400" dirty="0"/>
              <a:t>まではインタビュー相手からウェブサイト</a:t>
            </a:r>
            <a:r>
              <a:rPr lang="ja-JP" altLang="en-US" sz="1400" dirty="0" smtClean="0"/>
              <a:t>での公開の許諾を、総務省または委託先等が得ていたが、今後は公開に加えて二次利用の許諾を得る必要がある。</a:t>
            </a:r>
            <a:endParaRPr lang="en-US" altLang="ja-JP" sz="1400" dirty="0" smtClean="0"/>
          </a:p>
          <a:p>
            <a:pPr>
              <a:spcBef>
                <a:spcPts val="300"/>
              </a:spcBef>
              <a:defRPr/>
            </a:pPr>
            <a:endParaRPr lang="en-US" altLang="ja-JP" sz="1400" dirty="0"/>
          </a:p>
          <a:p>
            <a:pPr>
              <a:spcBef>
                <a:spcPts val="300"/>
              </a:spcBef>
              <a:defRPr/>
            </a:pPr>
            <a:endParaRPr lang="en-US" altLang="ja-JP" sz="1400" dirty="0"/>
          </a:p>
          <a:p>
            <a:pPr>
              <a:spcBef>
                <a:spcPts val="300"/>
              </a:spcBef>
              <a:defRPr/>
            </a:pPr>
            <a:endParaRPr lang="en-US" altLang="ja-JP" sz="1400" dirty="0" smtClean="0"/>
          </a:p>
          <a:p>
            <a:pPr>
              <a:spcBef>
                <a:spcPts val="300"/>
              </a:spcBef>
              <a:defRPr/>
            </a:pPr>
            <a:endParaRPr lang="en-US" altLang="ja-JP" sz="1400" dirty="0"/>
          </a:p>
          <a:p>
            <a:pPr>
              <a:spcBef>
                <a:spcPts val="300"/>
              </a:spcBef>
              <a:defRPr/>
            </a:pPr>
            <a:endParaRPr lang="en-US" altLang="ja-JP" sz="1400" dirty="0" smtClean="0"/>
          </a:p>
          <a:p>
            <a:pPr>
              <a:spcBef>
                <a:spcPts val="300"/>
              </a:spcBef>
              <a:defRPr/>
            </a:pPr>
            <a:endParaRPr lang="en-US" altLang="ja-JP" sz="1400" dirty="0"/>
          </a:p>
          <a:p>
            <a:pPr>
              <a:spcBef>
                <a:spcPts val="300"/>
              </a:spcBef>
              <a:defRPr/>
            </a:pPr>
            <a:endParaRPr lang="en-US" altLang="ja-JP" sz="1400" dirty="0" smtClean="0"/>
          </a:p>
          <a:p>
            <a:pPr>
              <a:spcBef>
                <a:spcPts val="300"/>
              </a:spcBef>
              <a:defRPr/>
            </a:pPr>
            <a:endParaRPr lang="en-US" altLang="ja-JP" sz="1400" dirty="0"/>
          </a:p>
          <a:p>
            <a:pPr marL="0" indent="0">
              <a:spcBef>
                <a:spcPts val="300"/>
              </a:spcBef>
              <a:buFont typeface="Wingdings 3" pitchFamily="18" charset="2"/>
              <a:buNone/>
              <a:defRPr/>
            </a:pPr>
            <a:endParaRPr lang="en-US" altLang="ja-JP" sz="1400" dirty="0"/>
          </a:p>
          <a:p>
            <a:pPr marL="0" indent="0">
              <a:spcBef>
                <a:spcPts val="300"/>
              </a:spcBef>
              <a:buFont typeface="Wingdings 3" pitchFamily="18" charset="2"/>
              <a:buNone/>
              <a:defRPr/>
            </a:pPr>
            <a:r>
              <a:rPr lang="ja-JP" altLang="en-US" sz="1400" b="1" dirty="0"/>
              <a:t>２</a:t>
            </a:r>
            <a:r>
              <a:rPr lang="ja-JP" altLang="en-US" sz="1400" b="1" dirty="0" smtClean="0"/>
              <a:t>）再々委託の場合</a:t>
            </a:r>
            <a:endParaRPr lang="en-US" altLang="ja-JP" sz="1400" dirty="0" smtClean="0"/>
          </a:p>
          <a:p>
            <a:pPr>
              <a:spcBef>
                <a:spcPts val="300"/>
              </a:spcBef>
              <a:defRPr/>
            </a:pPr>
            <a:r>
              <a:rPr lang="ja-JP" altLang="en-US" sz="1400" dirty="0"/>
              <a:t>委託事業者</a:t>
            </a:r>
            <a:r>
              <a:rPr lang="ja-JP" altLang="en-US" sz="1400" dirty="0" smtClean="0"/>
              <a:t>が業務の一部（例；イラスト作成等）を再々委託（または外注）する場合、再々委託先とも前述と同様の委託契約を結び、成果物の二次利用を可能にする必要がある。</a:t>
            </a:r>
            <a:endParaRPr lang="en-US" altLang="ja-JP" sz="1400" dirty="0"/>
          </a:p>
          <a:p>
            <a:pPr>
              <a:spcBef>
                <a:spcPts val="300"/>
              </a:spcBef>
              <a:defRPr/>
            </a:pPr>
            <a:endParaRPr lang="en-US" altLang="ja-JP" sz="1400" dirty="0" smtClean="0"/>
          </a:p>
        </p:txBody>
      </p:sp>
      <p:sp>
        <p:nvSpPr>
          <p:cNvPr id="10" name="テキスト ボックス 9"/>
          <p:cNvSpPr txBox="1"/>
          <p:nvPr/>
        </p:nvSpPr>
        <p:spPr>
          <a:xfrm>
            <a:off x="712788" y="2233613"/>
            <a:ext cx="7847012" cy="1530350"/>
          </a:xfrm>
          <a:prstGeom prst="rect">
            <a:avLst/>
          </a:prstGeom>
          <a:noFill/>
          <a:ln>
            <a:solidFill>
              <a:schemeClr val="tx1"/>
            </a:solidFill>
          </a:ln>
        </p:spPr>
        <p:txBody>
          <a:bodyPr/>
          <a:lstStyle/>
          <a:p>
            <a:pPr marL="87313" indent="-87313">
              <a:defRPr/>
            </a:pPr>
            <a:r>
              <a:rPr lang="ja-JP" altLang="en-US" sz="1200" dirty="0">
                <a:latin typeface="+mn-ea"/>
                <a:ea typeface="+mn-ea"/>
              </a:rPr>
              <a:t>（文例）</a:t>
            </a:r>
            <a:endParaRPr lang="en-US" altLang="ja-JP" sz="1200" dirty="0">
              <a:latin typeface="+mn-ea"/>
              <a:ea typeface="+mn-ea"/>
            </a:endParaRPr>
          </a:p>
          <a:p>
            <a:pPr marL="87313" indent="-87313">
              <a:defRPr/>
            </a:pPr>
            <a:endParaRPr lang="en-US" altLang="ja-JP" sz="1200" dirty="0">
              <a:latin typeface="+mn-ea"/>
              <a:ea typeface="+mn-ea"/>
            </a:endParaRPr>
          </a:p>
          <a:p>
            <a:pPr marL="87313" indent="-87313">
              <a:defRPr/>
            </a:pPr>
            <a:r>
              <a:rPr lang="ja-JP" altLang="en-US" sz="1200" dirty="0">
                <a:latin typeface="+mn-ea"/>
                <a:ea typeface="+mn-ea"/>
              </a:rPr>
              <a:t>・今回、取材した結果は、記事にして○○サイト（</a:t>
            </a:r>
            <a:r>
              <a:rPr lang="en-US" altLang="ja-JP" sz="1200" dirty="0">
                <a:latin typeface="+mn-ea"/>
                <a:ea typeface="+mn-ea"/>
              </a:rPr>
              <a:t>URL:********</a:t>
            </a:r>
            <a:r>
              <a:rPr lang="ja-JP" altLang="en-US" sz="1200" dirty="0">
                <a:latin typeface="+mn-ea"/>
                <a:ea typeface="+mn-ea"/>
              </a:rPr>
              <a:t>）で公開します。また、同サイトは「</a:t>
            </a:r>
            <a:r>
              <a:rPr lang="ja-JP" altLang="en-US" sz="1200" u="sng" dirty="0">
                <a:solidFill>
                  <a:srgbClr val="0070C0"/>
                </a:solidFill>
                <a:latin typeface="+mn-ea"/>
                <a:ea typeface="+mn-ea"/>
              </a:rPr>
              <a:t>クリエイティブ・コモンズ・ライセンス　表示 </a:t>
            </a:r>
            <a:r>
              <a:rPr lang="en-US" altLang="ja-JP" sz="1200" u="sng" dirty="0">
                <a:solidFill>
                  <a:srgbClr val="0070C0"/>
                </a:solidFill>
                <a:latin typeface="+mn-ea"/>
                <a:ea typeface="+mn-ea"/>
              </a:rPr>
              <a:t>2.1 </a:t>
            </a:r>
            <a:r>
              <a:rPr lang="ja-JP" altLang="en-US" sz="1200" u="sng" dirty="0">
                <a:solidFill>
                  <a:srgbClr val="0070C0"/>
                </a:solidFill>
                <a:latin typeface="+mn-ea"/>
                <a:ea typeface="+mn-ea"/>
              </a:rPr>
              <a:t>日本</a:t>
            </a:r>
            <a:r>
              <a:rPr lang="ja-JP" altLang="en-US" sz="1200" dirty="0">
                <a:latin typeface="+mn-ea"/>
                <a:ea typeface="+mn-ea"/>
              </a:rPr>
              <a:t>」により、掲載内容を誰でも自由に二次利用できる方針で運営しています。このサイトへの掲載を承諾いただける場合は、別紙の承諾書に署名をお願いたします。</a:t>
            </a:r>
            <a:endParaRPr lang="en-US" altLang="ja-JP" sz="1200" dirty="0">
              <a:latin typeface="+mn-ea"/>
              <a:ea typeface="+mn-ea"/>
            </a:endParaRPr>
          </a:p>
          <a:p>
            <a:pPr marL="87313" indent="-87313">
              <a:defRPr/>
            </a:pPr>
            <a:endParaRPr lang="en-US" altLang="ja-JP" sz="1200" dirty="0">
              <a:latin typeface="+mn-ea"/>
              <a:ea typeface="+mn-ea"/>
            </a:endParaRPr>
          </a:p>
          <a:p>
            <a:pPr marL="87313" indent="-87313">
              <a:defRPr/>
            </a:pPr>
            <a:r>
              <a:rPr lang="en-US" altLang="ja-JP" sz="1200" dirty="0">
                <a:latin typeface="+mn-ea"/>
                <a:ea typeface="+mn-ea"/>
              </a:rPr>
              <a:t>※</a:t>
            </a:r>
            <a:r>
              <a:rPr lang="ja-JP" altLang="en-US" sz="1200" dirty="0">
                <a:latin typeface="+mn-ea"/>
                <a:ea typeface="+mn-ea"/>
              </a:rPr>
              <a:t>別紙として、承諾書及び、</a:t>
            </a:r>
            <a:r>
              <a:rPr lang="ja-JP" altLang="en-US" sz="1200" dirty="0">
                <a:latin typeface="+mn-ea"/>
              </a:rPr>
              <a:t> 「</a:t>
            </a:r>
            <a:r>
              <a:rPr lang="ja-JP" altLang="en-US" sz="1200" u="sng" dirty="0">
                <a:solidFill>
                  <a:srgbClr val="0070C0"/>
                </a:solidFill>
                <a:latin typeface="+mn-ea"/>
              </a:rPr>
              <a:t>クリエイティブ・コモンズ・ライセンス　表示 </a:t>
            </a:r>
            <a:r>
              <a:rPr lang="en-US" altLang="ja-JP" sz="1200" u="sng" dirty="0">
                <a:solidFill>
                  <a:srgbClr val="0070C0"/>
                </a:solidFill>
                <a:latin typeface="+mn-ea"/>
              </a:rPr>
              <a:t>2.1 </a:t>
            </a:r>
            <a:r>
              <a:rPr lang="ja-JP" altLang="en-US" sz="1200" u="sng" dirty="0">
                <a:solidFill>
                  <a:srgbClr val="0070C0"/>
                </a:solidFill>
                <a:latin typeface="+mn-ea"/>
              </a:rPr>
              <a:t>日本</a:t>
            </a:r>
            <a:r>
              <a:rPr lang="ja-JP" altLang="en-US" sz="1200" dirty="0">
                <a:latin typeface="+mn-ea"/>
              </a:rPr>
              <a:t>」説明資料を添付。</a:t>
            </a:r>
            <a:endParaRPr lang="ja-JP" altLang="en-US" sz="1200" dirty="0">
              <a:latin typeface="+mn-ea"/>
              <a:ea typeface="+mn-ea"/>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0EDD082-9F20-46FA-827A-6776AC180003}" type="slidenum">
              <a:rPr lang="ja-JP" altLang="en-US" smtClean="0">
                <a:solidFill>
                  <a:schemeClr val="tx1"/>
                </a:solidFill>
              </a:rPr>
              <a:pPr>
                <a:defRPr/>
              </a:pPr>
              <a:t>51</a:t>
            </a:fld>
            <a:endParaRPr lang="ja-JP" altLang="en-US" dirty="0">
              <a:solidFill>
                <a:schemeClr val="tx1"/>
              </a:solidFill>
            </a:endParaRPr>
          </a:p>
        </p:txBody>
      </p:sp>
      <p:sp>
        <p:nvSpPr>
          <p:cNvPr id="71682" name="タイトル 1"/>
          <p:cNvSpPr>
            <a:spLocks noGrp="1"/>
          </p:cNvSpPr>
          <p:nvPr>
            <p:ph type="title"/>
          </p:nvPr>
        </p:nvSpPr>
        <p:spPr>
          <a:xfrm>
            <a:off x="404813" y="165100"/>
            <a:ext cx="8229600" cy="792163"/>
          </a:xfrm>
        </p:spPr>
        <p:txBody>
          <a:bodyPr/>
          <a:lstStyle/>
          <a:p>
            <a:pPr eaLnBrk="1" hangingPunct="1"/>
            <a:r>
              <a:rPr lang="ja-JP" altLang="en-US" sz="2400" smtClean="0"/>
              <a:t>参考１．出所表示の記載例</a:t>
            </a:r>
          </a:p>
        </p:txBody>
      </p:sp>
      <p:sp>
        <p:nvSpPr>
          <p:cNvPr id="7" name="テキスト ボックス 6"/>
          <p:cNvSpPr txBox="1"/>
          <p:nvPr/>
        </p:nvSpPr>
        <p:spPr>
          <a:xfrm>
            <a:off x="566738" y="1031875"/>
            <a:ext cx="8064500" cy="5499100"/>
          </a:xfrm>
          <a:prstGeom prst="rect">
            <a:avLst/>
          </a:prstGeom>
          <a:noFill/>
          <a:ln>
            <a:solidFill>
              <a:schemeClr val="tx1"/>
            </a:solidFill>
          </a:ln>
        </p:spPr>
        <p:txBody>
          <a:bodyPr anchor="ctr"/>
          <a:lstStyle/>
          <a:p>
            <a:pPr indent="174625">
              <a:lnSpc>
                <a:spcPct val="150000"/>
              </a:lnSpc>
              <a:defRPr/>
            </a:pPr>
            <a:r>
              <a:rPr lang="ja-JP" altLang="en-US" sz="1400" dirty="0">
                <a:latin typeface="HGP創英角ｺﾞｼｯｸUB" pitchFamily="50" charset="-128"/>
                <a:ea typeface="HGP創英角ｺﾞｼｯｸUB" pitchFamily="50" charset="-128"/>
              </a:rPr>
              <a:t>出所表示の記載例</a:t>
            </a:r>
            <a:endParaRPr lang="en-US" altLang="ja-JP" sz="1400" dirty="0">
              <a:latin typeface="HGP創英角ｺﾞｼｯｸUB" pitchFamily="50" charset="-128"/>
              <a:ea typeface="HGP創英角ｺﾞｼｯｸUB" pitchFamily="50" charset="-128"/>
            </a:endParaRPr>
          </a:p>
          <a:p>
            <a:pPr marL="268288" indent="-93663">
              <a:lnSpc>
                <a:spcPct val="150000"/>
              </a:lnSpc>
              <a:defRPr/>
            </a:pPr>
            <a:r>
              <a:rPr lang="ja-JP" altLang="en-US" sz="1200" dirty="0"/>
              <a:t>・出所表示を記載する場合の例です。</a:t>
            </a:r>
            <a:endParaRPr lang="en-US" altLang="ja-JP" sz="1200" dirty="0"/>
          </a:p>
          <a:p>
            <a:pPr marL="268288" indent="-93663">
              <a:lnSpc>
                <a:spcPct val="150000"/>
              </a:lnSpc>
              <a:defRPr/>
            </a:pPr>
            <a:r>
              <a:rPr lang="ja-JP" altLang="en-US" sz="1200" dirty="0"/>
              <a:t>・統計調査結果などは、出所を表示することで、データの出処が明らかになり、読む人の参考になります。</a:t>
            </a:r>
            <a:endParaRPr lang="en-US" altLang="ja-JP" sz="1200" dirty="0"/>
          </a:p>
          <a:p>
            <a:pPr marL="268288" indent="-93663">
              <a:lnSpc>
                <a:spcPct val="150000"/>
              </a:lnSpc>
              <a:defRPr/>
            </a:pPr>
            <a:r>
              <a:rPr lang="ja-JP" altLang="en-US" sz="1200" dirty="0"/>
              <a:t>・ウェブサイトなどで利用する際は、該当ページにリンクしていただくと、読む人などの助けになります。</a:t>
            </a:r>
            <a:endParaRPr lang="en-US" altLang="ja-JP" sz="1200" dirty="0"/>
          </a:p>
          <a:p>
            <a:pPr marL="268288" indent="-93663">
              <a:lnSpc>
                <a:spcPct val="150000"/>
              </a:lnSpc>
              <a:defRPr/>
            </a:pPr>
            <a:endParaRPr lang="en-US" altLang="ja-JP" sz="800" dirty="0"/>
          </a:p>
          <a:p>
            <a:pPr marL="268288" indent="-93663">
              <a:lnSpc>
                <a:spcPct val="150000"/>
              </a:lnSpc>
              <a:defRPr/>
            </a:pPr>
            <a:r>
              <a:rPr lang="ja-JP" altLang="en-US" sz="1200" dirty="0"/>
              <a:t>① 情報通信白書に掲載されている文章や図、写真などを利用する場合（★印が付いているものを除く） 。</a:t>
            </a:r>
            <a:endParaRPr lang="en-US" altLang="ja-JP" sz="1200" dirty="0"/>
          </a:p>
          <a:p>
            <a:pPr marL="268288" indent="-93663">
              <a:lnSpc>
                <a:spcPct val="150000"/>
              </a:lnSpc>
              <a:defRPr/>
            </a:pPr>
            <a:r>
              <a:rPr lang="ja-JP" altLang="en-US" sz="1200" dirty="0"/>
              <a:t>出典：「情報通信白書　平成</a:t>
            </a:r>
            <a:r>
              <a:rPr lang="en-US" altLang="ja-JP" sz="1200" dirty="0"/>
              <a:t>24</a:t>
            </a:r>
            <a:r>
              <a:rPr lang="ja-JP" altLang="en-US" sz="1200" dirty="0"/>
              <a:t>年版」（総務省）</a:t>
            </a:r>
            <a:endParaRPr lang="en-US" altLang="ja-JP" sz="1200" dirty="0"/>
          </a:p>
          <a:p>
            <a:pPr marL="268288" indent="-93663">
              <a:lnSpc>
                <a:spcPct val="150000"/>
              </a:lnSpc>
              <a:defRPr/>
            </a:pPr>
            <a:r>
              <a:rPr lang="en-US" altLang="ja-JP" sz="1200" dirty="0">
                <a:hlinkClick r:id="rId2"/>
              </a:rPr>
              <a:t>http://www.soumu.go.jp/johotsusintokei/whitepaper/ja/h24/html/XXXXXX.html</a:t>
            </a:r>
            <a:r>
              <a:rPr lang="ja-JP" altLang="en-US" sz="1200" dirty="0"/>
              <a:t>（該当ページの</a:t>
            </a:r>
            <a:r>
              <a:rPr lang="en-US" altLang="ja-JP" sz="1200" dirty="0"/>
              <a:t>URL</a:t>
            </a:r>
            <a:r>
              <a:rPr lang="ja-JP" altLang="en-US" sz="1200" dirty="0"/>
              <a:t>）</a:t>
            </a:r>
            <a:endParaRPr lang="en-US" altLang="ja-JP" sz="1200" dirty="0"/>
          </a:p>
          <a:p>
            <a:pPr marL="268288" indent="-93663">
              <a:lnSpc>
                <a:spcPct val="150000"/>
              </a:lnSpc>
              <a:defRPr/>
            </a:pPr>
            <a:endParaRPr lang="en-US" altLang="ja-JP" sz="800" dirty="0"/>
          </a:p>
          <a:p>
            <a:pPr marL="268288" indent="-93663">
              <a:lnSpc>
                <a:spcPct val="150000"/>
              </a:lnSpc>
              <a:defRPr/>
            </a:pPr>
            <a:r>
              <a:rPr lang="ja-JP" altLang="en-US" sz="1200" dirty="0"/>
              <a:t>② 情報通信白書に掲載されている総務省の他の調査結果などを利用する場合。</a:t>
            </a:r>
            <a:endParaRPr lang="en-US" altLang="ja-JP" sz="1200" dirty="0"/>
          </a:p>
          <a:p>
            <a:pPr marL="268288" indent="-93663">
              <a:lnSpc>
                <a:spcPct val="150000"/>
              </a:lnSpc>
              <a:defRPr/>
            </a:pPr>
            <a:r>
              <a:rPr lang="ja-JP" altLang="en-US" sz="1200" dirty="0"/>
              <a:t>出典：「平成</a:t>
            </a:r>
            <a:r>
              <a:rPr lang="en-US" altLang="ja-JP" sz="1200" dirty="0"/>
              <a:t>23</a:t>
            </a:r>
            <a:r>
              <a:rPr lang="ja-JP" altLang="en-US" sz="1200" dirty="0"/>
              <a:t>年通信利用動向調査」（総務省）</a:t>
            </a:r>
            <a:endParaRPr lang="en-US" altLang="ja-JP" sz="1200" dirty="0"/>
          </a:p>
          <a:p>
            <a:pPr marL="268288" indent="-93663">
              <a:lnSpc>
                <a:spcPct val="150000"/>
              </a:lnSpc>
              <a:defRPr/>
            </a:pPr>
            <a:endParaRPr lang="en-US" altLang="ja-JP" sz="1200" dirty="0"/>
          </a:p>
          <a:p>
            <a:pPr marL="268288" indent="-93663">
              <a:lnSpc>
                <a:spcPct val="150000"/>
              </a:lnSpc>
              <a:defRPr/>
            </a:pPr>
            <a:r>
              <a:rPr lang="ja-JP" altLang="en-US" sz="1200" dirty="0"/>
              <a:t>③ 情報通信白書に掲載されている総務省以外に著作権がある図など（★印が付いているもの）を利用する場合。</a:t>
            </a:r>
            <a:endParaRPr lang="en-US" altLang="ja-JP" sz="1200" dirty="0"/>
          </a:p>
          <a:p>
            <a:pPr marL="268288" indent="-93663">
              <a:lnSpc>
                <a:spcPct val="150000"/>
              </a:lnSpc>
              <a:defRPr/>
            </a:pPr>
            <a:r>
              <a:rPr lang="ja-JP" altLang="en-US" sz="1200" dirty="0"/>
              <a:t>（情報通信白書と原出典を併記する場合）</a:t>
            </a:r>
            <a:endParaRPr lang="en-US" altLang="ja-JP" sz="1200" dirty="0"/>
          </a:p>
          <a:p>
            <a:pPr marL="268288" indent="-93663">
              <a:lnSpc>
                <a:spcPct val="150000"/>
              </a:lnSpc>
              <a:defRPr/>
            </a:pPr>
            <a:r>
              <a:rPr lang="ja-JP" altLang="en-US" sz="1200" dirty="0"/>
              <a:t>出典：「情報通信白書　平成２４年版」、原出典：「○○レポート」（△△株式会社）</a:t>
            </a:r>
            <a:endParaRPr lang="en-US" altLang="ja-JP" sz="1200" dirty="0"/>
          </a:p>
          <a:p>
            <a:pPr marL="268288" indent="-93663">
              <a:lnSpc>
                <a:spcPct val="150000"/>
              </a:lnSpc>
              <a:defRPr/>
            </a:pPr>
            <a:r>
              <a:rPr lang="en-US" altLang="ja-JP" sz="1200" dirty="0">
                <a:hlinkClick r:id="rId2"/>
              </a:rPr>
              <a:t>http://www.soumu.go.jp/johotsusintokei/whitepaper/ja/h24/html/XXXXXX.html</a:t>
            </a:r>
            <a:r>
              <a:rPr lang="ja-JP" altLang="en-US" sz="1200" dirty="0"/>
              <a:t>（該当ページの</a:t>
            </a:r>
            <a:r>
              <a:rPr lang="en-US" altLang="ja-JP" sz="1200" dirty="0"/>
              <a:t>URL</a:t>
            </a:r>
            <a:r>
              <a:rPr lang="ja-JP" altLang="en-US" sz="1200" dirty="0"/>
              <a:t>）</a:t>
            </a:r>
            <a:endParaRPr lang="en-US" altLang="ja-JP" sz="1200" dirty="0"/>
          </a:p>
          <a:p>
            <a:pPr marL="268288" indent="-93663">
              <a:lnSpc>
                <a:spcPct val="150000"/>
              </a:lnSpc>
              <a:defRPr/>
            </a:pPr>
            <a:endParaRPr lang="en-US" altLang="ja-JP" sz="800" dirty="0"/>
          </a:p>
          <a:p>
            <a:pPr marL="268288" indent="-93663">
              <a:lnSpc>
                <a:spcPct val="150000"/>
              </a:lnSpc>
              <a:defRPr/>
            </a:pPr>
            <a:r>
              <a:rPr lang="ja-JP" altLang="en-US" sz="1200" dirty="0"/>
              <a:t>（原出典のみ記載する場合）</a:t>
            </a:r>
            <a:endParaRPr lang="en-US" altLang="ja-JP" sz="1200" dirty="0"/>
          </a:p>
          <a:p>
            <a:pPr marL="268288" indent="-93663">
              <a:lnSpc>
                <a:spcPct val="150000"/>
              </a:lnSpc>
              <a:defRPr/>
            </a:pPr>
            <a:r>
              <a:rPr lang="ja-JP" altLang="en-US" sz="1200" dirty="0"/>
              <a:t>出典：「○○レポート」（△△株式会社）</a:t>
            </a:r>
            <a:endParaRPr lang="en-US" altLang="ja-JP" sz="1200" dirty="0"/>
          </a:p>
          <a:p>
            <a:pPr marL="268288" indent="-93663">
              <a:lnSpc>
                <a:spcPct val="150000"/>
              </a:lnSpc>
              <a:defRPr/>
            </a:pPr>
            <a:r>
              <a:rPr lang="en-US" altLang="ja-JP" sz="1200" dirty="0">
                <a:hlinkClick r:id="rId2"/>
              </a:rPr>
              <a:t>http://www. XXXXXX.html</a:t>
            </a:r>
            <a:r>
              <a:rPr lang="ja-JP" altLang="en-US" sz="1200" dirty="0"/>
              <a:t>（該当ページの</a:t>
            </a:r>
            <a:r>
              <a:rPr lang="en-US" altLang="ja-JP" sz="1200" dirty="0"/>
              <a:t>URL</a:t>
            </a:r>
            <a:r>
              <a:rPr lang="ja-JP" altLang="en-US" sz="1200" dirty="0"/>
              <a:t>）</a:t>
            </a:r>
            <a:endParaRPr lang="en-US" altLang="ja-JP" sz="12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3A8FA62D-1FEE-49C5-8A5A-657C61E02049}" type="slidenum">
              <a:rPr lang="ja-JP" altLang="en-US" smtClean="0">
                <a:solidFill>
                  <a:schemeClr val="tx1"/>
                </a:solidFill>
              </a:rPr>
              <a:pPr>
                <a:defRPr/>
              </a:pPr>
              <a:t>52</a:t>
            </a:fld>
            <a:endParaRPr lang="ja-JP" altLang="en-US" dirty="0">
              <a:solidFill>
                <a:schemeClr val="tx1"/>
              </a:solidFill>
            </a:endParaRPr>
          </a:p>
        </p:txBody>
      </p:sp>
      <p:sp>
        <p:nvSpPr>
          <p:cNvPr id="72706" name="タイトル 1"/>
          <p:cNvSpPr>
            <a:spLocks noGrp="1"/>
          </p:cNvSpPr>
          <p:nvPr>
            <p:ph type="title"/>
          </p:nvPr>
        </p:nvSpPr>
        <p:spPr>
          <a:xfrm>
            <a:off x="404813" y="165100"/>
            <a:ext cx="8229600" cy="792163"/>
          </a:xfrm>
        </p:spPr>
        <p:txBody>
          <a:bodyPr/>
          <a:lstStyle/>
          <a:p>
            <a:pPr eaLnBrk="1" hangingPunct="1"/>
            <a:r>
              <a:rPr lang="ja-JP" altLang="en-US" sz="2400" smtClean="0"/>
              <a:t>参考２．「クリエイティブ・コモンズ・ライセンス </a:t>
            </a:r>
            <a:r>
              <a:rPr lang="en-US" altLang="ja-JP" sz="2400" smtClean="0"/>
              <a:t/>
            </a:r>
            <a:br>
              <a:rPr lang="en-US" altLang="ja-JP" sz="2400" smtClean="0"/>
            </a:br>
            <a:r>
              <a:rPr lang="ja-JP" altLang="en-US" sz="2400" smtClean="0"/>
              <a:t>　　　　　表示 </a:t>
            </a:r>
            <a:r>
              <a:rPr lang="en-US" altLang="ja-JP" sz="2400" smtClean="0"/>
              <a:t>2.1 </a:t>
            </a:r>
            <a:r>
              <a:rPr lang="ja-JP" altLang="en-US" sz="2400" smtClean="0"/>
              <a:t>日本」のページ</a:t>
            </a:r>
          </a:p>
        </p:txBody>
      </p:sp>
      <p:pic>
        <p:nvPicPr>
          <p:cNvPr id="72707" name="Picture 2"/>
          <p:cNvPicPr>
            <a:picLocks noChangeAspect="1" noChangeArrowheads="1"/>
          </p:cNvPicPr>
          <p:nvPr/>
        </p:nvPicPr>
        <p:blipFill>
          <a:blip r:embed="rId2"/>
          <a:srcRect/>
          <a:stretch>
            <a:fillRect/>
          </a:stretch>
        </p:blipFill>
        <p:spPr bwMode="auto">
          <a:xfrm>
            <a:off x="2119313" y="1019175"/>
            <a:ext cx="4854575" cy="5200650"/>
          </a:xfrm>
          <a:prstGeom prst="rect">
            <a:avLst/>
          </a:prstGeom>
          <a:noFill/>
          <a:ln w="9525">
            <a:noFill/>
            <a:miter lim="800000"/>
            <a:headEnd/>
            <a:tailEnd/>
          </a:ln>
        </p:spPr>
      </p:pic>
      <p:sp>
        <p:nvSpPr>
          <p:cNvPr id="6" name="正方形/長方形 5"/>
          <p:cNvSpPr/>
          <p:nvPr/>
        </p:nvSpPr>
        <p:spPr>
          <a:xfrm>
            <a:off x="1943100" y="6353175"/>
            <a:ext cx="5207000" cy="254000"/>
          </a:xfrm>
          <a:prstGeom prst="rect">
            <a:avLst/>
          </a:prstGeom>
        </p:spPr>
        <p:txBody>
          <a:bodyPr>
            <a:spAutoFit/>
          </a:bodyPr>
          <a:lstStyle/>
          <a:p>
            <a:pPr algn="ctr">
              <a:defRPr/>
            </a:pPr>
            <a:r>
              <a:rPr lang="en-US" altLang="ja-JP" sz="1050" dirty="0"/>
              <a:t>http://creativecommons.org/licenses/by/2.1/jp/</a:t>
            </a:r>
            <a:endParaRPr lang="ja-JP" altLang="en-US" sz="105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389EFDF2-A3EC-4130-9251-F786206EB576}" type="slidenum">
              <a:rPr lang="ja-JP" altLang="en-US" smtClean="0">
                <a:solidFill>
                  <a:schemeClr val="tx1"/>
                </a:solidFill>
              </a:rPr>
              <a:pPr>
                <a:defRPr/>
              </a:pPr>
              <a:t>53</a:t>
            </a:fld>
            <a:endParaRPr lang="ja-JP" altLang="en-US" dirty="0">
              <a:solidFill>
                <a:schemeClr val="tx1"/>
              </a:solidFill>
            </a:endParaRPr>
          </a:p>
        </p:txBody>
      </p:sp>
      <p:sp>
        <p:nvSpPr>
          <p:cNvPr id="73730" name="タイトル 1"/>
          <p:cNvSpPr>
            <a:spLocks noGrp="1"/>
          </p:cNvSpPr>
          <p:nvPr>
            <p:ph type="title"/>
          </p:nvPr>
        </p:nvSpPr>
        <p:spPr>
          <a:xfrm>
            <a:off x="404813" y="165100"/>
            <a:ext cx="8229600" cy="792163"/>
          </a:xfrm>
        </p:spPr>
        <p:txBody>
          <a:bodyPr/>
          <a:lstStyle/>
          <a:p>
            <a:pPr eaLnBrk="1" hangingPunct="1"/>
            <a:r>
              <a:rPr lang="ja-JP" altLang="en-US" sz="2400" smtClean="0"/>
              <a:t>参考３．引用ルールの説明</a:t>
            </a:r>
          </a:p>
        </p:txBody>
      </p:sp>
      <p:sp>
        <p:nvSpPr>
          <p:cNvPr id="14" name="テキスト ボックス 13"/>
          <p:cNvSpPr txBox="1"/>
          <p:nvPr/>
        </p:nvSpPr>
        <p:spPr>
          <a:xfrm>
            <a:off x="566738" y="1030288"/>
            <a:ext cx="8064500" cy="5519737"/>
          </a:xfrm>
          <a:prstGeom prst="rect">
            <a:avLst/>
          </a:prstGeom>
          <a:noFill/>
          <a:ln>
            <a:solidFill>
              <a:schemeClr val="tx1"/>
            </a:solidFill>
          </a:ln>
        </p:spPr>
        <p:txBody>
          <a:bodyPr anchor="ctr"/>
          <a:lstStyle/>
          <a:p>
            <a:pPr indent="174625">
              <a:lnSpc>
                <a:spcPct val="150000"/>
              </a:lnSpc>
              <a:defRPr/>
            </a:pPr>
            <a:r>
              <a:rPr lang="ja-JP" altLang="en-US" sz="1400" dirty="0">
                <a:latin typeface="HGP創英角ｺﾞｼｯｸUB" pitchFamily="50" charset="-128"/>
                <a:ea typeface="HGP創英角ｺﾞｼｯｸUB" pitchFamily="50" charset="-128"/>
              </a:rPr>
              <a:t>著作権法の引用ルールについて</a:t>
            </a:r>
            <a:endParaRPr lang="en-US" altLang="ja-JP" sz="1400" dirty="0">
              <a:latin typeface="HGP創英角ｺﾞｼｯｸUB" pitchFamily="50" charset="-128"/>
              <a:ea typeface="HGP創英角ｺﾞｼｯｸUB" pitchFamily="50" charset="-128"/>
            </a:endParaRPr>
          </a:p>
          <a:p>
            <a:pPr indent="174625">
              <a:lnSpc>
                <a:spcPct val="150000"/>
              </a:lnSpc>
              <a:defRPr/>
            </a:pPr>
            <a:r>
              <a:rPr lang="ja-JP" altLang="en-US" sz="1200" dirty="0">
                <a:latin typeface="+mn-ea"/>
                <a:ea typeface="+mn-ea"/>
              </a:rPr>
              <a:t>・著作権法第</a:t>
            </a:r>
            <a:r>
              <a:rPr lang="en-US" altLang="ja-JP" sz="1200" dirty="0">
                <a:latin typeface="+mn-ea"/>
                <a:ea typeface="+mn-ea"/>
              </a:rPr>
              <a:t>32</a:t>
            </a:r>
            <a:r>
              <a:rPr lang="ja-JP" altLang="en-US" sz="1200" dirty="0">
                <a:latin typeface="+mn-ea"/>
                <a:ea typeface="+mn-ea"/>
              </a:rPr>
              <a:t>条第</a:t>
            </a:r>
            <a:r>
              <a:rPr lang="en-US" altLang="ja-JP" sz="1200" dirty="0">
                <a:latin typeface="+mn-ea"/>
                <a:ea typeface="+mn-ea"/>
              </a:rPr>
              <a:t>1</a:t>
            </a:r>
            <a:r>
              <a:rPr lang="ja-JP" altLang="en-US" sz="1200" dirty="0">
                <a:latin typeface="+mn-ea"/>
                <a:ea typeface="+mn-ea"/>
              </a:rPr>
              <a:t>項では、以下の条件を満たす場合、他人の主張や資料等を引用することが認められています。</a:t>
            </a:r>
            <a:endParaRPr lang="en-US" altLang="ja-JP" sz="1200" dirty="0">
              <a:latin typeface="+mn-ea"/>
              <a:ea typeface="+mn-ea"/>
            </a:endParaRPr>
          </a:p>
          <a:p>
            <a:pPr indent="174625">
              <a:lnSpc>
                <a:spcPct val="150000"/>
              </a:lnSpc>
              <a:defRPr/>
            </a:pPr>
            <a:r>
              <a:rPr lang="ja-JP" altLang="en-US" sz="1200" dirty="0">
                <a:latin typeface="+mn-ea"/>
                <a:ea typeface="+mn-ea"/>
              </a:rPr>
              <a:t>・より詳しく知りたい方は、「</a:t>
            </a:r>
            <a:r>
              <a:rPr lang="ja-JP" altLang="en-US" sz="1200" u="sng" dirty="0">
                <a:solidFill>
                  <a:srgbClr val="0070C0"/>
                </a:solidFill>
                <a:latin typeface="+mn-ea"/>
                <a:ea typeface="+mn-ea"/>
              </a:rPr>
              <a:t>著作権テキスト　～初めて学ぶ人のために～</a:t>
            </a:r>
            <a:r>
              <a:rPr lang="ja-JP" altLang="en-US" sz="1200" dirty="0">
                <a:latin typeface="+mn-ea"/>
                <a:ea typeface="+mn-ea"/>
              </a:rPr>
              <a:t>」をご覧ください。</a:t>
            </a:r>
            <a:endParaRPr lang="en-US" altLang="ja-JP" sz="1200" dirty="0">
              <a:latin typeface="+mn-ea"/>
              <a:ea typeface="+mn-ea"/>
            </a:endParaRPr>
          </a:p>
          <a:p>
            <a:pPr indent="174625">
              <a:lnSpc>
                <a:spcPct val="150000"/>
              </a:lnSpc>
              <a:defRPr/>
            </a:pPr>
            <a:endParaRPr lang="ja-JP" altLang="en-US" sz="1200" dirty="0">
              <a:latin typeface="+mn-ea"/>
              <a:ea typeface="+mn-ea"/>
            </a:endParaRPr>
          </a:p>
          <a:p>
            <a:pPr indent="174625">
              <a:lnSpc>
                <a:spcPct val="150000"/>
              </a:lnSpc>
              <a:defRPr/>
            </a:pPr>
            <a:endParaRPr lang="en-US" altLang="ja-JP" sz="1200" dirty="0"/>
          </a:p>
          <a:p>
            <a:pPr indent="174625">
              <a:lnSpc>
                <a:spcPct val="150000"/>
              </a:lnSpc>
              <a:defRPr/>
            </a:pPr>
            <a:endParaRPr lang="en-US" altLang="ja-JP" sz="1200" dirty="0"/>
          </a:p>
          <a:p>
            <a:pPr indent="174625">
              <a:lnSpc>
                <a:spcPct val="150000"/>
              </a:lnSpc>
              <a:defRPr/>
            </a:pPr>
            <a:endParaRPr lang="en-US" altLang="ja-JP" sz="1200" dirty="0"/>
          </a:p>
          <a:p>
            <a:pPr indent="174625">
              <a:lnSpc>
                <a:spcPct val="150000"/>
              </a:lnSpc>
              <a:defRPr/>
            </a:pPr>
            <a:endParaRPr lang="en-US" altLang="ja-JP" sz="1200" dirty="0"/>
          </a:p>
          <a:p>
            <a:pPr indent="174625">
              <a:lnSpc>
                <a:spcPct val="150000"/>
              </a:lnSpc>
              <a:defRPr/>
            </a:pPr>
            <a:endParaRPr lang="en-US" altLang="ja-JP" sz="1200" dirty="0"/>
          </a:p>
          <a:p>
            <a:pPr indent="174625">
              <a:lnSpc>
                <a:spcPct val="150000"/>
              </a:lnSpc>
              <a:defRPr/>
            </a:pPr>
            <a:endParaRPr lang="en-US" altLang="ja-JP" sz="1200" dirty="0"/>
          </a:p>
          <a:p>
            <a:pPr indent="174625">
              <a:lnSpc>
                <a:spcPct val="150000"/>
              </a:lnSpc>
              <a:defRPr/>
            </a:pPr>
            <a:endParaRPr lang="en-US" altLang="ja-JP" sz="1200" dirty="0"/>
          </a:p>
          <a:p>
            <a:pPr indent="174625">
              <a:lnSpc>
                <a:spcPct val="150000"/>
              </a:lnSpc>
              <a:defRPr/>
            </a:pPr>
            <a:endParaRPr lang="en-US" altLang="ja-JP" sz="1200" dirty="0"/>
          </a:p>
          <a:p>
            <a:pPr indent="174625">
              <a:lnSpc>
                <a:spcPct val="150000"/>
              </a:lnSpc>
              <a:defRPr/>
            </a:pPr>
            <a:endParaRPr lang="en-US" altLang="ja-JP" sz="1200" dirty="0"/>
          </a:p>
          <a:p>
            <a:pPr indent="357188">
              <a:lnSpc>
                <a:spcPct val="150000"/>
              </a:lnSpc>
              <a:defRPr/>
            </a:pPr>
            <a:r>
              <a:rPr lang="ja-JP" altLang="en-US" sz="1200" dirty="0"/>
              <a:t>出典：「著作権テキスト　～初めて学ぶ人のために～」　平成</a:t>
            </a:r>
            <a:r>
              <a:rPr lang="en-US" altLang="ja-JP" sz="1200" dirty="0"/>
              <a:t>24</a:t>
            </a:r>
            <a:r>
              <a:rPr lang="ja-JP" altLang="en-US" sz="1200" dirty="0"/>
              <a:t>年度　文化庁長官官房著作課</a:t>
            </a:r>
            <a:endParaRPr lang="en-US" altLang="ja-JP" sz="1200" dirty="0"/>
          </a:p>
          <a:p>
            <a:pPr indent="357188">
              <a:lnSpc>
                <a:spcPct val="150000"/>
              </a:lnSpc>
              <a:defRPr/>
            </a:pPr>
            <a:r>
              <a:rPr lang="en-US" altLang="ja-JP" sz="1200" dirty="0">
                <a:hlinkClick r:id="rId2"/>
              </a:rPr>
              <a:t>http://www.bunka.go.jp/chosakuken/text/pdf/chosaku_text_100628.pdf</a:t>
            </a:r>
            <a:endParaRPr lang="en-US" altLang="ja-JP" sz="1200" dirty="0"/>
          </a:p>
          <a:p>
            <a:pPr indent="174625">
              <a:lnSpc>
                <a:spcPct val="150000"/>
              </a:lnSpc>
              <a:defRPr/>
            </a:pPr>
            <a:endParaRPr lang="en-US" altLang="ja-JP" sz="1200" dirty="0"/>
          </a:p>
          <a:p>
            <a:pPr indent="174625">
              <a:lnSpc>
                <a:spcPct val="150000"/>
              </a:lnSpc>
              <a:defRPr/>
            </a:pPr>
            <a:endParaRPr lang="en-US" altLang="ja-JP" sz="1200" dirty="0"/>
          </a:p>
          <a:p>
            <a:pPr indent="174625">
              <a:lnSpc>
                <a:spcPct val="150000"/>
              </a:lnSpc>
              <a:defRPr/>
            </a:pPr>
            <a:endParaRPr lang="en-US" altLang="ja-JP" sz="1200" dirty="0"/>
          </a:p>
          <a:p>
            <a:pPr indent="174625">
              <a:lnSpc>
                <a:spcPct val="150000"/>
              </a:lnSpc>
              <a:defRPr/>
            </a:pPr>
            <a:endParaRPr lang="en-US" altLang="ja-JP" sz="1200" dirty="0"/>
          </a:p>
        </p:txBody>
      </p:sp>
      <p:graphicFrame>
        <p:nvGraphicFramePr>
          <p:cNvPr id="15" name="表 14"/>
          <p:cNvGraphicFramePr>
            <a:graphicFrameLocks noGrp="1"/>
          </p:cNvGraphicFramePr>
          <p:nvPr/>
        </p:nvGraphicFramePr>
        <p:xfrm>
          <a:off x="850900" y="5557838"/>
          <a:ext cx="7497337" cy="809329"/>
        </p:xfrm>
        <a:graphic>
          <a:graphicData uri="http://schemas.openxmlformats.org/drawingml/2006/table">
            <a:tbl>
              <a:tblPr firstRow="1" bandRow="1">
                <a:tableStyleId>{5C22544A-7EE6-4342-B048-85BDC9FD1C3A}</a:tableStyleId>
              </a:tblPr>
              <a:tblGrid>
                <a:gridCol w="7497337"/>
              </a:tblGrid>
              <a:tr h="809329">
                <a:tc>
                  <a:txBody>
                    <a:bodyPr/>
                    <a:lstStyle/>
                    <a:p>
                      <a:r>
                        <a:rPr kumimoji="1" lang="ja-JP" altLang="en-US" sz="1200" b="1" dirty="0" smtClean="0">
                          <a:latin typeface="HGP創英角ｺﾞｼｯｸUB" pitchFamily="50" charset="-128"/>
                          <a:ea typeface="HGP創英角ｺﾞｼｯｸUB" pitchFamily="50" charset="-128"/>
                        </a:rPr>
                        <a:t>著作権法該当条文</a:t>
                      </a:r>
                      <a:endParaRPr kumimoji="1" lang="en-US" altLang="ja-JP" sz="1200" b="1" dirty="0" smtClean="0">
                        <a:latin typeface="HGP創英角ｺﾞｼｯｸUB" pitchFamily="50" charset="-128"/>
                        <a:ea typeface="HGP創英角ｺﾞｼｯｸUB" pitchFamily="50" charset="-128"/>
                      </a:endParaRPr>
                    </a:p>
                    <a:p>
                      <a:r>
                        <a:rPr kumimoji="1" lang="ja-JP" altLang="en-US" sz="1100" b="0" dirty="0" smtClean="0"/>
                        <a:t>（引用）</a:t>
                      </a:r>
                    </a:p>
                    <a:p>
                      <a:r>
                        <a:rPr kumimoji="1" lang="ja-JP" altLang="en-US" sz="1100" b="0" dirty="0" smtClean="0"/>
                        <a:t>第三十二条 　公表された著作物は、引用して利用することができる。この場合において、その引用は、公正な慣行に合致するものであり、かつ、報道、批評、研究その他の引用の目的上正当な範囲内で行なわれるものでなければならない。</a:t>
                      </a:r>
                      <a:endParaRPr kumimoji="1" lang="ja-JP" altLang="en-US" sz="1100" b="0" dirty="0"/>
                    </a:p>
                  </a:txBody>
                  <a:tcPr/>
                </a:tc>
              </a:tr>
            </a:tbl>
          </a:graphicData>
        </a:graphic>
      </p:graphicFrame>
      <p:graphicFrame>
        <p:nvGraphicFramePr>
          <p:cNvPr id="16" name="表 15"/>
          <p:cNvGraphicFramePr>
            <a:graphicFrameLocks noGrp="1"/>
          </p:cNvGraphicFramePr>
          <p:nvPr/>
        </p:nvGraphicFramePr>
        <p:xfrm>
          <a:off x="1033463" y="2216150"/>
          <a:ext cx="6096000" cy="2472473"/>
        </p:xfrm>
        <a:graphic>
          <a:graphicData uri="http://schemas.openxmlformats.org/drawingml/2006/table">
            <a:tbl>
              <a:tblPr firstRow="1" bandRow="1">
                <a:tableStyleId>{5C22544A-7EE6-4342-B048-85BDC9FD1C3A}</a:tableStyleId>
              </a:tblPr>
              <a:tblGrid>
                <a:gridCol w="6096000"/>
              </a:tblGrid>
              <a:tr h="2472473">
                <a:tc>
                  <a:txBody>
                    <a:bodyPr/>
                    <a:lstStyle/>
                    <a:p>
                      <a:pPr indent="174625">
                        <a:lnSpc>
                          <a:spcPct val="150000"/>
                        </a:lnSpc>
                      </a:pPr>
                      <a:r>
                        <a:rPr lang="en-US" altLang="ja-JP" sz="1200" dirty="0" smtClean="0">
                          <a:solidFill>
                            <a:schemeClr val="tx1"/>
                          </a:solidFill>
                        </a:rPr>
                        <a:t>【</a:t>
                      </a:r>
                      <a:r>
                        <a:rPr lang="ja-JP" altLang="en-US" sz="1200" dirty="0" smtClean="0">
                          <a:solidFill>
                            <a:schemeClr val="tx1"/>
                          </a:solidFill>
                        </a:rPr>
                        <a:t>条件</a:t>
                      </a:r>
                      <a:r>
                        <a:rPr lang="en-US" altLang="ja-JP" sz="1200" dirty="0" smtClean="0">
                          <a:solidFill>
                            <a:schemeClr val="tx1"/>
                          </a:solidFill>
                        </a:rPr>
                        <a:t>】</a:t>
                      </a:r>
                    </a:p>
                    <a:p>
                      <a:pPr indent="174625">
                        <a:lnSpc>
                          <a:spcPct val="150000"/>
                        </a:lnSpc>
                      </a:pPr>
                      <a:r>
                        <a:rPr lang="ja-JP" altLang="en-US" sz="1200" dirty="0" smtClean="0">
                          <a:solidFill>
                            <a:schemeClr val="tx1"/>
                          </a:solidFill>
                        </a:rPr>
                        <a:t>１ 　既に公表されている著作物であること</a:t>
                      </a:r>
                    </a:p>
                    <a:p>
                      <a:pPr indent="174625">
                        <a:lnSpc>
                          <a:spcPct val="150000"/>
                        </a:lnSpc>
                      </a:pPr>
                      <a:r>
                        <a:rPr lang="ja-JP" altLang="en-US" sz="1200" dirty="0" smtClean="0">
                          <a:solidFill>
                            <a:schemeClr val="tx1"/>
                          </a:solidFill>
                        </a:rPr>
                        <a:t>２ 　「公正な慣行」に合致すること</a:t>
                      </a:r>
                    </a:p>
                    <a:p>
                      <a:pPr indent="174625">
                        <a:lnSpc>
                          <a:spcPct val="150000"/>
                        </a:lnSpc>
                      </a:pPr>
                      <a:r>
                        <a:rPr lang="ja-JP" altLang="en-US" sz="1200" dirty="0" smtClean="0">
                          <a:solidFill>
                            <a:schemeClr val="tx1"/>
                          </a:solidFill>
                        </a:rPr>
                        <a:t>３ 　報道，批評，研究などの引用の目的上「正当な範囲内」であること</a:t>
                      </a:r>
                    </a:p>
                    <a:p>
                      <a:pPr indent="174625">
                        <a:lnSpc>
                          <a:spcPct val="150000"/>
                        </a:lnSpc>
                      </a:pPr>
                      <a:r>
                        <a:rPr lang="ja-JP" altLang="en-US" sz="1200" dirty="0" smtClean="0">
                          <a:solidFill>
                            <a:schemeClr val="tx1"/>
                          </a:solidFill>
                        </a:rPr>
                        <a:t>４ 　引用部分とそれ以外の部分の「主従関係」が明確であること</a:t>
                      </a:r>
                    </a:p>
                    <a:p>
                      <a:pPr indent="174625">
                        <a:lnSpc>
                          <a:spcPct val="150000"/>
                        </a:lnSpc>
                      </a:pPr>
                      <a:r>
                        <a:rPr lang="ja-JP" altLang="en-US" sz="1200" dirty="0" smtClean="0">
                          <a:solidFill>
                            <a:schemeClr val="tx1"/>
                          </a:solidFill>
                        </a:rPr>
                        <a:t>５ 　カギ括弧などにより「引用部分」が明確になっていること</a:t>
                      </a:r>
                    </a:p>
                    <a:p>
                      <a:pPr indent="174625">
                        <a:lnSpc>
                          <a:spcPct val="150000"/>
                        </a:lnSpc>
                      </a:pPr>
                      <a:r>
                        <a:rPr lang="ja-JP" altLang="en-US" sz="1200" dirty="0" smtClean="0">
                          <a:solidFill>
                            <a:schemeClr val="tx1"/>
                          </a:solidFill>
                        </a:rPr>
                        <a:t>６ 　引用を行う「必然性」があること</a:t>
                      </a:r>
                    </a:p>
                    <a:p>
                      <a:pPr indent="174625">
                        <a:lnSpc>
                          <a:spcPct val="150000"/>
                        </a:lnSpc>
                      </a:pPr>
                      <a:r>
                        <a:rPr lang="ja-JP" altLang="en-US" sz="1200" dirty="0" smtClean="0">
                          <a:solidFill>
                            <a:schemeClr val="tx1"/>
                          </a:solidFill>
                        </a:rPr>
                        <a:t>７ 　</a:t>
                      </a:r>
                      <a:r>
                        <a:rPr lang="en-US" altLang="ja-JP" sz="1200" dirty="0" smtClean="0">
                          <a:solidFill>
                            <a:schemeClr val="tx1"/>
                          </a:solidFill>
                        </a:rPr>
                        <a:t>｢</a:t>
                      </a:r>
                      <a:r>
                        <a:rPr lang="ja-JP" altLang="en-US" sz="1200" dirty="0" smtClean="0">
                          <a:solidFill>
                            <a:schemeClr val="tx1"/>
                          </a:solidFill>
                        </a:rPr>
                        <a:t>出所の明示</a:t>
                      </a:r>
                      <a:r>
                        <a:rPr lang="en-US" altLang="ja-JP" sz="1200" dirty="0" smtClean="0">
                          <a:solidFill>
                            <a:schemeClr val="tx1"/>
                          </a:solidFill>
                        </a:rPr>
                        <a:t>｣</a:t>
                      </a:r>
                      <a:r>
                        <a:rPr lang="ja-JP" altLang="en-US" sz="1200" dirty="0" smtClean="0">
                          <a:solidFill>
                            <a:schemeClr val="tx1"/>
                          </a:solidFill>
                        </a:rPr>
                        <a:t>が必要（コピー以外はその慣行があるとき）</a:t>
                      </a:r>
                      <a:endParaRPr lang="en-US" altLang="ja-JP" sz="12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タイトル 1"/>
          <p:cNvSpPr>
            <a:spLocks noGrp="1"/>
          </p:cNvSpPr>
          <p:nvPr>
            <p:ph type="title"/>
          </p:nvPr>
        </p:nvSpPr>
        <p:spPr>
          <a:xfrm>
            <a:off x="482600" y="2471738"/>
            <a:ext cx="8753475" cy="914400"/>
          </a:xfrm>
        </p:spPr>
        <p:txBody>
          <a:bodyPr/>
          <a:lstStyle/>
          <a:p>
            <a:pPr eaLnBrk="1" hangingPunct="1"/>
            <a:r>
              <a:rPr lang="ja-JP" altLang="en-US" sz="2800" smtClean="0"/>
              <a:t>７．その他留意すべき事項</a:t>
            </a:r>
          </a:p>
        </p:txBody>
      </p:sp>
      <p:sp>
        <p:nvSpPr>
          <p:cNvPr id="3" name="スライド番号プレースホルダー 2"/>
          <p:cNvSpPr>
            <a:spLocks noGrp="1"/>
          </p:cNvSpPr>
          <p:nvPr>
            <p:ph type="sldNum" sz="quarter" idx="10"/>
          </p:nvPr>
        </p:nvSpPr>
        <p:spPr/>
        <p:txBody>
          <a:bodyPr/>
          <a:lstStyle/>
          <a:p>
            <a:pPr>
              <a:defRPr/>
            </a:pPr>
            <a:fld id="{B40448F1-A966-44DE-9BA0-6F5101E2B485}" type="slidenum">
              <a:rPr lang="ja-JP" altLang="en-US" smtClean="0"/>
              <a:pPr>
                <a:defRPr/>
              </a:pPr>
              <a:t>54</a:t>
            </a:fld>
            <a:endParaRPr lang="ja-JP" alt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5CF1026A-EDC3-4675-B435-BAD716AE8982}" type="slidenum">
              <a:rPr lang="ja-JP" altLang="en-US" smtClean="0">
                <a:solidFill>
                  <a:schemeClr val="tx1"/>
                </a:solidFill>
              </a:rPr>
              <a:pPr>
                <a:defRPr/>
              </a:pPr>
              <a:t>55</a:t>
            </a:fld>
            <a:endParaRPr lang="ja-JP" altLang="en-US" dirty="0">
              <a:solidFill>
                <a:schemeClr val="tx1"/>
              </a:solidFill>
            </a:endParaRPr>
          </a:p>
        </p:txBody>
      </p:sp>
      <p:sp>
        <p:nvSpPr>
          <p:cNvPr id="75778" name="タイトル 1"/>
          <p:cNvSpPr>
            <a:spLocks noGrp="1"/>
          </p:cNvSpPr>
          <p:nvPr>
            <p:ph type="title"/>
          </p:nvPr>
        </p:nvSpPr>
        <p:spPr>
          <a:xfrm>
            <a:off x="404813" y="165100"/>
            <a:ext cx="8229600" cy="792163"/>
          </a:xfrm>
        </p:spPr>
        <p:txBody>
          <a:bodyPr/>
          <a:lstStyle/>
          <a:p>
            <a:pPr eaLnBrk="1" hangingPunct="1"/>
            <a:r>
              <a:rPr lang="ja-JP" altLang="en-US" sz="2400" smtClean="0"/>
              <a:t>（１）その他留意すべき事項</a:t>
            </a:r>
          </a:p>
        </p:txBody>
      </p:sp>
      <p:sp>
        <p:nvSpPr>
          <p:cNvPr id="7" name="コンテンツ プレースホルダー 1"/>
          <p:cNvSpPr>
            <a:spLocks noGrp="1"/>
          </p:cNvSpPr>
          <p:nvPr>
            <p:ph sz="quarter" idx="1"/>
          </p:nvPr>
        </p:nvSpPr>
        <p:spPr>
          <a:xfrm>
            <a:off x="436652" y="1015150"/>
            <a:ext cx="8579758" cy="5502610"/>
          </a:xfrm>
        </p:spPr>
        <p:txBody>
          <a:bodyPr/>
          <a:lstStyle/>
          <a:p>
            <a:pPr>
              <a:lnSpc>
                <a:spcPts val="1400"/>
              </a:lnSpc>
              <a:spcBef>
                <a:spcPts val="300"/>
              </a:spcBef>
            </a:pPr>
            <a:r>
              <a:rPr lang="ja-JP" altLang="en-US" sz="1400" dirty="0" smtClean="0"/>
              <a:t>利用規約案や委託契約書のほかにも留意すべき事項として、今後オープンデータ化を行うに当たって、以下の５つの事項について検討を行う必要がある。</a:t>
            </a:r>
            <a:endParaRPr lang="en-US" altLang="ja-JP" sz="1400" dirty="0" smtClean="0"/>
          </a:p>
          <a:p>
            <a:pPr>
              <a:lnSpc>
                <a:spcPts val="1400"/>
              </a:lnSpc>
              <a:spcBef>
                <a:spcPts val="300"/>
              </a:spcBef>
            </a:pPr>
            <a:endParaRPr lang="en-US" altLang="ja-JP" sz="1400" dirty="0" smtClean="0"/>
          </a:p>
          <a:p>
            <a:pPr marL="617538" lvl="1" indent="-342900">
              <a:lnSpc>
                <a:spcPts val="1400"/>
              </a:lnSpc>
              <a:spcBef>
                <a:spcPts val="300"/>
              </a:spcBef>
              <a:buFont typeface="+mj-ea"/>
              <a:buAutoNum type="circleNumDbPlain"/>
            </a:pPr>
            <a:r>
              <a:rPr lang="ja-JP" altLang="en-US" sz="1400" dirty="0" smtClean="0"/>
              <a:t> </a:t>
            </a:r>
            <a:r>
              <a:rPr lang="ja-JP" altLang="en-US" sz="1400" dirty="0"/>
              <a:t>マニュアルの作成等</a:t>
            </a:r>
          </a:p>
          <a:p>
            <a:pPr marL="892175" lvl="2" indent="-342900">
              <a:lnSpc>
                <a:spcPts val="1400"/>
              </a:lnSpc>
              <a:spcBef>
                <a:spcPts val="300"/>
              </a:spcBef>
            </a:pPr>
            <a:r>
              <a:rPr lang="ja-JP" altLang="en-US" sz="1400" dirty="0"/>
              <a:t>実際</a:t>
            </a:r>
            <a:r>
              <a:rPr lang="ja-JP" altLang="en-US" sz="1400" dirty="0" smtClean="0"/>
              <a:t>に公共データ</a:t>
            </a:r>
            <a:r>
              <a:rPr lang="ja-JP" altLang="en-US" sz="1400" dirty="0"/>
              <a:t>を公開する</a:t>
            </a:r>
            <a:r>
              <a:rPr lang="ja-JP" altLang="en-US" sz="1400" dirty="0" smtClean="0"/>
              <a:t>際の手順</a:t>
            </a:r>
            <a:r>
              <a:rPr lang="ja-JP" altLang="en-US" sz="1400" dirty="0"/>
              <a:t>等を記載したマニュアルを作成し、各府省で共有する。</a:t>
            </a:r>
          </a:p>
          <a:p>
            <a:pPr marL="892175" lvl="2" indent="-342900">
              <a:lnSpc>
                <a:spcPts val="1400"/>
              </a:lnSpc>
              <a:spcBef>
                <a:spcPts val="300"/>
              </a:spcBef>
            </a:pPr>
            <a:r>
              <a:rPr lang="ja-JP" altLang="en-US" sz="1400" dirty="0" smtClean="0"/>
              <a:t>公共データ</a:t>
            </a:r>
            <a:r>
              <a:rPr lang="ja-JP" altLang="en-US" sz="1400" dirty="0"/>
              <a:t>の公開を前提として業務</a:t>
            </a:r>
            <a:r>
              <a:rPr lang="ja-JP" altLang="en-US" sz="1400" dirty="0" smtClean="0"/>
              <a:t>が実施されるよう、外部</a:t>
            </a:r>
            <a:r>
              <a:rPr lang="ja-JP" altLang="en-US" sz="1400" dirty="0"/>
              <a:t>委託方法</a:t>
            </a:r>
            <a:r>
              <a:rPr lang="ja-JP" altLang="en-US" sz="1400" dirty="0" smtClean="0"/>
              <a:t>等の業務</a:t>
            </a:r>
            <a:r>
              <a:rPr lang="ja-JP" altLang="en-US" sz="1400" dirty="0"/>
              <a:t>フローを見直す。</a:t>
            </a:r>
          </a:p>
          <a:p>
            <a:pPr marL="892175" lvl="2" indent="-342900">
              <a:lnSpc>
                <a:spcPts val="1400"/>
              </a:lnSpc>
              <a:spcBef>
                <a:spcPts val="300"/>
              </a:spcBef>
            </a:pPr>
            <a:r>
              <a:rPr lang="ja-JP" altLang="en-US" sz="1400" dirty="0"/>
              <a:t>各府省の</a:t>
            </a:r>
            <a:r>
              <a:rPr lang="ja-JP" altLang="en-US" sz="1400" dirty="0" smtClean="0"/>
              <a:t>担当者個人の判断により異なる取扱いがなされることのないよう、諸外国</a:t>
            </a:r>
            <a:r>
              <a:rPr lang="ja-JP" altLang="en-US" sz="1400" dirty="0"/>
              <a:t>で用意されているよう</a:t>
            </a:r>
            <a:r>
              <a:rPr lang="ja-JP" altLang="en-US" sz="1400" dirty="0" smtClean="0"/>
              <a:t>な公共データ</a:t>
            </a:r>
            <a:r>
              <a:rPr lang="ja-JP" altLang="en-US" sz="1400" dirty="0"/>
              <a:t>公開の支援ツールを用意する。（例：</a:t>
            </a:r>
            <a:r>
              <a:rPr lang="en-US" altLang="ja-JP" sz="1400" dirty="0" err="1"/>
              <a:t>AusGOAL</a:t>
            </a:r>
            <a:r>
              <a:rPr lang="ja-JP" altLang="en-US" sz="1400" dirty="0"/>
              <a:t>等）</a:t>
            </a:r>
          </a:p>
          <a:p>
            <a:pPr marL="617538" lvl="1" indent="-342900">
              <a:lnSpc>
                <a:spcPts val="1400"/>
              </a:lnSpc>
              <a:spcBef>
                <a:spcPts val="300"/>
              </a:spcBef>
              <a:buFont typeface="+mj-ea"/>
              <a:buAutoNum type="circleNumDbPlain"/>
            </a:pPr>
            <a:endParaRPr lang="ja-JP" altLang="en-US" sz="1400" dirty="0"/>
          </a:p>
          <a:p>
            <a:pPr marL="617538" lvl="1" indent="-342900">
              <a:lnSpc>
                <a:spcPts val="1400"/>
              </a:lnSpc>
              <a:spcBef>
                <a:spcPts val="300"/>
              </a:spcBef>
              <a:buFont typeface="+mj-ea"/>
              <a:buAutoNum type="circleNumDbPlain"/>
            </a:pPr>
            <a:r>
              <a:rPr lang="ja-JP" altLang="en-US" sz="1400" dirty="0" smtClean="0"/>
              <a:t>職員向け</a:t>
            </a:r>
            <a:r>
              <a:rPr lang="ja-JP" altLang="en-US" sz="1400" dirty="0"/>
              <a:t>の研修</a:t>
            </a:r>
          </a:p>
          <a:p>
            <a:pPr marL="892175" lvl="2" indent="-342900">
              <a:lnSpc>
                <a:spcPts val="1400"/>
              </a:lnSpc>
              <a:spcBef>
                <a:spcPts val="300"/>
              </a:spcBef>
            </a:pPr>
            <a:r>
              <a:rPr lang="ja-JP" altLang="en-US" sz="1400" dirty="0" smtClean="0"/>
              <a:t>公共データ公開の手順について、職員向けの研修</a:t>
            </a:r>
            <a:r>
              <a:rPr lang="ja-JP" altLang="en-US" sz="1400" dirty="0"/>
              <a:t>を実施する。</a:t>
            </a:r>
          </a:p>
          <a:p>
            <a:pPr marL="617538" lvl="1" indent="-342900">
              <a:lnSpc>
                <a:spcPts val="1400"/>
              </a:lnSpc>
              <a:spcBef>
                <a:spcPts val="300"/>
              </a:spcBef>
              <a:buFont typeface="+mj-ea"/>
              <a:buAutoNum type="circleNumDbPlain"/>
            </a:pPr>
            <a:endParaRPr lang="ja-JP" altLang="en-US" sz="1400" dirty="0"/>
          </a:p>
          <a:p>
            <a:pPr marL="617538" lvl="1" indent="-342900">
              <a:lnSpc>
                <a:spcPts val="1400"/>
              </a:lnSpc>
              <a:spcBef>
                <a:spcPts val="300"/>
              </a:spcBef>
              <a:buFont typeface="+mj-ea"/>
              <a:buAutoNum type="circleNumDbPlain"/>
            </a:pPr>
            <a:r>
              <a:rPr lang="ja-JP" altLang="en-US" sz="1400" dirty="0" smtClean="0"/>
              <a:t>利用者向け</a:t>
            </a:r>
            <a:r>
              <a:rPr lang="ja-JP" altLang="en-US" sz="1400" dirty="0"/>
              <a:t>のヘルプデスク・府省の担当者向けのヘルプデスク</a:t>
            </a:r>
          </a:p>
          <a:p>
            <a:pPr marL="892175" lvl="2" indent="-342900">
              <a:lnSpc>
                <a:spcPts val="1400"/>
              </a:lnSpc>
              <a:spcBef>
                <a:spcPts val="300"/>
              </a:spcBef>
            </a:pPr>
            <a:r>
              <a:rPr lang="ja-JP" altLang="en-US" sz="1400" dirty="0"/>
              <a:t>現場職員に疑問が生じた場合に問い合わせが</a:t>
            </a:r>
            <a:r>
              <a:rPr lang="ja-JP" altLang="en-US" sz="1400" dirty="0" smtClean="0"/>
              <a:t>できる職員向けヘルプデスク</a:t>
            </a:r>
            <a:r>
              <a:rPr lang="ja-JP" altLang="en-US" sz="1400" dirty="0"/>
              <a:t>を設置する。</a:t>
            </a:r>
          </a:p>
          <a:p>
            <a:pPr marL="892175" lvl="2" indent="-342900">
              <a:lnSpc>
                <a:spcPts val="1400"/>
              </a:lnSpc>
              <a:spcBef>
                <a:spcPts val="300"/>
              </a:spcBef>
            </a:pPr>
            <a:r>
              <a:rPr lang="ja-JP" altLang="en-US" sz="1400" dirty="0"/>
              <a:t>利用者が疑問を感じたときに問い合わせが</a:t>
            </a:r>
            <a:r>
              <a:rPr lang="ja-JP" altLang="en-US" sz="1400" dirty="0" smtClean="0"/>
              <a:t>できる利用者向けヘルプデスク</a:t>
            </a:r>
            <a:r>
              <a:rPr lang="ja-JP" altLang="en-US" sz="1400" dirty="0"/>
              <a:t>を設置する。</a:t>
            </a:r>
          </a:p>
          <a:p>
            <a:pPr marL="892175" lvl="2" indent="-342900">
              <a:lnSpc>
                <a:spcPts val="1400"/>
              </a:lnSpc>
              <a:spcBef>
                <a:spcPts val="300"/>
              </a:spcBef>
            </a:pPr>
            <a:r>
              <a:rPr lang="ja-JP" altLang="en-US" sz="1400" dirty="0"/>
              <a:t>多く寄せられた問い合わせ内容については</a:t>
            </a:r>
            <a:r>
              <a:rPr lang="ja-JP" altLang="en-US" sz="1400" dirty="0" smtClean="0"/>
              <a:t>、④に示す</a:t>
            </a:r>
            <a:r>
              <a:rPr lang="en-US" altLang="ja-JP" sz="1400" dirty="0"/>
              <a:t>FAQ</a:t>
            </a:r>
            <a:r>
              <a:rPr lang="ja-JP" altLang="en-US" sz="1400" dirty="0"/>
              <a:t>に掲載する</a:t>
            </a:r>
            <a:r>
              <a:rPr lang="ja-JP" altLang="en-US" sz="1400" dirty="0" smtClean="0"/>
              <a:t>。</a:t>
            </a:r>
            <a:endParaRPr lang="en-US" altLang="ja-JP" sz="1400" dirty="0" smtClean="0"/>
          </a:p>
          <a:p>
            <a:pPr marL="617538" lvl="1" indent="-342900">
              <a:lnSpc>
                <a:spcPts val="1400"/>
              </a:lnSpc>
              <a:spcBef>
                <a:spcPts val="300"/>
              </a:spcBef>
              <a:buFont typeface="+mj-ea"/>
              <a:buAutoNum type="circleNumDbPlain"/>
            </a:pPr>
            <a:endParaRPr lang="en-US" altLang="ja-JP" sz="1400" dirty="0"/>
          </a:p>
          <a:p>
            <a:pPr marL="617538" lvl="1" indent="-342900">
              <a:lnSpc>
                <a:spcPts val="1400"/>
              </a:lnSpc>
              <a:spcBef>
                <a:spcPts val="300"/>
              </a:spcBef>
              <a:buFont typeface="+mj-ea"/>
              <a:buAutoNum type="circleNumDbPlain"/>
            </a:pPr>
            <a:r>
              <a:rPr lang="ja-JP" altLang="en-US" sz="1400" dirty="0" smtClean="0"/>
              <a:t>利用者向け</a:t>
            </a:r>
            <a:r>
              <a:rPr lang="en-US" altLang="ja-JP" sz="1400" dirty="0"/>
              <a:t>FAQ</a:t>
            </a:r>
            <a:r>
              <a:rPr lang="ja-JP" altLang="en-US" sz="1400" dirty="0"/>
              <a:t>・職員向け</a:t>
            </a:r>
            <a:r>
              <a:rPr lang="en-US" altLang="ja-JP" sz="1400" dirty="0"/>
              <a:t>FAQ</a:t>
            </a:r>
            <a:r>
              <a:rPr lang="ja-JP" altLang="en-US" sz="1400" dirty="0"/>
              <a:t>の作成</a:t>
            </a:r>
          </a:p>
          <a:p>
            <a:pPr marL="892175" lvl="2" indent="-342900">
              <a:lnSpc>
                <a:spcPts val="1400"/>
              </a:lnSpc>
              <a:spcBef>
                <a:spcPts val="300"/>
              </a:spcBef>
            </a:pPr>
            <a:r>
              <a:rPr lang="ja-JP" altLang="en-US" sz="1400" dirty="0"/>
              <a:t>よくある問い合わせ等については職員向けのポータルサイト等に</a:t>
            </a:r>
            <a:r>
              <a:rPr lang="en-US" altLang="ja-JP" sz="1400" dirty="0"/>
              <a:t>FAQ</a:t>
            </a:r>
            <a:r>
              <a:rPr lang="ja-JP" altLang="en-US" sz="1400" dirty="0"/>
              <a:t>を作成・掲載する。</a:t>
            </a:r>
          </a:p>
          <a:p>
            <a:pPr marL="892175" lvl="2" indent="-342900">
              <a:lnSpc>
                <a:spcPts val="1400"/>
              </a:lnSpc>
              <a:spcBef>
                <a:spcPts val="300"/>
              </a:spcBef>
            </a:pPr>
            <a:r>
              <a:rPr lang="ja-JP" altLang="en-US" sz="1400" dirty="0"/>
              <a:t>利用者向けの問い合わせについても</a:t>
            </a:r>
            <a:r>
              <a:rPr lang="en-US" altLang="ja-JP" sz="1400" dirty="0"/>
              <a:t>FAQ</a:t>
            </a:r>
            <a:r>
              <a:rPr lang="ja-JP" altLang="en-US" sz="1400" dirty="0"/>
              <a:t>を作成する。</a:t>
            </a:r>
          </a:p>
          <a:p>
            <a:pPr marL="617538" lvl="1" indent="-342900">
              <a:lnSpc>
                <a:spcPts val="1400"/>
              </a:lnSpc>
              <a:spcBef>
                <a:spcPts val="300"/>
              </a:spcBef>
              <a:buFont typeface="+mj-ea"/>
              <a:buAutoNum type="circleNumDbPlain"/>
            </a:pPr>
            <a:endParaRPr lang="ja-JP" altLang="en-US" sz="1400" dirty="0"/>
          </a:p>
          <a:p>
            <a:pPr marL="617538" lvl="1" indent="-342900">
              <a:lnSpc>
                <a:spcPts val="1400"/>
              </a:lnSpc>
              <a:spcBef>
                <a:spcPts val="300"/>
              </a:spcBef>
              <a:buFont typeface="+mj-ea"/>
              <a:buAutoNum type="circleNumDbPlain"/>
            </a:pPr>
            <a:r>
              <a:rPr lang="ja-JP" altLang="en-US" sz="1400" dirty="0" smtClean="0"/>
              <a:t>リスク</a:t>
            </a:r>
            <a:r>
              <a:rPr lang="ja-JP" altLang="en-US" sz="1400" dirty="0"/>
              <a:t>対策とノウハウの蓄積</a:t>
            </a:r>
          </a:p>
          <a:p>
            <a:pPr marL="892175" lvl="2" indent="-342900">
              <a:lnSpc>
                <a:spcPts val="1400"/>
              </a:lnSpc>
              <a:spcBef>
                <a:spcPts val="300"/>
              </a:spcBef>
            </a:pPr>
            <a:r>
              <a:rPr lang="ja-JP" altLang="en-US" sz="1400" dirty="0"/>
              <a:t>公開</a:t>
            </a:r>
            <a:r>
              <a:rPr lang="ja-JP" altLang="en-US" sz="1400" dirty="0" smtClean="0"/>
              <a:t>した公共データ</a:t>
            </a:r>
            <a:r>
              <a:rPr lang="ja-JP" altLang="en-US" sz="1400" dirty="0"/>
              <a:t>に関するクレーム等が生じた場合に、担当者個人の責任問題とならないような</a:t>
            </a:r>
            <a:r>
              <a:rPr lang="ja-JP" altLang="en-US" sz="1400" dirty="0" smtClean="0"/>
              <a:t>対策を講ずる。</a:t>
            </a:r>
            <a:endParaRPr lang="ja-JP" altLang="en-US" sz="1400" dirty="0"/>
          </a:p>
          <a:p>
            <a:pPr marL="892175" lvl="2" indent="-342900">
              <a:lnSpc>
                <a:spcPts val="1400"/>
              </a:lnSpc>
              <a:spcBef>
                <a:spcPts val="300"/>
              </a:spcBef>
            </a:pPr>
            <a:r>
              <a:rPr lang="ja-JP" altLang="en-US" sz="1400" dirty="0"/>
              <a:t>類似のクレームが複数発生した場合には、対応のノウハウを蓄積して、</a:t>
            </a:r>
            <a:r>
              <a:rPr lang="ja-JP" altLang="en-US" sz="1400" dirty="0" smtClean="0"/>
              <a:t>各府省</a:t>
            </a:r>
            <a:r>
              <a:rPr lang="ja-JP" altLang="en-US" sz="1400" dirty="0"/>
              <a:t>で共有する</a:t>
            </a:r>
            <a:r>
              <a:rPr lang="ja-JP" altLang="en-US" sz="1400" dirty="0" smtClean="0"/>
              <a:t>仕組みを構築する。</a:t>
            </a:r>
            <a:endParaRPr lang="ja-JP" altLang="en-US" sz="1400" dirty="0"/>
          </a:p>
          <a:p>
            <a:pPr marL="617538" lvl="1" indent="-342900">
              <a:lnSpc>
                <a:spcPts val="1400"/>
              </a:lnSpc>
              <a:spcBef>
                <a:spcPts val="300"/>
              </a:spcBef>
              <a:buFont typeface="+mj-ea"/>
              <a:buAutoNum type="circleNumDbPlain"/>
            </a:pPr>
            <a:endParaRPr lang="ja-JP" altLang="en-US" sz="1400" dirty="0" smtClean="0"/>
          </a:p>
          <a:p>
            <a:pPr marL="617538" lvl="1" indent="-342900">
              <a:lnSpc>
                <a:spcPts val="1400"/>
              </a:lnSpc>
              <a:spcBef>
                <a:spcPts val="300"/>
              </a:spcBef>
              <a:buFont typeface="+mj-ea"/>
              <a:buAutoNum type="circleNumDbPlain"/>
            </a:pPr>
            <a:endParaRPr lang="ja-JP" altLang="en-US" sz="1400" dirty="0"/>
          </a:p>
          <a:p>
            <a:pPr marL="617538" lvl="1" indent="-342900">
              <a:lnSpc>
                <a:spcPts val="1400"/>
              </a:lnSpc>
              <a:spcBef>
                <a:spcPts val="300"/>
              </a:spcBef>
              <a:buFont typeface="+mj-ea"/>
              <a:buAutoNum type="circleNumDbPlain"/>
            </a:pPr>
            <a:endParaRPr lang="ja-JP" altLang="en-US" sz="14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タイトル 1"/>
          <p:cNvSpPr>
            <a:spLocks noGrp="1"/>
          </p:cNvSpPr>
          <p:nvPr>
            <p:ph type="title"/>
          </p:nvPr>
        </p:nvSpPr>
        <p:spPr>
          <a:xfrm>
            <a:off x="482600" y="2471738"/>
            <a:ext cx="8753475" cy="914400"/>
          </a:xfrm>
        </p:spPr>
        <p:txBody>
          <a:bodyPr/>
          <a:lstStyle/>
          <a:p>
            <a:pPr eaLnBrk="1" hangingPunct="1"/>
            <a:r>
              <a:rPr lang="ja-JP" altLang="en-US" sz="2800" dirty="0" smtClean="0"/>
              <a:t>８．電子行政オープンデータ実務者会議への提言</a:t>
            </a:r>
          </a:p>
        </p:txBody>
      </p:sp>
      <p:sp>
        <p:nvSpPr>
          <p:cNvPr id="3" name="スライド番号プレースホルダー 2"/>
          <p:cNvSpPr>
            <a:spLocks noGrp="1"/>
          </p:cNvSpPr>
          <p:nvPr>
            <p:ph type="sldNum" sz="quarter" idx="10"/>
          </p:nvPr>
        </p:nvSpPr>
        <p:spPr/>
        <p:txBody>
          <a:bodyPr/>
          <a:lstStyle/>
          <a:p>
            <a:pPr>
              <a:defRPr/>
            </a:pPr>
            <a:fld id="{B40448F1-A966-44DE-9BA0-6F5101E2B485}" type="slidenum">
              <a:rPr lang="ja-JP" altLang="en-US" smtClean="0"/>
              <a:pPr>
                <a:defRPr/>
              </a:pPr>
              <a:t>56</a:t>
            </a:fld>
            <a:endParaRPr lang="ja-JP" altLang="en-US" dirty="0"/>
          </a:p>
        </p:txBody>
      </p:sp>
    </p:spTree>
    <p:extLst>
      <p:ext uri="{BB962C8B-B14F-4D97-AF65-F5344CB8AC3E}">
        <p14:creationId xmlns:p14="http://schemas.microsoft.com/office/powerpoint/2010/main" val="26654028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DC4E5EE1-9D42-4AD5-8E17-68CEDCEE8BB6}" type="slidenum">
              <a:rPr lang="ja-JP" altLang="en-US" smtClean="0">
                <a:solidFill>
                  <a:schemeClr val="tx1"/>
                </a:solidFill>
              </a:rPr>
              <a:pPr>
                <a:defRPr/>
              </a:pPr>
              <a:t>57</a:t>
            </a:fld>
            <a:endParaRPr lang="ja-JP" altLang="en-US" dirty="0">
              <a:solidFill>
                <a:schemeClr val="tx1"/>
              </a:solidFill>
            </a:endParaRPr>
          </a:p>
        </p:txBody>
      </p:sp>
      <p:sp>
        <p:nvSpPr>
          <p:cNvPr id="12" name="タイトル 1"/>
          <p:cNvSpPr>
            <a:spLocks noGrp="1"/>
          </p:cNvSpPr>
          <p:nvPr>
            <p:ph type="title"/>
          </p:nvPr>
        </p:nvSpPr>
        <p:spPr>
          <a:xfrm>
            <a:off x="404191" y="165653"/>
            <a:ext cx="8478552" cy="791610"/>
          </a:xfrm>
        </p:spPr>
        <p:txBody>
          <a:bodyPr/>
          <a:lstStyle/>
          <a:p>
            <a:pPr eaLnBrk="1" hangingPunct="1"/>
            <a:r>
              <a:rPr lang="ja-JP" altLang="en-US" sz="2400" dirty="0" smtClean="0"/>
              <a:t>（１）電子</a:t>
            </a:r>
            <a:r>
              <a:rPr lang="ja-JP" altLang="en-US" sz="2400" dirty="0"/>
              <a:t>行政オープンデータ実務者会議への</a:t>
            </a:r>
            <a:r>
              <a:rPr lang="ja-JP" altLang="en-US" sz="2400" dirty="0" smtClean="0"/>
              <a:t>提言①</a:t>
            </a:r>
          </a:p>
        </p:txBody>
      </p:sp>
      <p:sp>
        <p:nvSpPr>
          <p:cNvPr id="8" name="コンテンツ プレースホルダー 1"/>
          <p:cNvSpPr>
            <a:spLocks noGrp="1"/>
          </p:cNvSpPr>
          <p:nvPr>
            <p:ph sz="quarter" idx="1"/>
          </p:nvPr>
        </p:nvSpPr>
        <p:spPr>
          <a:xfrm>
            <a:off x="436653" y="1026367"/>
            <a:ext cx="8483412" cy="5608349"/>
          </a:xfrm>
        </p:spPr>
        <p:txBody>
          <a:bodyPr/>
          <a:lstStyle/>
          <a:p>
            <a:pPr>
              <a:lnSpc>
                <a:spcPts val="1400"/>
              </a:lnSpc>
              <a:spcBef>
                <a:spcPts val="300"/>
              </a:spcBef>
            </a:pPr>
            <a:r>
              <a:rPr lang="ja-JP" altLang="en-US" sz="1400" dirty="0"/>
              <a:t>データガバナンス</a:t>
            </a:r>
            <a:r>
              <a:rPr lang="ja-JP" altLang="en-US" sz="1400" dirty="0" smtClean="0"/>
              <a:t>委員会は</a:t>
            </a:r>
            <a:r>
              <a:rPr lang="ja-JP" altLang="en-US" sz="1400" dirty="0"/>
              <a:t>、公共データの二次利用促進のための利用</a:t>
            </a:r>
            <a:r>
              <a:rPr lang="ja-JP" altLang="en-US" sz="1400" dirty="0" smtClean="0"/>
              <a:t>ルールのあり方について、以下の事項を提言する。</a:t>
            </a:r>
            <a:endParaRPr lang="en-US" altLang="ja-JP" sz="1400" dirty="0" smtClean="0"/>
          </a:p>
          <a:p>
            <a:pPr marL="617538" lvl="1" indent="-342900">
              <a:lnSpc>
                <a:spcPts val="1600"/>
              </a:lnSpc>
              <a:spcBef>
                <a:spcPts val="1200"/>
              </a:spcBef>
              <a:buFont typeface="+mj-lt"/>
              <a:buAutoNum type="arabicPeriod"/>
            </a:pPr>
            <a:r>
              <a:rPr lang="ja-JP" altLang="en-US" sz="1400" dirty="0" smtClean="0"/>
              <a:t>国</a:t>
            </a:r>
            <a:r>
              <a:rPr lang="ja-JP" altLang="en-US" sz="1400" dirty="0"/>
              <a:t>が</a:t>
            </a:r>
            <a:r>
              <a:rPr lang="ja-JP" altLang="en-US" sz="1400" dirty="0" smtClean="0"/>
              <a:t>保有する公共データは、利用を制限すべき実質的かつ合理的理由のない限り、誰もが自由に利用できるようにすべきであり、国の著作権を根拠とした利用制限を認めるのは妥当でない。したがって、国の保有する公共データは、その著作物性の有無にかかわらず、二次利用を自由に認めるのが原則であることを全府省に周知すべき。</a:t>
            </a:r>
            <a:endParaRPr lang="en-US" altLang="ja-JP" sz="1400" dirty="0" smtClean="0"/>
          </a:p>
          <a:p>
            <a:pPr marL="617538" lvl="1" indent="-342900">
              <a:lnSpc>
                <a:spcPts val="1600"/>
              </a:lnSpc>
              <a:spcBef>
                <a:spcPts val="1200"/>
              </a:spcBef>
              <a:buFont typeface="+mj-lt"/>
              <a:buAutoNum type="arabicPeriod"/>
            </a:pPr>
            <a:r>
              <a:rPr lang="ja-JP" altLang="en-US" sz="1400" dirty="0"/>
              <a:t>著作物性</a:t>
            </a:r>
            <a:r>
              <a:rPr lang="ja-JP" altLang="en-US" sz="1400" dirty="0" smtClean="0"/>
              <a:t>のある公共データについては、立法により国の著作権を否定することも考えられるが、オープンデータ戦略を早急に推進する観点から、国が自らの著作権を行使せず二次利用を認める内容の利用ルールを策定・導入することを検討すべき。</a:t>
            </a:r>
            <a:endParaRPr lang="en-US" altLang="ja-JP" sz="1400" dirty="0" smtClean="0"/>
          </a:p>
          <a:p>
            <a:pPr marL="617538" lvl="1" indent="-342900">
              <a:lnSpc>
                <a:spcPts val="1600"/>
              </a:lnSpc>
              <a:spcBef>
                <a:spcPts val="1200"/>
              </a:spcBef>
              <a:buFont typeface="+mj-lt"/>
              <a:buAutoNum type="arabicPeriod"/>
            </a:pPr>
            <a:r>
              <a:rPr lang="ja-JP" altLang="en-US" sz="1400" dirty="0"/>
              <a:t>利用ルールの策定に当たって</a:t>
            </a:r>
            <a:r>
              <a:rPr lang="ja-JP" altLang="en-US" sz="1400" dirty="0" smtClean="0"/>
              <a:t>は</a:t>
            </a:r>
            <a:r>
              <a:rPr lang="ja-JP" altLang="en-US" sz="1400" dirty="0"/>
              <a:t>、以下のような点に留意す</a:t>
            </a:r>
            <a:r>
              <a:rPr lang="ja-JP" altLang="en-US" sz="1400" dirty="0" smtClean="0"/>
              <a:t>べき。</a:t>
            </a:r>
            <a:endParaRPr lang="en-US" altLang="ja-JP" sz="1400" dirty="0" smtClean="0"/>
          </a:p>
          <a:p>
            <a:pPr marL="936625" lvl="2" indent="-342900">
              <a:lnSpc>
                <a:spcPts val="1600"/>
              </a:lnSpc>
              <a:spcBef>
                <a:spcPts val="600"/>
              </a:spcBef>
              <a:buFont typeface="+mj-ea"/>
              <a:buAutoNum type="circleNumDbPlain"/>
            </a:pPr>
            <a:r>
              <a:rPr lang="ja-JP" altLang="en-US" sz="1400" dirty="0"/>
              <a:t>利用ルール</a:t>
            </a:r>
            <a:r>
              <a:rPr lang="ja-JP" altLang="en-US" sz="1400" dirty="0" smtClean="0"/>
              <a:t>は、様々なデータを機械で重ね合わせて利用（マッシュアップ）する際の便宜のため、できる限り統一し、また、社会で広く使われているライセンスとの互換性についても明記し、機械判読可能性にも考慮すること。</a:t>
            </a:r>
            <a:endParaRPr lang="en-US" altLang="ja-JP" sz="1400" dirty="0" smtClean="0"/>
          </a:p>
          <a:p>
            <a:pPr marL="936625" lvl="2" indent="-342900">
              <a:lnSpc>
                <a:spcPts val="1600"/>
              </a:lnSpc>
              <a:spcBef>
                <a:spcPts val="600"/>
              </a:spcBef>
              <a:buFont typeface="+mj-ea"/>
              <a:buAutoNum type="circleNumDbPlain"/>
            </a:pPr>
            <a:r>
              <a:rPr lang="ja-JP" altLang="en-US" sz="1400" dirty="0"/>
              <a:t>国の保有</a:t>
            </a:r>
            <a:r>
              <a:rPr lang="ja-JP" altLang="en-US" sz="1400" dirty="0" smtClean="0"/>
              <a:t>する</a:t>
            </a:r>
            <a:r>
              <a:rPr lang="ja-JP" altLang="en-US" sz="1400" dirty="0"/>
              <a:t>公共データの中</a:t>
            </a:r>
            <a:r>
              <a:rPr lang="ja-JP" altLang="en-US" sz="1400" dirty="0" smtClean="0"/>
              <a:t>に第三者が著作権等の権利を有する部分が含まれて</a:t>
            </a:r>
            <a:r>
              <a:rPr lang="ja-JP" altLang="en-US" sz="1400" dirty="0"/>
              <a:t>いる場合には、第三者の許諾が必要となりうることから、その部分をできるかぎり明確に示して、利用者の注意を喚起すること（その際、利用者に過剰な委縮効果が生じないよう、数値データや簡単な表・グラフ等は著作権の保護対象でないこと、引用など著作権者の許諾なく利用できる場合があることなど関連法制度のポイントを付記する</a:t>
            </a:r>
            <a:r>
              <a:rPr lang="ja-JP" altLang="en-US" sz="1400" dirty="0" smtClean="0"/>
              <a:t>ことが望ましい。）</a:t>
            </a:r>
            <a:endParaRPr lang="en-US" altLang="ja-JP" sz="1400" dirty="0" smtClean="0"/>
          </a:p>
          <a:p>
            <a:pPr marL="936625" lvl="2" indent="-342900">
              <a:lnSpc>
                <a:spcPts val="1600"/>
              </a:lnSpc>
              <a:spcBef>
                <a:spcPts val="600"/>
              </a:spcBef>
              <a:buFont typeface="+mj-ea"/>
              <a:buAutoNum type="circleNumDbPlain"/>
            </a:pPr>
            <a:r>
              <a:rPr lang="ja-JP" altLang="en-US" sz="1400" dirty="0"/>
              <a:t>公共データ</a:t>
            </a:r>
            <a:r>
              <a:rPr lang="ja-JP" altLang="en-US" sz="1400" dirty="0" smtClean="0"/>
              <a:t>の二次利用を国が規制すべき旨を定めた個別法が存在する場合には、その内容をわかりやすく表示すること。</a:t>
            </a:r>
            <a:endParaRPr lang="en-US" altLang="ja-JP" sz="1400" dirty="0" smtClean="0"/>
          </a:p>
          <a:p>
            <a:pPr marL="756000" lvl="2" indent="-216000">
              <a:lnSpc>
                <a:spcPts val="1600"/>
              </a:lnSpc>
              <a:spcBef>
                <a:spcPts val="600"/>
              </a:spcBef>
              <a:buNone/>
            </a:pPr>
            <a:r>
              <a:rPr lang="en-US" altLang="ja-JP" sz="1200" dirty="0" smtClean="0"/>
              <a:t>※ </a:t>
            </a:r>
            <a:r>
              <a:rPr lang="ja-JP" altLang="en-US" sz="1200" dirty="0" smtClean="0"/>
              <a:t>データガバナンス委員会ではこれらの点に配慮した利用規約案（たたき台）を作成しているので参考とされたい（</a:t>
            </a:r>
            <a:r>
              <a:rPr lang="en-US" altLang="ja-JP" sz="1200" dirty="0" smtClean="0"/>
              <a:t>46</a:t>
            </a:r>
            <a:r>
              <a:rPr lang="ja-JP" altLang="en-US" sz="1200" dirty="0" smtClean="0"/>
              <a:t>頁～</a:t>
            </a:r>
            <a:r>
              <a:rPr lang="en-US" altLang="ja-JP" sz="1200" dirty="0" smtClean="0"/>
              <a:t>48</a:t>
            </a:r>
            <a:r>
              <a:rPr lang="ja-JP" altLang="en-US" sz="1200" dirty="0" smtClean="0"/>
              <a:t>頁参照）。</a:t>
            </a:r>
            <a:endParaRPr lang="en-US" altLang="ja-JP" sz="1200" dirty="0" smtClean="0"/>
          </a:p>
        </p:txBody>
      </p:sp>
    </p:spTree>
    <p:extLst>
      <p:ext uri="{BB962C8B-B14F-4D97-AF65-F5344CB8AC3E}">
        <p14:creationId xmlns:p14="http://schemas.microsoft.com/office/powerpoint/2010/main" val="25152142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DC4E5EE1-9D42-4AD5-8E17-68CEDCEE8BB6}" type="slidenum">
              <a:rPr lang="ja-JP" altLang="en-US" smtClean="0">
                <a:solidFill>
                  <a:schemeClr val="tx1"/>
                </a:solidFill>
              </a:rPr>
              <a:pPr>
                <a:defRPr/>
              </a:pPr>
              <a:t>58</a:t>
            </a:fld>
            <a:endParaRPr lang="ja-JP" altLang="en-US" dirty="0">
              <a:solidFill>
                <a:schemeClr val="tx1"/>
              </a:solidFill>
            </a:endParaRPr>
          </a:p>
        </p:txBody>
      </p:sp>
      <p:sp>
        <p:nvSpPr>
          <p:cNvPr id="12" name="タイトル 1"/>
          <p:cNvSpPr>
            <a:spLocks noGrp="1"/>
          </p:cNvSpPr>
          <p:nvPr>
            <p:ph type="title"/>
          </p:nvPr>
        </p:nvSpPr>
        <p:spPr>
          <a:xfrm>
            <a:off x="404191" y="165653"/>
            <a:ext cx="8478552" cy="791610"/>
          </a:xfrm>
        </p:spPr>
        <p:txBody>
          <a:bodyPr/>
          <a:lstStyle/>
          <a:p>
            <a:pPr eaLnBrk="1" hangingPunct="1"/>
            <a:r>
              <a:rPr lang="ja-JP" altLang="en-US" sz="2400" dirty="0" smtClean="0"/>
              <a:t>（</a:t>
            </a:r>
            <a:r>
              <a:rPr lang="ja-JP" altLang="en-US" sz="2400" dirty="0"/>
              <a:t>２</a:t>
            </a:r>
            <a:r>
              <a:rPr lang="ja-JP" altLang="en-US" sz="2400" dirty="0" smtClean="0"/>
              <a:t>）電子</a:t>
            </a:r>
            <a:r>
              <a:rPr lang="ja-JP" altLang="en-US" sz="2400" dirty="0"/>
              <a:t>行政オープンデータ実務者会議への</a:t>
            </a:r>
            <a:r>
              <a:rPr lang="ja-JP" altLang="en-US" sz="2400" dirty="0" smtClean="0"/>
              <a:t>提言②</a:t>
            </a:r>
          </a:p>
        </p:txBody>
      </p:sp>
      <p:sp>
        <p:nvSpPr>
          <p:cNvPr id="8" name="コンテンツ プレースホルダー 1"/>
          <p:cNvSpPr>
            <a:spLocks noGrp="1"/>
          </p:cNvSpPr>
          <p:nvPr>
            <p:ph sz="quarter" idx="1"/>
          </p:nvPr>
        </p:nvSpPr>
        <p:spPr>
          <a:xfrm>
            <a:off x="436653" y="1095152"/>
            <a:ext cx="8483412" cy="5539564"/>
          </a:xfrm>
        </p:spPr>
        <p:txBody>
          <a:bodyPr/>
          <a:lstStyle/>
          <a:p>
            <a:pPr marL="617538" lvl="1" indent="-342900">
              <a:lnSpc>
                <a:spcPts val="1600"/>
              </a:lnSpc>
              <a:spcBef>
                <a:spcPts val="600"/>
              </a:spcBef>
              <a:buFont typeface="+mj-lt"/>
              <a:buAutoNum type="arabicPeriod" startAt="4"/>
            </a:pPr>
            <a:r>
              <a:rPr lang="ja-JP" altLang="en-US" sz="1400" dirty="0" smtClean="0"/>
              <a:t>今後</a:t>
            </a:r>
            <a:r>
              <a:rPr lang="ja-JP" altLang="en-US" sz="1400" dirty="0"/>
              <a:t>新たに作成する公共データと過去の公共データは、取り扱いを区別し、それぞれ以下のような取扱い</a:t>
            </a:r>
            <a:r>
              <a:rPr lang="ja-JP" altLang="en-US" sz="1400" dirty="0" smtClean="0"/>
              <a:t>とする</a:t>
            </a:r>
            <a:r>
              <a:rPr lang="ja-JP" altLang="en-US" sz="1400" dirty="0"/>
              <a:t>方向で検討す</a:t>
            </a:r>
            <a:r>
              <a:rPr lang="ja-JP" altLang="en-US" sz="1400" dirty="0" smtClean="0"/>
              <a:t>べき。</a:t>
            </a:r>
            <a:endParaRPr lang="en-US" altLang="ja-JP" sz="1400" dirty="0" smtClean="0"/>
          </a:p>
          <a:p>
            <a:pPr marL="936625" lvl="2" indent="-342900">
              <a:lnSpc>
                <a:spcPts val="1600"/>
              </a:lnSpc>
              <a:spcBef>
                <a:spcPts val="600"/>
              </a:spcBef>
              <a:buFont typeface="+mj-ea"/>
              <a:buAutoNum type="circleNumDbPlain"/>
            </a:pPr>
            <a:r>
              <a:rPr lang="ja-JP" altLang="en-US" sz="1400" dirty="0"/>
              <a:t>今後新たに作成</a:t>
            </a:r>
            <a:r>
              <a:rPr lang="ja-JP" altLang="en-US" sz="1400" dirty="0" smtClean="0"/>
              <a:t>する</a:t>
            </a:r>
            <a:r>
              <a:rPr lang="ja-JP" altLang="en-US" sz="1400" dirty="0"/>
              <a:t>公共データについては、たとえば調査研究等を外部に委託する際に、その報告書の二次利用を可能にする内容を委託契約書に盛り込むなど、二次利用を前提として予め権利関係の集約化・明確化を図ること</a:t>
            </a:r>
            <a:r>
              <a:rPr lang="ja-JP" altLang="en-US" sz="1400" dirty="0" smtClean="0"/>
              <a:t>。</a:t>
            </a:r>
            <a:endParaRPr lang="en-US" altLang="ja-JP" sz="1400" dirty="0" smtClean="0"/>
          </a:p>
          <a:p>
            <a:pPr marL="593725" lvl="2" indent="0">
              <a:lnSpc>
                <a:spcPts val="1600"/>
              </a:lnSpc>
              <a:spcBef>
                <a:spcPts val="600"/>
              </a:spcBef>
              <a:buNone/>
            </a:pPr>
            <a:r>
              <a:rPr lang="ja-JP" altLang="en-US" sz="1400" dirty="0" smtClean="0"/>
              <a:t>　　　</a:t>
            </a:r>
            <a:r>
              <a:rPr lang="en-US" altLang="ja-JP" sz="1200" dirty="0"/>
              <a:t>※ </a:t>
            </a:r>
            <a:r>
              <a:rPr lang="ja-JP" altLang="en-US" sz="1200" dirty="0" smtClean="0"/>
              <a:t>データガバナンス</a:t>
            </a:r>
            <a:r>
              <a:rPr lang="ja-JP" altLang="en-US" sz="1200" dirty="0"/>
              <a:t>委員会では、委託契約書の</a:t>
            </a:r>
            <a:r>
              <a:rPr lang="ja-JP" altLang="en-US" sz="1200" dirty="0" smtClean="0"/>
              <a:t>例（たたき台）を</a:t>
            </a:r>
            <a:r>
              <a:rPr lang="ja-JP" altLang="en-US" sz="1200" dirty="0"/>
              <a:t>作成しているので参考と</a:t>
            </a:r>
            <a:r>
              <a:rPr lang="ja-JP" altLang="en-US" sz="1200" dirty="0" smtClean="0"/>
              <a:t>されたい（</a:t>
            </a:r>
            <a:r>
              <a:rPr lang="en-US" altLang="ja-JP" sz="1200" dirty="0" smtClean="0"/>
              <a:t>49</a:t>
            </a:r>
            <a:r>
              <a:rPr lang="ja-JP" altLang="en-US" sz="1200" dirty="0" smtClean="0"/>
              <a:t>頁参照）。</a:t>
            </a:r>
            <a:endParaRPr lang="en-US" altLang="ja-JP" sz="1200" dirty="0" smtClean="0"/>
          </a:p>
          <a:p>
            <a:pPr marL="936625" lvl="2" indent="-342900">
              <a:lnSpc>
                <a:spcPts val="1600"/>
              </a:lnSpc>
              <a:spcBef>
                <a:spcPts val="600"/>
              </a:spcBef>
              <a:buFont typeface="+mj-ea"/>
              <a:buAutoNum type="circleNumDbPlain" startAt="2"/>
            </a:pPr>
            <a:r>
              <a:rPr lang="ja-JP" altLang="en-US" sz="1400" dirty="0" smtClean="0"/>
              <a:t>一方、過去の公共データについては、権利関係の確認作業等の負担が大きく、費用対効果の観点から見合わないと判断される場合には、権利関係の確認は利用者の責任に委ねることとし、その旨を利用ルールに明示すれば足りるとすること。</a:t>
            </a:r>
            <a:endParaRPr lang="en-US" altLang="ja-JP" sz="1400" dirty="0" smtClean="0"/>
          </a:p>
          <a:p>
            <a:pPr marL="1143000" lvl="4" indent="-180000">
              <a:lnSpc>
                <a:spcPts val="1600"/>
              </a:lnSpc>
              <a:spcBef>
                <a:spcPts val="600"/>
              </a:spcBef>
              <a:buNone/>
            </a:pPr>
            <a:r>
              <a:rPr lang="en-US" altLang="ja-JP" sz="1200" dirty="0" smtClean="0"/>
              <a:t>※ </a:t>
            </a:r>
            <a:r>
              <a:rPr lang="ja-JP" altLang="en-US" sz="1200" dirty="0"/>
              <a:t>データガバナンス委員会で</a:t>
            </a:r>
            <a:r>
              <a:rPr lang="ja-JP" altLang="en-US" sz="1200" dirty="0" smtClean="0"/>
              <a:t>は、各府省</a:t>
            </a:r>
            <a:r>
              <a:rPr lang="ja-JP" altLang="en-US" sz="1200" dirty="0"/>
              <a:t>が権利関係の調査及び第三者等の許諾の可否の確認を行う場合の</a:t>
            </a:r>
            <a:r>
              <a:rPr lang="ja-JP" altLang="en-US" sz="1200" dirty="0" smtClean="0"/>
              <a:t>手順（</a:t>
            </a:r>
            <a:r>
              <a:rPr lang="en-US" altLang="ja-JP" sz="1200" dirty="0" smtClean="0"/>
              <a:t>27</a:t>
            </a:r>
            <a:r>
              <a:rPr lang="ja-JP" altLang="en-US" sz="1200" dirty="0" smtClean="0"/>
              <a:t>頁～</a:t>
            </a:r>
            <a:r>
              <a:rPr lang="en-US" altLang="ja-JP" sz="1200" dirty="0" smtClean="0"/>
              <a:t>32</a:t>
            </a:r>
            <a:r>
              <a:rPr lang="ja-JP" altLang="en-US" sz="1200" dirty="0" smtClean="0"/>
              <a:t>頁参照）及び利用規約案（たたき台）（</a:t>
            </a:r>
            <a:r>
              <a:rPr lang="en-US" altLang="ja-JP" sz="1200" dirty="0" smtClean="0"/>
              <a:t>47</a:t>
            </a:r>
            <a:r>
              <a:rPr lang="ja-JP" altLang="en-US" sz="1200" dirty="0" smtClean="0"/>
              <a:t>頁参照）を作成しているので参考とされたい。</a:t>
            </a:r>
            <a:endParaRPr lang="en-US" altLang="ja-JP" sz="1200" dirty="0" smtClean="0"/>
          </a:p>
          <a:p>
            <a:pPr marL="617538" lvl="1" indent="-342900">
              <a:lnSpc>
                <a:spcPts val="1600"/>
              </a:lnSpc>
              <a:spcBef>
                <a:spcPts val="1200"/>
              </a:spcBef>
              <a:buFont typeface="+mj-lt"/>
              <a:buAutoNum type="arabicPeriod" startAt="4"/>
            </a:pPr>
            <a:r>
              <a:rPr lang="ja-JP" altLang="en-US" sz="1400" dirty="0" smtClean="0"/>
              <a:t>上記と並行して、関連マニュアルの作成、職員向け研修の実施、ヘルプデスクや</a:t>
            </a:r>
            <a:r>
              <a:rPr lang="en-US" altLang="ja-JP" sz="1400" dirty="0" smtClean="0"/>
              <a:t>FAQ</a:t>
            </a:r>
            <a:r>
              <a:rPr lang="ja-JP" altLang="en-US" sz="1400" dirty="0" smtClean="0"/>
              <a:t>の整備、リスク対策等、様々な環境整備を行ってほしい。</a:t>
            </a:r>
            <a:endParaRPr lang="en-US" altLang="ja-JP" sz="1400" dirty="0" smtClean="0"/>
          </a:p>
        </p:txBody>
      </p:sp>
    </p:spTree>
    <p:extLst>
      <p:ext uri="{BB962C8B-B14F-4D97-AF65-F5344CB8AC3E}">
        <p14:creationId xmlns:p14="http://schemas.microsoft.com/office/powerpoint/2010/main" val="1705388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DDDF4FA8-BD68-49FA-830D-EE1FDADC2DCF}" type="slidenum">
              <a:rPr lang="ja-JP" altLang="en-US" smtClean="0"/>
              <a:pPr>
                <a:defRPr/>
              </a:pPr>
              <a:t>5</a:t>
            </a:fld>
            <a:endParaRPr lang="ja-JP" altLang="en-US" dirty="0"/>
          </a:p>
        </p:txBody>
      </p:sp>
      <p:sp>
        <p:nvSpPr>
          <p:cNvPr id="20482" name="タイトル 1"/>
          <p:cNvSpPr>
            <a:spLocks noGrp="1"/>
          </p:cNvSpPr>
          <p:nvPr>
            <p:ph type="title"/>
          </p:nvPr>
        </p:nvSpPr>
        <p:spPr>
          <a:xfrm>
            <a:off x="404813" y="176213"/>
            <a:ext cx="8229600" cy="790575"/>
          </a:xfrm>
        </p:spPr>
        <p:txBody>
          <a:bodyPr/>
          <a:lstStyle/>
          <a:p>
            <a:pPr eaLnBrk="1" hangingPunct="1"/>
            <a:r>
              <a:rPr lang="ja-JP" altLang="en-US" sz="2400" dirty="0" smtClean="0"/>
              <a:t>参考１：著作物性について（１）</a:t>
            </a:r>
          </a:p>
        </p:txBody>
      </p:sp>
      <p:sp>
        <p:nvSpPr>
          <p:cNvPr id="8" name="テキスト ボックス 7"/>
          <p:cNvSpPr txBox="1"/>
          <p:nvPr/>
        </p:nvSpPr>
        <p:spPr>
          <a:xfrm>
            <a:off x="473075" y="1233488"/>
            <a:ext cx="8250238" cy="5108575"/>
          </a:xfrm>
          <a:prstGeom prst="rect">
            <a:avLst/>
          </a:prstGeom>
          <a:noFill/>
        </p:spPr>
        <p:txBody>
          <a:bodyPr>
            <a:spAutoFit/>
          </a:bodyPr>
          <a:lstStyle/>
          <a:p>
            <a:pPr marL="285750" indent="-285750">
              <a:buFont typeface="Wingdings" pitchFamily="2" charset="2"/>
              <a:buChar char="Ø"/>
              <a:defRPr/>
            </a:pPr>
            <a:r>
              <a:rPr lang="ja-JP" altLang="en-US" sz="1600" dirty="0" smtClean="0"/>
              <a:t>学説や</a:t>
            </a:r>
            <a:r>
              <a:rPr lang="ja-JP" altLang="en-US" sz="1600" dirty="0"/>
              <a:t>判例によれば、数値データについては、著作権は生じないとされている。</a:t>
            </a:r>
          </a:p>
          <a:p>
            <a:pPr>
              <a:defRPr/>
            </a:pPr>
            <a:endParaRPr lang="en-US" altLang="ja-JP" sz="1400" dirty="0"/>
          </a:p>
          <a:p>
            <a:pPr>
              <a:defRPr/>
            </a:pPr>
            <a:r>
              <a:rPr lang="ja-JP" altLang="en-US" sz="1600" b="1" dirty="0"/>
              <a:t>　■「著作物」の定義</a:t>
            </a:r>
          </a:p>
          <a:p>
            <a:pPr marL="266700" indent="-266700">
              <a:defRPr/>
            </a:pPr>
            <a:r>
              <a:rPr lang="ja-JP" altLang="en-US" sz="1400" dirty="0"/>
              <a:t>　 　「思想または感情を創作的に表現したものであつて、文芸、学術、美術又は音楽の範囲に属するものをいう。」（著作権法第二条第一項第一号）</a:t>
            </a:r>
          </a:p>
          <a:p>
            <a:pPr>
              <a:defRPr/>
            </a:pPr>
            <a:endParaRPr lang="en-US" altLang="ja-JP" sz="1400" dirty="0"/>
          </a:p>
          <a:p>
            <a:pPr>
              <a:defRPr/>
            </a:pPr>
            <a:r>
              <a:rPr lang="ja-JP" altLang="en-US" sz="1600" b="1" dirty="0"/>
              <a:t>　■データの著作物性について</a:t>
            </a:r>
            <a:r>
              <a:rPr lang="ja-JP" altLang="en-US" sz="1600" b="1" dirty="0" smtClean="0"/>
              <a:t>の学説での</a:t>
            </a:r>
            <a:r>
              <a:rPr lang="ja-JP" altLang="en-US" sz="1600" b="1" dirty="0"/>
              <a:t>記載例</a:t>
            </a:r>
          </a:p>
          <a:p>
            <a:pPr>
              <a:defRPr/>
            </a:pPr>
            <a:r>
              <a:rPr lang="ja-JP" altLang="en-US" sz="1400" dirty="0"/>
              <a:t>　　</a:t>
            </a:r>
            <a:r>
              <a:rPr lang="ja-JP" altLang="en-US" sz="1400" b="1" dirty="0"/>
              <a:t>○加戸守行　</a:t>
            </a:r>
            <a:r>
              <a:rPr lang="en-US" altLang="ja-JP" sz="1400" b="1" dirty="0"/>
              <a:t>『</a:t>
            </a:r>
            <a:r>
              <a:rPr lang="ja-JP" altLang="en-US" sz="1400" b="1" dirty="0"/>
              <a:t>著作権法逐条講義 五訂新版</a:t>
            </a:r>
            <a:r>
              <a:rPr lang="en-US" altLang="ja-JP" sz="1400" b="1" dirty="0"/>
              <a:t>』</a:t>
            </a:r>
          </a:p>
          <a:p>
            <a:pPr marL="452438" indent="-452438">
              <a:defRPr/>
            </a:pPr>
            <a:r>
              <a:rPr lang="ja-JP" altLang="en-US" sz="1400" dirty="0"/>
              <a:t>　　　・・思想または感情を包含していないものとしては、例えばデータ、フィリピン海溝の水深が何メートルであるとか、５月の東京の平均気温が何度であるとか、そういうようなデータは思想・感情を包含していないから、それ自体は著作物たり得ない。（</a:t>
            </a:r>
            <a:r>
              <a:rPr lang="en-US" altLang="ja-JP" sz="1400" dirty="0"/>
              <a:t>19</a:t>
            </a:r>
            <a:r>
              <a:rPr lang="ja-JP" altLang="en-US" sz="1400" dirty="0"/>
              <a:t>頁）</a:t>
            </a:r>
          </a:p>
          <a:p>
            <a:pPr>
              <a:defRPr/>
            </a:pPr>
            <a:endParaRPr lang="ja-JP" altLang="en-US" sz="1400" dirty="0"/>
          </a:p>
          <a:p>
            <a:pPr>
              <a:defRPr/>
            </a:pPr>
            <a:r>
              <a:rPr lang="ja-JP" altLang="en-US" sz="1400" b="1" dirty="0"/>
              <a:t>　　○中山信弘　</a:t>
            </a:r>
            <a:r>
              <a:rPr lang="en-US" altLang="ja-JP" sz="1400" b="1" dirty="0"/>
              <a:t>『</a:t>
            </a:r>
            <a:r>
              <a:rPr lang="ja-JP" altLang="en-US" sz="1400" b="1" dirty="0"/>
              <a:t>著作権法</a:t>
            </a:r>
            <a:r>
              <a:rPr lang="en-US" altLang="ja-JP" sz="1400" b="1" dirty="0"/>
              <a:t>』</a:t>
            </a:r>
          </a:p>
          <a:p>
            <a:pPr marL="452438" indent="-452438">
              <a:defRPr/>
            </a:pPr>
            <a:r>
              <a:rPr lang="ja-JP" altLang="en-US" sz="1400" dirty="0"/>
              <a:t>　　　・・株価や気温等のデータ、自然界における事実（例えば「地球は回っている」という自然法則それ自体）、歴史的事実（例えば「</a:t>
            </a:r>
            <a:r>
              <a:rPr lang="en-US" altLang="ja-JP" sz="1400" dirty="0"/>
              <a:t>1600</a:t>
            </a:r>
            <a:r>
              <a:rPr lang="ja-JP" altLang="en-US" sz="1400" dirty="0"/>
              <a:t>年に関ヶ原の合戦があった」という事実）は、人がいかに刻苦勉励して見つけ出したものであっても、著作物たり得ない。（</a:t>
            </a:r>
            <a:r>
              <a:rPr lang="en-US" altLang="ja-JP" sz="1400" dirty="0"/>
              <a:t>38</a:t>
            </a:r>
            <a:r>
              <a:rPr lang="ja-JP" altLang="en-US" sz="1400" dirty="0"/>
              <a:t>頁）</a:t>
            </a:r>
          </a:p>
          <a:p>
            <a:pPr>
              <a:defRPr/>
            </a:pPr>
            <a:endParaRPr lang="en-US" altLang="ja-JP" sz="1400" dirty="0"/>
          </a:p>
          <a:p>
            <a:pPr>
              <a:defRPr/>
            </a:pPr>
            <a:r>
              <a:rPr lang="ja-JP" altLang="en-US" sz="1600" b="1" dirty="0"/>
              <a:t>　■判例での記載</a:t>
            </a:r>
          </a:p>
          <a:p>
            <a:pPr>
              <a:defRPr/>
            </a:pPr>
            <a:r>
              <a:rPr lang="ja-JP" altLang="en-US" sz="1400" b="1" dirty="0"/>
              <a:t>　　○京都大学博士論文事件（知財高判平成</a:t>
            </a:r>
            <a:r>
              <a:rPr lang="en-US" altLang="ja-JP" sz="1400" b="1" dirty="0"/>
              <a:t>17</a:t>
            </a:r>
            <a:r>
              <a:rPr lang="ja-JP" altLang="en-US" sz="1400" b="1" dirty="0"/>
              <a:t>年</a:t>
            </a:r>
            <a:r>
              <a:rPr lang="en-US" altLang="ja-JP" sz="1400" b="1" dirty="0"/>
              <a:t>5</a:t>
            </a:r>
            <a:r>
              <a:rPr lang="ja-JP" altLang="en-US" sz="1400" b="1" dirty="0"/>
              <a:t>月</a:t>
            </a:r>
            <a:r>
              <a:rPr lang="en-US" altLang="ja-JP" sz="1400" b="1" dirty="0"/>
              <a:t>25</a:t>
            </a:r>
            <a:r>
              <a:rPr lang="ja-JP" altLang="en-US" sz="1400" b="1" dirty="0"/>
              <a:t>日）</a:t>
            </a:r>
          </a:p>
          <a:p>
            <a:pPr marL="452438" indent="-452438">
              <a:defRPr/>
            </a:pPr>
            <a:r>
              <a:rPr lang="ja-JP" altLang="en-US" sz="1400" dirty="0"/>
              <a:t>　　　・・実験結果等のデータ自体は、事実又はアイディアであって、著作物ではない以上、そのようなデータを一般的な手法に基づき表現したのみのグラフは、多少の表現の幅はありうるものであっても、なお、著作物としての創作性を有しない</a:t>
            </a:r>
            <a:endParaRPr lang="en-US" altLang="ja-JP"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DDDF4FA8-BD68-49FA-830D-EE1FDADC2DCF}" type="slidenum">
              <a:rPr lang="ja-JP" altLang="en-US" smtClean="0"/>
              <a:pPr>
                <a:defRPr/>
              </a:pPr>
              <a:t>6</a:t>
            </a:fld>
            <a:endParaRPr lang="ja-JP" altLang="en-US" dirty="0"/>
          </a:p>
        </p:txBody>
      </p:sp>
      <p:sp>
        <p:nvSpPr>
          <p:cNvPr id="20482" name="タイトル 1"/>
          <p:cNvSpPr>
            <a:spLocks noGrp="1"/>
          </p:cNvSpPr>
          <p:nvPr>
            <p:ph type="title"/>
          </p:nvPr>
        </p:nvSpPr>
        <p:spPr>
          <a:xfrm>
            <a:off x="404813" y="176213"/>
            <a:ext cx="8229600" cy="790575"/>
          </a:xfrm>
        </p:spPr>
        <p:txBody>
          <a:bodyPr/>
          <a:lstStyle/>
          <a:p>
            <a:pPr eaLnBrk="1" hangingPunct="1"/>
            <a:r>
              <a:rPr lang="ja-JP" altLang="en-US" sz="2400" dirty="0" smtClean="0"/>
              <a:t>参考１：著作物性について（２）</a:t>
            </a:r>
          </a:p>
        </p:txBody>
      </p:sp>
      <p:sp>
        <p:nvSpPr>
          <p:cNvPr id="8" name="テキスト ボックス 7"/>
          <p:cNvSpPr txBox="1"/>
          <p:nvPr/>
        </p:nvSpPr>
        <p:spPr>
          <a:xfrm>
            <a:off x="473075" y="1233488"/>
            <a:ext cx="8250238" cy="5355312"/>
          </a:xfrm>
          <a:prstGeom prst="rect">
            <a:avLst/>
          </a:prstGeom>
          <a:noFill/>
        </p:spPr>
        <p:txBody>
          <a:bodyPr>
            <a:spAutoFit/>
          </a:bodyPr>
          <a:lstStyle/>
          <a:p>
            <a:pPr marL="285750" indent="-285750">
              <a:buFont typeface="Wingdings" pitchFamily="2" charset="2"/>
              <a:buChar char="Ø"/>
              <a:defRPr/>
            </a:pPr>
            <a:r>
              <a:rPr lang="ja-JP" altLang="en-US" sz="1600" dirty="0" smtClean="0"/>
              <a:t>ただし、データを集めて「情報の選択または体系的な構成によって」創作性があると認められるデータベースになれば著作権が生じる。</a:t>
            </a:r>
            <a:endParaRPr lang="ja-JP" altLang="en-US" sz="1600" dirty="0"/>
          </a:p>
          <a:p>
            <a:pPr>
              <a:defRPr/>
            </a:pPr>
            <a:r>
              <a:rPr lang="ja-JP" altLang="en-US" sz="1600" b="1" dirty="0"/>
              <a:t>　</a:t>
            </a:r>
            <a:r>
              <a:rPr lang="ja-JP" altLang="en-US" sz="1600" b="1" dirty="0" smtClean="0"/>
              <a:t>■判例での記載例</a:t>
            </a:r>
            <a:endParaRPr lang="ja-JP" altLang="en-US" sz="1600" b="1" dirty="0"/>
          </a:p>
          <a:p>
            <a:pPr>
              <a:defRPr/>
            </a:pPr>
            <a:r>
              <a:rPr lang="ja-JP" altLang="en-US" sz="1400" dirty="0"/>
              <a:t>　　</a:t>
            </a:r>
            <a:r>
              <a:rPr lang="ja-JP" altLang="en-US" sz="1400" b="1" dirty="0" smtClean="0"/>
              <a:t>○東京地判</a:t>
            </a:r>
            <a:r>
              <a:rPr lang="en-US" altLang="ja-JP" sz="1400" b="1" dirty="0" smtClean="0"/>
              <a:t>H12.3.17</a:t>
            </a:r>
            <a:r>
              <a:rPr lang="ja-JP" altLang="en-US" sz="1400" b="1" dirty="0"/>
              <a:t>　</a:t>
            </a:r>
            <a:r>
              <a:rPr lang="en-US" altLang="ja-JP" sz="1400" b="1" dirty="0" smtClean="0"/>
              <a:t>『</a:t>
            </a:r>
            <a:r>
              <a:rPr lang="ja-JP" altLang="en-US" sz="1400" b="1" dirty="0" smtClean="0"/>
              <a:t>タウンページ事件</a:t>
            </a:r>
            <a:r>
              <a:rPr lang="en-US" altLang="ja-JP" sz="1400" b="1" dirty="0" smtClean="0"/>
              <a:t>』</a:t>
            </a:r>
            <a:endParaRPr lang="en-US" altLang="ja-JP" sz="1400" b="1" dirty="0"/>
          </a:p>
          <a:p>
            <a:pPr marL="452438" indent="-452438">
              <a:defRPr/>
            </a:pPr>
            <a:r>
              <a:rPr lang="ja-JP" altLang="en-US" sz="1200" dirty="0"/>
              <a:t>　　　・・</a:t>
            </a:r>
            <a:r>
              <a:rPr lang="ja-JP" altLang="en-US" sz="1200" dirty="0" smtClean="0"/>
              <a:t>タウンページデータベース</a:t>
            </a:r>
            <a:r>
              <a:rPr lang="ja-JP" altLang="en-US" sz="1200" dirty="0"/>
              <a:t>の職業分類体系は、検索の利便性の観点から、個々の職業を分類し、</a:t>
            </a:r>
            <a:r>
              <a:rPr lang="ja-JP" altLang="en-US" sz="1200" dirty="0" smtClean="0"/>
              <a:t>これら</a:t>
            </a:r>
            <a:r>
              <a:rPr lang="ja-JP" altLang="en-US" sz="1200" dirty="0"/>
              <a:t>を階層的に積み重ねることによって、全職業を網羅するように構成されたもの</a:t>
            </a:r>
            <a:r>
              <a:rPr lang="ja-JP" altLang="en-US" sz="1200" dirty="0" smtClean="0"/>
              <a:t>であり</a:t>
            </a:r>
            <a:r>
              <a:rPr lang="ja-JP" altLang="en-US" sz="1200" dirty="0"/>
              <a:t>、原告独自の工夫が施されたものであって、これに類するものが存するとは</a:t>
            </a:r>
            <a:r>
              <a:rPr lang="ja-JP" altLang="en-US" sz="1200" dirty="0" smtClean="0"/>
              <a:t>認められない</a:t>
            </a:r>
            <a:r>
              <a:rPr lang="ja-JP" altLang="en-US" sz="1200" dirty="0"/>
              <a:t>から、そのような職業分類体系によって電話番号情報を職業別に分類</a:t>
            </a:r>
            <a:r>
              <a:rPr lang="ja-JP" altLang="en-US" sz="1200" dirty="0" smtClean="0"/>
              <a:t>した</a:t>
            </a:r>
            <a:r>
              <a:rPr lang="ja-JP" altLang="en-US" sz="1200" dirty="0"/>
              <a:t>タウンページデータベースは、全体として、体系的な構成によって創作性を</a:t>
            </a:r>
            <a:r>
              <a:rPr lang="ja-JP" altLang="en-US" sz="1200" dirty="0" smtClean="0"/>
              <a:t>有する</a:t>
            </a:r>
            <a:r>
              <a:rPr lang="ja-JP" altLang="en-US" sz="1200" dirty="0"/>
              <a:t>データベースの著作物であるということができる</a:t>
            </a:r>
            <a:r>
              <a:rPr lang="ja-JP" altLang="en-US" sz="1200" dirty="0" smtClean="0"/>
              <a:t>。</a:t>
            </a:r>
            <a:endParaRPr lang="en-US" altLang="ja-JP" sz="1200" dirty="0" smtClean="0"/>
          </a:p>
          <a:p>
            <a:pPr marL="452438" indent="-452438">
              <a:defRPr/>
            </a:pPr>
            <a:r>
              <a:rPr lang="ja-JP" altLang="en-US" sz="1400" dirty="0" smtClean="0"/>
              <a:t>　　</a:t>
            </a:r>
            <a:r>
              <a:rPr lang="ja-JP" altLang="en-US" sz="1400" b="1" dirty="0" smtClean="0"/>
              <a:t>○東京地判</a:t>
            </a:r>
            <a:r>
              <a:rPr lang="en-US" altLang="ja-JP" sz="1400" b="1" dirty="0" smtClean="0"/>
              <a:t>H14.2.21</a:t>
            </a:r>
            <a:r>
              <a:rPr lang="ja-JP" altLang="en-US" sz="1400" b="1" dirty="0" smtClean="0"/>
              <a:t>　</a:t>
            </a:r>
            <a:r>
              <a:rPr lang="en-US" altLang="ja-JP" sz="1400" b="1" dirty="0" smtClean="0"/>
              <a:t>『</a:t>
            </a:r>
            <a:r>
              <a:rPr lang="ja-JP" altLang="en-US" sz="1400" b="1" dirty="0" smtClean="0"/>
              <a:t>コアネット事件</a:t>
            </a:r>
            <a:r>
              <a:rPr lang="en-US" altLang="ja-JP" sz="1400" b="1" dirty="0" smtClean="0"/>
              <a:t>』</a:t>
            </a:r>
          </a:p>
          <a:p>
            <a:pPr marL="452438" indent="-452438">
              <a:defRPr/>
            </a:pPr>
            <a:r>
              <a:rPr lang="ja-JP" altLang="en-US" sz="1200" dirty="0"/>
              <a:t>　　　・・原告データベース</a:t>
            </a:r>
            <a:r>
              <a:rPr lang="ja-JP" altLang="en-US" sz="1200" dirty="0" smtClean="0"/>
              <a:t>は、新築</a:t>
            </a:r>
            <a:r>
              <a:rPr lang="ja-JP" altLang="en-US" sz="1200" dirty="0"/>
              <a:t>分譲</a:t>
            </a:r>
            <a:r>
              <a:rPr lang="ja-JP" altLang="en-US" sz="1200" dirty="0" smtClean="0"/>
              <a:t>マンション</a:t>
            </a:r>
            <a:r>
              <a:rPr lang="ja-JP" altLang="en-US" sz="1200" dirty="0"/>
              <a:t>開発業者等が必要とする情報をコンピュータによって効率的に検索</a:t>
            </a:r>
            <a:r>
              <a:rPr lang="ja-JP" altLang="en-US" sz="1200" dirty="0" smtClean="0"/>
              <a:t>できるよう</a:t>
            </a:r>
            <a:r>
              <a:rPr lang="ja-JP" altLang="en-US" sz="1200" dirty="0"/>
              <a:t>にするために作成</a:t>
            </a:r>
            <a:r>
              <a:rPr lang="ja-JP" altLang="en-US" sz="1200" dirty="0" smtClean="0"/>
              <a:t>された、上記</a:t>
            </a:r>
            <a:r>
              <a:rPr lang="ja-JP" altLang="en-US" sz="1200" dirty="0"/>
              <a:t>認定のとおりの膨大な規模の情報分類体系と</a:t>
            </a:r>
            <a:r>
              <a:rPr lang="ja-JP" altLang="en-US" sz="1200" dirty="0" smtClean="0"/>
              <a:t>いう</a:t>
            </a:r>
            <a:r>
              <a:rPr lang="ja-JP" altLang="en-US" sz="1200" dirty="0"/>
              <a:t>べきであって，このような規模の情報分類体系</a:t>
            </a:r>
            <a:r>
              <a:rPr lang="ja-JP" altLang="en-US" sz="1200" dirty="0" smtClean="0"/>
              <a:t>を、情報</a:t>
            </a:r>
            <a:r>
              <a:rPr lang="ja-JP" altLang="en-US" sz="1200" dirty="0"/>
              <a:t>の選択及び体系的構成</a:t>
            </a:r>
            <a:r>
              <a:rPr lang="ja-JP" altLang="en-US" sz="1200" dirty="0" smtClean="0"/>
              <a:t>として</a:t>
            </a:r>
            <a:r>
              <a:rPr lang="ja-JP" altLang="en-US" sz="1200" dirty="0"/>
              <a:t>ありふれているということは到底できない。</a:t>
            </a:r>
            <a:r>
              <a:rPr lang="ja-JP" altLang="en-US" sz="1200" dirty="0" smtClean="0"/>
              <a:t>・・（中略）・・</a:t>
            </a:r>
            <a:r>
              <a:rPr lang="ja-JP" altLang="en-US" sz="1200" dirty="0"/>
              <a:t>その情報の</a:t>
            </a:r>
            <a:r>
              <a:rPr lang="ja-JP" altLang="en-US" sz="1200" dirty="0" smtClean="0"/>
              <a:t>選択及び</a:t>
            </a:r>
            <a:r>
              <a:rPr lang="ja-JP" altLang="en-US" sz="1200" dirty="0"/>
              <a:t>体系的構成の点に</a:t>
            </a:r>
            <a:r>
              <a:rPr lang="ja-JP" altLang="en-US" sz="1200" dirty="0" smtClean="0"/>
              <a:t>おいて、著作権法</a:t>
            </a:r>
            <a:r>
              <a:rPr lang="ja-JP" altLang="en-US" sz="1200" dirty="0"/>
              <a:t>１２条の２にいうデータベースの著作物</a:t>
            </a:r>
            <a:r>
              <a:rPr lang="ja-JP" altLang="en-US" sz="1200" dirty="0" smtClean="0"/>
              <a:t>として</a:t>
            </a:r>
            <a:r>
              <a:rPr lang="ja-JP" altLang="en-US" sz="1200" dirty="0"/>
              <a:t>の著作物性を認めるに足りる創作性を有するもの</a:t>
            </a:r>
            <a:r>
              <a:rPr lang="ja-JP" altLang="en-US" sz="1200" dirty="0" smtClean="0"/>
              <a:t>と、認める</a:t>
            </a:r>
            <a:r>
              <a:rPr lang="ja-JP" altLang="en-US" sz="1200" dirty="0"/>
              <a:t>ことができる。</a:t>
            </a:r>
            <a:endParaRPr lang="en-US" altLang="ja-JP" sz="1200" dirty="0" smtClean="0"/>
          </a:p>
          <a:p>
            <a:pPr marL="452438" indent="-452438">
              <a:defRPr/>
            </a:pPr>
            <a:endParaRPr lang="en-US" altLang="ja-JP" sz="1400" dirty="0" smtClean="0"/>
          </a:p>
          <a:p>
            <a:pPr marL="452438" indent="-452438">
              <a:defRPr/>
            </a:pPr>
            <a:endParaRPr lang="ja-JP" altLang="en-US" sz="1400" dirty="0"/>
          </a:p>
          <a:p>
            <a:pPr marL="285750" indent="-285750">
              <a:buFont typeface="Wingdings" pitchFamily="2" charset="2"/>
              <a:buChar char="Ø"/>
              <a:defRPr/>
            </a:pPr>
            <a:r>
              <a:rPr lang="ja-JP" altLang="en-US" sz="1600" dirty="0" smtClean="0"/>
              <a:t>また著作権法上、著作物に当たらないものとして、法令、通達、判例等がある。</a:t>
            </a:r>
            <a:endParaRPr lang="ja-JP" altLang="en-US" sz="1600" dirty="0"/>
          </a:p>
          <a:p>
            <a:pPr>
              <a:defRPr/>
            </a:pPr>
            <a:r>
              <a:rPr lang="ja-JP" altLang="en-US" sz="1600" b="1" dirty="0" smtClean="0"/>
              <a:t>　■権利</a:t>
            </a:r>
            <a:r>
              <a:rPr lang="ja-JP" altLang="en-US" sz="1600" b="1" dirty="0"/>
              <a:t>の目的とならない</a:t>
            </a:r>
            <a:r>
              <a:rPr lang="ja-JP" altLang="en-US" sz="1600" b="1" dirty="0" smtClean="0"/>
              <a:t>著作物 </a:t>
            </a:r>
            <a:endParaRPr lang="ja-JP" altLang="en-US" sz="1600" b="1" dirty="0"/>
          </a:p>
          <a:p>
            <a:pPr marL="266700" indent="-266700">
              <a:defRPr/>
            </a:pPr>
            <a:r>
              <a:rPr lang="ja-JP" altLang="en-US" sz="1400" dirty="0" smtClean="0"/>
              <a:t>　　</a:t>
            </a:r>
            <a:r>
              <a:rPr lang="ja-JP" altLang="en-US" sz="1400" b="1" dirty="0" smtClean="0"/>
              <a:t>○</a:t>
            </a:r>
            <a:r>
              <a:rPr lang="ja-JP" altLang="en-US" sz="1400" dirty="0" smtClean="0"/>
              <a:t>以下の４つの類型については、著作物に当たらないとされる。 （著作権法第十三条）</a:t>
            </a:r>
            <a:endParaRPr lang="ja-JP" altLang="en-US" sz="1400" dirty="0"/>
          </a:p>
          <a:p>
            <a:pPr marL="723900" lvl="1" indent="-180000">
              <a:defRPr/>
            </a:pPr>
            <a:r>
              <a:rPr lang="ja-JP" altLang="en-US" sz="1200" dirty="0" smtClean="0"/>
              <a:t>①憲法</a:t>
            </a:r>
            <a:r>
              <a:rPr lang="ja-JP" altLang="en-US" sz="1200" dirty="0"/>
              <a:t>その他の法令 </a:t>
            </a:r>
            <a:endParaRPr lang="en-US" altLang="ja-JP" sz="1200" dirty="0" smtClean="0"/>
          </a:p>
          <a:p>
            <a:pPr marL="723900" lvl="1" indent="-180000">
              <a:defRPr/>
            </a:pPr>
            <a:r>
              <a:rPr lang="ja-JP" altLang="en-US" sz="1200" dirty="0" smtClean="0"/>
              <a:t>②国</a:t>
            </a:r>
            <a:r>
              <a:rPr lang="ja-JP" altLang="en-US" sz="1200" dirty="0"/>
              <a:t>若しくは地方公共団体の機関、独立行政</a:t>
            </a:r>
            <a:r>
              <a:rPr lang="ja-JP" altLang="en-US" sz="1200" dirty="0" smtClean="0"/>
              <a:t>法人又</a:t>
            </a:r>
            <a:r>
              <a:rPr lang="ja-JP" altLang="en-US" sz="1200" dirty="0"/>
              <a:t>は地方独立行政</a:t>
            </a:r>
            <a:r>
              <a:rPr lang="ja-JP" altLang="en-US" sz="1200" dirty="0" smtClean="0"/>
              <a:t>法人が</a:t>
            </a:r>
            <a:r>
              <a:rPr lang="ja-JP" altLang="en-US" sz="1200" dirty="0"/>
              <a:t>発する告示、訓令、通達その他これらに類する</a:t>
            </a:r>
            <a:r>
              <a:rPr lang="ja-JP" altLang="en-US" sz="1200" dirty="0" smtClean="0"/>
              <a:t>もの</a:t>
            </a:r>
            <a:endParaRPr lang="en-US" altLang="ja-JP" sz="1200" dirty="0" smtClean="0"/>
          </a:p>
          <a:p>
            <a:pPr marL="723900" lvl="1" indent="-180000">
              <a:defRPr/>
            </a:pPr>
            <a:r>
              <a:rPr lang="ja-JP" altLang="en-US" sz="1200" dirty="0" smtClean="0"/>
              <a:t>③裁判所</a:t>
            </a:r>
            <a:r>
              <a:rPr lang="ja-JP" altLang="en-US" sz="1200" dirty="0"/>
              <a:t>の判決、決定、命令及び審判並びに行政庁の裁決及び決定で裁判に準ずる手続により行われるもの </a:t>
            </a:r>
            <a:endParaRPr lang="en-US" altLang="ja-JP" sz="1200" dirty="0" smtClean="0"/>
          </a:p>
          <a:p>
            <a:pPr marL="723900" lvl="1" indent="-180000">
              <a:defRPr/>
            </a:pPr>
            <a:r>
              <a:rPr lang="ja-JP" altLang="en-US" sz="1200" dirty="0" smtClean="0"/>
              <a:t>④上記３つの翻訳物</a:t>
            </a:r>
            <a:r>
              <a:rPr lang="ja-JP" altLang="en-US" sz="1200" dirty="0"/>
              <a:t>及び編集物で、国若しくは地方公共団体の機関、独立行政法人又は地方独立行政法人が作成するもの </a:t>
            </a:r>
          </a:p>
        </p:txBody>
      </p:sp>
    </p:spTree>
    <p:extLst>
      <p:ext uri="{BB962C8B-B14F-4D97-AF65-F5344CB8AC3E}">
        <p14:creationId xmlns:p14="http://schemas.microsoft.com/office/powerpoint/2010/main" val="3276151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タイトル 1"/>
          <p:cNvSpPr>
            <a:spLocks noGrp="1"/>
          </p:cNvSpPr>
          <p:nvPr>
            <p:ph type="title"/>
          </p:nvPr>
        </p:nvSpPr>
        <p:spPr>
          <a:xfrm>
            <a:off x="457200" y="12700"/>
            <a:ext cx="8229600" cy="963613"/>
          </a:xfrm>
        </p:spPr>
        <p:txBody>
          <a:bodyPr/>
          <a:lstStyle/>
          <a:p>
            <a:r>
              <a:rPr lang="ja-JP" altLang="en-US" sz="2400" dirty="0" smtClean="0"/>
              <a:t>参考２：関連法令（１）著作権法の権利内容</a:t>
            </a:r>
          </a:p>
        </p:txBody>
      </p:sp>
      <p:sp>
        <p:nvSpPr>
          <p:cNvPr id="4" name="スライド番号プレースホルダー 3"/>
          <p:cNvSpPr>
            <a:spLocks noGrp="1"/>
          </p:cNvSpPr>
          <p:nvPr>
            <p:ph type="sldNum" sz="quarter" idx="10"/>
          </p:nvPr>
        </p:nvSpPr>
        <p:spPr/>
        <p:txBody>
          <a:bodyPr/>
          <a:lstStyle/>
          <a:p>
            <a:pPr>
              <a:defRPr/>
            </a:pPr>
            <a:fld id="{32D29652-B11B-47D1-98C4-A91E36EFE6F3}" type="slidenum">
              <a:rPr lang="ja-JP" altLang="en-US" smtClean="0"/>
              <a:pPr>
                <a:defRPr/>
              </a:pPr>
              <a:t>7</a:t>
            </a:fld>
            <a:endParaRPr lang="ja-JP" altLang="en-US" dirty="0"/>
          </a:p>
        </p:txBody>
      </p:sp>
      <p:graphicFrame>
        <p:nvGraphicFramePr>
          <p:cNvPr id="5" name="表 4"/>
          <p:cNvGraphicFramePr>
            <a:graphicFrameLocks noGrp="1"/>
          </p:cNvGraphicFramePr>
          <p:nvPr/>
        </p:nvGraphicFramePr>
        <p:xfrm>
          <a:off x="838200" y="1485900"/>
          <a:ext cx="7406640" cy="720090"/>
        </p:xfrm>
        <a:graphic>
          <a:graphicData uri="http://schemas.openxmlformats.org/drawingml/2006/table">
            <a:tbl>
              <a:tblPr firstRow="1" firstCol="1" bandRow="1">
                <a:tableStyleId>{5C22544A-7EE6-4342-B048-85BDC9FD1C3A}</a:tableStyleId>
              </a:tblPr>
              <a:tblGrid>
                <a:gridCol w="1689581"/>
                <a:gridCol w="5717059"/>
              </a:tblGrid>
              <a:tr h="0">
                <a:tc>
                  <a:txBody>
                    <a:bodyPr/>
                    <a:lstStyle/>
                    <a:p>
                      <a:pPr algn="l">
                        <a:spcAft>
                          <a:spcPts val="0"/>
                        </a:spcAft>
                      </a:pPr>
                      <a:r>
                        <a:rPr lang="ja-JP" sz="1200" b="0" kern="0" dirty="0" smtClean="0">
                          <a:solidFill>
                            <a:schemeClr val="tx1"/>
                          </a:solidFill>
                          <a:effectLst/>
                          <a:latin typeface="+mn-ea"/>
                          <a:ea typeface="+mn-ea"/>
                        </a:rPr>
                        <a:t>公表権</a:t>
                      </a:r>
                      <a:r>
                        <a:rPr lang="ja-JP" altLang="en-US" sz="1200" b="0" kern="0" dirty="0">
                          <a:solidFill>
                            <a:schemeClr val="tx1"/>
                          </a:solidFill>
                          <a:effectLst/>
                          <a:latin typeface="+mn-ea"/>
                          <a:ea typeface="+mn-ea"/>
                        </a:rPr>
                        <a:t>（</a:t>
                      </a:r>
                      <a:r>
                        <a:rPr lang="en-US" sz="1200" b="0" kern="0" dirty="0" smtClean="0">
                          <a:solidFill>
                            <a:schemeClr val="tx1"/>
                          </a:solidFill>
                          <a:effectLst/>
                          <a:latin typeface="+mn-ea"/>
                          <a:ea typeface="+mn-ea"/>
                        </a:rPr>
                        <a:t>18</a:t>
                      </a:r>
                      <a:r>
                        <a:rPr lang="ja-JP" sz="1200" b="0" kern="0" dirty="0" smtClean="0">
                          <a:solidFill>
                            <a:schemeClr val="tx1"/>
                          </a:solidFill>
                          <a:effectLst/>
                          <a:latin typeface="+mn-ea"/>
                          <a:ea typeface="+mn-ea"/>
                        </a:rPr>
                        <a:t>条</a:t>
                      </a:r>
                      <a:r>
                        <a:rPr lang="ja-JP" altLang="en-US" sz="1200" b="0" kern="0" dirty="0">
                          <a:solidFill>
                            <a:schemeClr val="tx1"/>
                          </a:solidFill>
                          <a:effectLst/>
                          <a:latin typeface="+mn-ea"/>
                          <a:ea typeface="+mn-ea"/>
                        </a:rPr>
                        <a:t>）</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200" b="0" kern="0" dirty="0">
                          <a:solidFill>
                            <a:schemeClr val="tx1"/>
                          </a:solidFill>
                          <a:effectLst/>
                          <a:latin typeface="+mn-ea"/>
                          <a:ea typeface="+mn-ea"/>
                        </a:rPr>
                        <a:t>未公表の著作物を公表するかどうか等を決定する権利</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l">
                        <a:spcAft>
                          <a:spcPts val="0"/>
                        </a:spcAft>
                      </a:pPr>
                      <a:r>
                        <a:rPr lang="ja-JP" sz="1200" b="0" kern="0" dirty="0">
                          <a:solidFill>
                            <a:schemeClr val="tx1"/>
                          </a:solidFill>
                          <a:effectLst/>
                          <a:latin typeface="+mn-ea"/>
                          <a:ea typeface="+mn-ea"/>
                        </a:rPr>
                        <a:t>氏名</a:t>
                      </a:r>
                      <a:r>
                        <a:rPr lang="ja-JP" sz="1200" b="0" kern="0" dirty="0" smtClean="0">
                          <a:solidFill>
                            <a:schemeClr val="tx1"/>
                          </a:solidFill>
                          <a:effectLst/>
                          <a:latin typeface="+mn-ea"/>
                          <a:ea typeface="+mn-ea"/>
                        </a:rPr>
                        <a:t>表示権</a:t>
                      </a:r>
                      <a:r>
                        <a:rPr lang="ja-JP" altLang="en-US" sz="1200" b="0" kern="0" dirty="0">
                          <a:solidFill>
                            <a:schemeClr val="tx1"/>
                          </a:solidFill>
                          <a:effectLst/>
                          <a:latin typeface="+mn-ea"/>
                          <a:ea typeface="+mn-ea"/>
                        </a:rPr>
                        <a:t>（</a:t>
                      </a:r>
                      <a:r>
                        <a:rPr lang="en-US" sz="1200" b="0" kern="0" dirty="0" smtClean="0">
                          <a:solidFill>
                            <a:schemeClr val="tx1"/>
                          </a:solidFill>
                          <a:effectLst/>
                          <a:latin typeface="+mn-ea"/>
                          <a:ea typeface="+mn-ea"/>
                        </a:rPr>
                        <a:t>19</a:t>
                      </a:r>
                      <a:r>
                        <a:rPr lang="ja-JP" sz="1200" b="0" kern="0" dirty="0" smtClean="0">
                          <a:solidFill>
                            <a:schemeClr val="tx1"/>
                          </a:solidFill>
                          <a:effectLst/>
                          <a:latin typeface="+mn-ea"/>
                          <a:ea typeface="+mn-ea"/>
                        </a:rPr>
                        <a:t>条</a:t>
                      </a:r>
                      <a:r>
                        <a:rPr lang="ja-JP" altLang="en-US" sz="1200" b="0" kern="0" dirty="0">
                          <a:solidFill>
                            <a:schemeClr val="tx1"/>
                          </a:solidFill>
                          <a:effectLst/>
                          <a:latin typeface="+mn-ea"/>
                          <a:ea typeface="+mn-ea"/>
                        </a:rPr>
                        <a:t>）</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200" b="0" kern="0" dirty="0">
                          <a:solidFill>
                            <a:schemeClr val="tx1"/>
                          </a:solidFill>
                          <a:effectLst/>
                          <a:latin typeface="+mn-ea"/>
                          <a:ea typeface="+mn-ea"/>
                        </a:rPr>
                        <a:t>著作物に著作者名を付すか</a:t>
                      </a:r>
                      <a:r>
                        <a:rPr lang="ja-JP" sz="1200" b="0" kern="0" dirty="0" smtClean="0">
                          <a:solidFill>
                            <a:schemeClr val="tx1"/>
                          </a:solidFill>
                          <a:effectLst/>
                          <a:latin typeface="+mn-ea"/>
                          <a:ea typeface="+mn-ea"/>
                        </a:rPr>
                        <a:t>どうか，付す</a:t>
                      </a:r>
                      <a:r>
                        <a:rPr lang="ja-JP" sz="1200" b="0" kern="0" dirty="0">
                          <a:solidFill>
                            <a:schemeClr val="tx1"/>
                          </a:solidFill>
                          <a:effectLst/>
                          <a:latin typeface="+mn-ea"/>
                          <a:ea typeface="+mn-ea"/>
                        </a:rPr>
                        <a:t>場合に名義をどうするかを決定する権利</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l">
                        <a:spcAft>
                          <a:spcPts val="0"/>
                        </a:spcAft>
                      </a:pPr>
                      <a:r>
                        <a:rPr lang="ja-JP" sz="1200" b="0" kern="0" dirty="0">
                          <a:solidFill>
                            <a:schemeClr val="tx1"/>
                          </a:solidFill>
                          <a:effectLst/>
                          <a:latin typeface="+mn-ea"/>
                          <a:ea typeface="+mn-ea"/>
                        </a:rPr>
                        <a:t>同一性</a:t>
                      </a:r>
                      <a:r>
                        <a:rPr lang="ja-JP" sz="1200" b="0" kern="0" dirty="0" smtClean="0">
                          <a:solidFill>
                            <a:schemeClr val="tx1"/>
                          </a:solidFill>
                          <a:effectLst/>
                          <a:latin typeface="+mn-ea"/>
                          <a:ea typeface="+mn-ea"/>
                        </a:rPr>
                        <a:t>保持権</a:t>
                      </a:r>
                      <a:r>
                        <a:rPr lang="ja-JP" altLang="en-US" sz="1200" b="0" kern="0" dirty="0">
                          <a:solidFill>
                            <a:schemeClr val="tx1"/>
                          </a:solidFill>
                          <a:effectLst/>
                          <a:latin typeface="+mn-ea"/>
                          <a:ea typeface="+mn-ea"/>
                        </a:rPr>
                        <a:t>（</a:t>
                      </a:r>
                      <a:r>
                        <a:rPr lang="en-US" sz="1200" b="0" kern="0" dirty="0" smtClean="0">
                          <a:solidFill>
                            <a:schemeClr val="tx1"/>
                          </a:solidFill>
                          <a:effectLst/>
                          <a:latin typeface="+mn-ea"/>
                          <a:ea typeface="+mn-ea"/>
                        </a:rPr>
                        <a:t>20</a:t>
                      </a:r>
                      <a:r>
                        <a:rPr lang="ja-JP" sz="1200" b="0" kern="0" dirty="0" smtClean="0">
                          <a:solidFill>
                            <a:schemeClr val="tx1"/>
                          </a:solidFill>
                          <a:effectLst/>
                          <a:latin typeface="+mn-ea"/>
                          <a:ea typeface="+mn-ea"/>
                        </a:rPr>
                        <a:t>条</a:t>
                      </a:r>
                      <a:r>
                        <a:rPr lang="ja-JP" altLang="en-US" sz="1200" b="0" kern="0" dirty="0">
                          <a:solidFill>
                            <a:schemeClr val="tx1"/>
                          </a:solidFill>
                          <a:effectLst/>
                          <a:latin typeface="+mn-ea"/>
                          <a:ea typeface="+mn-ea"/>
                        </a:rPr>
                        <a:t>）</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200" b="0" dirty="0" smtClean="0">
                          <a:solidFill>
                            <a:schemeClr val="tx1"/>
                          </a:solidFill>
                          <a:latin typeface="+mn-ea"/>
                          <a:ea typeface="+mn-ea"/>
                        </a:rPr>
                        <a:t>著作物の内容や題号を著作者の意に反して改変されない権利</a:t>
                      </a:r>
                      <a:endParaRPr lang="ja-JP" sz="1200" b="0" kern="100" dirty="0">
                        <a:solidFill>
                          <a:schemeClr val="tx1"/>
                        </a:solidFill>
                        <a:effectLst/>
                        <a:latin typeface="+mn-ea"/>
                        <a:ea typeface="+mn-ea"/>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6" name="表 5"/>
          <p:cNvGraphicFramePr>
            <a:graphicFrameLocks noGrp="1"/>
          </p:cNvGraphicFramePr>
          <p:nvPr/>
        </p:nvGraphicFramePr>
        <p:xfrm>
          <a:off x="811213" y="2792413"/>
          <a:ext cx="7469313" cy="3006090"/>
        </p:xfrm>
        <a:graphic>
          <a:graphicData uri="http://schemas.openxmlformats.org/drawingml/2006/table">
            <a:tbl>
              <a:tblPr firstRow="1" firstCol="1" bandRow="1">
                <a:tableStyleId>{5C22544A-7EE6-4342-B048-85BDC9FD1C3A}</a:tableStyleId>
              </a:tblPr>
              <a:tblGrid>
                <a:gridCol w="1705511"/>
                <a:gridCol w="5763802"/>
              </a:tblGrid>
              <a:tr h="0">
                <a:tc>
                  <a:txBody>
                    <a:bodyPr/>
                    <a:lstStyle/>
                    <a:p>
                      <a:pPr algn="l">
                        <a:spcAft>
                          <a:spcPts val="0"/>
                        </a:spcAft>
                      </a:pPr>
                      <a:r>
                        <a:rPr lang="ja-JP" sz="1200" b="0" kern="0" dirty="0" smtClean="0">
                          <a:solidFill>
                            <a:schemeClr val="tx1"/>
                          </a:solidFill>
                          <a:effectLst/>
                          <a:latin typeface="+mn-ea"/>
                          <a:ea typeface="+mn-ea"/>
                        </a:rPr>
                        <a:t>複製権</a:t>
                      </a:r>
                      <a:r>
                        <a:rPr lang="ja-JP" altLang="en-US" sz="1200" b="0" kern="0" dirty="0">
                          <a:solidFill>
                            <a:schemeClr val="tx1"/>
                          </a:solidFill>
                          <a:effectLst/>
                          <a:latin typeface="+mn-ea"/>
                          <a:ea typeface="+mn-ea"/>
                        </a:rPr>
                        <a:t>（</a:t>
                      </a:r>
                      <a:r>
                        <a:rPr lang="en-US" sz="1200" b="0" kern="0" dirty="0" smtClean="0">
                          <a:solidFill>
                            <a:schemeClr val="tx1"/>
                          </a:solidFill>
                          <a:effectLst/>
                          <a:latin typeface="+mn-ea"/>
                          <a:ea typeface="+mn-ea"/>
                        </a:rPr>
                        <a:t>21</a:t>
                      </a:r>
                      <a:r>
                        <a:rPr lang="ja-JP" sz="1200" b="0" kern="0" dirty="0" smtClean="0">
                          <a:solidFill>
                            <a:schemeClr val="tx1"/>
                          </a:solidFill>
                          <a:effectLst/>
                          <a:latin typeface="+mn-ea"/>
                          <a:ea typeface="+mn-ea"/>
                        </a:rPr>
                        <a:t>条</a:t>
                      </a:r>
                      <a:r>
                        <a:rPr lang="ja-JP" altLang="en-US" sz="1200" b="0" kern="0" dirty="0">
                          <a:solidFill>
                            <a:schemeClr val="tx1"/>
                          </a:solidFill>
                          <a:effectLst/>
                          <a:latin typeface="+mn-ea"/>
                          <a:ea typeface="+mn-ea"/>
                        </a:rPr>
                        <a:t>）</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200" b="0" kern="0" dirty="0">
                          <a:solidFill>
                            <a:schemeClr val="tx1"/>
                          </a:solidFill>
                          <a:effectLst/>
                          <a:latin typeface="+mn-ea"/>
                          <a:ea typeface="+mn-ea"/>
                        </a:rPr>
                        <a:t>著作物を印刷，写真，複写，録音，録画その他の方法により有形的に再製する権利</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l">
                        <a:spcAft>
                          <a:spcPts val="0"/>
                        </a:spcAft>
                      </a:pPr>
                      <a:r>
                        <a:rPr lang="ja-JP" sz="1200" b="0" kern="0" dirty="0">
                          <a:solidFill>
                            <a:schemeClr val="tx1"/>
                          </a:solidFill>
                          <a:effectLst/>
                          <a:latin typeface="+mn-ea"/>
                          <a:ea typeface="+mn-ea"/>
                        </a:rPr>
                        <a:t>上演権・</a:t>
                      </a:r>
                      <a:r>
                        <a:rPr lang="ja-JP" sz="1200" b="0" kern="0" dirty="0" smtClean="0">
                          <a:solidFill>
                            <a:schemeClr val="tx1"/>
                          </a:solidFill>
                          <a:effectLst/>
                          <a:latin typeface="+mn-ea"/>
                          <a:ea typeface="+mn-ea"/>
                        </a:rPr>
                        <a:t>演奏権</a:t>
                      </a:r>
                      <a:r>
                        <a:rPr lang="ja-JP" altLang="en-US" sz="1200" b="0" kern="0" dirty="0">
                          <a:solidFill>
                            <a:schemeClr val="tx1"/>
                          </a:solidFill>
                          <a:effectLst/>
                          <a:latin typeface="+mn-ea"/>
                          <a:ea typeface="+mn-ea"/>
                        </a:rPr>
                        <a:t>（</a:t>
                      </a:r>
                      <a:r>
                        <a:rPr lang="en-US" sz="1200" b="0" kern="0" dirty="0" smtClean="0">
                          <a:solidFill>
                            <a:schemeClr val="tx1"/>
                          </a:solidFill>
                          <a:effectLst/>
                          <a:latin typeface="+mn-ea"/>
                          <a:ea typeface="+mn-ea"/>
                        </a:rPr>
                        <a:t>22</a:t>
                      </a:r>
                      <a:r>
                        <a:rPr lang="ja-JP" sz="1200" b="0" kern="0" dirty="0" smtClean="0">
                          <a:solidFill>
                            <a:schemeClr val="tx1"/>
                          </a:solidFill>
                          <a:effectLst/>
                          <a:latin typeface="+mn-ea"/>
                          <a:ea typeface="+mn-ea"/>
                        </a:rPr>
                        <a:t>条</a:t>
                      </a:r>
                      <a:r>
                        <a:rPr lang="ja-JP" altLang="en-US" sz="1200" b="0" kern="0" dirty="0">
                          <a:solidFill>
                            <a:schemeClr val="tx1"/>
                          </a:solidFill>
                          <a:effectLst/>
                          <a:latin typeface="+mn-ea"/>
                          <a:ea typeface="+mn-ea"/>
                        </a:rPr>
                        <a:t>）</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200" b="0" kern="0">
                          <a:solidFill>
                            <a:schemeClr val="tx1"/>
                          </a:solidFill>
                          <a:effectLst/>
                          <a:latin typeface="+mn-ea"/>
                          <a:ea typeface="+mn-ea"/>
                        </a:rPr>
                        <a:t>著作物を公に上演し，演奏する権利</a:t>
                      </a:r>
                      <a:endParaRPr lang="ja-JP" sz="1050" b="0" kern="10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l">
                        <a:spcAft>
                          <a:spcPts val="0"/>
                        </a:spcAft>
                      </a:pPr>
                      <a:r>
                        <a:rPr lang="ja-JP" sz="1200" b="0" kern="0" dirty="0" smtClean="0">
                          <a:solidFill>
                            <a:schemeClr val="tx1"/>
                          </a:solidFill>
                          <a:effectLst/>
                          <a:latin typeface="+mn-ea"/>
                          <a:ea typeface="+mn-ea"/>
                        </a:rPr>
                        <a:t>上映権</a:t>
                      </a:r>
                      <a:r>
                        <a:rPr lang="ja-JP" altLang="en-US" sz="1200" b="0" kern="0" dirty="0">
                          <a:solidFill>
                            <a:schemeClr val="tx1"/>
                          </a:solidFill>
                          <a:effectLst/>
                          <a:latin typeface="+mn-ea"/>
                          <a:ea typeface="+mn-ea"/>
                        </a:rPr>
                        <a:t>（</a:t>
                      </a:r>
                      <a:r>
                        <a:rPr lang="en-US" sz="1200" b="0" kern="0" dirty="0" smtClean="0">
                          <a:solidFill>
                            <a:schemeClr val="tx1"/>
                          </a:solidFill>
                          <a:effectLst/>
                          <a:latin typeface="+mn-ea"/>
                          <a:ea typeface="+mn-ea"/>
                        </a:rPr>
                        <a:t>22</a:t>
                      </a:r>
                      <a:r>
                        <a:rPr lang="ja-JP" sz="1200" b="0" kern="0" dirty="0">
                          <a:solidFill>
                            <a:schemeClr val="tx1"/>
                          </a:solidFill>
                          <a:effectLst/>
                          <a:latin typeface="+mn-ea"/>
                          <a:ea typeface="+mn-ea"/>
                        </a:rPr>
                        <a:t>条の</a:t>
                      </a:r>
                      <a:r>
                        <a:rPr lang="en-US" sz="1200" b="0" kern="0" dirty="0" smtClean="0">
                          <a:solidFill>
                            <a:schemeClr val="tx1"/>
                          </a:solidFill>
                          <a:effectLst/>
                          <a:latin typeface="+mn-ea"/>
                          <a:ea typeface="+mn-ea"/>
                        </a:rPr>
                        <a:t>2</a:t>
                      </a:r>
                      <a:r>
                        <a:rPr lang="ja-JP" altLang="en-US" sz="1200" b="0" kern="0" dirty="0" smtClean="0">
                          <a:solidFill>
                            <a:schemeClr val="tx1"/>
                          </a:solidFill>
                          <a:effectLst/>
                          <a:latin typeface="+mn-ea"/>
                          <a:ea typeface="+mn-ea"/>
                        </a:rPr>
                        <a:t>）</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200" b="0" kern="0">
                          <a:solidFill>
                            <a:schemeClr val="tx1"/>
                          </a:solidFill>
                          <a:effectLst/>
                          <a:latin typeface="+mn-ea"/>
                          <a:ea typeface="+mn-ea"/>
                        </a:rPr>
                        <a:t>著作物を公に上映する権利</a:t>
                      </a:r>
                      <a:endParaRPr lang="ja-JP" sz="1050" b="0" kern="10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l">
                        <a:spcAft>
                          <a:spcPts val="0"/>
                        </a:spcAft>
                      </a:pPr>
                      <a:r>
                        <a:rPr lang="ja-JP" sz="1200" b="0" kern="0" dirty="0">
                          <a:solidFill>
                            <a:schemeClr val="tx1"/>
                          </a:solidFill>
                          <a:effectLst/>
                          <a:latin typeface="+mn-ea"/>
                          <a:ea typeface="+mn-ea"/>
                        </a:rPr>
                        <a:t>公衆送信権</a:t>
                      </a:r>
                      <a:r>
                        <a:rPr lang="ja-JP" sz="1200" b="0" kern="0" dirty="0" smtClean="0">
                          <a:solidFill>
                            <a:schemeClr val="tx1"/>
                          </a:solidFill>
                          <a:effectLst/>
                          <a:latin typeface="+mn-ea"/>
                          <a:ea typeface="+mn-ea"/>
                        </a:rPr>
                        <a:t>等</a:t>
                      </a:r>
                      <a:r>
                        <a:rPr lang="ja-JP" altLang="en-US" sz="1200" b="0" kern="0" dirty="0">
                          <a:solidFill>
                            <a:schemeClr val="tx1"/>
                          </a:solidFill>
                          <a:effectLst/>
                          <a:latin typeface="+mn-ea"/>
                          <a:ea typeface="+mn-ea"/>
                        </a:rPr>
                        <a:t>（</a:t>
                      </a:r>
                      <a:r>
                        <a:rPr lang="en-US" sz="1200" b="0" kern="0" dirty="0" smtClean="0">
                          <a:solidFill>
                            <a:schemeClr val="tx1"/>
                          </a:solidFill>
                          <a:effectLst/>
                          <a:latin typeface="+mn-ea"/>
                          <a:ea typeface="+mn-ea"/>
                        </a:rPr>
                        <a:t>23</a:t>
                      </a:r>
                      <a:r>
                        <a:rPr lang="ja-JP" sz="1200" b="0" kern="0" dirty="0" smtClean="0">
                          <a:solidFill>
                            <a:schemeClr val="tx1"/>
                          </a:solidFill>
                          <a:effectLst/>
                          <a:latin typeface="+mn-ea"/>
                          <a:ea typeface="+mn-ea"/>
                        </a:rPr>
                        <a:t>条</a:t>
                      </a:r>
                      <a:r>
                        <a:rPr lang="ja-JP" altLang="en-US" sz="1200" b="0" kern="0" dirty="0">
                          <a:solidFill>
                            <a:schemeClr val="tx1"/>
                          </a:solidFill>
                          <a:effectLst/>
                          <a:latin typeface="+mn-ea"/>
                          <a:ea typeface="+mn-ea"/>
                        </a:rPr>
                        <a:t>）</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200" b="0" kern="0">
                          <a:solidFill>
                            <a:schemeClr val="tx1"/>
                          </a:solidFill>
                          <a:effectLst/>
                          <a:latin typeface="+mn-ea"/>
                          <a:ea typeface="+mn-ea"/>
                        </a:rPr>
                        <a:t>著作物を公衆送信し，あるいは，公衆送信された著作物を公に伝達する権利</a:t>
                      </a:r>
                      <a:endParaRPr lang="ja-JP" sz="1050" b="0" kern="10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l">
                        <a:spcAft>
                          <a:spcPts val="0"/>
                        </a:spcAft>
                      </a:pPr>
                      <a:r>
                        <a:rPr lang="ja-JP" sz="1200" b="0" kern="0" dirty="0" smtClean="0">
                          <a:solidFill>
                            <a:schemeClr val="tx1"/>
                          </a:solidFill>
                          <a:effectLst/>
                          <a:latin typeface="+mn-ea"/>
                          <a:ea typeface="+mn-ea"/>
                        </a:rPr>
                        <a:t>口述権</a:t>
                      </a:r>
                      <a:r>
                        <a:rPr lang="ja-JP" altLang="en-US" sz="1200" b="0" kern="0" dirty="0">
                          <a:solidFill>
                            <a:schemeClr val="tx1"/>
                          </a:solidFill>
                          <a:effectLst/>
                          <a:latin typeface="+mn-ea"/>
                          <a:ea typeface="+mn-ea"/>
                        </a:rPr>
                        <a:t>（</a:t>
                      </a:r>
                      <a:r>
                        <a:rPr lang="en-US" sz="1200" b="0" kern="0" dirty="0" smtClean="0">
                          <a:solidFill>
                            <a:schemeClr val="tx1"/>
                          </a:solidFill>
                          <a:effectLst/>
                          <a:latin typeface="+mn-ea"/>
                          <a:ea typeface="+mn-ea"/>
                        </a:rPr>
                        <a:t>24</a:t>
                      </a:r>
                      <a:r>
                        <a:rPr lang="ja-JP" sz="1200" b="0" kern="0" dirty="0" smtClean="0">
                          <a:solidFill>
                            <a:schemeClr val="tx1"/>
                          </a:solidFill>
                          <a:effectLst/>
                          <a:latin typeface="+mn-ea"/>
                          <a:ea typeface="+mn-ea"/>
                        </a:rPr>
                        <a:t>条</a:t>
                      </a:r>
                      <a:r>
                        <a:rPr lang="ja-JP" altLang="en-US" sz="1200" b="0" kern="0" dirty="0">
                          <a:solidFill>
                            <a:schemeClr val="tx1"/>
                          </a:solidFill>
                          <a:effectLst/>
                          <a:latin typeface="+mn-ea"/>
                          <a:ea typeface="+mn-ea"/>
                        </a:rPr>
                        <a:t>）</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200" b="0" kern="0">
                          <a:solidFill>
                            <a:schemeClr val="tx1"/>
                          </a:solidFill>
                          <a:effectLst/>
                          <a:latin typeface="+mn-ea"/>
                          <a:ea typeface="+mn-ea"/>
                        </a:rPr>
                        <a:t>著作物を口頭で公に伝える権利</a:t>
                      </a:r>
                      <a:endParaRPr lang="ja-JP" sz="1050" b="0" kern="10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l">
                        <a:spcAft>
                          <a:spcPts val="0"/>
                        </a:spcAft>
                      </a:pPr>
                      <a:r>
                        <a:rPr lang="ja-JP" sz="1200" b="0" kern="0" dirty="0" smtClean="0">
                          <a:solidFill>
                            <a:schemeClr val="tx1"/>
                          </a:solidFill>
                          <a:effectLst/>
                          <a:latin typeface="+mn-ea"/>
                          <a:ea typeface="+mn-ea"/>
                        </a:rPr>
                        <a:t>展示権</a:t>
                      </a:r>
                      <a:r>
                        <a:rPr lang="ja-JP" altLang="en-US" sz="1200" b="0" kern="0" dirty="0">
                          <a:solidFill>
                            <a:schemeClr val="tx1"/>
                          </a:solidFill>
                          <a:effectLst/>
                          <a:latin typeface="+mn-ea"/>
                          <a:ea typeface="+mn-ea"/>
                        </a:rPr>
                        <a:t>（</a:t>
                      </a:r>
                      <a:r>
                        <a:rPr lang="en-US" sz="1200" b="0" kern="0" dirty="0" smtClean="0">
                          <a:solidFill>
                            <a:schemeClr val="tx1"/>
                          </a:solidFill>
                          <a:effectLst/>
                          <a:latin typeface="+mn-ea"/>
                          <a:ea typeface="+mn-ea"/>
                        </a:rPr>
                        <a:t>25</a:t>
                      </a:r>
                      <a:r>
                        <a:rPr lang="ja-JP" sz="1200" b="0" kern="0" dirty="0" smtClean="0">
                          <a:solidFill>
                            <a:schemeClr val="tx1"/>
                          </a:solidFill>
                          <a:effectLst/>
                          <a:latin typeface="+mn-ea"/>
                          <a:ea typeface="+mn-ea"/>
                        </a:rPr>
                        <a:t>条</a:t>
                      </a:r>
                      <a:r>
                        <a:rPr lang="ja-JP" altLang="en-US" sz="1200" b="0" kern="0" dirty="0">
                          <a:solidFill>
                            <a:schemeClr val="tx1"/>
                          </a:solidFill>
                          <a:effectLst/>
                          <a:latin typeface="+mn-ea"/>
                          <a:ea typeface="+mn-ea"/>
                        </a:rPr>
                        <a:t>）</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200" b="0" kern="0">
                          <a:solidFill>
                            <a:schemeClr val="tx1"/>
                          </a:solidFill>
                          <a:effectLst/>
                          <a:latin typeface="+mn-ea"/>
                          <a:ea typeface="+mn-ea"/>
                        </a:rPr>
                        <a:t>美術の著作物又は未発行の写真の著作物を原作品により公に展示する権利</a:t>
                      </a:r>
                      <a:endParaRPr lang="ja-JP" sz="1050" b="0" kern="10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l">
                        <a:spcAft>
                          <a:spcPts val="0"/>
                        </a:spcAft>
                      </a:pPr>
                      <a:r>
                        <a:rPr lang="ja-JP" sz="1200" b="0" kern="0" dirty="0" smtClean="0">
                          <a:solidFill>
                            <a:schemeClr val="tx1"/>
                          </a:solidFill>
                          <a:effectLst/>
                          <a:latin typeface="+mn-ea"/>
                          <a:ea typeface="+mn-ea"/>
                        </a:rPr>
                        <a:t>頒布権</a:t>
                      </a:r>
                      <a:r>
                        <a:rPr lang="ja-JP" altLang="en-US" sz="1200" b="0" kern="0" dirty="0">
                          <a:solidFill>
                            <a:schemeClr val="tx1"/>
                          </a:solidFill>
                          <a:effectLst/>
                          <a:latin typeface="+mn-ea"/>
                          <a:ea typeface="+mn-ea"/>
                        </a:rPr>
                        <a:t>（</a:t>
                      </a:r>
                      <a:r>
                        <a:rPr lang="en-US" sz="1200" b="0" kern="0" dirty="0" smtClean="0">
                          <a:solidFill>
                            <a:schemeClr val="tx1"/>
                          </a:solidFill>
                          <a:effectLst/>
                          <a:latin typeface="+mn-ea"/>
                          <a:ea typeface="+mn-ea"/>
                        </a:rPr>
                        <a:t>26</a:t>
                      </a:r>
                      <a:r>
                        <a:rPr lang="ja-JP" sz="1200" b="0" kern="0" dirty="0" smtClean="0">
                          <a:solidFill>
                            <a:schemeClr val="tx1"/>
                          </a:solidFill>
                          <a:effectLst/>
                          <a:latin typeface="+mn-ea"/>
                          <a:ea typeface="+mn-ea"/>
                        </a:rPr>
                        <a:t>条</a:t>
                      </a:r>
                      <a:r>
                        <a:rPr lang="ja-JP" altLang="en-US" sz="1200" b="0" kern="0" dirty="0">
                          <a:solidFill>
                            <a:schemeClr val="tx1"/>
                          </a:solidFill>
                          <a:effectLst/>
                          <a:latin typeface="+mn-ea"/>
                          <a:ea typeface="+mn-ea"/>
                        </a:rPr>
                        <a:t>）</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200" b="0" kern="0">
                          <a:solidFill>
                            <a:schemeClr val="tx1"/>
                          </a:solidFill>
                          <a:effectLst/>
                          <a:latin typeface="+mn-ea"/>
                          <a:ea typeface="+mn-ea"/>
                        </a:rPr>
                        <a:t>映画の著作物をその複製物の譲渡又は貸与により公衆に提供する権利</a:t>
                      </a:r>
                      <a:endParaRPr lang="ja-JP" sz="1050" b="0" kern="10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l">
                        <a:spcAft>
                          <a:spcPts val="0"/>
                        </a:spcAft>
                      </a:pPr>
                      <a:r>
                        <a:rPr lang="ja-JP" sz="1200" b="0" kern="0" dirty="0" smtClean="0">
                          <a:solidFill>
                            <a:schemeClr val="tx1"/>
                          </a:solidFill>
                          <a:effectLst/>
                          <a:latin typeface="+mn-ea"/>
                          <a:ea typeface="+mn-ea"/>
                        </a:rPr>
                        <a:t>譲渡権</a:t>
                      </a:r>
                      <a:r>
                        <a:rPr lang="ja-JP" altLang="en-US" sz="1200" b="0" kern="0" dirty="0">
                          <a:solidFill>
                            <a:schemeClr val="tx1"/>
                          </a:solidFill>
                          <a:effectLst/>
                          <a:latin typeface="+mn-ea"/>
                          <a:ea typeface="+mn-ea"/>
                        </a:rPr>
                        <a:t>（</a:t>
                      </a:r>
                      <a:r>
                        <a:rPr lang="en-US" sz="1200" b="0" kern="0" dirty="0" smtClean="0">
                          <a:solidFill>
                            <a:schemeClr val="tx1"/>
                          </a:solidFill>
                          <a:effectLst/>
                          <a:latin typeface="+mn-ea"/>
                          <a:ea typeface="+mn-ea"/>
                        </a:rPr>
                        <a:t>26</a:t>
                      </a:r>
                      <a:r>
                        <a:rPr lang="ja-JP" sz="1200" b="0" kern="0" dirty="0">
                          <a:solidFill>
                            <a:schemeClr val="tx1"/>
                          </a:solidFill>
                          <a:effectLst/>
                          <a:latin typeface="+mn-ea"/>
                          <a:ea typeface="+mn-ea"/>
                        </a:rPr>
                        <a:t>条の</a:t>
                      </a:r>
                      <a:r>
                        <a:rPr lang="en-US" sz="1200" b="0" kern="0" dirty="0" smtClean="0">
                          <a:solidFill>
                            <a:schemeClr val="tx1"/>
                          </a:solidFill>
                          <a:effectLst/>
                          <a:latin typeface="+mn-ea"/>
                          <a:ea typeface="+mn-ea"/>
                        </a:rPr>
                        <a:t>2</a:t>
                      </a:r>
                      <a:r>
                        <a:rPr lang="ja-JP" altLang="en-US" sz="1200" b="0" kern="0" dirty="0" smtClean="0">
                          <a:solidFill>
                            <a:schemeClr val="tx1"/>
                          </a:solidFill>
                          <a:effectLst/>
                          <a:latin typeface="+mn-ea"/>
                          <a:ea typeface="+mn-ea"/>
                        </a:rPr>
                        <a:t>）</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200" b="0" kern="0">
                          <a:solidFill>
                            <a:schemeClr val="tx1"/>
                          </a:solidFill>
                          <a:effectLst/>
                          <a:latin typeface="+mn-ea"/>
                          <a:ea typeface="+mn-ea"/>
                        </a:rPr>
                        <a:t>映画の著作物を除く著作物をその原作品又は複製物の譲渡により公衆に提供する権利</a:t>
                      </a:r>
                      <a:r>
                        <a:rPr lang="en-US" sz="1200" b="0" kern="0">
                          <a:solidFill>
                            <a:schemeClr val="tx1"/>
                          </a:solidFill>
                          <a:effectLst/>
                          <a:latin typeface="+mn-ea"/>
                          <a:ea typeface="+mn-ea"/>
                        </a:rPr>
                        <a:t>(</a:t>
                      </a:r>
                      <a:r>
                        <a:rPr lang="ja-JP" sz="1200" b="0" kern="0">
                          <a:solidFill>
                            <a:schemeClr val="tx1"/>
                          </a:solidFill>
                          <a:effectLst/>
                          <a:latin typeface="+mn-ea"/>
                          <a:ea typeface="+mn-ea"/>
                        </a:rPr>
                        <a:t>一旦適法に譲渡された著作物のその後の譲渡には，譲渡権が及ばない</a:t>
                      </a:r>
                      <a:r>
                        <a:rPr lang="en-US" sz="1200" b="0" kern="0">
                          <a:solidFill>
                            <a:schemeClr val="tx1"/>
                          </a:solidFill>
                          <a:effectLst/>
                          <a:latin typeface="+mn-ea"/>
                          <a:ea typeface="+mn-ea"/>
                        </a:rPr>
                        <a:t>)</a:t>
                      </a:r>
                      <a:endParaRPr lang="ja-JP" sz="1050" b="0" kern="10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l">
                        <a:spcAft>
                          <a:spcPts val="0"/>
                        </a:spcAft>
                      </a:pPr>
                      <a:r>
                        <a:rPr lang="ja-JP" sz="1200" b="0" kern="0" dirty="0" smtClean="0">
                          <a:solidFill>
                            <a:schemeClr val="tx1"/>
                          </a:solidFill>
                          <a:effectLst/>
                          <a:latin typeface="+mn-ea"/>
                          <a:ea typeface="+mn-ea"/>
                        </a:rPr>
                        <a:t>貸与権</a:t>
                      </a:r>
                      <a:r>
                        <a:rPr lang="ja-JP" altLang="en-US" sz="1200" b="0" kern="0" dirty="0">
                          <a:solidFill>
                            <a:schemeClr val="tx1"/>
                          </a:solidFill>
                          <a:effectLst/>
                          <a:latin typeface="+mn-ea"/>
                          <a:ea typeface="+mn-ea"/>
                        </a:rPr>
                        <a:t>（</a:t>
                      </a:r>
                      <a:r>
                        <a:rPr lang="en-US" sz="1200" b="0" kern="0" dirty="0" smtClean="0">
                          <a:solidFill>
                            <a:schemeClr val="tx1"/>
                          </a:solidFill>
                          <a:effectLst/>
                          <a:latin typeface="+mn-ea"/>
                          <a:ea typeface="+mn-ea"/>
                        </a:rPr>
                        <a:t>26</a:t>
                      </a:r>
                      <a:r>
                        <a:rPr lang="ja-JP" sz="1200" b="0" kern="0" dirty="0">
                          <a:solidFill>
                            <a:schemeClr val="tx1"/>
                          </a:solidFill>
                          <a:effectLst/>
                          <a:latin typeface="+mn-ea"/>
                          <a:ea typeface="+mn-ea"/>
                        </a:rPr>
                        <a:t>条の</a:t>
                      </a:r>
                      <a:r>
                        <a:rPr lang="en-US" sz="1200" b="0" kern="0" dirty="0" smtClean="0">
                          <a:solidFill>
                            <a:schemeClr val="tx1"/>
                          </a:solidFill>
                          <a:effectLst/>
                          <a:latin typeface="+mn-ea"/>
                          <a:ea typeface="+mn-ea"/>
                        </a:rPr>
                        <a:t>3</a:t>
                      </a:r>
                      <a:r>
                        <a:rPr lang="ja-JP" altLang="en-US" sz="1200" b="0" kern="0" dirty="0" smtClean="0">
                          <a:solidFill>
                            <a:schemeClr val="tx1"/>
                          </a:solidFill>
                          <a:effectLst/>
                          <a:latin typeface="+mn-ea"/>
                          <a:ea typeface="+mn-ea"/>
                        </a:rPr>
                        <a:t>）</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200" b="0" kern="0">
                          <a:solidFill>
                            <a:schemeClr val="tx1"/>
                          </a:solidFill>
                          <a:effectLst/>
                          <a:latin typeface="+mn-ea"/>
                          <a:ea typeface="+mn-ea"/>
                        </a:rPr>
                        <a:t>映画の著作物を除く著作物をその複製物の貸与により公衆に提供する権利</a:t>
                      </a:r>
                      <a:endParaRPr lang="ja-JP" sz="1050" b="0" kern="10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l">
                        <a:spcAft>
                          <a:spcPts val="0"/>
                        </a:spcAft>
                      </a:pPr>
                      <a:r>
                        <a:rPr lang="ja-JP" sz="1200" b="0" kern="0" dirty="0">
                          <a:solidFill>
                            <a:schemeClr val="tx1"/>
                          </a:solidFill>
                          <a:effectLst/>
                          <a:latin typeface="+mn-ea"/>
                          <a:ea typeface="+mn-ea"/>
                        </a:rPr>
                        <a:t>翻訳権・翻案権</a:t>
                      </a:r>
                      <a:r>
                        <a:rPr lang="ja-JP" sz="1200" b="0" kern="0" dirty="0" smtClean="0">
                          <a:solidFill>
                            <a:schemeClr val="tx1"/>
                          </a:solidFill>
                          <a:effectLst/>
                          <a:latin typeface="+mn-ea"/>
                          <a:ea typeface="+mn-ea"/>
                        </a:rPr>
                        <a:t>等</a:t>
                      </a:r>
                      <a:r>
                        <a:rPr lang="ja-JP" altLang="en-US" sz="1200" b="0" kern="0" dirty="0">
                          <a:solidFill>
                            <a:schemeClr val="tx1"/>
                          </a:solidFill>
                          <a:effectLst/>
                          <a:latin typeface="+mn-ea"/>
                          <a:ea typeface="+mn-ea"/>
                        </a:rPr>
                        <a:t>（</a:t>
                      </a:r>
                      <a:r>
                        <a:rPr lang="en-US" sz="1200" b="0" kern="0" dirty="0" smtClean="0">
                          <a:solidFill>
                            <a:schemeClr val="tx1"/>
                          </a:solidFill>
                          <a:effectLst/>
                          <a:latin typeface="+mn-ea"/>
                          <a:ea typeface="+mn-ea"/>
                        </a:rPr>
                        <a:t>27</a:t>
                      </a:r>
                      <a:r>
                        <a:rPr lang="ja-JP" sz="1200" b="0" kern="0" dirty="0" smtClean="0">
                          <a:solidFill>
                            <a:schemeClr val="tx1"/>
                          </a:solidFill>
                          <a:effectLst/>
                          <a:latin typeface="+mn-ea"/>
                          <a:ea typeface="+mn-ea"/>
                        </a:rPr>
                        <a:t>条</a:t>
                      </a:r>
                      <a:r>
                        <a:rPr lang="ja-JP" altLang="en-US" sz="1200" b="0" kern="0" dirty="0">
                          <a:solidFill>
                            <a:schemeClr val="tx1"/>
                          </a:solidFill>
                          <a:effectLst/>
                          <a:latin typeface="+mn-ea"/>
                          <a:ea typeface="+mn-ea"/>
                        </a:rPr>
                        <a:t>）</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200" b="0" kern="0">
                          <a:solidFill>
                            <a:schemeClr val="tx1"/>
                          </a:solidFill>
                          <a:effectLst/>
                          <a:latin typeface="+mn-ea"/>
                          <a:ea typeface="+mn-ea"/>
                        </a:rPr>
                        <a:t>著作物を翻訳し，編曲し，変形し，脚色し，映画化し，その他翻案する権利</a:t>
                      </a:r>
                      <a:endParaRPr lang="ja-JP" sz="1050" b="0" kern="10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l">
                        <a:spcAft>
                          <a:spcPts val="0"/>
                        </a:spcAft>
                      </a:pPr>
                      <a:r>
                        <a:rPr lang="ja-JP" sz="1200" b="0" kern="0" dirty="0">
                          <a:solidFill>
                            <a:schemeClr val="tx1"/>
                          </a:solidFill>
                          <a:effectLst/>
                          <a:latin typeface="+mn-ea"/>
                          <a:ea typeface="+mn-ea"/>
                        </a:rPr>
                        <a:t>二次的著作物の利用に関する</a:t>
                      </a:r>
                      <a:r>
                        <a:rPr lang="ja-JP" sz="1200" b="0" kern="0" dirty="0" smtClean="0">
                          <a:solidFill>
                            <a:schemeClr val="tx1"/>
                          </a:solidFill>
                          <a:effectLst/>
                          <a:latin typeface="+mn-ea"/>
                          <a:ea typeface="+mn-ea"/>
                        </a:rPr>
                        <a:t>権利</a:t>
                      </a:r>
                      <a:r>
                        <a:rPr lang="ja-JP" altLang="en-US" sz="1200" b="0" kern="0" dirty="0">
                          <a:solidFill>
                            <a:schemeClr val="tx1"/>
                          </a:solidFill>
                          <a:effectLst/>
                          <a:latin typeface="+mn-ea"/>
                          <a:ea typeface="+mn-ea"/>
                        </a:rPr>
                        <a:t>（</a:t>
                      </a:r>
                      <a:r>
                        <a:rPr lang="en-US" sz="1200" b="0" kern="0" dirty="0" smtClean="0">
                          <a:solidFill>
                            <a:schemeClr val="tx1"/>
                          </a:solidFill>
                          <a:effectLst/>
                          <a:latin typeface="+mn-ea"/>
                          <a:ea typeface="+mn-ea"/>
                        </a:rPr>
                        <a:t>28</a:t>
                      </a:r>
                      <a:r>
                        <a:rPr lang="ja-JP" sz="1200" b="0" kern="0" dirty="0" smtClean="0">
                          <a:solidFill>
                            <a:schemeClr val="tx1"/>
                          </a:solidFill>
                          <a:effectLst/>
                          <a:latin typeface="+mn-ea"/>
                          <a:ea typeface="+mn-ea"/>
                        </a:rPr>
                        <a:t>条</a:t>
                      </a:r>
                      <a:r>
                        <a:rPr lang="ja-JP" altLang="en-US" sz="1200" b="0" kern="0" dirty="0">
                          <a:solidFill>
                            <a:schemeClr val="tx1"/>
                          </a:solidFill>
                          <a:effectLst/>
                          <a:latin typeface="+mn-ea"/>
                          <a:ea typeface="+mn-ea"/>
                        </a:rPr>
                        <a:t>）</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200" b="0" kern="0" dirty="0">
                          <a:solidFill>
                            <a:schemeClr val="tx1"/>
                          </a:solidFill>
                          <a:effectLst/>
                          <a:latin typeface="+mn-ea"/>
                          <a:ea typeface="+mn-ea"/>
                        </a:rPr>
                        <a:t>翻訳物，翻案物などの二次的著作物を利用する権利</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9511" name="正方形/長方形 6"/>
          <p:cNvSpPr>
            <a:spLocks noChangeArrowheads="1"/>
          </p:cNvSpPr>
          <p:nvPr/>
        </p:nvSpPr>
        <p:spPr bwMode="auto">
          <a:xfrm>
            <a:off x="581025" y="1184275"/>
            <a:ext cx="5110163" cy="307975"/>
          </a:xfrm>
          <a:prstGeom prst="rect">
            <a:avLst/>
          </a:prstGeom>
          <a:noFill/>
          <a:ln w="9525">
            <a:noFill/>
            <a:miter lim="800000"/>
            <a:headEnd/>
            <a:tailEnd/>
          </a:ln>
        </p:spPr>
        <p:txBody>
          <a:bodyPr>
            <a:spAutoFit/>
          </a:bodyPr>
          <a:lstStyle/>
          <a:p>
            <a:r>
              <a:rPr lang="ja-JP" altLang="en-US" sz="1400" b="1"/>
              <a:t>○</a:t>
            </a:r>
            <a:r>
              <a:rPr lang="ja-JP" altLang="ja-JP" sz="1400" b="1"/>
              <a:t>著作者の人格権</a:t>
            </a:r>
            <a:r>
              <a:rPr lang="ja-JP" altLang="en-US" sz="1400" b="1"/>
              <a:t>（</a:t>
            </a:r>
            <a:r>
              <a:rPr lang="ja-JP" altLang="ja-JP" sz="1400" b="1"/>
              <a:t>著作者の人格的利益を保護する権利</a:t>
            </a:r>
            <a:r>
              <a:rPr lang="ja-JP" altLang="en-US" sz="1400" b="1"/>
              <a:t>）</a:t>
            </a:r>
            <a:r>
              <a:rPr lang="en-US" altLang="ja-JP" sz="1400" b="1"/>
              <a:t>  </a:t>
            </a:r>
            <a:endParaRPr lang="ja-JP" altLang="ja-JP" sz="1400" b="1"/>
          </a:p>
        </p:txBody>
      </p:sp>
      <p:sp>
        <p:nvSpPr>
          <p:cNvPr id="19512" name="正方形/長方形 7"/>
          <p:cNvSpPr>
            <a:spLocks noChangeArrowheads="1"/>
          </p:cNvSpPr>
          <p:nvPr/>
        </p:nvSpPr>
        <p:spPr bwMode="auto">
          <a:xfrm>
            <a:off x="568325" y="2473325"/>
            <a:ext cx="5021263" cy="307975"/>
          </a:xfrm>
          <a:prstGeom prst="rect">
            <a:avLst/>
          </a:prstGeom>
          <a:noFill/>
          <a:ln w="9525">
            <a:noFill/>
            <a:miter lim="800000"/>
            <a:headEnd/>
            <a:tailEnd/>
          </a:ln>
        </p:spPr>
        <p:txBody>
          <a:bodyPr>
            <a:spAutoFit/>
          </a:bodyPr>
          <a:lstStyle/>
          <a:p>
            <a:r>
              <a:rPr lang="ja-JP" altLang="en-US" sz="1400" b="1"/>
              <a:t>○</a:t>
            </a:r>
            <a:r>
              <a:rPr lang="ja-JP" altLang="ja-JP" sz="1400" b="1"/>
              <a:t>著作権</a:t>
            </a:r>
            <a:r>
              <a:rPr lang="ja-JP" altLang="en-US" sz="1400" b="1"/>
              <a:t>（</a:t>
            </a:r>
            <a:r>
              <a:rPr lang="ja-JP" altLang="ja-JP" sz="1400" b="1"/>
              <a:t>財産権</a:t>
            </a:r>
            <a:r>
              <a:rPr lang="ja-JP" altLang="en-US" sz="1400" b="1"/>
              <a:t>）（</a:t>
            </a:r>
            <a:r>
              <a:rPr lang="ja-JP" altLang="ja-JP" sz="1400" b="1"/>
              <a:t>著作物の利用を許諾したり禁止する権利</a:t>
            </a:r>
            <a:r>
              <a:rPr lang="ja-JP" altLang="en-US" sz="1400" b="1"/>
              <a:t>）</a:t>
            </a:r>
            <a:endParaRPr lang="ja-JP" altLang="ja-JP" sz="1400" b="1"/>
          </a:p>
        </p:txBody>
      </p:sp>
      <p:sp>
        <p:nvSpPr>
          <p:cNvPr id="19513" name="正方形/長方形 8"/>
          <p:cNvSpPr>
            <a:spLocks noChangeArrowheads="1"/>
          </p:cNvSpPr>
          <p:nvPr/>
        </p:nvSpPr>
        <p:spPr bwMode="auto">
          <a:xfrm>
            <a:off x="2684463" y="6129338"/>
            <a:ext cx="6015037" cy="261937"/>
          </a:xfrm>
          <a:prstGeom prst="rect">
            <a:avLst/>
          </a:prstGeom>
          <a:noFill/>
          <a:ln w="9525">
            <a:noFill/>
            <a:miter lim="800000"/>
            <a:headEnd/>
            <a:tailEnd/>
          </a:ln>
        </p:spPr>
        <p:txBody>
          <a:bodyPr>
            <a:spAutoFit/>
          </a:bodyPr>
          <a:lstStyle/>
          <a:p>
            <a:r>
              <a:rPr lang="ja-JP" altLang="ja-JP" sz="1100"/>
              <a:t>【出典】</a:t>
            </a:r>
            <a:r>
              <a:rPr lang="ja-JP" altLang="en-US" sz="1100"/>
              <a:t>　</a:t>
            </a:r>
            <a:r>
              <a:rPr lang="ja-JP" altLang="ja-JP" sz="1100"/>
              <a:t>文化庁ウェブサイト（</a:t>
            </a:r>
            <a:r>
              <a:rPr lang="en-US" altLang="ja-JP" sz="1100"/>
              <a:t>http://www.bunka.go.jp/chosakuken/gaiyou/kenrinaiyou.html</a:t>
            </a:r>
            <a:r>
              <a:rPr lang="ja-JP" altLang="ja-JP" sz="1100"/>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タイトル 1"/>
          <p:cNvSpPr>
            <a:spLocks noGrp="1"/>
          </p:cNvSpPr>
          <p:nvPr>
            <p:ph type="title"/>
          </p:nvPr>
        </p:nvSpPr>
        <p:spPr>
          <a:xfrm>
            <a:off x="457200" y="12700"/>
            <a:ext cx="8229600" cy="963613"/>
          </a:xfrm>
        </p:spPr>
        <p:txBody>
          <a:bodyPr/>
          <a:lstStyle/>
          <a:p>
            <a:r>
              <a:rPr lang="ja-JP" altLang="en-US" sz="2400" dirty="0" smtClean="0"/>
              <a:t>参考２：関連法令（２）国有財産法等</a:t>
            </a:r>
          </a:p>
        </p:txBody>
      </p:sp>
      <p:sp>
        <p:nvSpPr>
          <p:cNvPr id="4" name="スライド番号プレースホルダー 3"/>
          <p:cNvSpPr>
            <a:spLocks noGrp="1"/>
          </p:cNvSpPr>
          <p:nvPr>
            <p:ph type="sldNum" sz="quarter" idx="10"/>
          </p:nvPr>
        </p:nvSpPr>
        <p:spPr/>
        <p:txBody>
          <a:bodyPr/>
          <a:lstStyle/>
          <a:p>
            <a:pPr>
              <a:defRPr/>
            </a:pPr>
            <a:fld id="{32D29652-B11B-47D1-98C4-A91E36EFE6F3}" type="slidenum">
              <a:rPr lang="ja-JP" altLang="en-US" smtClean="0"/>
              <a:pPr>
                <a:defRPr/>
              </a:pPr>
              <a:t>8</a:t>
            </a:fld>
            <a:endParaRPr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2914186162"/>
              </p:ext>
            </p:extLst>
          </p:nvPr>
        </p:nvGraphicFramePr>
        <p:xfrm>
          <a:off x="816935" y="1531088"/>
          <a:ext cx="7406639" cy="834390"/>
        </p:xfrm>
        <a:graphic>
          <a:graphicData uri="http://schemas.openxmlformats.org/drawingml/2006/table">
            <a:tbl>
              <a:tblPr firstRow="1" firstCol="1" bandRow="1">
                <a:tableStyleId>{5C22544A-7EE6-4342-B048-85BDC9FD1C3A}</a:tableStyleId>
              </a:tblPr>
              <a:tblGrid>
                <a:gridCol w="1341474"/>
                <a:gridCol w="1605517"/>
                <a:gridCol w="4459648"/>
              </a:tblGrid>
              <a:tr h="88516">
                <a:tc>
                  <a:txBody>
                    <a:bodyPr/>
                    <a:lstStyle/>
                    <a:p>
                      <a:pPr algn="l">
                        <a:spcAft>
                          <a:spcPts val="0"/>
                        </a:spcAft>
                      </a:pP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050" b="0" kern="100" dirty="0" smtClean="0">
                          <a:solidFill>
                            <a:schemeClr val="tx1"/>
                          </a:solidFill>
                          <a:effectLst/>
                          <a:latin typeface="+mn-ea"/>
                          <a:ea typeface="+mn-ea"/>
                          <a:cs typeface="Times New Roman"/>
                        </a:rPr>
                        <a:t>条文</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050" b="0" kern="100" dirty="0" smtClean="0">
                          <a:solidFill>
                            <a:schemeClr val="tx1"/>
                          </a:solidFill>
                          <a:effectLst/>
                          <a:latin typeface="+mn-ea"/>
                          <a:ea typeface="+mn-ea"/>
                          <a:cs typeface="Times New Roman"/>
                        </a:rPr>
                        <a:t>内容</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8516">
                <a:tc>
                  <a:txBody>
                    <a:bodyPr/>
                    <a:lstStyle/>
                    <a:p>
                      <a:pPr algn="l">
                        <a:spcAft>
                          <a:spcPts val="0"/>
                        </a:spcAft>
                      </a:pPr>
                      <a:r>
                        <a:rPr lang="ja-JP" altLang="en-US" sz="1200" b="0" kern="0" dirty="0" smtClean="0">
                          <a:solidFill>
                            <a:schemeClr val="tx1"/>
                          </a:solidFill>
                          <a:effectLst/>
                          <a:latin typeface="+mn-ea"/>
                          <a:ea typeface="+mn-ea"/>
                        </a:rPr>
                        <a:t>国有財産</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050" b="0" kern="100" dirty="0" smtClean="0">
                          <a:solidFill>
                            <a:schemeClr val="tx1"/>
                          </a:solidFill>
                          <a:effectLst/>
                          <a:latin typeface="+mn-ea"/>
                          <a:ea typeface="+mn-ea"/>
                          <a:cs typeface="Times New Roman"/>
                        </a:rPr>
                        <a:t>国有財産法第２条５項</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050" b="0" kern="100" dirty="0" smtClean="0">
                          <a:solidFill>
                            <a:schemeClr val="tx1"/>
                          </a:solidFill>
                          <a:effectLst/>
                          <a:latin typeface="+mn-ea"/>
                          <a:ea typeface="+mn-ea"/>
                          <a:cs typeface="Times New Roman"/>
                        </a:rPr>
                        <a:t>　特許権、著作権、商標権、実用新案権その他これらに準ずる権利</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l">
                        <a:spcAft>
                          <a:spcPts val="0"/>
                        </a:spcAft>
                      </a:pPr>
                      <a:r>
                        <a:rPr lang="ja-JP" altLang="en-US" sz="1050" b="0" kern="100" dirty="0" smtClean="0">
                          <a:solidFill>
                            <a:schemeClr val="tx1"/>
                          </a:solidFill>
                          <a:effectLst/>
                          <a:latin typeface="+mn-ea"/>
                          <a:ea typeface="+mn-ea"/>
                          <a:cs typeface="Times New Roman"/>
                        </a:rPr>
                        <a:t>地方公共団体の公有財産</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050" b="0" kern="100" dirty="0" smtClean="0">
                          <a:solidFill>
                            <a:schemeClr val="tx1"/>
                          </a:solidFill>
                          <a:effectLst/>
                          <a:latin typeface="+mn-ea"/>
                          <a:ea typeface="+mn-ea"/>
                          <a:cs typeface="Times New Roman"/>
                        </a:rPr>
                        <a:t>地方自治法第２３８条５項</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050" b="0" kern="100" dirty="0" smtClean="0">
                          <a:solidFill>
                            <a:schemeClr val="tx1"/>
                          </a:solidFill>
                          <a:effectLst/>
                          <a:latin typeface="+mn-ea"/>
                          <a:ea typeface="+mn-ea"/>
                          <a:cs typeface="Times New Roman"/>
                        </a:rPr>
                        <a:t>　特許権、著作権、商標権、実用新案権その他これらに準ずる権利 </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668195579"/>
              </p:ext>
            </p:extLst>
          </p:nvPr>
        </p:nvGraphicFramePr>
        <p:xfrm>
          <a:off x="811213" y="2866851"/>
          <a:ext cx="7469311" cy="3497580"/>
        </p:xfrm>
        <a:graphic>
          <a:graphicData uri="http://schemas.openxmlformats.org/drawingml/2006/table">
            <a:tbl>
              <a:tblPr firstRow="1" firstCol="1" bandRow="1">
                <a:tableStyleId>{5C22544A-7EE6-4342-B048-85BDC9FD1C3A}</a:tableStyleId>
              </a:tblPr>
              <a:tblGrid>
                <a:gridCol w="1166443"/>
                <a:gridCol w="2604977"/>
                <a:gridCol w="2594344"/>
                <a:gridCol w="1103547"/>
              </a:tblGrid>
              <a:tr h="0">
                <a:tc>
                  <a:txBody>
                    <a:bodyPr/>
                    <a:lstStyle/>
                    <a:p>
                      <a:pPr algn="l">
                        <a:spcAft>
                          <a:spcPts val="0"/>
                        </a:spcAft>
                      </a:pPr>
                      <a:r>
                        <a:rPr lang="ja-JP" altLang="en-US" sz="1050" b="0" kern="100" dirty="0" smtClean="0">
                          <a:solidFill>
                            <a:schemeClr val="tx1"/>
                          </a:solidFill>
                          <a:effectLst/>
                          <a:latin typeface="+mn-ea"/>
                          <a:ea typeface="+mn-ea"/>
                          <a:cs typeface="Times New Roman"/>
                        </a:rPr>
                        <a:t>財産</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050" b="0" kern="100" dirty="0" smtClean="0">
                          <a:solidFill>
                            <a:schemeClr val="tx1"/>
                          </a:solidFill>
                          <a:effectLst/>
                          <a:latin typeface="+mn-ea"/>
                          <a:ea typeface="+mn-ea"/>
                          <a:cs typeface="Times New Roman"/>
                        </a:rPr>
                        <a:t>行為</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050" b="0" kern="100" dirty="0" smtClean="0">
                          <a:solidFill>
                            <a:schemeClr val="tx1"/>
                          </a:solidFill>
                          <a:effectLst/>
                          <a:latin typeface="+mn-ea"/>
                          <a:ea typeface="+mn-ea"/>
                          <a:cs typeface="Times New Roman"/>
                        </a:rPr>
                        <a:t>制限</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050" b="0" kern="100" dirty="0" smtClean="0">
                          <a:solidFill>
                            <a:schemeClr val="tx1"/>
                          </a:solidFill>
                          <a:effectLst/>
                          <a:latin typeface="+mn-ea"/>
                          <a:ea typeface="+mn-ea"/>
                          <a:cs typeface="Times New Roman"/>
                        </a:rPr>
                        <a:t>条文</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rowSpan="3">
                  <a:txBody>
                    <a:bodyPr/>
                    <a:lstStyle/>
                    <a:p>
                      <a:pPr algn="l">
                        <a:spcAft>
                          <a:spcPts val="0"/>
                        </a:spcAft>
                      </a:pPr>
                      <a:r>
                        <a:rPr lang="ja-JP" altLang="en-US" sz="1050" b="0" kern="100" dirty="0" smtClean="0">
                          <a:solidFill>
                            <a:schemeClr val="tx1"/>
                          </a:solidFill>
                          <a:effectLst/>
                          <a:latin typeface="+mn-ea"/>
                          <a:ea typeface="+mn-ea"/>
                          <a:cs typeface="Times New Roman"/>
                        </a:rPr>
                        <a:t>国有財産</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050" b="0" kern="100" dirty="0" smtClean="0">
                          <a:solidFill>
                            <a:schemeClr val="tx1"/>
                          </a:solidFill>
                          <a:effectLst/>
                          <a:latin typeface="+mn-ea"/>
                          <a:ea typeface="+mn-ea"/>
                          <a:cs typeface="Times New Roman"/>
                        </a:rPr>
                        <a:t>国以外の者に行政財産を使用させ、または収益させようとするとき</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050" b="0" kern="100" dirty="0" smtClean="0">
                          <a:solidFill>
                            <a:schemeClr val="tx1"/>
                          </a:solidFill>
                          <a:effectLst/>
                          <a:latin typeface="+mn-ea"/>
                          <a:ea typeface="+mn-ea"/>
                          <a:cs typeface="Times New Roman"/>
                        </a:rPr>
                        <a:t>当該国有財産を所管する各省各庁の長は、財務大臣に協議しなければならない。</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050" b="0" kern="100" dirty="0" smtClean="0">
                          <a:solidFill>
                            <a:schemeClr val="tx1"/>
                          </a:solidFill>
                          <a:effectLst/>
                          <a:latin typeface="+mn-ea"/>
                          <a:ea typeface="+mn-ea"/>
                          <a:cs typeface="Times New Roman"/>
                        </a:rPr>
                        <a:t>国有財産法第</a:t>
                      </a:r>
                      <a:r>
                        <a:rPr lang="en-US" altLang="ja-JP" sz="1050" b="0" kern="100" dirty="0" smtClean="0">
                          <a:solidFill>
                            <a:schemeClr val="tx1"/>
                          </a:solidFill>
                          <a:effectLst/>
                          <a:latin typeface="+mn-ea"/>
                          <a:ea typeface="+mn-ea"/>
                          <a:cs typeface="Times New Roman"/>
                        </a:rPr>
                        <a:t>14</a:t>
                      </a:r>
                      <a:r>
                        <a:rPr lang="ja-JP" altLang="en-US" sz="1050" b="0" kern="100" dirty="0" smtClean="0">
                          <a:solidFill>
                            <a:schemeClr val="tx1"/>
                          </a:solidFill>
                          <a:effectLst/>
                          <a:latin typeface="+mn-ea"/>
                          <a:ea typeface="+mn-ea"/>
                          <a:cs typeface="Times New Roman"/>
                        </a:rPr>
                        <a:t>条</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xBody>
                    <a:bodyPr/>
                    <a:lstStyle/>
                    <a:p>
                      <a:pPr algn="l">
                        <a:spcAft>
                          <a:spcPts val="0"/>
                        </a:spcAft>
                      </a:pP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050" b="0" kern="100" dirty="0" smtClean="0">
                          <a:solidFill>
                            <a:schemeClr val="tx1"/>
                          </a:solidFill>
                          <a:effectLst/>
                          <a:latin typeface="+mn-ea"/>
                          <a:ea typeface="+mn-ea"/>
                          <a:cs typeface="Times New Roman"/>
                        </a:rPr>
                        <a:t>行政財産を、貸し付け、交換し、売り払い、譲与し、信託し、若しくは出資の目的とし、または私権を設定する</a:t>
                      </a:r>
                      <a:endParaRPr lang="en-US" altLang="ja-JP" sz="1050" b="0" kern="100" dirty="0" smtClean="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050" b="0" kern="100" dirty="0" smtClean="0">
                          <a:solidFill>
                            <a:schemeClr val="tx1"/>
                          </a:solidFill>
                          <a:effectLst/>
                          <a:latin typeface="+mn-ea"/>
                          <a:ea typeface="+mn-ea"/>
                          <a:cs typeface="Times New Roman"/>
                        </a:rPr>
                        <a:t>禁止</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050" b="0" kern="100" dirty="0" smtClean="0">
                          <a:solidFill>
                            <a:schemeClr val="tx1"/>
                          </a:solidFill>
                          <a:effectLst/>
                          <a:latin typeface="+mn-ea"/>
                          <a:ea typeface="+mn-ea"/>
                          <a:cs typeface="Times New Roman"/>
                        </a:rPr>
                        <a:t>国有財産法第</a:t>
                      </a:r>
                      <a:r>
                        <a:rPr lang="en-US" altLang="ja-JP" sz="1050" b="0" kern="100" dirty="0" smtClean="0">
                          <a:solidFill>
                            <a:schemeClr val="tx1"/>
                          </a:solidFill>
                          <a:effectLst/>
                          <a:latin typeface="+mn-ea"/>
                          <a:ea typeface="+mn-ea"/>
                          <a:cs typeface="Times New Roman"/>
                        </a:rPr>
                        <a:t>18</a:t>
                      </a:r>
                      <a:r>
                        <a:rPr lang="ja-JP" altLang="en-US" sz="1050" b="0" kern="100" dirty="0" smtClean="0">
                          <a:solidFill>
                            <a:schemeClr val="tx1"/>
                          </a:solidFill>
                          <a:effectLst/>
                          <a:latin typeface="+mn-ea"/>
                          <a:ea typeface="+mn-ea"/>
                          <a:cs typeface="Times New Roman"/>
                        </a:rPr>
                        <a:t>条</a:t>
                      </a:r>
                      <a:r>
                        <a:rPr lang="en-US" altLang="ja-JP" sz="1050" b="0" kern="100" dirty="0" smtClean="0">
                          <a:solidFill>
                            <a:schemeClr val="tx1"/>
                          </a:solidFill>
                          <a:effectLst/>
                          <a:latin typeface="+mn-ea"/>
                          <a:ea typeface="+mn-ea"/>
                          <a:cs typeface="Times New Roman"/>
                        </a:rPr>
                        <a:t>1</a:t>
                      </a:r>
                      <a:r>
                        <a:rPr lang="ja-JP" altLang="en-US" sz="1050" b="0" kern="100" dirty="0" smtClean="0">
                          <a:solidFill>
                            <a:schemeClr val="tx1"/>
                          </a:solidFill>
                          <a:effectLst/>
                          <a:latin typeface="+mn-ea"/>
                          <a:ea typeface="+mn-ea"/>
                          <a:cs typeface="Times New Roman"/>
                        </a:rPr>
                        <a:t>項</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xBody>
                    <a:bodyPr/>
                    <a:lstStyle/>
                    <a:p>
                      <a:pPr algn="l">
                        <a:spcAft>
                          <a:spcPts val="0"/>
                        </a:spcAft>
                      </a:pP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050" b="0" kern="100" dirty="0" smtClean="0">
                          <a:solidFill>
                            <a:schemeClr val="tx1"/>
                          </a:solidFill>
                          <a:effectLst/>
                          <a:latin typeface="+mn-ea"/>
                          <a:ea typeface="+mn-ea"/>
                          <a:cs typeface="Times New Roman"/>
                        </a:rPr>
                        <a:t>行政財産を、その用途または目的を妨げない限度において、使用または収益をする</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050" b="0" kern="100" dirty="0" smtClean="0">
                          <a:solidFill>
                            <a:schemeClr val="tx1"/>
                          </a:solidFill>
                          <a:effectLst/>
                          <a:latin typeface="+mn-ea"/>
                          <a:ea typeface="+mn-ea"/>
                          <a:cs typeface="Times New Roman"/>
                        </a:rPr>
                        <a:t>許可</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050" b="0" kern="100" dirty="0" smtClean="0">
                          <a:solidFill>
                            <a:schemeClr val="tx1"/>
                          </a:solidFill>
                          <a:effectLst/>
                          <a:latin typeface="+mn-ea"/>
                          <a:ea typeface="+mn-ea"/>
                          <a:cs typeface="Times New Roman"/>
                        </a:rPr>
                        <a:t>国有財産法第</a:t>
                      </a:r>
                      <a:r>
                        <a:rPr lang="en-US" altLang="ja-JP" sz="1050" b="0" kern="100" dirty="0" smtClean="0">
                          <a:solidFill>
                            <a:schemeClr val="tx1"/>
                          </a:solidFill>
                          <a:effectLst/>
                          <a:latin typeface="+mn-ea"/>
                          <a:ea typeface="+mn-ea"/>
                          <a:cs typeface="Times New Roman"/>
                        </a:rPr>
                        <a:t>18</a:t>
                      </a:r>
                      <a:r>
                        <a:rPr lang="ja-JP" altLang="en-US" sz="1050" b="0" kern="100" dirty="0" smtClean="0">
                          <a:solidFill>
                            <a:schemeClr val="tx1"/>
                          </a:solidFill>
                          <a:effectLst/>
                          <a:latin typeface="+mn-ea"/>
                          <a:ea typeface="+mn-ea"/>
                          <a:cs typeface="Times New Roman"/>
                        </a:rPr>
                        <a:t>条</a:t>
                      </a:r>
                      <a:r>
                        <a:rPr lang="en-US" altLang="ja-JP" sz="1050" b="0" kern="100" dirty="0" smtClean="0">
                          <a:solidFill>
                            <a:schemeClr val="tx1"/>
                          </a:solidFill>
                          <a:effectLst/>
                          <a:latin typeface="+mn-ea"/>
                          <a:ea typeface="+mn-ea"/>
                          <a:cs typeface="Times New Roman"/>
                        </a:rPr>
                        <a:t>6</a:t>
                      </a:r>
                      <a:r>
                        <a:rPr lang="ja-JP" altLang="en-US" sz="1050" b="0" kern="100" dirty="0" smtClean="0">
                          <a:solidFill>
                            <a:schemeClr val="tx1"/>
                          </a:solidFill>
                          <a:effectLst/>
                          <a:latin typeface="+mn-ea"/>
                          <a:ea typeface="+mn-ea"/>
                          <a:cs typeface="Times New Roman"/>
                        </a:rPr>
                        <a:t>項</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kern="100" dirty="0" smtClean="0">
                          <a:solidFill>
                            <a:schemeClr val="tx1"/>
                          </a:solidFill>
                          <a:effectLst/>
                          <a:latin typeface="+mn-ea"/>
                          <a:ea typeface="+mn-ea"/>
                          <a:cs typeface="Times New Roman"/>
                        </a:rPr>
                        <a:t>地方公共団体の公有財産のうち、行政財産</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050" b="0" kern="100" dirty="0" smtClean="0">
                          <a:solidFill>
                            <a:schemeClr val="tx1"/>
                          </a:solidFill>
                          <a:effectLst/>
                          <a:latin typeface="+mn-ea"/>
                          <a:ea typeface="+mn-ea"/>
                          <a:cs typeface="Times New Roman"/>
                        </a:rPr>
                        <a:t>行政財産を、貸し付け、交換し、売り払い、譲与し、信託し、若しくは出資の目的とし、または私権を設定する</a:t>
                      </a:r>
                      <a:endParaRPr lang="en-US" altLang="ja-JP" sz="1050" b="0" kern="100" dirty="0" smtClean="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050" b="0" kern="100" dirty="0" smtClean="0">
                          <a:solidFill>
                            <a:schemeClr val="tx1"/>
                          </a:solidFill>
                          <a:effectLst/>
                          <a:latin typeface="+mn-ea"/>
                          <a:ea typeface="+mn-ea"/>
                          <a:cs typeface="Times New Roman"/>
                        </a:rPr>
                        <a:t>禁止</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050" b="0" kern="100" dirty="0" smtClean="0">
                          <a:solidFill>
                            <a:schemeClr val="tx1"/>
                          </a:solidFill>
                          <a:effectLst/>
                          <a:latin typeface="+mn-ea"/>
                          <a:ea typeface="+mn-ea"/>
                          <a:cs typeface="Times New Roman"/>
                        </a:rPr>
                        <a:t>地方自治法第</a:t>
                      </a:r>
                      <a:r>
                        <a:rPr lang="en-US" altLang="ja-JP" sz="1050" b="0" kern="100" dirty="0" smtClean="0">
                          <a:solidFill>
                            <a:schemeClr val="tx1"/>
                          </a:solidFill>
                          <a:effectLst/>
                          <a:latin typeface="+mn-ea"/>
                          <a:ea typeface="+mn-ea"/>
                          <a:cs typeface="Times New Roman"/>
                        </a:rPr>
                        <a:t>238</a:t>
                      </a:r>
                      <a:r>
                        <a:rPr lang="ja-JP" altLang="en-US" sz="1050" b="0" kern="100" dirty="0" smtClean="0">
                          <a:solidFill>
                            <a:schemeClr val="tx1"/>
                          </a:solidFill>
                          <a:effectLst/>
                          <a:latin typeface="+mn-ea"/>
                          <a:ea typeface="+mn-ea"/>
                          <a:cs typeface="Times New Roman"/>
                        </a:rPr>
                        <a:t>条の</a:t>
                      </a:r>
                      <a:r>
                        <a:rPr lang="en-US" altLang="ja-JP" sz="1050" b="0" kern="100" dirty="0" smtClean="0">
                          <a:solidFill>
                            <a:schemeClr val="tx1"/>
                          </a:solidFill>
                          <a:effectLst/>
                          <a:latin typeface="+mn-ea"/>
                          <a:ea typeface="+mn-ea"/>
                          <a:cs typeface="Times New Roman"/>
                        </a:rPr>
                        <a:t>4</a:t>
                      </a:r>
                      <a:r>
                        <a:rPr lang="ja-JP" altLang="en-US" sz="1050" b="0" kern="100" dirty="0" smtClean="0">
                          <a:solidFill>
                            <a:schemeClr val="tx1"/>
                          </a:solidFill>
                          <a:effectLst/>
                          <a:latin typeface="+mn-ea"/>
                          <a:ea typeface="+mn-ea"/>
                          <a:cs typeface="Times New Roman"/>
                        </a:rPr>
                        <a:t>の</a:t>
                      </a:r>
                      <a:r>
                        <a:rPr lang="en-US" altLang="ja-JP" sz="1050" b="0" kern="100" dirty="0" smtClean="0">
                          <a:solidFill>
                            <a:schemeClr val="tx1"/>
                          </a:solidFill>
                          <a:effectLst/>
                          <a:latin typeface="+mn-ea"/>
                          <a:ea typeface="+mn-ea"/>
                          <a:cs typeface="Times New Roman"/>
                        </a:rPr>
                        <a:t>1</a:t>
                      </a:r>
                      <a:r>
                        <a:rPr lang="ja-JP" altLang="en-US" sz="1050" b="0" kern="100" dirty="0" smtClean="0">
                          <a:solidFill>
                            <a:schemeClr val="tx1"/>
                          </a:solidFill>
                          <a:effectLst/>
                          <a:latin typeface="+mn-ea"/>
                          <a:ea typeface="+mn-ea"/>
                          <a:cs typeface="Times New Roman"/>
                        </a:rPr>
                        <a:t>項</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xBody>
                    <a:bodyPr/>
                    <a:lstStyle/>
                    <a:p>
                      <a:pPr algn="l">
                        <a:spcAft>
                          <a:spcPts val="0"/>
                        </a:spcAft>
                      </a:pP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050" b="0" kern="100" dirty="0" smtClean="0">
                          <a:solidFill>
                            <a:schemeClr val="tx1"/>
                          </a:solidFill>
                          <a:effectLst/>
                          <a:latin typeface="+mn-ea"/>
                          <a:ea typeface="+mn-ea"/>
                          <a:cs typeface="Times New Roman"/>
                        </a:rPr>
                        <a:t>行政財産を、その用途または目的を妨げない限度において、使用または収益をする</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050" b="0" kern="100" dirty="0" smtClean="0">
                          <a:solidFill>
                            <a:schemeClr val="tx1"/>
                          </a:solidFill>
                          <a:effectLst/>
                          <a:latin typeface="+mn-ea"/>
                          <a:ea typeface="+mn-ea"/>
                          <a:cs typeface="Times New Roman"/>
                        </a:rPr>
                        <a:t>許可</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050" b="0" kern="100" dirty="0" smtClean="0">
                          <a:solidFill>
                            <a:schemeClr val="tx1"/>
                          </a:solidFill>
                          <a:effectLst/>
                          <a:latin typeface="+mn-ea"/>
                          <a:ea typeface="+mn-ea"/>
                          <a:cs typeface="Times New Roman"/>
                        </a:rPr>
                        <a:t>地方自治法第</a:t>
                      </a:r>
                      <a:r>
                        <a:rPr lang="en-US" altLang="ja-JP" sz="1050" b="0" kern="100" dirty="0" smtClean="0">
                          <a:solidFill>
                            <a:schemeClr val="tx1"/>
                          </a:solidFill>
                          <a:effectLst/>
                          <a:latin typeface="+mn-ea"/>
                          <a:ea typeface="+mn-ea"/>
                          <a:cs typeface="Times New Roman"/>
                        </a:rPr>
                        <a:t>238</a:t>
                      </a:r>
                      <a:r>
                        <a:rPr lang="ja-JP" altLang="en-US" sz="1050" b="0" kern="100" dirty="0" smtClean="0">
                          <a:solidFill>
                            <a:schemeClr val="tx1"/>
                          </a:solidFill>
                          <a:effectLst/>
                          <a:latin typeface="+mn-ea"/>
                          <a:ea typeface="+mn-ea"/>
                          <a:cs typeface="Times New Roman"/>
                        </a:rPr>
                        <a:t>条の</a:t>
                      </a:r>
                      <a:r>
                        <a:rPr lang="en-US" altLang="ja-JP" sz="1050" b="0" kern="100" dirty="0" smtClean="0">
                          <a:solidFill>
                            <a:schemeClr val="tx1"/>
                          </a:solidFill>
                          <a:effectLst/>
                          <a:latin typeface="+mn-ea"/>
                          <a:ea typeface="+mn-ea"/>
                          <a:cs typeface="Times New Roman"/>
                        </a:rPr>
                        <a:t>4</a:t>
                      </a:r>
                      <a:r>
                        <a:rPr lang="ja-JP" altLang="en-US" sz="1050" b="0" kern="100" dirty="0" smtClean="0">
                          <a:solidFill>
                            <a:schemeClr val="tx1"/>
                          </a:solidFill>
                          <a:effectLst/>
                          <a:latin typeface="+mn-ea"/>
                          <a:ea typeface="+mn-ea"/>
                          <a:cs typeface="Times New Roman"/>
                        </a:rPr>
                        <a:t>の</a:t>
                      </a:r>
                      <a:r>
                        <a:rPr lang="en-US" altLang="ja-JP" sz="1050" b="0" kern="100" dirty="0" smtClean="0">
                          <a:solidFill>
                            <a:schemeClr val="tx1"/>
                          </a:solidFill>
                          <a:effectLst/>
                          <a:latin typeface="+mn-ea"/>
                          <a:ea typeface="+mn-ea"/>
                          <a:cs typeface="Times New Roman"/>
                        </a:rPr>
                        <a:t>7</a:t>
                      </a:r>
                      <a:r>
                        <a:rPr lang="ja-JP" altLang="en-US" sz="1050" b="0" kern="100" dirty="0" smtClean="0">
                          <a:solidFill>
                            <a:schemeClr val="tx1"/>
                          </a:solidFill>
                          <a:effectLst/>
                          <a:latin typeface="+mn-ea"/>
                          <a:ea typeface="+mn-ea"/>
                          <a:cs typeface="Times New Roman"/>
                        </a:rPr>
                        <a:t>項</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l">
                        <a:spcAft>
                          <a:spcPts val="0"/>
                        </a:spcAft>
                      </a:pPr>
                      <a:r>
                        <a:rPr lang="ja-JP" altLang="en-US" sz="1050" b="0" kern="100" dirty="0" smtClean="0">
                          <a:solidFill>
                            <a:schemeClr val="tx1"/>
                          </a:solidFill>
                          <a:effectLst/>
                          <a:latin typeface="+mn-ea"/>
                          <a:ea typeface="+mn-ea"/>
                          <a:cs typeface="Times New Roman"/>
                        </a:rPr>
                        <a:t>補助事業によって取得または効用の増加した財産</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050" b="0" kern="100" dirty="0" smtClean="0">
                          <a:solidFill>
                            <a:schemeClr val="tx1"/>
                          </a:solidFill>
                          <a:effectLst/>
                          <a:latin typeface="+mn-ea"/>
                          <a:ea typeface="+mn-ea"/>
                          <a:cs typeface="Times New Roman"/>
                        </a:rPr>
                        <a:t>補助金等の交付の目的に反して使用し、譲渡し、交換し、貸し付け、または担保に供する</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050" b="0" kern="100" dirty="0" smtClean="0">
                          <a:solidFill>
                            <a:schemeClr val="tx1"/>
                          </a:solidFill>
                          <a:effectLst/>
                          <a:latin typeface="+mn-ea"/>
                          <a:ea typeface="+mn-ea"/>
                          <a:cs typeface="Times New Roman"/>
                        </a:rPr>
                        <a:t>各省各庁の長の承認を受けない限り禁止。</a:t>
                      </a:r>
                      <a:endParaRPr lang="en-US" altLang="ja-JP" sz="1050" b="0" kern="100" dirty="0" smtClean="0">
                        <a:solidFill>
                          <a:schemeClr val="tx1"/>
                        </a:solidFill>
                        <a:effectLst/>
                        <a:latin typeface="+mn-ea"/>
                        <a:ea typeface="+mn-ea"/>
                        <a:cs typeface="Times New Roman"/>
                      </a:endParaRPr>
                    </a:p>
                    <a:p>
                      <a:pPr algn="l">
                        <a:spcAft>
                          <a:spcPts val="0"/>
                        </a:spcAft>
                      </a:pPr>
                      <a:r>
                        <a:rPr lang="ja-JP" altLang="en-US" sz="1050" b="0" kern="100" dirty="0" smtClean="0">
                          <a:solidFill>
                            <a:schemeClr val="tx1"/>
                          </a:solidFill>
                          <a:effectLst/>
                          <a:latin typeface="+mn-ea"/>
                          <a:ea typeface="+mn-ea"/>
                          <a:cs typeface="Times New Roman"/>
                        </a:rPr>
                        <a:t>政令で定める場合はこの限りではない。</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050" b="0" kern="100" dirty="0" smtClean="0">
                          <a:solidFill>
                            <a:schemeClr val="tx1"/>
                          </a:solidFill>
                          <a:effectLst/>
                          <a:latin typeface="+mn-ea"/>
                          <a:ea typeface="+mn-ea"/>
                          <a:cs typeface="Times New Roman"/>
                        </a:rPr>
                        <a:t>補助金等適正化法第</a:t>
                      </a:r>
                      <a:r>
                        <a:rPr lang="en-US" altLang="ja-JP" sz="1050" b="0" kern="100" dirty="0" smtClean="0">
                          <a:solidFill>
                            <a:schemeClr val="tx1"/>
                          </a:solidFill>
                          <a:effectLst/>
                          <a:latin typeface="+mn-ea"/>
                          <a:ea typeface="+mn-ea"/>
                          <a:cs typeface="Times New Roman"/>
                        </a:rPr>
                        <a:t>22</a:t>
                      </a:r>
                      <a:r>
                        <a:rPr lang="ja-JP" altLang="en-US" sz="1050" b="0" kern="100" dirty="0" smtClean="0">
                          <a:solidFill>
                            <a:schemeClr val="tx1"/>
                          </a:solidFill>
                          <a:effectLst/>
                          <a:latin typeface="+mn-ea"/>
                          <a:ea typeface="+mn-ea"/>
                          <a:cs typeface="Times New Roman"/>
                        </a:rPr>
                        <a:t>条</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l">
                        <a:spcAft>
                          <a:spcPts val="0"/>
                        </a:spcAft>
                      </a:pPr>
                      <a:r>
                        <a:rPr lang="ja-JP" altLang="en-US" sz="1050" b="0" kern="100" dirty="0" smtClean="0">
                          <a:solidFill>
                            <a:schemeClr val="tx1"/>
                          </a:solidFill>
                          <a:effectLst/>
                          <a:latin typeface="+mn-ea"/>
                          <a:ea typeface="+mn-ea"/>
                          <a:cs typeface="Times New Roman"/>
                        </a:rPr>
                        <a:t>国の財産</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050" b="0" kern="100" dirty="0" smtClean="0">
                          <a:solidFill>
                            <a:schemeClr val="tx1"/>
                          </a:solidFill>
                          <a:effectLst/>
                          <a:latin typeface="+mn-ea"/>
                          <a:ea typeface="+mn-ea"/>
                          <a:cs typeface="Times New Roman"/>
                        </a:rPr>
                        <a:t>交換しその他支払い手段として使用し、または適正な対価なくしてこれを譲渡し若しくは貸し付けること</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050" b="0" kern="100" dirty="0" smtClean="0">
                          <a:solidFill>
                            <a:schemeClr val="tx1"/>
                          </a:solidFill>
                          <a:effectLst/>
                          <a:latin typeface="+mn-ea"/>
                          <a:ea typeface="+mn-ea"/>
                          <a:cs typeface="Times New Roman"/>
                        </a:rPr>
                        <a:t>法律に基づく場合を除いて禁止</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050" b="0" kern="100" dirty="0" smtClean="0">
                          <a:solidFill>
                            <a:schemeClr val="tx1"/>
                          </a:solidFill>
                          <a:effectLst/>
                          <a:latin typeface="+mn-ea"/>
                          <a:ea typeface="+mn-ea"/>
                          <a:cs typeface="Times New Roman"/>
                        </a:rPr>
                        <a:t>財政法第</a:t>
                      </a:r>
                      <a:r>
                        <a:rPr lang="en-US" altLang="ja-JP" sz="1050" b="0" kern="100" dirty="0" smtClean="0">
                          <a:solidFill>
                            <a:schemeClr val="tx1"/>
                          </a:solidFill>
                          <a:effectLst/>
                          <a:latin typeface="+mn-ea"/>
                          <a:ea typeface="+mn-ea"/>
                          <a:cs typeface="Times New Roman"/>
                        </a:rPr>
                        <a:t>9</a:t>
                      </a:r>
                      <a:r>
                        <a:rPr lang="ja-JP" altLang="en-US" sz="1050" b="0" kern="100" dirty="0" smtClean="0">
                          <a:solidFill>
                            <a:schemeClr val="tx1"/>
                          </a:solidFill>
                          <a:effectLst/>
                          <a:latin typeface="+mn-ea"/>
                          <a:ea typeface="+mn-ea"/>
                          <a:cs typeface="Times New Roman"/>
                        </a:rPr>
                        <a:t>条</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9511" name="正方形/長方形 6"/>
          <p:cNvSpPr>
            <a:spLocks noChangeArrowheads="1"/>
          </p:cNvSpPr>
          <p:nvPr/>
        </p:nvSpPr>
        <p:spPr bwMode="auto">
          <a:xfrm>
            <a:off x="581025" y="1184275"/>
            <a:ext cx="5110163" cy="307975"/>
          </a:xfrm>
          <a:prstGeom prst="rect">
            <a:avLst/>
          </a:prstGeom>
          <a:noFill/>
          <a:ln w="9525">
            <a:noFill/>
            <a:miter lim="800000"/>
            <a:headEnd/>
            <a:tailEnd/>
          </a:ln>
        </p:spPr>
        <p:txBody>
          <a:bodyPr>
            <a:spAutoFit/>
          </a:bodyPr>
          <a:lstStyle/>
          <a:p>
            <a:r>
              <a:rPr lang="ja-JP" altLang="en-US" sz="1400" b="1" dirty="0" smtClean="0"/>
              <a:t>○国等の財産として著作権を含むか</a:t>
            </a:r>
            <a:r>
              <a:rPr lang="en-US" altLang="ja-JP" sz="1400" b="1" dirty="0" smtClean="0"/>
              <a:t>  </a:t>
            </a:r>
            <a:endParaRPr lang="ja-JP" altLang="ja-JP" sz="1400" b="1" dirty="0"/>
          </a:p>
        </p:txBody>
      </p:sp>
      <p:sp>
        <p:nvSpPr>
          <p:cNvPr id="19512" name="正方形/長方形 7"/>
          <p:cNvSpPr>
            <a:spLocks noChangeArrowheads="1"/>
          </p:cNvSpPr>
          <p:nvPr/>
        </p:nvSpPr>
        <p:spPr bwMode="auto">
          <a:xfrm>
            <a:off x="578958" y="2558396"/>
            <a:ext cx="5021263" cy="307975"/>
          </a:xfrm>
          <a:prstGeom prst="rect">
            <a:avLst/>
          </a:prstGeom>
          <a:noFill/>
          <a:ln w="9525">
            <a:noFill/>
            <a:miter lim="800000"/>
            <a:headEnd/>
            <a:tailEnd/>
          </a:ln>
        </p:spPr>
        <p:txBody>
          <a:bodyPr>
            <a:spAutoFit/>
          </a:bodyPr>
          <a:lstStyle/>
          <a:p>
            <a:r>
              <a:rPr lang="ja-JP" altLang="en-US" sz="1400" b="1" dirty="0" smtClean="0"/>
              <a:t>○当該財産の利用の制限</a:t>
            </a:r>
            <a:endParaRPr lang="ja-JP" altLang="ja-JP" sz="1400" b="1" dirty="0"/>
          </a:p>
        </p:txBody>
      </p:sp>
      <p:sp>
        <p:nvSpPr>
          <p:cNvPr id="19513" name="正方形/長方形 8"/>
          <p:cNvSpPr>
            <a:spLocks noChangeArrowheads="1"/>
          </p:cNvSpPr>
          <p:nvPr/>
        </p:nvSpPr>
        <p:spPr bwMode="auto">
          <a:xfrm>
            <a:off x="6251945" y="6352621"/>
            <a:ext cx="2479453" cy="261610"/>
          </a:xfrm>
          <a:prstGeom prst="rect">
            <a:avLst/>
          </a:prstGeom>
          <a:noFill/>
          <a:ln w="9525">
            <a:noFill/>
            <a:miter lim="800000"/>
            <a:headEnd/>
            <a:tailEnd/>
          </a:ln>
        </p:spPr>
        <p:txBody>
          <a:bodyPr wrap="square">
            <a:spAutoFit/>
          </a:bodyPr>
          <a:lstStyle/>
          <a:p>
            <a:r>
              <a:rPr lang="ja-JP" altLang="ja-JP" sz="1100" dirty="0"/>
              <a:t>【出典】</a:t>
            </a:r>
            <a:r>
              <a:rPr lang="ja-JP" altLang="en-US" sz="1100" dirty="0"/>
              <a:t>　</a:t>
            </a:r>
            <a:r>
              <a:rPr lang="ja-JP" altLang="en-US" sz="1100" dirty="0" smtClean="0"/>
              <a:t>各法令を元に</a:t>
            </a:r>
            <a:r>
              <a:rPr lang="ja-JP" altLang="en-US" sz="1100" dirty="0"/>
              <a:t>事務局作成</a:t>
            </a:r>
            <a:endParaRPr lang="ja-JP" altLang="ja-JP" sz="1100" dirty="0"/>
          </a:p>
        </p:txBody>
      </p:sp>
    </p:spTree>
    <p:extLst>
      <p:ext uri="{BB962C8B-B14F-4D97-AF65-F5344CB8AC3E}">
        <p14:creationId xmlns:p14="http://schemas.microsoft.com/office/powerpoint/2010/main" val="17609734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ス">
  <a:themeElements>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2.xml><?xml version="1.0" encoding="utf-8"?>
<a:themeOverride xmlns:a="http://schemas.openxmlformats.org/drawingml/2006/main">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Origin</Template>
  <TotalTime>22029</TotalTime>
  <Words>9660</Words>
  <Application>Microsoft Office PowerPoint</Application>
  <PresentationFormat>画面に合わせる (4:3)</PresentationFormat>
  <Paragraphs>1120</Paragraphs>
  <Slides>59</Slides>
  <Notes>2</Notes>
  <HiddenSlides>0</HiddenSlides>
  <MMClips>0</MMClips>
  <ScaleCrop>false</ScaleCrop>
  <HeadingPairs>
    <vt:vector size="4" baseType="variant">
      <vt:variant>
        <vt:lpstr>テーマ</vt:lpstr>
      </vt:variant>
      <vt:variant>
        <vt:i4>1</vt:i4>
      </vt:variant>
      <vt:variant>
        <vt:lpstr>スライド タイトル</vt:lpstr>
      </vt:variant>
      <vt:variant>
        <vt:i4>59</vt:i4>
      </vt:variant>
    </vt:vector>
  </HeadingPairs>
  <TitlesOfParts>
    <vt:vector size="60" baseType="lpstr">
      <vt:lpstr>アース</vt:lpstr>
      <vt:lpstr>PowerPoint プレゼンテーション</vt:lpstr>
      <vt:lpstr>目次</vt:lpstr>
      <vt:lpstr>１．検討の方向性</vt:lpstr>
      <vt:lpstr>（１）公共データの利用条件に係る現状と課題</vt:lpstr>
      <vt:lpstr>（２）課題解決の方向性</vt:lpstr>
      <vt:lpstr>参考１：著作物性について（１）</vt:lpstr>
      <vt:lpstr>参考１：著作物性について（２）</vt:lpstr>
      <vt:lpstr>参考２：関連法令（１）著作権法の権利内容</vt:lpstr>
      <vt:lpstr>参考２：関連法令（２）国有財産法等</vt:lpstr>
      <vt:lpstr>２．海外における二次利用の基本的な考え方</vt:lpstr>
      <vt:lpstr>（１）海外における二次利用の基本的な考え方</vt:lpstr>
      <vt:lpstr>参考１．OECD Recommendation of the Council for Enhanced  　　Access and More Effective Use of Public Sector Information</vt:lpstr>
      <vt:lpstr>参考２．Directive on the re-use of public sector information　　 　　　（EU）</vt:lpstr>
      <vt:lpstr>参考３．NZGOAL</vt:lpstr>
      <vt:lpstr>参考４．AusGOAL</vt:lpstr>
      <vt:lpstr>３．海外で採用されているライセンスの比較</vt:lpstr>
      <vt:lpstr>（１）諸外国で採用されているライセンスの概要</vt:lpstr>
      <vt:lpstr>（２）諸外国で採用されているライセンスの比較</vt:lpstr>
      <vt:lpstr>参考１．諸外国のライセンスで選択可能な条件</vt:lpstr>
      <vt:lpstr>４．国内での採用が考えられるライセンス 　　（利用条件明示方法）の検討</vt:lpstr>
      <vt:lpstr>（１）国内での採用が考えられるライセンスの検討</vt:lpstr>
      <vt:lpstr>参考１．クリエイティブ・コモンズ・ライセンスの概要</vt:lpstr>
      <vt:lpstr>参考２．クリエイティブ・コモンズ・ライセンスの種類・評価</vt:lpstr>
      <vt:lpstr>（２）ライセンスを採用する上での留意点（例）</vt:lpstr>
      <vt:lpstr>５．ケーススタディ</vt:lpstr>
      <vt:lpstr>（１）ケーススタディに関する前提</vt:lpstr>
      <vt:lpstr>５．１　情報通信白書</vt:lpstr>
      <vt:lpstr>（１）ケーススタディの手順（全体像）</vt:lpstr>
      <vt:lpstr>（２）実際の作業手順（フルバージョン）</vt:lpstr>
      <vt:lpstr>（３）分類の凡例</vt:lpstr>
      <vt:lpstr>（４）実際の作業手順（簡略化バージョン）</vt:lpstr>
      <vt:lpstr>（５）CC-BY適用不可候補（☆）の抽出・分類</vt:lpstr>
      <vt:lpstr>（６）CC-BY適用可否の確認と結果の記載（各担当）</vt:lpstr>
      <vt:lpstr>参考１．情報通信白書作業結果（平成24年版）</vt:lpstr>
      <vt:lpstr>（７）CC-BY適用可否の確認結果に基づく表記方法</vt:lpstr>
      <vt:lpstr>参考２．CC-BY適用可否の確認結果に基づく表記方法 (例)</vt:lpstr>
      <vt:lpstr>（８）「著作権無し」の判断</vt:lpstr>
      <vt:lpstr>参考３．パターン①</vt:lpstr>
      <vt:lpstr>参考４．パターン②</vt:lpstr>
      <vt:lpstr>参考５．パターン③</vt:lpstr>
      <vt:lpstr>参考６．パターン④</vt:lpstr>
      <vt:lpstr>参考７．パターン⑤</vt:lpstr>
      <vt:lpstr>参考８．パターン⑥</vt:lpstr>
      <vt:lpstr>５．２　統計局ホームページ及び地図（測量成果）</vt:lpstr>
      <vt:lpstr>（１）ケーススタディ結果</vt:lpstr>
      <vt:lpstr>６．利用規約案及び委託契約書条文案等の検討</vt:lpstr>
      <vt:lpstr>（１）利用規約案①（情報通信白書を例として）（たたき台）</vt:lpstr>
      <vt:lpstr>（２）利用規約案②（過去データ等の場合）（たたき台）</vt:lpstr>
      <vt:lpstr>（３）利用規約案③（今後作成するデータ等の場合）（たたき台）</vt:lpstr>
      <vt:lpstr>（４）契約書に盛り込むべき条文案（たたき台）</vt:lpstr>
      <vt:lpstr>（５）その他</vt:lpstr>
      <vt:lpstr>参考１．出所表示の記載例</vt:lpstr>
      <vt:lpstr>参考２．「クリエイティブ・コモンズ・ライセンス  　　　　　表示 2.1 日本」のページ</vt:lpstr>
      <vt:lpstr>参考３．引用ルールの説明</vt:lpstr>
      <vt:lpstr>７．その他留意すべき事項</vt:lpstr>
      <vt:lpstr>（１）その他留意すべき事項</vt:lpstr>
      <vt:lpstr>８．電子行政オープンデータ実務者会議への提言</vt:lpstr>
      <vt:lpstr>（１）電子行政オープンデータ実務者会議への提言①</vt:lpstr>
      <vt:lpstr>（２）電子行政オープンデータ実務者会議への提言②</vt:lpstr>
    </vt:vector>
  </TitlesOfParts>
  <Company>SPU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データガバナンス</dc:title>
  <dc:creator>OpenData</dc:creator>
  <cp:lastModifiedBy>福島　直央</cp:lastModifiedBy>
  <cp:revision>429</cp:revision>
  <cp:lastPrinted>2013-03-14T12:35:28Z</cp:lastPrinted>
  <dcterms:created xsi:type="dcterms:W3CDTF">2012-11-30T13:43:40Z</dcterms:created>
  <dcterms:modified xsi:type="dcterms:W3CDTF">2013-12-17T01:43:13Z</dcterms:modified>
</cp:coreProperties>
</file>