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Lst>
  <p:notesMasterIdLst>
    <p:notesMasterId r:id="rId12"/>
  </p:notesMasterIdLst>
  <p:handoutMasterIdLst>
    <p:handoutMasterId r:id="rId13"/>
  </p:handoutMasterIdLst>
  <p:sldIdLst>
    <p:sldId id="2112" r:id="rId2"/>
    <p:sldId id="2113" r:id="rId3"/>
    <p:sldId id="2098" r:id="rId4"/>
    <p:sldId id="2107" r:id="rId5"/>
    <p:sldId id="2100" r:id="rId6"/>
    <p:sldId id="2114" r:id="rId7"/>
    <p:sldId id="2105" r:id="rId8"/>
    <p:sldId id="2106" r:id="rId9"/>
    <p:sldId id="2109" r:id="rId10"/>
    <p:sldId id="2111" r:id="rId11"/>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p:scale>
          <a:sx n="80" d="100"/>
          <a:sy n="80" d="100"/>
        </p:scale>
        <p:origin x="-462" y="-174"/>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971E307F-04E7-4216-B3F9-BBF58478B729}" type="datetime1">
              <a:rPr lang="ja-JP" altLang="en-US" smtClean="0">
                <a:solidFill>
                  <a:prstClr val="black"/>
                </a:solidFill>
              </a:rPr>
              <a:pPr/>
              <a:t>2013/12/20</a:t>
            </a:fld>
            <a:endParaRPr lang="en-US">
              <a:solidFill>
                <a:prstClr val="black"/>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solidFill>
            </a:endParaRPr>
          </a:p>
        </p:txBody>
      </p:sp>
      <p:sp>
        <p:nvSpPr>
          <p:cNvPr id="6" name="スライド番号プレースホルダー 5"/>
          <p:cNvSpPr>
            <a:spLocks noGrp="1"/>
          </p:cNvSpPr>
          <p:nvPr>
            <p:ph type="sldNum" sz="quarter" idx="12"/>
          </p:nvPr>
        </p:nvSpPr>
        <p:spPr/>
        <p:txBody>
          <a:bodyPr/>
          <a:lstStyle/>
          <a:p>
            <a:fld id="{ED2226E8-6E60-C943-AEE2-C58FEC61AEE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437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3</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4</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5</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11" tIns="45706" rIns="91411" bIns="45706" anchor="b"/>
          <a:lstStyle/>
          <a:p>
            <a:pPr algn="r">
              <a:defRPr/>
            </a:pPr>
            <a:fld id="{BE2482BB-E61C-4A02-9904-72A813E08459}" type="slidenum">
              <a:rPr lang="ja-JP" altLang="en-US" sz="1200">
                <a:solidFill>
                  <a:srgbClr val="000000"/>
                </a:solidFill>
                <a:latin typeface="Arial" charset="0"/>
                <a:ea typeface="+mn-ea"/>
              </a:rPr>
              <a:pPr algn="r">
                <a:defRPr/>
              </a:pPr>
              <a:t>6</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11" tIns="45706" rIns="91411" bIns="45706" anchor="b"/>
          <a:lstStyle/>
          <a:p>
            <a:pPr algn="r">
              <a:defRPr/>
            </a:pPr>
            <a:fld id="{BE2482BB-E61C-4A02-9904-72A813E08459}" type="slidenum">
              <a:rPr lang="ja-JP" altLang="en-US" sz="1200">
                <a:solidFill>
                  <a:srgbClr val="000000"/>
                </a:solidFill>
                <a:latin typeface="Arial" charset="0"/>
                <a:ea typeface="+mn-ea"/>
              </a:rPr>
              <a:pPr algn="r">
                <a:defRPr/>
              </a:pPr>
              <a:t>7</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8</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9</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10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2013/12/20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82"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49.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WMF"/><Relationship Id="rId11" Type="http://schemas.openxmlformats.org/officeDocument/2006/relationships/image" Target="../media/image47.png"/><Relationship Id="rId5" Type="http://schemas.openxmlformats.org/officeDocument/2006/relationships/image" Target="../media/image7.WMF"/><Relationship Id="rId15" Type="http://schemas.openxmlformats.org/officeDocument/2006/relationships/image" Target="../media/image51.png"/><Relationship Id="rId10" Type="http://schemas.openxmlformats.org/officeDocument/2006/relationships/image" Target="../media/image12.jpeg"/><Relationship Id="rId4" Type="http://schemas.openxmlformats.org/officeDocument/2006/relationships/image" Target="../media/image6.wmf"/><Relationship Id="rId9" Type="http://schemas.openxmlformats.org/officeDocument/2006/relationships/image" Target="../media/image11.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18" Type="http://schemas.openxmlformats.org/officeDocument/2006/relationships/image" Target="../media/image34.emf"/><Relationship Id="rId3" Type="http://schemas.openxmlformats.org/officeDocument/2006/relationships/image" Target="../media/image19.png"/><Relationship Id="rId21" Type="http://schemas.openxmlformats.org/officeDocument/2006/relationships/image" Target="../media/image37.gif"/><Relationship Id="rId7" Type="http://schemas.openxmlformats.org/officeDocument/2006/relationships/image" Target="../media/image23.png"/><Relationship Id="rId12" Type="http://schemas.openxmlformats.org/officeDocument/2006/relationships/image" Target="../media/image28.emf"/><Relationship Id="rId17" Type="http://schemas.openxmlformats.org/officeDocument/2006/relationships/image" Target="../media/image33.emf"/><Relationship Id="rId2" Type="http://schemas.openxmlformats.org/officeDocument/2006/relationships/notesSlide" Target="../notesSlides/notesSlide4.xml"/><Relationship Id="rId16" Type="http://schemas.openxmlformats.org/officeDocument/2006/relationships/image" Target="../media/image32.jpeg"/><Relationship Id="rId20"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emf"/><Relationship Id="rId19"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25.png"/><Relationship Id="rId14" Type="http://schemas.openxmlformats.org/officeDocument/2006/relationships/image" Target="../media/image30.emf"/><Relationship Id="rId22"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wmf"/><Relationship Id="rId4" Type="http://schemas.openxmlformats.org/officeDocument/2006/relationships/image" Target="../media/image40.wmf"/></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1852" y="4509120"/>
            <a:ext cx="3095324" cy="1569660"/>
          </a:xfrm>
          <a:prstGeom prst="rect">
            <a:avLst/>
          </a:prstGeom>
          <a:noFill/>
        </p:spPr>
        <p:txBody>
          <a:bodyPr wrap="square" rtlCol="0">
            <a:spAutoFit/>
          </a:bodyPr>
          <a:lstStyle/>
          <a:p>
            <a:pPr algn="dist"/>
            <a:r>
              <a:rPr kumimoji="1" lang="ja-JP" altLang="en-US" sz="2400" dirty="0" smtClean="0"/>
              <a:t>平成２５年</a:t>
            </a:r>
            <a:r>
              <a:rPr lang="ja-JP" altLang="en-US" sz="2400" dirty="0" smtClean="0"/>
              <a:t>１２</a:t>
            </a:r>
            <a:r>
              <a:rPr kumimoji="1" lang="ja-JP" altLang="en-US" sz="2400" dirty="0" smtClean="0"/>
              <a:t>月３日</a:t>
            </a:r>
            <a:endParaRPr kumimoji="1" lang="en-US" altLang="ja-JP" sz="2400" dirty="0" smtClean="0"/>
          </a:p>
          <a:p>
            <a:pPr algn="dist"/>
            <a:r>
              <a:rPr lang="ja-JP" altLang="en-US" sz="2400" dirty="0" smtClean="0"/>
              <a:t>総務省</a:t>
            </a:r>
            <a:endParaRPr lang="en-US" altLang="ja-JP" sz="2400" dirty="0" smtClean="0"/>
          </a:p>
          <a:p>
            <a:pPr algn="dist"/>
            <a:r>
              <a:rPr kumimoji="1" lang="ja-JP" altLang="en-US" sz="2400" dirty="0"/>
              <a:t>情報流通行</a:t>
            </a:r>
            <a:r>
              <a:rPr kumimoji="1" lang="ja-JP" altLang="en-US" sz="2400" dirty="0" smtClean="0"/>
              <a:t>政局</a:t>
            </a:r>
            <a:endParaRPr kumimoji="1" lang="en-US" altLang="ja-JP" sz="2400" dirty="0" smtClean="0"/>
          </a:p>
          <a:p>
            <a:pPr algn="dist"/>
            <a:r>
              <a:rPr lang="ja-JP" altLang="en-US" sz="2400" dirty="0"/>
              <a:t>情報</a:t>
            </a:r>
            <a:r>
              <a:rPr lang="ja-JP" altLang="en-US" sz="2400" dirty="0" smtClean="0"/>
              <a:t>流通</a:t>
            </a:r>
            <a:r>
              <a:rPr lang="ja-JP" altLang="en-US" sz="2400" dirty="0"/>
              <a:t>振興課</a:t>
            </a:r>
            <a:endParaRPr kumimoji="1" lang="en-US" altLang="ja-JP" sz="2400" dirty="0" smtClean="0"/>
          </a:p>
        </p:txBody>
      </p:sp>
      <p:sp>
        <p:nvSpPr>
          <p:cNvPr id="6" name="Rectangle 2"/>
          <p:cNvSpPr>
            <a:spLocks noGrp="1" noChangeArrowheads="1"/>
          </p:cNvSpPr>
          <p:nvPr/>
        </p:nvSpPr>
        <p:spPr>
          <a:xfrm>
            <a:off x="0" y="2132856"/>
            <a:ext cx="9906000" cy="14058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latin typeface="+mn-ea"/>
                <a:ea typeface="+mn-ea"/>
              </a:rPr>
              <a:t>平成</a:t>
            </a:r>
            <a:r>
              <a:rPr lang="en-US" altLang="ja-JP" sz="4800" dirty="0" smtClean="0">
                <a:latin typeface="+mn-ea"/>
                <a:ea typeface="+mn-ea"/>
              </a:rPr>
              <a:t>25</a:t>
            </a:r>
            <a:r>
              <a:rPr lang="ja-JP" altLang="en-US" sz="4800" dirty="0" smtClean="0">
                <a:latin typeface="+mn-ea"/>
                <a:ea typeface="+mn-ea"/>
              </a:rPr>
              <a:t>年度オープンデータ実証実験</a:t>
            </a:r>
            <a:endParaRPr lang="en-US" altLang="ja-JP" sz="4800" dirty="0" smtClean="0">
              <a:latin typeface="+mn-ea"/>
              <a:ea typeface="+mn-ea"/>
            </a:endParaRPr>
          </a:p>
          <a:p>
            <a:r>
              <a:rPr lang="ja-JP" altLang="en-US" sz="4800" dirty="0">
                <a:latin typeface="+mn-ea"/>
                <a:ea typeface="+mn-ea"/>
              </a:rPr>
              <a:t>について</a:t>
            </a:r>
            <a:endParaRPr lang="ja-JP" altLang="en-US" sz="4800" dirty="0" smtClean="0">
              <a:latin typeface="+mn-ea"/>
              <a:ea typeface="+mn-ea"/>
            </a:endParaRPr>
          </a:p>
        </p:txBody>
      </p:sp>
      <p:cxnSp>
        <p:nvCxnSpPr>
          <p:cNvPr id="7" name="直線コネクタ 6"/>
          <p:cNvCxnSpPr/>
          <p:nvPr/>
        </p:nvCxnSpPr>
        <p:spPr>
          <a:xfrm>
            <a:off x="200472" y="3686944"/>
            <a:ext cx="9433048" cy="0"/>
          </a:xfrm>
          <a:prstGeom prst="line">
            <a:avLst/>
          </a:prstGeom>
          <a:ln w="76200" cmpd="thinThick">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17"/>
          <p:cNvSpPr txBox="1">
            <a:spLocks noChangeArrowheads="1"/>
          </p:cNvSpPr>
          <p:nvPr/>
        </p:nvSpPr>
        <p:spPr bwMode="auto">
          <a:xfrm>
            <a:off x="8571913" y="180975"/>
            <a:ext cx="1187450" cy="338138"/>
          </a:xfrm>
          <a:prstGeom prst="rect">
            <a:avLst/>
          </a:prstGeom>
          <a:solidFill>
            <a:schemeClr val="bg1"/>
          </a:solidFill>
          <a:ln w="25400">
            <a:solidFill>
              <a:sysClr val="windowText" lastClr="000000"/>
            </a:solidFill>
            <a:miter lim="800000"/>
            <a:headEnd/>
            <a:tailEnd/>
          </a:ln>
        </p:spPr>
        <p:txBody>
          <a:bodyPr>
            <a:spAutoFit/>
          </a:bodyPr>
          <a:lstStyle>
            <a:lvl1pPr eaLnBrk="0" hangingPunct="0">
              <a:defRPr kumimoji="1" sz="2000" b="1">
                <a:solidFill>
                  <a:schemeClr val="tx1"/>
                </a:solidFill>
                <a:latin typeface="ＭＳ Ｐゴシック" charset="-128"/>
                <a:ea typeface="ＭＳ Ｐゴシック" charset="-128"/>
              </a:defRPr>
            </a:lvl1pPr>
            <a:lvl2pPr marL="742950" indent="-285750" eaLnBrk="0" hangingPunct="0">
              <a:defRPr kumimoji="1" sz="2000" b="1">
                <a:solidFill>
                  <a:schemeClr val="tx1"/>
                </a:solidFill>
                <a:latin typeface="ＭＳ Ｐゴシック" charset="-128"/>
                <a:ea typeface="ＭＳ Ｐゴシック" charset="-128"/>
              </a:defRPr>
            </a:lvl2pPr>
            <a:lvl3pPr marL="1143000" indent="-228600" eaLnBrk="0" hangingPunct="0">
              <a:defRPr kumimoji="1" sz="2000" b="1">
                <a:solidFill>
                  <a:schemeClr val="tx1"/>
                </a:solidFill>
                <a:latin typeface="ＭＳ Ｐゴシック" charset="-128"/>
                <a:ea typeface="ＭＳ Ｐゴシック" charset="-128"/>
              </a:defRPr>
            </a:lvl3pPr>
            <a:lvl4pPr marL="1600200" indent="-228600" eaLnBrk="0" hangingPunct="0">
              <a:defRPr kumimoji="1" sz="2000" b="1">
                <a:solidFill>
                  <a:schemeClr val="tx1"/>
                </a:solidFill>
                <a:latin typeface="ＭＳ Ｐゴシック" charset="-128"/>
                <a:ea typeface="ＭＳ Ｐゴシック" charset="-128"/>
              </a:defRPr>
            </a:lvl4pPr>
            <a:lvl5pPr marL="2057400" indent="-228600" eaLnBrk="0" hangingPunct="0">
              <a:defRPr kumimoji="1" sz="2000" b="1">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000" b="1">
                <a:solidFill>
                  <a:schemeClr val="tx1"/>
                </a:solidFill>
                <a:latin typeface="ＭＳ Ｐゴシック" charset="-128"/>
                <a:ea typeface="ＭＳ Ｐゴシック" charset="-128"/>
              </a:defRPr>
            </a:lvl9pPr>
          </a:lstStyle>
          <a:p>
            <a:pPr algn="ctr" eaLnBrk="1" fontAlgn="auto" hangingPunct="1">
              <a:spcBef>
                <a:spcPts val="0"/>
              </a:spcBef>
              <a:spcAft>
                <a:spcPts val="0"/>
              </a:spcAft>
              <a:defRPr/>
            </a:pPr>
            <a:r>
              <a:rPr lang="ja-JP" altLang="en-US" sz="1600" kern="0" dirty="0" smtClean="0">
                <a:solidFill>
                  <a:sysClr val="windowText" lastClr="000000"/>
                </a:solidFill>
              </a:rPr>
              <a:t>資料</a:t>
            </a:r>
            <a:r>
              <a:rPr lang="ja-JP" altLang="en-US" sz="1600" kern="0" dirty="0">
                <a:solidFill>
                  <a:sysClr val="windowText" lastClr="000000"/>
                </a:solidFill>
              </a:rPr>
              <a:t>４</a:t>
            </a:r>
            <a:endParaRPr lang="ja-JP" altLang="en-US" sz="1600" kern="0" dirty="0" smtClean="0">
              <a:solidFill>
                <a:sysClr val="windowText" lastClr="000000"/>
              </a:solidFill>
            </a:endParaRPr>
          </a:p>
        </p:txBody>
      </p:sp>
      <p:sp>
        <p:nvSpPr>
          <p:cNvPr id="8" name="タイトル 1"/>
          <p:cNvSpPr txBox="1">
            <a:spLocks/>
          </p:cNvSpPr>
          <p:nvPr/>
        </p:nvSpPr>
        <p:spPr bwMode="auto">
          <a:xfrm>
            <a:off x="5745088" y="641350"/>
            <a:ext cx="3971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kumimoji="1" sz="2600">
                <a:solidFill>
                  <a:schemeClr val="tx1"/>
                </a:solidFill>
                <a:latin typeface="Arial" charset="0"/>
                <a:ea typeface="ＭＳ Ｐゴシック" charset="-128"/>
              </a:defRPr>
            </a:lvl1pPr>
            <a:lvl2pPr marL="742950" indent="-285750" eaLnBrk="0" hangingPunct="0">
              <a:spcBef>
                <a:spcPts val="500"/>
              </a:spcBef>
              <a:buClr>
                <a:schemeClr val="accent2"/>
              </a:buClr>
              <a:buSzPct val="76000"/>
              <a:buFont typeface="Wingdings 3" pitchFamily="18" charset="2"/>
              <a:buChar char=""/>
              <a:defRPr kumimoji="1" sz="2300">
                <a:solidFill>
                  <a:schemeClr val="tx1"/>
                </a:solidFill>
                <a:latin typeface="Arial" charset="0"/>
                <a:ea typeface="ＭＳ Ｐゴシック" charset="-128"/>
              </a:defRPr>
            </a:lvl2pPr>
            <a:lvl3pPr marL="1143000" indent="-228600" eaLnBrk="0" hangingPunct="0">
              <a:spcBef>
                <a:spcPts val="500"/>
              </a:spcBef>
              <a:buClr>
                <a:srgbClr val="BCBCBC"/>
              </a:buClr>
              <a:buSzPct val="76000"/>
              <a:buFont typeface="Wingdings 3" pitchFamily="18" charset="2"/>
              <a:buChar char=""/>
              <a:defRPr kumimoji="1" sz="2000">
                <a:solidFill>
                  <a:schemeClr val="tx1"/>
                </a:solidFill>
                <a:latin typeface="Arial" charset="0"/>
                <a:ea typeface="ＭＳ Ｐゴシック" charset="-128"/>
              </a:defRPr>
            </a:lvl3pPr>
            <a:lvl4pPr marL="1600200" indent="-228600" eaLnBrk="0" hangingPunct="0">
              <a:spcBef>
                <a:spcPts val="400"/>
              </a:spcBef>
              <a:buClr>
                <a:srgbClr val="8BA2B4"/>
              </a:buClr>
              <a:buSzPct val="70000"/>
              <a:buFont typeface="Wingdings" pitchFamily="2" charset="2"/>
              <a:buChar char=""/>
              <a:defRPr kumimoji="1">
                <a:solidFill>
                  <a:schemeClr val="tx1"/>
                </a:solidFill>
                <a:latin typeface="Arial" charset="0"/>
                <a:ea typeface="ＭＳ Ｐゴシック" charset="-128"/>
              </a:defRPr>
            </a:lvl4pPr>
            <a:lvl5pPr marL="2057400" indent="-228600" eaLnBrk="0" hangingPunct="0">
              <a:spcBef>
                <a:spcPts val="300"/>
              </a:spcBef>
              <a:buClr>
                <a:schemeClr val="accent2"/>
              </a:buClr>
              <a:buSzPct val="70000"/>
              <a:buFont typeface="Wingdings" pitchFamily="2" charset="2"/>
              <a:buChar char=""/>
              <a:defRPr kumimoji="1" sz="1600">
                <a:solidFill>
                  <a:schemeClr val="tx1"/>
                </a:solidFill>
                <a:latin typeface="Arial" charset="0"/>
                <a:ea typeface="ＭＳ Ｐゴシック"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kumimoji="1" sz="1600">
                <a:solidFill>
                  <a:schemeClr val="tx1"/>
                </a:solidFill>
                <a:latin typeface="Arial" charset="0"/>
                <a:ea typeface="ＭＳ Ｐゴシック"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kumimoji="1" sz="1600">
                <a:solidFill>
                  <a:schemeClr val="tx1"/>
                </a:solidFill>
                <a:latin typeface="Arial" charset="0"/>
                <a:ea typeface="ＭＳ Ｐゴシック"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kumimoji="1" sz="1600">
                <a:solidFill>
                  <a:schemeClr val="tx1"/>
                </a:solidFill>
                <a:latin typeface="Arial" charset="0"/>
                <a:ea typeface="ＭＳ Ｐゴシック"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kumimoji="1" sz="1600">
                <a:solidFill>
                  <a:schemeClr val="tx1"/>
                </a:solidFill>
                <a:latin typeface="Arial" charset="0"/>
                <a:ea typeface="ＭＳ Ｐゴシック" charset="-128"/>
              </a:defRPr>
            </a:lvl9pPr>
          </a:lstStyle>
          <a:p>
            <a:pPr algn="r" eaLnBrk="1" hangingPunct="1">
              <a:spcBef>
                <a:spcPct val="0"/>
              </a:spcBef>
              <a:buClrTx/>
              <a:buSzTx/>
              <a:buFontTx/>
              <a:buNone/>
            </a:pPr>
            <a:r>
              <a:rPr lang="en-US" altLang="ja-JP" sz="1600">
                <a:latin typeface="HGS明朝E" pitchFamily="18" charset="-128"/>
                <a:ea typeface="HGS明朝E" pitchFamily="18" charset="-128"/>
              </a:rPr>
              <a:t>2013</a:t>
            </a:r>
            <a:r>
              <a:rPr lang="ja-JP" altLang="en-US" sz="1600">
                <a:latin typeface="HGS明朝E" pitchFamily="18" charset="-128"/>
                <a:ea typeface="HGS明朝E" pitchFamily="18" charset="-128"/>
              </a:rPr>
              <a:t>年</a:t>
            </a:r>
            <a:r>
              <a:rPr lang="en-US" altLang="ja-JP" sz="1600">
                <a:latin typeface="HGS明朝E" pitchFamily="18" charset="-128"/>
                <a:ea typeface="HGS明朝E" pitchFamily="18" charset="-128"/>
              </a:rPr>
              <a:t>12</a:t>
            </a:r>
            <a:r>
              <a:rPr lang="ja-JP" altLang="en-US" sz="1600">
                <a:latin typeface="HGS明朝E" pitchFamily="18" charset="-128"/>
                <a:ea typeface="HGS明朝E" pitchFamily="18" charset="-128"/>
              </a:rPr>
              <a:t>月</a:t>
            </a:r>
            <a:r>
              <a:rPr lang="en-US" altLang="ja-JP" sz="1600">
                <a:latin typeface="HGS明朝E" pitchFamily="18" charset="-128"/>
                <a:ea typeface="HGS明朝E" pitchFamily="18" charset="-128"/>
              </a:rPr>
              <a:t>3</a:t>
            </a:r>
            <a:r>
              <a:rPr lang="ja-JP" altLang="en-US" sz="1600">
                <a:latin typeface="HGS明朝E" pitchFamily="18" charset="-128"/>
                <a:ea typeface="HGS明朝E" pitchFamily="18" charset="-128"/>
              </a:rPr>
              <a:t>日</a:t>
            </a:r>
            <a:endParaRPr lang="en-US" altLang="ja-JP" sz="1600">
              <a:latin typeface="HGS明朝E" pitchFamily="18" charset="-128"/>
              <a:ea typeface="HGS明朝E" pitchFamily="18" charset="-128"/>
            </a:endParaRPr>
          </a:p>
          <a:p>
            <a:pPr algn="r" eaLnBrk="1" hangingPunct="1">
              <a:spcBef>
                <a:spcPct val="0"/>
              </a:spcBef>
              <a:buClrTx/>
              <a:buSzTx/>
              <a:buFontTx/>
              <a:buNone/>
            </a:pPr>
            <a:r>
              <a:rPr lang="ja-JP" altLang="en-US" sz="1600">
                <a:latin typeface="HGS明朝E" pitchFamily="18" charset="-128"/>
                <a:ea typeface="HGS明朝E" pitchFamily="18" charset="-128"/>
              </a:rPr>
              <a:t>第２回利活用・普及委員会</a:t>
            </a:r>
          </a:p>
        </p:txBody>
      </p:sp>
    </p:spTree>
    <p:extLst>
      <p:ext uri="{BB962C8B-B14F-4D97-AF65-F5344CB8AC3E}">
        <p14:creationId xmlns:p14="http://schemas.microsoft.com/office/powerpoint/2010/main" val="29599301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122345" y="501978"/>
            <a:ext cx="9667192" cy="1141765"/>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400" dirty="0" smtClean="0"/>
              <a:t>○　総務省では、オープンデータ</a:t>
            </a:r>
            <a:r>
              <a:rPr lang="ja-JP" altLang="en-US" sz="1400" dirty="0"/>
              <a:t>のための技術・データの利用ルールの確立、オープンデータ化のメリットの可視化等のための実証実験を実施している</a:t>
            </a:r>
            <a:r>
              <a:rPr lang="ja-JP" altLang="en-US" sz="1400" dirty="0" smtClean="0"/>
              <a:t>ところ、</a:t>
            </a:r>
            <a:r>
              <a:rPr lang="ja-JP" altLang="en-US" sz="1400" dirty="0"/>
              <a:t>民間における公共データの活用を促進するため</a:t>
            </a:r>
            <a:r>
              <a:rPr lang="ja-JP" altLang="en-US" sz="1400" dirty="0" smtClean="0"/>
              <a:t>、</a:t>
            </a:r>
            <a:r>
              <a:rPr lang="ja-JP" altLang="en-US" sz="1400" u="sng" dirty="0" smtClean="0"/>
              <a:t>本年度実施中の７つの実証</a:t>
            </a:r>
            <a:r>
              <a:rPr lang="ja-JP" altLang="en-US" sz="1400" u="sng" dirty="0"/>
              <a:t>実験でオープンデータ化された公共データを活用したアプリケーションの</a:t>
            </a:r>
            <a:r>
              <a:rPr lang="ja-JP" altLang="en-US" sz="1400" u="sng" dirty="0">
                <a:latin typeface="ＭＳ Ｐゴシック" panose="020B0600070205080204" pitchFamily="50" charset="-128"/>
                <a:ea typeface="ＭＳ Ｐゴシック" panose="020B0600070205080204" pitchFamily="50" charset="-128"/>
              </a:rPr>
              <a:t>開発を一般公募により</a:t>
            </a:r>
            <a:r>
              <a:rPr lang="ja-JP" altLang="en-US" sz="1400" u="sng" dirty="0" smtClean="0">
                <a:latin typeface="ＭＳ Ｐゴシック" panose="020B0600070205080204" pitchFamily="50" charset="-128"/>
                <a:ea typeface="ＭＳ Ｐゴシック" panose="020B0600070205080204" pitchFamily="50" charset="-128"/>
              </a:rPr>
              <a:t>行う</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smtClean="0">
              <a:latin typeface="ＭＳ Ｐゴシック" panose="020B0600070205080204" pitchFamily="50" charset="-128"/>
              <a:ea typeface="ＭＳ Ｐゴシック" panose="020B0600070205080204" pitchFamily="50" charset="-128"/>
            </a:endParaRPr>
          </a:p>
          <a:p>
            <a:pPr marL="177800" indent="-177800"/>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応募のあったアプリケーションについて、オープンデータ流通推進コンソーシアムの利活用・普及委員会において審査を行い、</a:t>
            </a:r>
            <a:r>
              <a:rPr lang="ja-JP" altLang="en-US" sz="1400" u="sng" dirty="0">
                <a:latin typeface="ＭＳ Ｐゴシック" panose="020B0600070205080204" pitchFamily="50" charset="-128"/>
                <a:ea typeface="ＭＳ Ｐゴシック" panose="020B0600070205080204" pitchFamily="50" charset="-128"/>
              </a:rPr>
              <a:t>優秀なものについては、平成</a:t>
            </a:r>
            <a:r>
              <a:rPr lang="en-US" altLang="ja-JP" sz="1400" u="sng" dirty="0">
                <a:latin typeface="ＭＳ Ｐゴシック" panose="020B0600070205080204" pitchFamily="50" charset="-128"/>
                <a:ea typeface="ＭＳ Ｐゴシック" panose="020B0600070205080204" pitchFamily="50" charset="-128"/>
              </a:rPr>
              <a:t>26</a:t>
            </a:r>
            <a:r>
              <a:rPr lang="ja-JP" altLang="en-US" sz="1400" u="sng" dirty="0">
                <a:latin typeface="ＭＳ Ｐゴシック" panose="020B0600070205080204" pitchFamily="50" charset="-128"/>
                <a:ea typeface="ＭＳ Ｐゴシック" panose="020B0600070205080204" pitchFamily="50" charset="-128"/>
              </a:rPr>
              <a:t>年</a:t>
            </a:r>
            <a:r>
              <a:rPr lang="en-US" altLang="ja-JP" sz="1400" u="sng" dirty="0">
                <a:latin typeface="ＭＳ Ｐゴシック" panose="020B0600070205080204" pitchFamily="50" charset="-128"/>
                <a:ea typeface="ＭＳ Ｐゴシック" panose="020B0600070205080204" pitchFamily="50" charset="-128"/>
              </a:rPr>
              <a:t>3</a:t>
            </a:r>
            <a:r>
              <a:rPr lang="ja-JP" altLang="en-US" sz="1400" u="sng" dirty="0">
                <a:latin typeface="ＭＳ Ｐゴシック" panose="020B0600070205080204" pitchFamily="50" charset="-128"/>
                <a:ea typeface="ＭＳ Ｐゴシック" panose="020B0600070205080204" pitchFamily="50" charset="-128"/>
              </a:rPr>
              <a:t>月</a:t>
            </a:r>
            <a:r>
              <a:rPr lang="en-US" altLang="ja-JP" sz="1400" u="sng" dirty="0">
                <a:latin typeface="ＭＳ Ｐゴシック" panose="020B0600070205080204" pitchFamily="50" charset="-128"/>
                <a:ea typeface="ＭＳ Ｐゴシック" panose="020B0600070205080204" pitchFamily="50" charset="-128"/>
              </a:rPr>
              <a:t>13</a:t>
            </a:r>
            <a:r>
              <a:rPr lang="ja-JP" altLang="en-US" sz="1400" u="sng" dirty="0">
                <a:latin typeface="ＭＳ Ｐゴシック" panose="020B0600070205080204" pitchFamily="50" charset="-128"/>
                <a:ea typeface="ＭＳ Ｐゴシック" panose="020B0600070205080204" pitchFamily="50" charset="-128"/>
              </a:rPr>
              <a:t>日開催予定の</a:t>
            </a:r>
            <a:r>
              <a:rPr lang="ja-JP" altLang="en-US" sz="1400" u="sng" dirty="0"/>
              <a:t>第４回同委員会において表彰</a:t>
            </a:r>
            <a:r>
              <a:rPr lang="ja-JP" altLang="en-US" sz="1400" dirty="0"/>
              <a:t>を</a:t>
            </a:r>
            <a:r>
              <a:rPr lang="ja-JP" altLang="en-US" sz="1400" dirty="0" smtClean="0"/>
              <a:t>行う。 </a:t>
            </a:r>
            <a:endParaRPr lang="en-US" altLang="ja-JP" sz="1400" dirty="0" smtClean="0">
              <a:latin typeface="ＭＳ Ｐゴシック" panose="020B0600070205080204" pitchFamily="50" charset="-128"/>
              <a:ea typeface="ＭＳ Ｐゴシック" panose="020B0600070205080204" pitchFamily="50" charset="-128"/>
              <a:cs typeface="メイリオ" pitchFamily="50" charset="-128"/>
            </a:endParaRP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３．オープンデータ</a:t>
            </a:r>
            <a:r>
              <a:rPr lang="ja-JP" altLang="en-US" dirty="0">
                <a:latin typeface="+mn-ea"/>
              </a:rPr>
              <a:t>・アプリコンテスト</a:t>
            </a:r>
            <a:endParaRPr kumimoji="1" lang="en-US" altLang="ja-JP" sz="2000" dirty="0" smtClean="0">
              <a:latin typeface="+mn-ea"/>
            </a:endParaRPr>
          </a:p>
        </p:txBody>
      </p:sp>
      <p:sp>
        <p:nvSpPr>
          <p:cNvPr id="63" name="テキスト ボックス 33"/>
          <p:cNvSpPr txBox="1">
            <a:spLocks noChangeArrowheads="1"/>
          </p:cNvSpPr>
          <p:nvPr/>
        </p:nvSpPr>
        <p:spPr bwMode="gray">
          <a:xfrm>
            <a:off x="180997" y="1719965"/>
            <a:ext cx="406128"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a:latin typeface="ＭＳ Ｐゴシック" panose="020B0600070205080204" pitchFamily="50" charset="-128"/>
                <a:ea typeface="ＭＳ Ｐゴシック" panose="020B0600070205080204" pitchFamily="50" charset="-128"/>
              </a:rPr>
              <a:t>主催</a:t>
            </a:r>
          </a:p>
        </p:txBody>
      </p:sp>
      <p:sp>
        <p:nvSpPr>
          <p:cNvPr id="64" name="テキスト ボックス 33"/>
          <p:cNvSpPr txBox="1">
            <a:spLocks noChangeArrowheads="1"/>
          </p:cNvSpPr>
          <p:nvPr/>
        </p:nvSpPr>
        <p:spPr bwMode="gray">
          <a:xfrm>
            <a:off x="180997" y="2076817"/>
            <a:ext cx="406128"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smtClean="0">
                <a:latin typeface="ＭＳ Ｐゴシック" panose="020B0600070205080204" pitchFamily="50" charset="-128"/>
                <a:ea typeface="ＭＳ Ｐゴシック" panose="020B0600070205080204" pitchFamily="50" charset="-128"/>
              </a:rPr>
              <a:t>共催</a:t>
            </a:r>
            <a:endParaRPr lang="ja-JP" altLang="en-US" sz="1300"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624156" y="1687404"/>
            <a:ext cx="4953000" cy="276999"/>
          </a:xfrm>
          <a:prstGeom prst="rect">
            <a:avLst/>
          </a:prstGeom>
        </p:spPr>
        <p:txBody>
          <a:bodyPr>
            <a:spAutoFit/>
          </a:bodyPr>
          <a:lstStyle/>
          <a:p>
            <a:r>
              <a:rPr lang="ja-JP" altLang="en-US" sz="1200" dirty="0" smtClean="0"/>
              <a:t>総務省 及び オープンデータ</a:t>
            </a:r>
            <a:r>
              <a:rPr lang="ja-JP" altLang="en-US" sz="1200" dirty="0"/>
              <a:t>流通推進コンソーシアム</a:t>
            </a:r>
          </a:p>
        </p:txBody>
      </p:sp>
      <p:sp>
        <p:nvSpPr>
          <p:cNvPr id="67" name="正方形/長方形 66"/>
          <p:cNvSpPr/>
          <p:nvPr/>
        </p:nvSpPr>
        <p:spPr>
          <a:xfrm>
            <a:off x="620645" y="1988840"/>
            <a:ext cx="8292796" cy="461665"/>
          </a:xfrm>
          <a:prstGeom prst="rect">
            <a:avLst/>
          </a:prstGeom>
        </p:spPr>
        <p:txBody>
          <a:bodyPr wrap="square">
            <a:spAutoFit/>
          </a:bodyPr>
          <a:lstStyle/>
          <a:p>
            <a:r>
              <a:rPr lang="ja-JP" altLang="en-US" sz="1200" dirty="0"/>
              <a:t>株式会社エヌ・ティ・ティ・データ、富士通株式会社、日本アイ・ビー・エム株式会社、株式会社エヌ・ティ・ティ・データ経営研究所、株式会社パスコ、株式会社横須賀テレコムリサーチパーク、ウェザー・サービス株式会社</a:t>
            </a:r>
          </a:p>
        </p:txBody>
      </p:sp>
      <p:sp>
        <p:nvSpPr>
          <p:cNvPr id="68" name="テキスト ボックス 33"/>
          <p:cNvSpPr txBox="1">
            <a:spLocks noChangeArrowheads="1"/>
          </p:cNvSpPr>
          <p:nvPr/>
        </p:nvSpPr>
        <p:spPr bwMode="gray">
          <a:xfrm>
            <a:off x="189817" y="2996952"/>
            <a:ext cx="406128"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a:latin typeface="ＭＳ Ｐゴシック" panose="020B0600070205080204" pitchFamily="50" charset="-128"/>
                <a:ea typeface="ＭＳ Ｐゴシック" panose="020B0600070205080204" pitchFamily="50" charset="-128"/>
              </a:rPr>
              <a:t>表彰</a:t>
            </a:r>
          </a:p>
        </p:txBody>
      </p:sp>
      <p:sp>
        <p:nvSpPr>
          <p:cNvPr id="70" name="テキスト ボックス 33"/>
          <p:cNvSpPr txBox="1">
            <a:spLocks noChangeArrowheads="1"/>
          </p:cNvSpPr>
          <p:nvPr/>
        </p:nvSpPr>
        <p:spPr bwMode="gray">
          <a:xfrm>
            <a:off x="189817" y="2582034"/>
            <a:ext cx="406128"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a:latin typeface="ＭＳ Ｐゴシック" panose="020B0600070205080204" pitchFamily="50" charset="-128"/>
                <a:ea typeface="ＭＳ Ｐゴシック" panose="020B0600070205080204" pitchFamily="50" charset="-128"/>
              </a:rPr>
              <a:t>後援</a:t>
            </a:r>
          </a:p>
        </p:txBody>
      </p:sp>
      <p:sp>
        <p:nvSpPr>
          <p:cNvPr id="18" name="正方形/長方形 17"/>
          <p:cNvSpPr/>
          <p:nvPr/>
        </p:nvSpPr>
        <p:spPr>
          <a:xfrm>
            <a:off x="634344" y="2494057"/>
            <a:ext cx="9271655" cy="430887"/>
          </a:xfrm>
          <a:prstGeom prst="rect">
            <a:avLst/>
          </a:prstGeom>
        </p:spPr>
        <p:txBody>
          <a:bodyPr wrap="square">
            <a:spAutoFit/>
          </a:bodyPr>
          <a:lstStyle/>
          <a:p>
            <a:r>
              <a:rPr lang="ja-JP" altLang="en-US" sz="1100" dirty="0">
                <a:latin typeface="ＭＳ Ｐゴシック" panose="020B0600070205080204" pitchFamily="50" charset="-128"/>
              </a:rPr>
              <a:t>オープンストリートマップ・ファウンデーション・</a:t>
            </a:r>
            <a:r>
              <a:rPr lang="ja-JP" altLang="en-US" sz="1100" dirty="0" smtClean="0">
                <a:latin typeface="ＭＳ Ｐゴシック" panose="020B0600070205080204" pitchFamily="50" charset="-128"/>
              </a:rPr>
              <a:t>ジャパン 、 </a:t>
            </a:r>
            <a:r>
              <a:rPr lang="ja-JP" altLang="en-US" sz="1100" dirty="0" smtClean="0"/>
              <a:t>オープンナレッジファンデーションジャパン 、 </a:t>
            </a:r>
            <a:r>
              <a:rPr lang="ja-JP" altLang="ja-JP" sz="1100" dirty="0" smtClean="0">
                <a:latin typeface="ＭＳ Ｐゴシック" panose="020B0600070205080204" pitchFamily="50" charset="-128"/>
              </a:rPr>
              <a:t>クリエイティブ</a:t>
            </a:r>
            <a:r>
              <a:rPr lang="ja-JP" altLang="ja-JP" sz="1100" dirty="0">
                <a:latin typeface="ＭＳ Ｐゴシック" panose="020B0600070205080204" pitchFamily="50" charset="-128"/>
              </a:rPr>
              <a:t>・コモンズ・</a:t>
            </a:r>
            <a:r>
              <a:rPr lang="ja-JP" altLang="ja-JP" sz="1100" dirty="0" smtClean="0">
                <a:latin typeface="ＭＳ Ｐゴシック" panose="020B0600070205080204" pitchFamily="50" charset="-128"/>
              </a:rPr>
              <a:t>ジャパン</a:t>
            </a:r>
            <a:r>
              <a:rPr lang="en-US" altLang="ja-JP" sz="1100" dirty="0" smtClean="0">
                <a:latin typeface="ＭＳ Ｐゴシック" panose="020B0600070205080204" pitchFamily="50" charset="-128"/>
              </a:rPr>
              <a:t> </a:t>
            </a:r>
            <a:r>
              <a:rPr lang="ja-JP" altLang="en-US" sz="1100" dirty="0" err="1" smtClean="0">
                <a:latin typeface="ＭＳ Ｐゴシック" panose="020B0600070205080204" pitchFamily="50" charset="-128"/>
              </a:rPr>
              <a:t>、</a:t>
            </a:r>
            <a:r>
              <a:rPr lang="en-US" altLang="ja-JP" sz="1100" dirty="0" smtClean="0">
                <a:latin typeface="ＭＳ Ｐゴシック" panose="020B0600070205080204" pitchFamily="50" charset="-128"/>
              </a:rPr>
              <a:t>Code </a:t>
            </a:r>
            <a:r>
              <a:rPr lang="en-US" altLang="ja-JP" sz="1100" dirty="0">
                <a:latin typeface="ＭＳ Ｐゴシック" panose="020B0600070205080204" pitchFamily="50" charset="-128"/>
              </a:rPr>
              <a:t>For </a:t>
            </a:r>
            <a:r>
              <a:rPr lang="en-US" altLang="ja-JP" sz="1100" dirty="0" smtClean="0">
                <a:latin typeface="ＭＳ Ｐゴシック" panose="020B0600070205080204" pitchFamily="50" charset="-128"/>
              </a:rPr>
              <a:t>Japan </a:t>
            </a:r>
            <a:r>
              <a:rPr lang="ja-JP" altLang="en-US" sz="1100" dirty="0" err="1" smtClean="0">
                <a:latin typeface="ＭＳ Ｐゴシック" panose="020B0600070205080204" pitchFamily="50" charset="-128"/>
              </a:rPr>
              <a:t>、</a:t>
            </a:r>
            <a:r>
              <a:rPr lang="ja-JP" altLang="en-US" sz="1100" dirty="0" smtClean="0">
                <a:latin typeface="ＭＳ Ｐゴシック" panose="020B0600070205080204" pitchFamily="50" charset="-128"/>
              </a:rPr>
              <a:t> </a:t>
            </a:r>
            <a:r>
              <a:rPr lang="en-US" altLang="ja-JP" sz="1100" dirty="0" smtClean="0">
                <a:latin typeface="ＭＳ Ｐゴシック" panose="020B0600070205080204" pitchFamily="50" charset="-128"/>
              </a:rPr>
              <a:t>Hack </a:t>
            </a:r>
            <a:r>
              <a:rPr lang="en-US" altLang="ja-JP" sz="1100" dirty="0">
                <a:latin typeface="ＭＳ Ｐゴシック" panose="020B0600070205080204" pitchFamily="50" charset="-128"/>
              </a:rPr>
              <a:t>For </a:t>
            </a:r>
            <a:r>
              <a:rPr lang="en-US" altLang="ja-JP" sz="1100" dirty="0" smtClean="0">
                <a:latin typeface="ＭＳ Ｐゴシック" panose="020B0600070205080204" pitchFamily="50" charset="-128"/>
              </a:rPr>
              <a:t>Japan</a:t>
            </a:r>
            <a:r>
              <a:rPr lang="en-US" altLang="ja-JP" sz="1100" dirty="0">
                <a:latin typeface="ＭＳ Ｐゴシック" panose="020B0600070205080204" pitchFamily="50" charset="-128"/>
              </a:rPr>
              <a:t> </a:t>
            </a:r>
            <a:r>
              <a:rPr lang="ja-JP" altLang="en-US" sz="1100" dirty="0" err="1" smtClean="0">
                <a:latin typeface="ＭＳ Ｐゴシック" panose="020B0600070205080204" pitchFamily="50" charset="-128"/>
              </a:rPr>
              <a:t>、</a:t>
            </a:r>
            <a:r>
              <a:rPr lang="ja-JP" altLang="ja-JP" sz="1100" dirty="0" smtClean="0">
                <a:latin typeface="ＭＳ Ｐゴシック" panose="020B0600070205080204" pitchFamily="50" charset="-128"/>
              </a:rPr>
              <a:t>ビッグデータ</a:t>
            </a:r>
            <a:r>
              <a:rPr lang="ja-JP" altLang="ja-JP" sz="1100" dirty="0">
                <a:latin typeface="ＭＳ Ｐゴシック" panose="020B0600070205080204" pitchFamily="50" charset="-128"/>
              </a:rPr>
              <a:t>・オープンデータ活用推進協</a:t>
            </a:r>
            <a:r>
              <a:rPr lang="ja-JP" altLang="ja-JP" sz="1100" dirty="0" smtClean="0">
                <a:latin typeface="ＭＳ Ｐゴシック" panose="020B0600070205080204" pitchFamily="50" charset="-128"/>
              </a:rPr>
              <a:t>議会</a:t>
            </a:r>
            <a:r>
              <a:rPr lang="en-US" altLang="ja-JP" sz="1100" dirty="0" smtClean="0">
                <a:latin typeface="ＭＳ Ｐゴシック" panose="020B0600070205080204" pitchFamily="50" charset="-128"/>
              </a:rPr>
              <a:t> </a:t>
            </a:r>
            <a:r>
              <a:rPr lang="ja-JP" altLang="en-US" sz="1100" dirty="0" err="1" smtClean="0">
                <a:latin typeface="ＭＳ Ｐゴシック" panose="020B0600070205080204" pitchFamily="50" charset="-128"/>
              </a:rPr>
              <a:t>、</a:t>
            </a:r>
            <a:r>
              <a:rPr lang="ja-JP" altLang="ja-JP" sz="1100" dirty="0" smtClean="0">
                <a:latin typeface="ＭＳ Ｐゴシック" panose="020B0600070205080204" pitchFamily="50" charset="-128"/>
              </a:rPr>
              <a:t>特定</a:t>
            </a:r>
            <a:r>
              <a:rPr lang="ja-JP" altLang="ja-JP" sz="1100" dirty="0">
                <a:latin typeface="ＭＳ Ｐゴシック" panose="020B0600070205080204" pitchFamily="50" charset="-128"/>
              </a:rPr>
              <a:t>非営利活動法人リンクト・オープン・データ・</a:t>
            </a:r>
            <a:r>
              <a:rPr lang="ja-JP" altLang="ja-JP" sz="1100" dirty="0" smtClean="0">
                <a:latin typeface="ＭＳ Ｐゴシック" panose="020B0600070205080204" pitchFamily="50" charset="-128"/>
              </a:rPr>
              <a:t>イニシアティブ</a:t>
            </a: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a:t>
            </a:r>
            <a:r>
              <a:rPr lang="en-US" altLang="ja-JP" sz="1100" dirty="0" smtClean="0">
                <a:latin typeface="ＭＳ Ｐゴシック" panose="020B0600070205080204" pitchFamily="50" charset="-128"/>
              </a:rPr>
              <a:t>※</a:t>
            </a:r>
            <a:r>
              <a:rPr lang="ja-JP" altLang="en-US" sz="1100" dirty="0" smtClean="0">
                <a:latin typeface="ＭＳ Ｐゴシック" panose="020B0600070205080204" pitchFamily="50" charset="-128"/>
              </a:rPr>
              <a:t>その他調整中</a:t>
            </a:r>
            <a:endParaRPr lang="ja-JP" altLang="ja-JP" sz="1100" dirty="0">
              <a:latin typeface="ＭＳ Ｐゴシック" panose="020B0600070205080204" pitchFamily="50" charset="-128"/>
            </a:endParaRPr>
          </a:p>
        </p:txBody>
      </p:sp>
      <p:sp>
        <p:nvSpPr>
          <p:cNvPr id="73" name="テキスト ボックス 33"/>
          <p:cNvSpPr txBox="1">
            <a:spLocks noChangeArrowheads="1"/>
          </p:cNvSpPr>
          <p:nvPr/>
        </p:nvSpPr>
        <p:spPr bwMode="gray">
          <a:xfrm>
            <a:off x="173344" y="3687861"/>
            <a:ext cx="3267488"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smtClean="0">
                <a:latin typeface="ＭＳ Ｐゴシック" panose="020B0600070205080204" pitchFamily="50" charset="-128"/>
                <a:ea typeface="ＭＳ Ｐゴシック" panose="020B0600070205080204" pitchFamily="50" charset="-128"/>
              </a:rPr>
              <a:t>実証</a:t>
            </a:r>
            <a:r>
              <a:rPr lang="ja-JP" altLang="en-US" sz="1300" dirty="0">
                <a:latin typeface="ＭＳ Ｐゴシック" panose="020B0600070205080204" pitchFamily="50" charset="-128"/>
                <a:ea typeface="ＭＳ Ｐゴシック" panose="020B0600070205080204" pitchFamily="50" charset="-128"/>
              </a:rPr>
              <a:t>実験・オープンデータ化</a:t>
            </a:r>
            <a:r>
              <a:rPr lang="ja-JP" altLang="en-US" sz="1300" dirty="0" smtClean="0">
                <a:latin typeface="ＭＳ Ｐゴシック" panose="020B0600070205080204" pitchFamily="50" charset="-128"/>
                <a:ea typeface="ＭＳ Ｐゴシック" panose="020B0600070205080204" pitchFamily="50" charset="-128"/>
              </a:rPr>
              <a:t>される公共データ</a:t>
            </a:r>
            <a:endParaRPr lang="ja-JP" altLang="en-US" sz="1300" dirty="0">
              <a:latin typeface="ＭＳ Ｐゴシック" panose="020B0600070205080204" pitchFamily="50" charset="-128"/>
              <a:ea typeface="ＭＳ Ｐゴシック" panose="020B060007020508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228264106"/>
              </p:ext>
            </p:extLst>
          </p:nvPr>
        </p:nvGraphicFramePr>
        <p:xfrm>
          <a:off x="272480" y="3950872"/>
          <a:ext cx="6264696" cy="1566360"/>
        </p:xfrm>
        <a:graphic>
          <a:graphicData uri="http://schemas.openxmlformats.org/drawingml/2006/table">
            <a:tbl>
              <a:tblPr firstRow="1" bandRow="1">
                <a:tableStyleId>{C083E6E3-FA7D-4D7B-A595-EF9225AFEA82}</a:tableStyleId>
              </a:tblPr>
              <a:tblGrid>
                <a:gridCol w="2160240"/>
                <a:gridCol w="4104456"/>
              </a:tblGrid>
              <a:tr h="0">
                <a:tc>
                  <a:txBody>
                    <a:bodyPr/>
                    <a:lstStyle/>
                    <a:p>
                      <a:pPr algn="ctr"/>
                      <a:r>
                        <a:rPr kumimoji="1" lang="ja-JP" altLang="en-US" sz="1100" b="0" dirty="0" smtClean="0">
                          <a:solidFill>
                            <a:schemeClr val="tx1"/>
                          </a:solidFill>
                          <a:latin typeface="ＭＳ Ｐゴシック" panose="020B0600070205080204" pitchFamily="50" charset="-128"/>
                          <a:ea typeface="ＭＳ Ｐゴシック" panose="020B0600070205080204" pitchFamily="50" charset="-128"/>
                        </a:rPr>
                        <a:t>実証実験</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kumimoji="1" lang="ja-JP" altLang="en-US" sz="1100" b="0" dirty="0" smtClean="0">
                          <a:solidFill>
                            <a:schemeClr val="tx1"/>
                          </a:solidFill>
                          <a:latin typeface="ＭＳ Ｐゴシック" panose="020B0600070205080204" pitchFamily="50" charset="-128"/>
                          <a:ea typeface="ＭＳ Ｐゴシック" panose="020B0600070205080204" pitchFamily="50" charset="-128"/>
                        </a:rPr>
                        <a:t>オープンデータ化される公共データ（例）</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r>
              <a:tr h="0">
                <a:tc>
                  <a:txBody>
                    <a:bodyPr/>
                    <a:lstStyle/>
                    <a:p>
                      <a:pPr algn="ctr"/>
                      <a:r>
                        <a:rPr kumimoji="1" lang="zh-TW" altLang="en-US" sz="1100" dirty="0" smtClean="0">
                          <a:latin typeface="ＭＳ Ｐゴシック" panose="020B0600070205080204" pitchFamily="50" charset="-128"/>
                          <a:ea typeface="ＭＳ Ｐゴシック" panose="020B0600070205080204" pitchFamily="50" charset="-128"/>
                        </a:rPr>
                        <a:t>自治体行政情報実証</a:t>
                      </a: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医療機関情報</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バス停情報</a:t>
                      </a:r>
                      <a:r>
                        <a:rPr kumimoji="1" lang="en-US" altLang="ja-JP" sz="1100" dirty="0" smtClean="0">
                          <a:latin typeface="ＭＳ Ｐゴシック" panose="020B0600070205080204" pitchFamily="50" charset="-128"/>
                          <a:ea typeface="ＭＳ Ｐゴシック" panose="020B0600070205080204" pitchFamily="50" charset="-128"/>
                        </a:rPr>
                        <a:t>/AED</a:t>
                      </a:r>
                      <a:r>
                        <a:rPr kumimoji="1" lang="ja-JP" altLang="en-US" sz="1100" dirty="0" smtClean="0">
                          <a:latin typeface="ＭＳ Ｐゴシック" panose="020B0600070205080204" pitchFamily="50" charset="-128"/>
                          <a:ea typeface="ＭＳ Ｐゴシック" panose="020B0600070205080204" pitchFamily="50" charset="-128"/>
                        </a:rPr>
                        <a:t>設置場所　等</a:t>
                      </a: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社会資本実証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t>工事実績</a:t>
                      </a:r>
                      <a:r>
                        <a:rPr kumimoji="1" lang="en-US" altLang="ja-JP" sz="1100" dirty="0" smtClean="0"/>
                        <a:t>/</a:t>
                      </a:r>
                      <a:r>
                        <a:rPr kumimoji="1" lang="ja-JP" altLang="en-US" sz="1100" dirty="0" smtClean="0"/>
                        <a:t>社会資本情報</a:t>
                      </a:r>
                      <a:r>
                        <a:rPr kumimoji="1" lang="en-US" altLang="ja-JP" sz="1100" dirty="0" smtClean="0"/>
                        <a:t>/</a:t>
                      </a:r>
                      <a:r>
                        <a:rPr kumimoji="1" lang="ja-JP" altLang="en-US" sz="1100" dirty="0" smtClean="0"/>
                        <a:t>苦情・問い合わせ　等</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観光実証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ja-JP" altLang="en-US" sz="1100" dirty="0" smtClean="0"/>
                        <a:t>観光情報</a:t>
                      </a:r>
                      <a:r>
                        <a:rPr lang="en-US" altLang="ja-JP" sz="1100" dirty="0" smtClean="0"/>
                        <a:t>/</a:t>
                      </a:r>
                      <a:r>
                        <a:rPr lang="ja-JP" altLang="en-US" sz="1100" dirty="0" smtClean="0"/>
                        <a:t>駐車場満空情報</a:t>
                      </a:r>
                      <a:r>
                        <a:rPr lang="en-US" altLang="ja-JP" sz="1100" dirty="0" smtClean="0"/>
                        <a:t>/</a:t>
                      </a:r>
                      <a:r>
                        <a:rPr lang="ja-JP" altLang="en-US" sz="1100" dirty="0" smtClean="0"/>
                        <a:t>タクシー平均移動時間　等</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防災実証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t>避難所情報</a:t>
                      </a:r>
                      <a:r>
                        <a:rPr kumimoji="1" lang="en-US" altLang="ja-JP" sz="1100" dirty="0" smtClean="0"/>
                        <a:t>/</a:t>
                      </a:r>
                      <a:r>
                        <a:rPr kumimoji="1" lang="ja-JP" altLang="en-US" sz="1100" dirty="0" smtClean="0"/>
                        <a:t>過去の災害</a:t>
                      </a:r>
                      <a:r>
                        <a:rPr kumimoji="1" lang="en-US" altLang="ja-JP" sz="1100" dirty="0" smtClean="0"/>
                        <a:t>/</a:t>
                      </a:r>
                      <a:r>
                        <a:rPr kumimoji="1" lang="ja-JP" altLang="en-US" sz="1100" dirty="0" smtClean="0"/>
                        <a:t>ライフラインの被害・復旧情報 等</a:t>
                      </a:r>
                      <a:endParaRPr kumimoji="1" lang="ja-JP" altLang="en-US" sz="1100" dirty="0" smtClean="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公共交通実証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t>遅延・運休等</a:t>
                      </a:r>
                      <a:r>
                        <a:rPr kumimoji="1" lang="en-US" altLang="ja-JP" sz="1100" dirty="0" smtClean="0"/>
                        <a:t>/</a:t>
                      </a:r>
                      <a:r>
                        <a:rPr kumimoji="1" lang="ja-JP" altLang="en-US" sz="1100" dirty="0" smtClean="0"/>
                        <a:t>走行位置</a:t>
                      </a:r>
                      <a:r>
                        <a:rPr kumimoji="1" lang="en-US" altLang="ja-JP" sz="1100" dirty="0" smtClean="0"/>
                        <a:t>/</a:t>
                      </a:r>
                      <a:r>
                        <a:rPr kumimoji="1" lang="ja-JP" altLang="en-US" sz="1100" dirty="0" smtClean="0"/>
                        <a:t>東京駅・新宿駅の構内施設　等</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統計情報・データカタログ実証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t>総務省統計局所管の統計情報</a:t>
                      </a:r>
                      <a:endParaRPr kumimoji="1" lang="en-US" altLang="ja-JP" sz="1100" dirty="0" smtClean="0"/>
                    </a:p>
                    <a:p>
                      <a:r>
                        <a:rPr kumimoji="1" lang="ja-JP" altLang="en-US" sz="1100" dirty="0" smtClean="0"/>
                        <a:t>政府データカタログサイト（試行版）の掲載情報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kumimoji="1" lang="ja-JP" altLang="en-US" sz="1100" dirty="0" smtClean="0"/>
                        <a:t>花粉症関連情報実証</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dirty="0" smtClean="0"/>
                        <a:t>花粉飛散量情報</a:t>
                      </a:r>
                      <a:r>
                        <a:rPr kumimoji="1" lang="en-US" altLang="zh-TW" sz="1100" dirty="0" smtClean="0"/>
                        <a:t>/</a:t>
                      </a:r>
                      <a:r>
                        <a:rPr kumimoji="1" lang="ja-JP" altLang="en-US" sz="1100" dirty="0" smtClean="0"/>
                        <a:t>気象情報</a:t>
                      </a:r>
                      <a:r>
                        <a:rPr kumimoji="1" lang="en-US" altLang="ja-JP" sz="1100" dirty="0" smtClean="0"/>
                        <a:t>/</a:t>
                      </a:r>
                      <a:r>
                        <a:rPr kumimoji="1" lang="ja-JP" altLang="en-US" sz="1100" dirty="0" smtClean="0"/>
                        <a:t>花粉症患者症状情報（統計処理済）　等</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77" name="テキスト ボックス 33"/>
          <p:cNvSpPr txBox="1">
            <a:spLocks noChangeArrowheads="1"/>
          </p:cNvSpPr>
          <p:nvPr/>
        </p:nvSpPr>
        <p:spPr bwMode="gray">
          <a:xfrm>
            <a:off x="189817" y="5604191"/>
            <a:ext cx="991223" cy="200055"/>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300" dirty="0" smtClean="0">
                <a:latin typeface="ＭＳ Ｐゴシック" panose="020B0600070205080204" pitchFamily="50" charset="-128"/>
                <a:ea typeface="ＭＳ Ｐゴシック" panose="020B0600070205080204" pitchFamily="50" charset="-128"/>
              </a:rPr>
              <a:t>スケジュール</a:t>
            </a:r>
            <a:endParaRPr lang="ja-JP" altLang="en-US" sz="1300" dirty="0">
              <a:latin typeface="ＭＳ Ｐゴシック" panose="020B0600070205080204" pitchFamily="50" charset="-128"/>
              <a:ea typeface="ＭＳ Ｐゴシック" panose="020B060007020508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012434570"/>
              </p:ext>
            </p:extLst>
          </p:nvPr>
        </p:nvGraphicFramePr>
        <p:xfrm>
          <a:off x="272480" y="5847368"/>
          <a:ext cx="6264696" cy="838200"/>
        </p:xfrm>
        <a:graphic>
          <a:graphicData uri="http://schemas.openxmlformats.org/drawingml/2006/table">
            <a:tbl>
              <a:tblPr firstRow="1" firstCol="1" bandRow="1">
                <a:tableStyleId>{5940675A-B579-460E-94D1-54222C63F5DA}</a:tableStyleId>
              </a:tblPr>
              <a:tblGrid>
                <a:gridCol w="720080"/>
                <a:gridCol w="1440160"/>
                <a:gridCol w="4104456"/>
              </a:tblGrid>
              <a:tr h="0">
                <a:tc>
                  <a:txBody>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rPr>
                        <a:t>平成</a:t>
                      </a:r>
                      <a:r>
                        <a:rPr lang="en-US" sz="1100" kern="100" dirty="0">
                          <a:effectLst/>
                          <a:latin typeface="ＭＳ Ｐゴシック" panose="020B0600070205080204" pitchFamily="50" charset="-128"/>
                          <a:ea typeface="ＭＳ Ｐゴシック" panose="020B0600070205080204" pitchFamily="50" charset="-128"/>
                        </a:rPr>
                        <a:t>25</a:t>
                      </a:r>
                      <a:r>
                        <a:rPr lang="ja-JP" sz="1100" kern="100" dirty="0">
                          <a:effectLst/>
                          <a:latin typeface="ＭＳ Ｐゴシック" panose="020B0600070205080204" pitchFamily="50" charset="-128"/>
                          <a:ea typeface="ＭＳ Ｐゴシック" panose="020B0600070205080204" pitchFamily="50" charset="-128"/>
                        </a:rPr>
                        <a:t>年</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sz="1100" kern="100" dirty="0">
                          <a:effectLst/>
                          <a:latin typeface="ＭＳ Ｐゴシック" panose="020B0600070205080204" pitchFamily="50" charset="-128"/>
                          <a:ea typeface="ＭＳ Ｐゴシック" panose="020B0600070205080204" pitchFamily="50" charset="-128"/>
                        </a:rPr>
                        <a:t>11/28</a:t>
                      </a:r>
                      <a:r>
                        <a:rPr lang="ja-JP" sz="1100" kern="100" dirty="0">
                          <a:effectLst/>
                          <a:latin typeface="ＭＳ Ｐゴシック" panose="020B0600070205080204" pitchFamily="50" charset="-128"/>
                          <a:ea typeface="ＭＳ Ｐゴシック" panose="020B0600070205080204" pitchFamily="50" charset="-128"/>
                        </a:rPr>
                        <a:t>（木）</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ja-JP" sz="1100" kern="100" dirty="0" smtClean="0">
                          <a:effectLst/>
                          <a:latin typeface="ＭＳ Ｐゴシック" panose="020B0600070205080204" pitchFamily="50" charset="-128"/>
                          <a:ea typeface="ＭＳ Ｐゴシック" panose="020B0600070205080204" pitchFamily="50" charset="-128"/>
                        </a:rPr>
                        <a:t>告知</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0">
                <a:tc rowSpan="4">
                  <a:txBody>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rPr>
                        <a:t>平成</a:t>
                      </a:r>
                      <a:r>
                        <a:rPr lang="en-US" sz="1100" kern="100" dirty="0">
                          <a:effectLst/>
                          <a:latin typeface="ＭＳ Ｐゴシック" panose="020B0600070205080204" pitchFamily="50" charset="-128"/>
                          <a:ea typeface="ＭＳ Ｐゴシック" panose="020B0600070205080204" pitchFamily="50" charset="-128"/>
                        </a:rPr>
                        <a:t>26</a:t>
                      </a:r>
                      <a:r>
                        <a:rPr lang="ja-JP" sz="1100" kern="100" dirty="0">
                          <a:effectLst/>
                          <a:latin typeface="ＭＳ Ｐゴシック" panose="020B0600070205080204" pitchFamily="50" charset="-128"/>
                          <a:ea typeface="ＭＳ Ｐゴシック" panose="020B0600070205080204" pitchFamily="50" charset="-128"/>
                        </a:rPr>
                        <a:t>年</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sz="1100" kern="100" dirty="0">
                          <a:effectLst/>
                          <a:latin typeface="ＭＳ Ｐゴシック" panose="020B0600070205080204" pitchFamily="50" charset="-128"/>
                          <a:ea typeface="ＭＳ Ｐゴシック" panose="020B0600070205080204" pitchFamily="50" charset="-128"/>
                        </a:rPr>
                        <a:t>1</a:t>
                      </a:r>
                      <a:r>
                        <a:rPr lang="ja-JP" sz="1100" kern="100" dirty="0">
                          <a:effectLst/>
                          <a:latin typeface="ＭＳ Ｐゴシック" panose="020B0600070205080204" pitchFamily="50" charset="-128"/>
                          <a:ea typeface="ＭＳ Ｐゴシック" panose="020B0600070205080204" pitchFamily="50" charset="-128"/>
                        </a:rPr>
                        <a:t>月上旬～下旬</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ja-JP" sz="1100" kern="100">
                          <a:effectLst/>
                          <a:latin typeface="ＭＳ Ｐゴシック" panose="020B0600070205080204" pitchFamily="50" charset="-128"/>
                          <a:ea typeface="ＭＳ Ｐゴシック" panose="020B0600070205080204" pitchFamily="50" charset="-128"/>
                        </a:rPr>
                        <a:t>開発者サイト公開・データ提供開始</a:t>
                      </a:r>
                      <a:endParaRPr lang="ja-JP" sz="1100" kern="10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0">
                <a:tc vMerge="1">
                  <a:txBody>
                    <a:bodyPr/>
                    <a:lstStyle/>
                    <a:p>
                      <a:endParaRPr kumimoji="1" lang="ja-JP" altLang="en-US"/>
                    </a:p>
                  </a:txBody>
                  <a:tcPr/>
                </a:tc>
                <a:tc>
                  <a:txBody>
                    <a:bodyPr/>
                    <a:lstStyle/>
                    <a:p>
                      <a:pPr algn="just">
                        <a:spcAft>
                          <a:spcPts val="0"/>
                        </a:spcAft>
                      </a:pPr>
                      <a:r>
                        <a:rPr lang="en-US" sz="1100" kern="100">
                          <a:effectLst/>
                          <a:latin typeface="ＭＳ Ｐゴシック" panose="020B0600070205080204" pitchFamily="50" charset="-128"/>
                          <a:ea typeface="ＭＳ Ｐゴシック" panose="020B0600070205080204" pitchFamily="50" charset="-128"/>
                        </a:rPr>
                        <a:t>2/3</a:t>
                      </a:r>
                      <a:r>
                        <a:rPr lang="ja-JP" sz="1100" kern="100">
                          <a:effectLst/>
                          <a:latin typeface="ＭＳ Ｐゴシック" panose="020B0600070205080204" pitchFamily="50" charset="-128"/>
                          <a:ea typeface="ＭＳ Ｐゴシック" panose="020B0600070205080204" pitchFamily="50" charset="-128"/>
                        </a:rPr>
                        <a:t>（月）</a:t>
                      </a:r>
                      <a:endParaRPr lang="ja-JP" sz="1100" kern="10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rPr>
                        <a:t>応募受付開始</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0">
                <a:tc vMerge="1">
                  <a:txBody>
                    <a:bodyPr/>
                    <a:lstStyle/>
                    <a:p>
                      <a:endParaRPr kumimoji="1" lang="ja-JP" altLang="en-US"/>
                    </a:p>
                  </a:txBody>
                  <a:tcPr/>
                </a:tc>
                <a:tc>
                  <a:txBody>
                    <a:bodyPr/>
                    <a:lstStyle/>
                    <a:p>
                      <a:pPr algn="just">
                        <a:spcAft>
                          <a:spcPts val="0"/>
                        </a:spcAft>
                      </a:pPr>
                      <a:r>
                        <a:rPr lang="en-US" sz="1100" kern="100" dirty="0">
                          <a:effectLst/>
                          <a:latin typeface="ＭＳ Ｐゴシック" panose="020B0600070205080204" pitchFamily="50" charset="-128"/>
                          <a:ea typeface="ＭＳ Ｐゴシック" panose="020B0600070205080204" pitchFamily="50" charset="-128"/>
                        </a:rPr>
                        <a:t>2/17</a:t>
                      </a:r>
                      <a:r>
                        <a:rPr lang="ja-JP" sz="1100" kern="100" dirty="0">
                          <a:effectLst/>
                          <a:latin typeface="ＭＳ Ｐゴシック" panose="020B0600070205080204" pitchFamily="50" charset="-128"/>
                          <a:ea typeface="ＭＳ Ｐゴシック" panose="020B0600070205080204" pitchFamily="50" charset="-128"/>
                        </a:rPr>
                        <a:t>（月）正午【厳守】</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rPr>
                        <a:t>応募締切</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0">
                <a:tc vMerge="1">
                  <a:txBody>
                    <a:bodyPr/>
                    <a:lstStyle/>
                    <a:p>
                      <a:endParaRPr kumimoji="1" lang="ja-JP" altLang="en-US"/>
                    </a:p>
                  </a:txBody>
                  <a:tcPr/>
                </a:tc>
                <a:tc>
                  <a:txBody>
                    <a:bodyPr/>
                    <a:lstStyle/>
                    <a:p>
                      <a:pPr algn="just">
                        <a:spcAft>
                          <a:spcPts val="0"/>
                        </a:spcAft>
                      </a:pPr>
                      <a:r>
                        <a:rPr lang="en-US" sz="1100" kern="100" dirty="0">
                          <a:effectLst/>
                          <a:latin typeface="ＭＳ Ｐゴシック" panose="020B0600070205080204" pitchFamily="50" charset="-128"/>
                          <a:ea typeface="ＭＳ Ｐゴシック" panose="020B0600070205080204" pitchFamily="50" charset="-128"/>
                        </a:rPr>
                        <a:t>3/13</a:t>
                      </a:r>
                      <a:r>
                        <a:rPr lang="ja-JP" sz="1100" kern="100" dirty="0">
                          <a:effectLst/>
                          <a:latin typeface="ＭＳ Ｐゴシック" panose="020B0600070205080204" pitchFamily="50" charset="-128"/>
                          <a:ea typeface="ＭＳ Ｐゴシック" panose="020B0600070205080204" pitchFamily="50" charset="-128"/>
                        </a:rPr>
                        <a:t>（木）</a:t>
                      </a:r>
                      <a:r>
                        <a:rPr lang="en-US" sz="1100" kern="100" dirty="0">
                          <a:effectLst/>
                          <a:latin typeface="ＭＳ Ｐゴシック" panose="020B0600070205080204" pitchFamily="50" charset="-128"/>
                          <a:ea typeface="ＭＳ Ｐゴシック" panose="020B0600070205080204" pitchFamily="50" charset="-128"/>
                        </a:rPr>
                        <a:t>10</a:t>
                      </a:r>
                      <a:r>
                        <a:rPr lang="ja-JP" sz="1100" kern="100" dirty="0">
                          <a:effectLst/>
                          <a:latin typeface="ＭＳ Ｐゴシック" panose="020B0600070205080204" pitchFamily="50" charset="-128"/>
                          <a:ea typeface="ＭＳ Ｐゴシック" panose="020B0600070205080204" pitchFamily="50" charset="-128"/>
                        </a:rPr>
                        <a:t>時～</a:t>
                      </a:r>
                      <a:r>
                        <a:rPr lang="en-US" sz="1100" kern="100" dirty="0">
                          <a:effectLst/>
                          <a:latin typeface="ＭＳ Ｐゴシック" panose="020B0600070205080204" pitchFamily="50" charset="-128"/>
                          <a:ea typeface="ＭＳ Ｐゴシック" panose="020B0600070205080204" pitchFamily="50" charset="-128"/>
                        </a:rPr>
                        <a:t>12</a:t>
                      </a:r>
                      <a:r>
                        <a:rPr lang="ja-JP" sz="1100" kern="100" dirty="0">
                          <a:effectLst/>
                          <a:latin typeface="ＭＳ Ｐゴシック" panose="020B0600070205080204" pitchFamily="50" charset="-128"/>
                          <a:ea typeface="ＭＳ Ｐゴシック" panose="020B0600070205080204" pitchFamily="50" charset="-128"/>
                        </a:rPr>
                        <a:t>時</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rPr>
                        <a:t>第４回　利活用・普及</a:t>
                      </a:r>
                      <a:r>
                        <a:rPr lang="ja-JP" sz="1100" kern="100" dirty="0" smtClean="0">
                          <a:effectLst/>
                          <a:latin typeface="ＭＳ Ｐゴシック" panose="020B0600070205080204" pitchFamily="50" charset="-128"/>
                          <a:ea typeface="ＭＳ Ｐゴシック" panose="020B0600070205080204" pitchFamily="50" charset="-128"/>
                        </a:rPr>
                        <a:t>委員会</a:t>
                      </a:r>
                      <a:r>
                        <a:rPr lang="ja-JP" altLang="en-US" sz="1100" kern="100" dirty="0" smtClean="0">
                          <a:effectLst/>
                          <a:latin typeface="ＭＳ Ｐゴシック" panose="020B0600070205080204" pitchFamily="50" charset="-128"/>
                          <a:ea typeface="ＭＳ Ｐゴシック" panose="020B0600070205080204" pitchFamily="50" charset="-128"/>
                        </a:rPr>
                        <a:t>　（</a:t>
                      </a:r>
                      <a:r>
                        <a:rPr lang="ja-JP" sz="1100" kern="100" dirty="0" smtClean="0">
                          <a:effectLst/>
                          <a:latin typeface="ＭＳ Ｐゴシック" panose="020B0600070205080204" pitchFamily="50" charset="-128"/>
                          <a:ea typeface="ＭＳ Ｐゴシック" panose="020B0600070205080204" pitchFamily="50" charset="-128"/>
                        </a:rPr>
                        <a:t>受賞者</a:t>
                      </a:r>
                      <a:r>
                        <a:rPr lang="ja-JP" sz="1100" kern="100" dirty="0">
                          <a:effectLst/>
                          <a:latin typeface="ＭＳ Ｐゴシック" panose="020B0600070205080204" pitchFamily="50" charset="-128"/>
                          <a:ea typeface="ＭＳ Ｐゴシック" panose="020B0600070205080204" pitchFamily="50" charset="-128"/>
                        </a:rPr>
                        <a:t>に</a:t>
                      </a:r>
                      <a:r>
                        <a:rPr lang="ja-JP" sz="1100" kern="100" dirty="0" smtClean="0">
                          <a:effectLst/>
                          <a:latin typeface="ＭＳ Ｐゴシック" panose="020B0600070205080204" pitchFamily="50" charset="-128"/>
                          <a:ea typeface="ＭＳ Ｐゴシック" panose="020B0600070205080204" pitchFamily="50" charset="-128"/>
                        </a:rPr>
                        <a:t>よる</a:t>
                      </a:r>
                      <a:r>
                        <a:rPr lang="ja-JP" altLang="en-US" sz="1100" kern="100" dirty="0" smtClean="0">
                          <a:effectLst/>
                          <a:latin typeface="ＭＳ Ｐゴシック" panose="020B0600070205080204" pitchFamily="50" charset="-128"/>
                          <a:ea typeface="ＭＳ Ｐゴシック" panose="020B0600070205080204" pitchFamily="50" charset="-128"/>
                        </a:rPr>
                        <a:t>ﾌﾟﾚｾﾞﾝﾃｰｼｮﾝ、</a:t>
                      </a:r>
                      <a:r>
                        <a:rPr lang="ja-JP" sz="1100" kern="100" dirty="0" smtClean="0">
                          <a:effectLst/>
                          <a:latin typeface="ＭＳ Ｐゴシック" panose="020B0600070205080204" pitchFamily="50" charset="-128"/>
                          <a:ea typeface="ＭＳ Ｐゴシック" panose="020B0600070205080204" pitchFamily="50" charset="-128"/>
                        </a:rPr>
                        <a:t>表彰式</a:t>
                      </a:r>
                      <a:r>
                        <a:rPr lang="ja-JP" altLang="en-US" sz="1100" kern="100" dirty="0" smtClean="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pic>
        <p:nvPicPr>
          <p:cNvPr id="167" name="Picture 12" descr="C:\Users\006751\AppData\Local\Microsoft\Windows\Temporary Internet Files\Content.IE5\YBVEMCRZ\MC9003108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217" y="5208415"/>
            <a:ext cx="557105" cy="308817"/>
          </a:xfrm>
          <a:prstGeom prst="rect">
            <a:avLst/>
          </a:prstGeom>
          <a:noFill/>
          <a:extLst>
            <a:ext uri="{909E8E84-426E-40DD-AFC4-6F175D3DCCD1}">
              <a14:hiddenFill xmlns:a14="http://schemas.microsoft.com/office/drawing/2010/main">
                <a:solidFill>
                  <a:srgbClr val="FFFFFF"/>
                </a:solidFill>
              </a14:hiddenFill>
            </a:ext>
          </a:extLst>
        </p:spPr>
      </p:pic>
      <p:sp>
        <p:nvSpPr>
          <p:cNvPr id="168" name="テキスト ボックス 167"/>
          <p:cNvSpPr txBox="1"/>
          <p:nvPr/>
        </p:nvSpPr>
        <p:spPr>
          <a:xfrm>
            <a:off x="6328596" y="5517232"/>
            <a:ext cx="1058349" cy="184666"/>
          </a:xfrm>
          <a:prstGeom prst="rect">
            <a:avLst/>
          </a:prstGeom>
          <a:noFill/>
        </p:spPr>
        <p:txBody>
          <a:bodyPr wrap="square" rtlCol="0">
            <a:spAutoFit/>
          </a:bodyPr>
          <a:lstStyle/>
          <a:p>
            <a:pPr algn="ctr"/>
            <a:r>
              <a:rPr lang="ja-JP" altLang="en-US" sz="600" dirty="0" smtClean="0"/>
              <a:t>自治体行政</a:t>
            </a:r>
            <a:r>
              <a:rPr lang="ja-JP" altLang="en-US" sz="600" dirty="0"/>
              <a:t>情報</a:t>
            </a:r>
            <a:endParaRPr kumimoji="1" lang="ja-JP" altLang="en-US" sz="600" dirty="0"/>
          </a:p>
        </p:txBody>
      </p:sp>
      <p:pic>
        <p:nvPicPr>
          <p:cNvPr id="191" name="Picture 9" descr="C:\Users\fr611884\AppData\Local\Microsoft\Windows\Temporary Internet Files\Content.IE5\27XX367M\MC9004246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8728" y="5733256"/>
            <a:ext cx="433290" cy="302996"/>
          </a:xfrm>
          <a:prstGeom prst="rect">
            <a:avLst/>
          </a:prstGeom>
          <a:noFill/>
          <a:extLst>
            <a:ext uri="{909E8E84-426E-40DD-AFC4-6F175D3DCCD1}">
              <a14:hiddenFill xmlns:a14="http://schemas.microsoft.com/office/drawing/2010/main">
                <a:solidFill>
                  <a:srgbClr val="FFFFFF"/>
                </a:solidFill>
              </a14:hiddenFill>
            </a:ext>
          </a:extLst>
        </p:spPr>
      </p:pic>
      <p:sp>
        <p:nvSpPr>
          <p:cNvPr id="192" name="テキスト ボックス 191"/>
          <p:cNvSpPr txBox="1"/>
          <p:nvPr/>
        </p:nvSpPr>
        <p:spPr>
          <a:xfrm>
            <a:off x="6569474" y="6021288"/>
            <a:ext cx="831798" cy="184666"/>
          </a:xfrm>
          <a:prstGeom prst="rect">
            <a:avLst/>
          </a:prstGeom>
          <a:noFill/>
        </p:spPr>
        <p:txBody>
          <a:bodyPr wrap="square" rtlCol="0">
            <a:spAutoFit/>
          </a:bodyPr>
          <a:lstStyle/>
          <a:p>
            <a:pPr algn="ctr"/>
            <a:r>
              <a:rPr lang="ja-JP" altLang="en-US" sz="600" dirty="0" smtClean="0"/>
              <a:t>社会資本情報</a:t>
            </a:r>
            <a:endParaRPr kumimoji="1" lang="ja-JP" altLang="en-US" sz="600" dirty="0"/>
          </a:p>
        </p:txBody>
      </p:sp>
      <p:pic>
        <p:nvPicPr>
          <p:cNvPr id="193" name="図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829" y="6119713"/>
            <a:ext cx="564234" cy="390999"/>
          </a:xfrm>
          <a:prstGeom prst="rect">
            <a:avLst/>
          </a:prstGeom>
        </p:spPr>
      </p:pic>
      <p:sp>
        <p:nvSpPr>
          <p:cNvPr id="194" name="テキスト ボックス 193"/>
          <p:cNvSpPr txBox="1"/>
          <p:nvPr/>
        </p:nvSpPr>
        <p:spPr>
          <a:xfrm>
            <a:off x="7113240" y="6464369"/>
            <a:ext cx="720080" cy="184666"/>
          </a:xfrm>
          <a:prstGeom prst="rect">
            <a:avLst/>
          </a:prstGeom>
          <a:noFill/>
        </p:spPr>
        <p:txBody>
          <a:bodyPr wrap="square" rtlCol="0">
            <a:spAutoFit/>
          </a:bodyPr>
          <a:lstStyle/>
          <a:p>
            <a:pPr algn="ctr"/>
            <a:r>
              <a:rPr lang="ja-JP" altLang="en-US" sz="600" dirty="0" smtClean="0"/>
              <a:t>観光情報</a:t>
            </a:r>
            <a:endParaRPr kumimoji="1" lang="ja-JP" altLang="en-US" sz="600" dirty="0"/>
          </a:p>
        </p:txBody>
      </p:sp>
      <p:sp>
        <p:nvSpPr>
          <p:cNvPr id="197" name="テキスト ボックス 196"/>
          <p:cNvSpPr txBox="1"/>
          <p:nvPr/>
        </p:nvSpPr>
        <p:spPr>
          <a:xfrm>
            <a:off x="7715269" y="6556702"/>
            <a:ext cx="1058349" cy="184666"/>
          </a:xfrm>
          <a:prstGeom prst="rect">
            <a:avLst/>
          </a:prstGeom>
          <a:noFill/>
        </p:spPr>
        <p:txBody>
          <a:bodyPr wrap="square" rtlCol="0">
            <a:spAutoFit/>
          </a:bodyPr>
          <a:lstStyle/>
          <a:p>
            <a:pPr algn="ctr"/>
            <a:r>
              <a:rPr lang="ja-JP" altLang="en-US" sz="600" dirty="0" smtClean="0"/>
              <a:t>防災情報</a:t>
            </a:r>
            <a:endParaRPr kumimoji="1" lang="ja-JP" altLang="en-US" sz="600" dirty="0"/>
          </a:p>
        </p:txBody>
      </p:sp>
      <p:pic>
        <p:nvPicPr>
          <p:cNvPr id="200" name="図 1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8428" y="6279322"/>
            <a:ext cx="356371" cy="191267"/>
          </a:xfrm>
          <a:prstGeom prst="rect">
            <a:avLst/>
          </a:prstGeom>
        </p:spPr>
      </p:pic>
      <p:pic>
        <p:nvPicPr>
          <p:cNvPr id="201" name="図 2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890" y="6044157"/>
            <a:ext cx="331257" cy="301120"/>
          </a:xfrm>
          <a:prstGeom prst="rect">
            <a:avLst/>
          </a:prstGeom>
        </p:spPr>
      </p:pic>
      <p:sp>
        <p:nvSpPr>
          <p:cNvPr id="202" name="テキスト ボックス 201"/>
          <p:cNvSpPr txBox="1"/>
          <p:nvPr/>
        </p:nvSpPr>
        <p:spPr>
          <a:xfrm>
            <a:off x="8431155" y="6429939"/>
            <a:ext cx="1058349" cy="184666"/>
          </a:xfrm>
          <a:prstGeom prst="rect">
            <a:avLst/>
          </a:prstGeom>
          <a:noFill/>
        </p:spPr>
        <p:txBody>
          <a:bodyPr wrap="square" rtlCol="0">
            <a:spAutoFit/>
          </a:bodyPr>
          <a:lstStyle/>
          <a:p>
            <a:pPr algn="ctr"/>
            <a:r>
              <a:rPr lang="ja-JP" altLang="en-US" sz="600" dirty="0" smtClean="0"/>
              <a:t>公共交通情報</a:t>
            </a:r>
            <a:endParaRPr kumimoji="1" lang="ja-JP" altLang="en-US" sz="600" dirty="0"/>
          </a:p>
        </p:txBody>
      </p:sp>
      <p:pic>
        <p:nvPicPr>
          <p:cNvPr id="203" name="Picture 6" descr="Image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7806" y="5777573"/>
            <a:ext cx="257174" cy="295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9" name="テキスト ボックス 208"/>
          <p:cNvSpPr txBox="1"/>
          <p:nvPr/>
        </p:nvSpPr>
        <p:spPr>
          <a:xfrm>
            <a:off x="9007219" y="6044157"/>
            <a:ext cx="1058349" cy="184666"/>
          </a:xfrm>
          <a:prstGeom prst="rect">
            <a:avLst/>
          </a:prstGeom>
          <a:noFill/>
        </p:spPr>
        <p:txBody>
          <a:bodyPr wrap="square" rtlCol="0">
            <a:spAutoFit/>
          </a:bodyPr>
          <a:lstStyle/>
          <a:p>
            <a:pPr algn="ctr"/>
            <a:r>
              <a:rPr lang="ja-JP" altLang="en-US" sz="600" dirty="0" smtClean="0"/>
              <a:t>統計情報</a:t>
            </a:r>
            <a:endParaRPr kumimoji="1" lang="ja-JP" altLang="en-US" sz="600" dirty="0"/>
          </a:p>
        </p:txBody>
      </p:sp>
      <p:pic>
        <p:nvPicPr>
          <p:cNvPr id="210"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7058" y="5215681"/>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テキスト ボックス 210"/>
          <p:cNvSpPr txBox="1"/>
          <p:nvPr/>
        </p:nvSpPr>
        <p:spPr>
          <a:xfrm>
            <a:off x="9080750" y="5548743"/>
            <a:ext cx="1058349" cy="184666"/>
          </a:xfrm>
          <a:prstGeom prst="rect">
            <a:avLst/>
          </a:prstGeom>
          <a:noFill/>
        </p:spPr>
        <p:txBody>
          <a:bodyPr wrap="square" rtlCol="0">
            <a:spAutoFit/>
          </a:bodyPr>
          <a:lstStyle/>
          <a:p>
            <a:pPr algn="ctr"/>
            <a:r>
              <a:rPr lang="ja-JP" altLang="en-US" sz="600" dirty="0" smtClean="0"/>
              <a:t>花粉症情報</a:t>
            </a:r>
            <a:endParaRPr kumimoji="1" lang="ja-JP" altLang="en-US" sz="600" dirty="0"/>
          </a:p>
        </p:txBody>
      </p:sp>
      <p:sp>
        <p:nvSpPr>
          <p:cNvPr id="2" name="右矢印 1"/>
          <p:cNvSpPr/>
          <p:nvPr/>
        </p:nvSpPr>
        <p:spPr>
          <a:xfrm>
            <a:off x="7214417" y="5387129"/>
            <a:ext cx="246529" cy="1596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rot="20383471">
            <a:off x="7305244" y="5720311"/>
            <a:ext cx="255623" cy="1314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18105576">
            <a:off x="7585857" y="5892758"/>
            <a:ext cx="251836" cy="1641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rot="16200000">
            <a:off x="8151498" y="6025111"/>
            <a:ext cx="260304" cy="164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rot="14343072">
            <a:off x="8702339" y="6007746"/>
            <a:ext cx="257541" cy="157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rot="12876213">
            <a:off x="9013244" y="5741300"/>
            <a:ext cx="307380" cy="1582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右矢印 42"/>
          <p:cNvSpPr/>
          <p:nvPr/>
        </p:nvSpPr>
        <p:spPr>
          <a:xfrm rot="10800000">
            <a:off x="9064799" y="5373452"/>
            <a:ext cx="271072" cy="1528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7545288" y="5301208"/>
            <a:ext cx="1461931" cy="589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smtClean="0"/>
              <a:t>情報流通連携基盤</a:t>
            </a:r>
            <a:endParaRPr kumimoji="1" lang="en-US" altLang="ja-JP" sz="1000" b="1" dirty="0" smtClean="0"/>
          </a:p>
          <a:p>
            <a:pPr algn="ctr"/>
            <a:r>
              <a:rPr lang="ja-JP" altLang="en-US" sz="1000" b="1" dirty="0" smtClean="0"/>
              <a:t>共通ＡＰＩ</a:t>
            </a:r>
            <a:endParaRPr kumimoji="1" lang="ja-JP" altLang="en-US" sz="1000" b="1" dirty="0"/>
          </a:p>
        </p:txBody>
      </p:sp>
      <p:sp>
        <p:nvSpPr>
          <p:cNvPr id="4" name="右矢印 3"/>
          <p:cNvSpPr/>
          <p:nvPr/>
        </p:nvSpPr>
        <p:spPr>
          <a:xfrm rot="16200000">
            <a:off x="8181649" y="4842453"/>
            <a:ext cx="165494" cy="64250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 name="雲 4"/>
          <p:cNvSpPr/>
          <p:nvPr/>
        </p:nvSpPr>
        <p:spPr>
          <a:xfrm>
            <a:off x="6969224" y="4437111"/>
            <a:ext cx="2504173" cy="601579"/>
          </a:xfrm>
          <a:prstGeom prst="cloud">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kumimoji="1" lang="ja-JP" altLang="en-US" sz="1200" b="1" dirty="0" smtClean="0">
                <a:solidFill>
                  <a:srgbClr val="FF0000"/>
                </a:solidFill>
              </a:rPr>
              <a:t>一般公募による</a:t>
            </a:r>
            <a:endParaRPr kumimoji="1" lang="en-US" altLang="ja-JP" sz="1200" b="1" dirty="0" smtClean="0">
              <a:solidFill>
                <a:srgbClr val="FF0000"/>
              </a:solidFill>
            </a:endParaRPr>
          </a:p>
          <a:p>
            <a:pPr algn="ctr"/>
            <a:r>
              <a:rPr kumimoji="1" lang="ja-JP" altLang="en-US" sz="1200" b="1" dirty="0" smtClean="0">
                <a:solidFill>
                  <a:srgbClr val="FF0000"/>
                </a:solidFill>
              </a:rPr>
              <a:t>アプリケーションの開発</a:t>
            </a:r>
            <a:endParaRPr kumimoji="1" lang="ja-JP" altLang="en-US" sz="1200" b="1" dirty="0">
              <a:solidFill>
                <a:srgbClr val="FF0000"/>
              </a:solidFill>
            </a:endParaRPr>
          </a:p>
        </p:txBody>
      </p:sp>
      <p:pic>
        <p:nvPicPr>
          <p:cNvPr id="45" name="図 4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7570" y="6188553"/>
            <a:ext cx="593745" cy="460482"/>
          </a:xfrm>
          <a:prstGeom prst="rect">
            <a:avLst/>
          </a:prstGeom>
        </p:spPr>
      </p:pic>
      <p:sp>
        <p:nvSpPr>
          <p:cNvPr id="6" name="正方形/長方形 5"/>
          <p:cNvSpPr/>
          <p:nvPr/>
        </p:nvSpPr>
        <p:spPr>
          <a:xfrm>
            <a:off x="776536" y="6642556"/>
            <a:ext cx="9057456" cy="261610"/>
          </a:xfrm>
          <a:prstGeom prst="rect">
            <a:avLst/>
          </a:prstGeom>
        </p:spPr>
        <p:txBody>
          <a:bodyPr wrap="square">
            <a:spAutoFit/>
          </a:bodyPr>
          <a:lstStyle/>
          <a:p>
            <a:pPr algn="r">
              <a:spcAft>
                <a:spcPts val="0"/>
              </a:spcAft>
            </a:pPr>
            <a:r>
              <a:rPr lang="en-US" altLang="ja-JP" sz="1100" kern="100" dirty="0">
                <a:latin typeface="ＭＳ Ｐゴシック" panose="020B0600070205080204" pitchFamily="50" charset="-128"/>
                <a:cs typeface="Times New Roman"/>
              </a:rPr>
              <a:t>※</a:t>
            </a:r>
            <a:r>
              <a:rPr lang="ja-JP" altLang="en-US" sz="1100" kern="100" dirty="0">
                <a:latin typeface="ＭＳ Ｐゴシック" panose="020B0600070205080204" pitchFamily="50" charset="-128"/>
                <a:cs typeface="Times New Roman"/>
              </a:rPr>
              <a:t>詳細は、オープンデータ流通推進コンソーシアムのコンテスト専用ウェブサイト（</a:t>
            </a:r>
            <a:r>
              <a:rPr lang="en-US" altLang="ja-JP" sz="1100" kern="100" dirty="0">
                <a:latin typeface="ＭＳ Ｐゴシック" panose="020B0600070205080204" pitchFamily="50" charset="-128"/>
                <a:cs typeface="Times New Roman"/>
              </a:rPr>
              <a:t>http://www.opendata.gr.jp/2013contest/</a:t>
            </a:r>
            <a:r>
              <a:rPr lang="ja-JP" altLang="en-US" sz="1100" kern="100" dirty="0">
                <a:latin typeface="ＭＳ Ｐゴシック" panose="020B0600070205080204" pitchFamily="50" charset="-128"/>
                <a:cs typeface="Times New Roman"/>
              </a:rPr>
              <a:t>）を参照。</a:t>
            </a:r>
            <a:endParaRPr lang="ja-JP" altLang="ja-JP" sz="1100" kern="100" dirty="0">
              <a:latin typeface="ＭＳ Ｐゴシック" panose="020B0600070205080204" pitchFamily="50" charset="-128"/>
              <a:cs typeface="Times New Roman"/>
            </a:endParaRPr>
          </a:p>
        </p:txBody>
      </p:sp>
      <p:sp>
        <p:nvSpPr>
          <p:cNvPr id="46"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7" name="テキスト ボックス 6"/>
          <p:cNvSpPr txBox="1"/>
          <p:nvPr/>
        </p:nvSpPr>
        <p:spPr>
          <a:xfrm>
            <a:off x="7617296" y="127665"/>
            <a:ext cx="2219326" cy="276999"/>
          </a:xfrm>
          <a:prstGeom prst="rect">
            <a:avLst/>
          </a:prstGeom>
          <a:noFill/>
        </p:spPr>
        <p:txBody>
          <a:bodyPr wrap="square" rtlCol="0">
            <a:spAutoFit/>
          </a:bodyPr>
          <a:lstStyle/>
          <a:p>
            <a:pPr algn="r"/>
            <a:r>
              <a:rPr kumimoji="1" lang="ja-JP" altLang="en-US" sz="1200" dirty="0" smtClean="0">
                <a:latin typeface="+mn-ea"/>
                <a:ea typeface="+mn-ea"/>
              </a:rPr>
              <a:t>（平成</a:t>
            </a:r>
            <a:r>
              <a:rPr kumimoji="1" lang="en-US" altLang="ja-JP" sz="1200" dirty="0" smtClean="0">
                <a:latin typeface="+mn-ea"/>
                <a:ea typeface="+mn-ea"/>
              </a:rPr>
              <a:t>25</a:t>
            </a:r>
            <a:r>
              <a:rPr kumimoji="1" lang="ja-JP" altLang="en-US" sz="1200" dirty="0" smtClean="0">
                <a:latin typeface="+mn-ea"/>
                <a:ea typeface="+mn-ea"/>
              </a:rPr>
              <a:t>年</a:t>
            </a:r>
            <a:r>
              <a:rPr kumimoji="1" lang="en-US" altLang="ja-JP" sz="1200" dirty="0" smtClean="0">
                <a:latin typeface="+mn-ea"/>
                <a:ea typeface="+mn-ea"/>
              </a:rPr>
              <a:t>11</a:t>
            </a:r>
            <a:r>
              <a:rPr kumimoji="1" lang="ja-JP" altLang="en-US" sz="1200" dirty="0" smtClean="0">
                <a:latin typeface="+mn-ea"/>
                <a:ea typeface="+mn-ea"/>
              </a:rPr>
              <a:t>月</a:t>
            </a:r>
            <a:r>
              <a:rPr kumimoji="1" lang="en-US" altLang="ja-JP" sz="1200" dirty="0" smtClean="0">
                <a:latin typeface="+mn-ea"/>
                <a:ea typeface="+mn-ea"/>
              </a:rPr>
              <a:t>28</a:t>
            </a:r>
            <a:r>
              <a:rPr kumimoji="1" lang="ja-JP" altLang="en-US" sz="1200" dirty="0" smtClean="0">
                <a:latin typeface="+mn-ea"/>
                <a:ea typeface="+mn-ea"/>
              </a:rPr>
              <a:t>日発表）</a:t>
            </a:r>
            <a:endParaRPr kumimoji="1" lang="ja-JP" altLang="en-US" sz="1200" dirty="0">
              <a:latin typeface="+mn-ea"/>
              <a:ea typeface="+mn-ea"/>
            </a:endParaRPr>
          </a:p>
        </p:txBody>
      </p:sp>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1192" y="3592061"/>
            <a:ext cx="3130568" cy="753418"/>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75850" y="3284984"/>
            <a:ext cx="1977150" cy="326750"/>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536" y="2924944"/>
            <a:ext cx="2008096" cy="338966"/>
          </a:xfrm>
          <a:prstGeom prst="rect">
            <a:avLst/>
          </a:prstGeom>
        </p:spPr>
      </p:pic>
      <p:pic>
        <p:nvPicPr>
          <p:cNvPr id="11" name="図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6535" y="3284984"/>
            <a:ext cx="2001221" cy="345073"/>
          </a:xfrm>
          <a:prstGeom prst="rect">
            <a:avLst/>
          </a:prstGeom>
        </p:spPr>
      </p:pic>
      <p:pic>
        <p:nvPicPr>
          <p:cNvPr id="13" name="図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86144" y="2924944"/>
            <a:ext cx="2004659" cy="326750"/>
          </a:xfrm>
          <a:prstGeom prst="rect">
            <a:avLst/>
          </a:prstGeom>
        </p:spPr>
      </p:pic>
    </p:spTree>
    <p:extLst>
      <p:ext uri="{BB962C8B-B14F-4D97-AF65-F5344CB8AC3E}">
        <p14:creationId xmlns:p14="http://schemas.microsoft.com/office/powerpoint/2010/main" val="19287660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1" name="テキスト ボックス 116"/>
          <p:cNvSpPr txBox="1">
            <a:spLocks noChangeArrowheads="1"/>
          </p:cNvSpPr>
          <p:nvPr/>
        </p:nvSpPr>
        <p:spPr bwMode="auto">
          <a:xfrm>
            <a:off x="2792760" y="1526753"/>
            <a:ext cx="7058025" cy="246063"/>
          </a:xfrm>
          <a:prstGeom prst="rect">
            <a:avLst/>
          </a:prstGeom>
          <a:noFill/>
          <a:ln w="9525">
            <a:noFill/>
            <a:miter lim="800000"/>
            <a:headEnd/>
            <a:tailEnd/>
          </a:ln>
        </p:spPr>
        <p:txBody>
          <a:bodyPr lIns="91424" tIns="45712" rIns="91424" bIns="45712">
            <a:spAutoFit/>
          </a:bodyPr>
          <a:lstStyle/>
          <a:p>
            <a:pPr algn="r"/>
            <a:r>
              <a:rPr lang="en-US" altLang="ja-JP" sz="1000" dirty="0">
                <a:latin typeface="Calibri" pitchFamily="34" charset="0"/>
              </a:rPr>
              <a:t>※</a:t>
            </a:r>
            <a:r>
              <a:rPr lang="ja-JP" altLang="en-US" sz="1000" dirty="0">
                <a:latin typeface="Calibri" pitchFamily="34" charset="0"/>
              </a:rPr>
              <a:t>共通ＡＰＩ（</a:t>
            </a:r>
            <a:r>
              <a:rPr lang="en-US" altLang="ja-JP" sz="1000" dirty="0">
                <a:latin typeface="Calibri" pitchFamily="34" charset="0"/>
              </a:rPr>
              <a:t>Application Programming Interface</a:t>
            </a:r>
            <a:r>
              <a:rPr lang="ja-JP" altLang="en-US" sz="1000" dirty="0">
                <a:latin typeface="Calibri" pitchFamily="34" charset="0"/>
              </a:rPr>
              <a:t>）：情報・データの相互運用性を確保するための共通のデータ形式や通信規約</a:t>
            </a:r>
          </a:p>
        </p:txBody>
      </p:sp>
      <p:sp>
        <p:nvSpPr>
          <p:cNvPr id="35" name="テキスト ボックス 34"/>
          <p:cNvSpPr txBox="1"/>
          <p:nvPr/>
        </p:nvSpPr>
        <p:spPr>
          <a:xfrm>
            <a:off x="2" y="-2353"/>
            <a:ext cx="9905999" cy="400093"/>
          </a:xfrm>
          <a:prstGeom prst="rect">
            <a:avLst/>
          </a:prstGeom>
          <a:noFill/>
        </p:spPr>
        <p:txBody>
          <a:bodyPr wrap="square" lIns="91424" tIns="45712" rIns="91424" bIns="45712" rtlCol="0">
            <a:spAutoFit/>
          </a:bodyPr>
          <a:lstStyle/>
          <a:p>
            <a:pPr algn="ctr"/>
            <a:r>
              <a:rPr lang="ja-JP" altLang="en-US" dirty="0" smtClean="0">
                <a:latin typeface="+mn-ea"/>
              </a:rPr>
              <a:t>１．オープンデータ実証実験の全体概要</a:t>
            </a:r>
            <a:endParaRPr lang="ja-JP" altLang="en-US" dirty="0">
              <a:solidFill>
                <a:srgbClr val="FF0000"/>
              </a:solidFill>
              <a:latin typeface="HGP創英角ｺﾞｼｯｸUB" pitchFamily="50" charset="-128"/>
              <a:ea typeface="ＤＨＰ特太ゴシック体" pitchFamily="2" charset="-128"/>
            </a:endParaRPr>
          </a:p>
        </p:txBody>
      </p:sp>
      <p:sp>
        <p:nvSpPr>
          <p:cNvPr id="2" name="右矢印 1"/>
          <p:cNvSpPr/>
          <p:nvPr/>
        </p:nvSpPr>
        <p:spPr>
          <a:xfrm>
            <a:off x="88121" y="5706906"/>
            <a:ext cx="296478" cy="546025"/>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12590" y="5643825"/>
            <a:ext cx="9536954" cy="954107"/>
          </a:xfrm>
          <a:prstGeom prst="rect">
            <a:avLst/>
          </a:prstGeom>
          <a:noFill/>
        </p:spPr>
        <p:txBody>
          <a:bodyPr wrap="square" rtlCol="0">
            <a:spAutoFit/>
          </a:bodyPr>
          <a:lstStyle/>
          <a:p>
            <a:pPr marL="174594" indent="-174594" fontAlgn="auto">
              <a:spcBef>
                <a:spcPts val="0"/>
              </a:spcBef>
              <a:spcAft>
                <a:spcPts val="0"/>
              </a:spcAft>
              <a:defRPr/>
            </a:pPr>
            <a:r>
              <a:rPr lang="ja-JP" altLang="en-US" sz="1400" dirty="0">
                <a:latin typeface="ＭＳ Ｐゴシック" pitchFamily="50" charset="-128"/>
              </a:rPr>
              <a:t>　・　</a:t>
            </a:r>
            <a:r>
              <a:rPr lang="ja-JP" altLang="en-US" sz="1400" u="sng" dirty="0">
                <a:latin typeface="ＭＳ Ｐゴシック" pitchFamily="50" charset="-128"/>
              </a:rPr>
              <a:t>情報流通連携基盤共通ＡＰＩ（第１版）について、</a:t>
            </a:r>
            <a:r>
              <a:rPr lang="ja-JP" altLang="en-US" sz="1400" dirty="0">
                <a:latin typeface="+mn-ea"/>
              </a:rPr>
              <a:t>平成</a:t>
            </a:r>
            <a:r>
              <a:rPr lang="en-US" altLang="ja-JP" sz="1400" dirty="0">
                <a:latin typeface="+mn-ea"/>
              </a:rPr>
              <a:t>24</a:t>
            </a:r>
            <a:r>
              <a:rPr lang="ja-JP" altLang="en-US" sz="1400" dirty="0">
                <a:latin typeface="+mn-ea"/>
              </a:rPr>
              <a:t>年度の実証実験の結果等を踏まえ、</a:t>
            </a:r>
            <a:r>
              <a:rPr lang="ja-JP" altLang="en-US" sz="1400" u="sng" dirty="0">
                <a:latin typeface="+mn-ea"/>
              </a:rPr>
              <a:t>意見募集（</a:t>
            </a:r>
            <a:r>
              <a:rPr lang="en-US" altLang="ja-JP" sz="1400" u="sng" dirty="0">
                <a:latin typeface="+mn-ea"/>
              </a:rPr>
              <a:t>Call for Comment</a:t>
            </a:r>
            <a:r>
              <a:rPr lang="ja-JP" altLang="en-US" sz="1400" u="sng" dirty="0">
                <a:latin typeface="+mn-ea"/>
              </a:rPr>
              <a:t>）を実施（</a:t>
            </a:r>
            <a:r>
              <a:rPr lang="en-US" altLang="ja-JP" sz="1400" u="sng" dirty="0">
                <a:latin typeface="+mn-ea"/>
              </a:rPr>
              <a:t>10/10</a:t>
            </a:r>
            <a:r>
              <a:rPr lang="ja-JP" altLang="en-US" sz="1400" u="sng" dirty="0">
                <a:latin typeface="+mn-ea"/>
              </a:rPr>
              <a:t>まで）</a:t>
            </a:r>
            <a:r>
              <a:rPr lang="ja-JP" altLang="en-US" sz="1400" dirty="0">
                <a:latin typeface="+mn-ea"/>
              </a:rPr>
              <a:t>。</a:t>
            </a:r>
            <a:r>
              <a:rPr lang="en-US" altLang="ja-JP" sz="1400" u="sng" dirty="0">
                <a:solidFill>
                  <a:srgbClr val="0070C0"/>
                </a:solidFill>
                <a:latin typeface="+mn-ea"/>
              </a:rPr>
              <a:t>http://www.opendata.gr.jp/cfc/</a:t>
            </a:r>
            <a:endParaRPr lang="en-US" altLang="ja-JP" sz="1400" dirty="0">
              <a:latin typeface="+mn-ea"/>
            </a:endParaRPr>
          </a:p>
          <a:p>
            <a:pPr marL="174594" indent="-174594" fontAlgn="auto">
              <a:spcBef>
                <a:spcPts val="0"/>
              </a:spcBef>
              <a:spcAft>
                <a:spcPts val="0"/>
              </a:spcAft>
              <a:defRPr/>
            </a:pPr>
            <a:r>
              <a:rPr lang="ja-JP" altLang="en-US" sz="1400" dirty="0">
                <a:latin typeface="+mn-ea"/>
              </a:rPr>
              <a:t>　・　</a:t>
            </a:r>
            <a:r>
              <a:rPr lang="ja-JP" altLang="en-US" sz="1400" u="sng" dirty="0">
                <a:latin typeface="+mn-ea"/>
              </a:rPr>
              <a:t>平成</a:t>
            </a:r>
            <a:r>
              <a:rPr lang="en-US" altLang="ja-JP" sz="1400" u="sng" dirty="0">
                <a:latin typeface="+mn-ea"/>
              </a:rPr>
              <a:t>25</a:t>
            </a:r>
            <a:r>
              <a:rPr lang="ja-JP" altLang="en-US" sz="1400" u="sng" dirty="0">
                <a:latin typeface="+mn-ea"/>
              </a:rPr>
              <a:t>年度は、年度末の情報流通連携基盤共通ＡＰＩ（第２版）の策定に向けて、自治体の行政情報、社会資本情報、観光情報、防災情報</a:t>
            </a:r>
            <a:r>
              <a:rPr lang="ja-JP" altLang="en-US" sz="1400" u="sng" dirty="0" smtClean="0">
                <a:latin typeface="+mn-ea"/>
              </a:rPr>
              <a:t>等、７本の実証実験を実施中。</a:t>
            </a:r>
            <a:endParaRPr lang="ja-JP" altLang="en-US" sz="1400" u="sng" dirty="0">
              <a:latin typeface="ＭＳ Ｐゴシック" pitchFamily="50" charset="-128"/>
            </a:endParaRPr>
          </a:p>
        </p:txBody>
      </p:sp>
      <p:sp>
        <p:nvSpPr>
          <p:cNvPr id="84" name="下矢印 83"/>
          <p:cNvSpPr/>
          <p:nvPr/>
        </p:nvSpPr>
        <p:spPr>
          <a:xfrm flipV="1">
            <a:off x="4524931" y="3416690"/>
            <a:ext cx="610434" cy="75958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 name="テキスト ボックス 88"/>
          <p:cNvSpPr txBox="1"/>
          <p:nvPr/>
        </p:nvSpPr>
        <p:spPr bwMode="auto">
          <a:xfrm>
            <a:off x="1872626" y="4176274"/>
            <a:ext cx="5846063" cy="335759"/>
          </a:xfrm>
          <a:prstGeom prst="rect">
            <a:avLst/>
          </a:prstGeom>
          <a:solidFill>
            <a:schemeClr val="accent1"/>
          </a:solidFill>
          <a:ln w="9525">
            <a:solidFill>
              <a:schemeClr val="accent1"/>
            </a:solidFill>
            <a:prstDash val="solid"/>
            <a:miter lim="800000"/>
            <a:headEnd/>
            <a:tailEnd/>
          </a:ln>
          <a:effectLst/>
        </p:spPr>
        <p:txBody>
          <a:bodyPr wrap="square" lIns="79434" tIns="48989" rIns="79434" bIns="48989" rtlCol="0" anchor="ctr">
            <a:prstTxWarp prst="textNoShape">
              <a:avLst/>
            </a:prstTxWarp>
            <a:noAutofit/>
          </a:bodyPr>
          <a:lstStyle/>
          <a:p>
            <a:pPr algn="ctr" latinLnBrk="0">
              <a:lnSpc>
                <a:spcPct val="90000"/>
              </a:lnSpc>
              <a:spcBef>
                <a:spcPct val="50000"/>
              </a:spcBef>
            </a:pPr>
            <a:r>
              <a:rPr lang="ja-JP" altLang="en-US" sz="1400" b="1" dirty="0" smtClean="0">
                <a:solidFill>
                  <a:schemeClr val="bg1"/>
                </a:solidFill>
                <a:latin typeface="+mn-ea"/>
                <a:cs typeface="ヒラギノ角ゴ ProN W6"/>
              </a:rPr>
              <a:t>情報流通連携基盤共通ＡＰＩ</a:t>
            </a:r>
            <a:endParaRPr lang="en-US" altLang="ja-JP" sz="1400" b="1" baseline="30000" dirty="0" smtClean="0">
              <a:solidFill>
                <a:schemeClr val="bg1"/>
              </a:solidFill>
              <a:latin typeface="+mn-ea"/>
              <a:cs typeface="ヒラギノ角ゴ ProN W6"/>
            </a:endParaRPr>
          </a:p>
        </p:txBody>
      </p:sp>
      <p:sp>
        <p:nvSpPr>
          <p:cNvPr id="90" name="屈折矢印 89"/>
          <p:cNvSpPr/>
          <p:nvPr/>
        </p:nvSpPr>
        <p:spPr>
          <a:xfrm>
            <a:off x="4839802" y="3416167"/>
            <a:ext cx="2312128" cy="574058"/>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1" name="屈折矢印 100"/>
          <p:cNvSpPr/>
          <p:nvPr/>
        </p:nvSpPr>
        <p:spPr>
          <a:xfrm flipH="1">
            <a:off x="2612163" y="3400368"/>
            <a:ext cx="2104284" cy="589857"/>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3" name="正方形/長方形 815"/>
          <p:cNvSpPr>
            <a:spLocks noChangeArrowheads="1"/>
          </p:cNvSpPr>
          <p:nvPr/>
        </p:nvSpPr>
        <p:spPr bwMode="auto">
          <a:xfrm>
            <a:off x="1704429" y="1916832"/>
            <a:ext cx="2007640"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algn="ctr"/>
            <a:r>
              <a:rPr lang="ja-JP" altLang="en-US" sz="1100" dirty="0" smtClean="0">
                <a:latin typeface="+mn-ea"/>
              </a:rPr>
              <a:t>＜防災情報サービス＞</a:t>
            </a:r>
            <a:endParaRPr lang="ja-JP" altLang="en-US" sz="1100" dirty="0">
              <a:latin typeface="+mn-ea"/>
            </a:endParaRPr>
          </a:p>
        </p:txBody>
      </p:sp>
      <p:pic>
        <p:nvPicPr>
          <p:cNvPr id="1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429" y="2152698"/>
            <a:ext cx="1914433" cy="1140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5" name="AutoShape 83"/>
          <p:cNvSpPr>
            <a:spLocks noChangeArrowheads="1"/>
          </p:cNvSpPr>
          <p:nvPr/>
        </p:nvSpPr>
        <p:spPr bwMode="auto">
          <a:xfrm>
            <a:off x="1614379" y="2176070"/>
            <a:ext cx="1494411" cy="230418"/>
          </a:xfrm>
          <a:prstGeom prst="wedgeRoundRectCallout">
            <a:avLst>
              <a:gd name="adj1" fmla="val -6002"/>
              <a:gd name="adj2" fmla="val 147069"/>
              <a:gd name="adj3" fmla="val 16667"/>
            </a:avLst>
          </a:prstGeom>
          <a:solidFill>
            <a:schemeClr val="accent4">
              <a:lumMod val="60000"/>
              <a:lumOff val="40000"/>
            </a:schemeClr>
          </a:solidFill>
          <a:ln w="9525">
            <a:solidFill>
              <a:schemeClr val="tx1"/>
            </a:solidFill>
            <a:miter lim="800000"/>
            <a:headEnd/>
            <a:tailEnd/>
          </a:ln>
        </p:spPr>
        <p:txBody>
          <a:bodyPr/>
          <a:lstStyle/>
          <a:p>
            <a:pPr algn="ctr"/>
            <a:r>
              <a:rPr lang="ja-JP" altLang="en-US" sz="1100" dirty="0"/>
              <a:t>浸水危険エリア</a:t>
            </a:r>
            <a:endParaRPr lang="ja-JP" altLang="en-US" sz="1100" dirty="0">
              <a:latin typeface="Calibri" pitchFamily="34" charset="0"/>
            </a:endParaRPr>
          </a:p>
        </p:txBody>
      </p:sp>
      <p:sp>
        <p:nvSpPr>
          <p:cNvPr id="106" name="AutoShape 86"/>
          <p:cNvSpPr>
            <a:spLocks noChangeArrowheads="1"/>
          </p:cNvSpPr>
          <p:nvPr/>
        </p:nvSpPr>
        <p:spPr bwMode="auto">
          <a:xfrm>
            <a:off x="2530728" y="2798376"/>
            <a:ext cx="1274550" cy="237154"/>
          </a:xfrm>
          <a:prstGeom prst="wedgeRoundRectCallout">
            <a:avLst>
              <a:gd name="adj1" fmla="val -33737"/>
              <a:gd name="adj2" fmla="val -148793"/>
              <a:gd name="adj3" fmla="val 16667"/>
            </a:avLst>
          </a:prstGeom>
          <a:solidFill>
            <a:schemeClr val="accent2">
              <a:lumMod val="20000"/>
              <a:lumOff val="80000"/>
            </a:schemeClr>
          </a:solidFill>
          <a:ln w="9525">
            <a:solidFill>
              <a:schemeClr val="tx1"/>
            </a:solidFill>
            <a:miter lim="800000"/>
            <a:headEnd/>
            <a:tailEnd/>
          </a:ln>
        </p:spPr>
        <p:txBody>
          <a:bodyPr lIns="18000" rIns="18000"/>
          <a:lstStyle/>
          <a:p>
            <a:pPr algn="ctr"/>
            <a:r>
              <a:rPr lang="ja-JP" altLang="en-US" sz="1100" dirty="0" smtClean="0">
                <a:latin typeface="Calibri" pitchFamily="34" charset="0"/>
              </a:rPr>
              <a:t>避難勧告エリア</a:t>
            </a:r>
            <a:endParaRPr lang="ja-JP" altLang="en-US" sz="1100" dirty="0">
              <a:latin typeface="Calibri" pitchFamily="34" charset="0"/>
            </a:endParaRPr>
          </a:p>
        </p:txBody>
      </p:sp>
      <p:pic>
        <p:nvPicPr>
          <p:cNvPr id="107" name="Picture 3"/>
          <p:cNvPicPr>
            <a:picLocks noChangeAspect="1" noChangeArrowheads="1"/>
          </p:cNvPicPr>
          <p:nvPr/>
        </p:nvPicPr>
        <p:blipFill>
          <a:blip r:embed="rId3" cstate="print"/>
          <a:srcRect/>
          <a:stretch>
            <a:fillRect/>
          </a:stretch>
        </p:blipFill>
        <p:spPr bwMode="auto">
          <a:xfrm>
            <a:off x="5938696" y="2154625"/>
            <a:ext cx="2036622" cy="1138918"/>
          </a:xfrm>
          <a:prstGeom prst="rect">
            <a:avLst/>
          </a:prstGeom>
          <a:noFill/>
          <a:ln w="9525">
            <a:solidFill>
              <a:schemeClr val="tx1"/>
            </a:solidFill>
            <a:miter lim="800000"/>
            <a:headEnd/>
            <a:tailEnd/>
          </a:ln>
        </p:spPr>
      </p:pic>
      <p:sp>
        <p:nvSpPr>
          <p:cNvPr id="108" name="テキスト ボックス 107"/>
          <p:cNvSpPr txBox="1"/>
          <p:nvPr/>
        </p:nvSpPr>
        <p:spPr>
          <a:xfrm>
            <a:off x="3750511" y="1917330"/>
            <a:ext cx="2204189" cy="392881"/>
          </a:xfrm>
          <a:prstGeom prst="rect">
            <a:avLst/>
          </a:prstGeom>
          <a:noFill/>
        </p:spPr>
        <p:txBody>
          <a:bodyPr wrap="square" lIns="91424" tIns="45712" rIns="91424" bIns="45712" rtlCol="0">
            <a:spAutoFit/>
          </a:bodyPr>
          <a:lstStyle/>
          <a:p>
            <a:pPr algn="ctr"/>
            <a:r>
              <a:rPr lang="ja-JP" altLang="en-US" sz="1100" dirty="0" smtClean="0">
                <a:latin typeface="+mn-ea"/>
                <a:cs typeface="Arial Bold"/>
              </a:rPr>
              <a:t>＜公共交通情報サービス＞</a:t>
            </a:r>
            <a:endParaRPr lang="ja-JP" altLang="en-US" sz="1100" dirty="0">
              <a:latin typeface="+mn-ea"/>
              <a:cs typeface="Arial Bold"/>
            </a:endParaRPr>
          </a:p>
        </p:txBody>
      </p:sp>
      <p:sp>
        <p:nvSpPr>
          <p:cNvPr id="109" name="テキスト ボックス 108"/>
          <p:cNvSpPr txBox="1"/>
          <p:nvPr/>
        </p:nvSpPr>
        <p:spPr>
          <a:xfrm>
            <a:off x="5954700" y="1916832"/>
            <a:ext cx="2020620" cy="238529"/>
          </a:xfrm>
          <a:prstGeom prst="rect">
            <a:avLst/>
          </a:prstGeom>
          <a:noFill/>
        </p:spPr>
        <p:txBody>
          <a:bodyPr wrap="square" lIns="91424" tIns="45712" rIns="91424" bIns="45712" rtlCol="0">
            <a:spAutoFit/>
          </a:bodyPr>
          <a:lstStyle/>
          <a:p>
            <a:pPr algn="ctr"/>
            <a:r>
              <a:rPr lang="ja-JP" altLang="en-US" sz="1100" dirty="0" smtClean="0">
                <a:latin typeface="+mn-ea"/>
                <a:cs typeface="Arial Bold"/>
              </a:rPr>
              <a:t>＜地盤情報サービス＞</a:t>
            </a:r>
            <a:endParaRPr lang="ja-JP" altLang="en-US" sz="1100" dirty="0">
              <a:latin typeface="+mn-ea"/>
              <a:cs typeface="Arial Bold"/>
            </a:endParaRPr>
          </a:p>
        </p:txBody>
      </p:sp>
      <p:sp>
        <p:nvSpPr>
          <p:cNvPr id="110" name="テキスト ボックス 109"/>
          <p:cNvSpPr txBox="1"/>
          <p:nvPr/>
        </p:nvSpPr>
        <p:spPr bwMode="auto">
          <a:xfrm>
            <a:off x="3469073" y="3750885"/>
            <a:ext cx="2747101" cy="267015"/>
          </a:xfrm>
          <a:prstGeom prst="rect">
            <a:avLst/>
          </a:prstGeom>
          <a:noFill/>
          <a:ln w="9525">
            <a:noFill/>
            <a:prstDash val="solid"/>
            <a:miter lim="800000"/>
            <a:headEnd/>
            <a:tailEnd/>
          </a:ln>
          <a:effectLst/>
        </p:spPr>
        <p:txBody>
          <a:bodyPr wrap="none" lIns="79434" tIns="48989" rIns="79434" bIns="48989" rtlCol="0">
            <a:prstTxWarp prst="textNoShape">
              <a:avLst/>
            </a:prstTxWarp>
            <a:spAutoFit/>
          </a:bodyPr>
          <a:lstStyle/>
          <a:p>
            <a:pPr algn="ctr" latinLnBrk="0">
              <a:lnSpc>
                <a:spcPct val="90000"/>
              </a:lnSpc>
              <a:spcBef>
                <a:spcPct val="50000"/>
              </a:spcBef>
            </a:pPr>
            <a:r>
              <a:rPr lang="ja-JP" altLang="en-US" sz="1400" b="1" dirty="0" smtClean="0">
                <a:solidFill>
                  <a:schemeClr val="bg1"/>
                </a:solidFill>
                <a:latin typeface="+mn-ea"/>
                <a:cs typeface="ヒラギノ角ゴ ProN W6"/>
              </a:rPr>
              <a:t>様々な情報の組み合わせ</a:t>
            </a:r>
            <a:endParaRPr lang="ja-JP" altLang="en-US" sz="1400" b="1" dirty="0">
              <a:solidFill>
                <a:schemeClr val="bg1"/>
              </a:solidFill>
              <a:latin typeface="+mn-ea"/>
              <a:cs typeface="ヒラギノ角ゴ ProN W6"/>
            </a:endParaRPr>
          </a:p>
        </p:txBody>
      </p:sp>
      <p:pic>
        <p:nvPicPr>
          <p:cNvPr id="111" name="図 110" descr="::plan:実証アプリ:dksl_screenshot:中央線Screenshot_2013-02-26-02-07-40.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71795" y="2152698"/>
            <a:ext cx="757612" cy="1140845"/>
          </a:xfrm>
          <a:prstGeom prst="rect">
            <a:avLst/>
          </a:prstGeom>
          <a:noFill/>
          <a:ln w="9525">
            <a:solidFill>
              <a:schemeClr val="tx1"/>
            </a:solidFill>
            <a:miter lim="800000"/>
            <a:headEnd/>
            <a:tailEnd/>
          </a:ln>
        </p:spPr>
      </p:pic>
      <p:pic>
        <p:nvPicPr>
          <p:cNvPr id="112" name="図 111" descr="::plan:実証アプリ:dksl_screenshot:バス現在位置Screenshot_2013-02-25-21-52-46.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45375" y="2157771"/>
            <a:ext cx="723816" cy="1135771"/>
          </a:xfrm>
          <a:prstGeom prst="rect">
            <a:avLst/>
          </a:prstGeom>
          <a:noFill/>
          <a:ln w="9525">
            <a:solidFill>
              <a:schemeClr val="tx1"/>
            </a:solidFill>
            <a:miter lim="800000"/>
            <a:headEnd/>
            <a:tailEnd/>
          </a:ln>
        </p:spPr>
      </p:pic>
      <p:sp>
        <p:nvSpPr>
          <p:cNvPr id="114" name="正方形/長方形 113"/>
          <p:cNvSpPr/>
          <p:nvPr/>
        </p:nvSpPr>
        <p:spPr>
          <a:xfrm>
            <a:off x="4891179" y="3035530"/>
            <a:ext cx="718843" cy="192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5" name="AutoShape 86"/>
          <p:cNvSpPr>
            <a:spLocks noChangeArrowheads="1"/>
          </p:cNvSpPr>
          <p:nvPr/>
        </p:nvSpPr>
        <p:spPr bwMode="auto">
          <a:xfrm>
            <a:off x="4858955" y="2542385"/>
            <a:ext cx="946275" cy="226220"/>
          </a:xfrm>
          <a:prstGeom prst="wedgeRoundRectCallout">
            <a:avLst>
              <a:gd name="adj1" fmla="val -21048"/>
              <a:gd name="adj2" fmla="val 141349"/>
              <a:gd name="adj3" fmla="val 16667"/>
            </a:avLst>
          </a:prstGeom>
          <a:solidFill>
            <a:schemeClr val="bg1"/>
          </a:solidFill>
          <a:ln w="9525">
            <a:solidFill>
              <a:srgbClr val="FF0000"/>
            </a:solidFill>
            <a:miter lim="800000"/>
            <a:headEnd/>
            <a:tailEnd/>
          </a:ln>
        </p:spPr>
        <p:txBody>
          <a:bodyPr lIns="18000" rIns="18000"/>
          <a:lstStyle/>
          <a:p>
            <a:pPr algn="ctr"/>
            <a:r>
              <a:rPr lang="ja-JP" altLang="en-US" sz="1100" dirty="0" smtClean="0">
                <a:latin typeface="Calibri" pitchFamily="34" charset="0"/>
              </a:rPr>
              <a:t>遅延情報</a:t>
            </a:r>
            <a:endParaRPr lang="ja-JP" altLang="en-US" sz="1100" dirty="0">
              <a:latin typeface="Calibri" pitchFamily="34" charset="0"/>
            </a:endParaRPr>
          </a:p>
        </p:txBody>
      </p:sp>
      <p:sp>
        <p:nvSpPr>
          <p:cNvPr id="116" name="AutoShape 86"/>
          <p:cNvSpPr>
            <a:spLocks noChangeArrowheads="1"/>
          </p:cNvSpPr>
          <p:nvPr/>
        </p:nvSpPr>
        <p:spPr bwMode="auto">
          <a:xfrm>
            <a:off x="3677238" y="3075921"/>
            <a:ext cx="1083714" cy="371671"/>
          </a:xfrm>
          <a:prstGeom prst="wedgeRoundRectCallout">
            <a:avLst>
              <a:gd name="adj1" fmla="val 19269"/>
              <a:gd name="adj2" fmla="val -125107"/>
              <a:gd name="adj3" fmla="val 16667"/>
            </a:avLst>
          </a:prstGeom>
          <a:solidFill>
            <a:schemeClr val="bg1"/>
          </a:solidFill>
          <a:ln w="9525">
            <a:solidFill>
              <a:srgbClr val="FF0000"/>
            </a:solidFill>
            <a:miter lim="800000"/>
            <a:headEnd/>
            <a:tailEnd/>
          </a:ln>
        </p:spPr>
        <p:txBody>
          <a:bodyPr lIns="18000" rIns="18000"/>
          <a:lstStyle/>
          <a:p>
            <a:pPr algn="ctr"/>
            <a:r>
              <a:rPr lang="ja-JP" altLang="en-US" sz="1100" dirty="0" smtClean="0">
                <a:latin typeface="Calibri" pitchFamily="34" charset="0"/>
              </a:rPr>
              <a:t>リアルタイム</a:t>
            </a:r>
            <a:endParaRPr lang="en-US" altLang="ja-JP" sz="1100" dirty="0" smtClean="0">
              <a:latin typeface="Calibri" pitchFamily="34" charset="0"/>
            </a:endParaRPr>
          </a:p>
          <a:p>
            <a:pPr algn="ctr"/>
            <a:r>
              <a:rPr lang="ja-JP" altLang="en-US" sz="1100" dirty="0" smtClean="0">
                <a:latin typeface="Calibri" pitchFamily="34" charset="0"/>
              </a:rPr>
              <a:t>位置情報</a:t>
            </a:r>
            <a:endParaRPr lang="ja-JP" altLang="en-US" sz="1100" dirty="0">
              <a:latin typeface="Calibri" pitchFamily="34" charset="0"/>
            </a:endParaRPr>
          </a:p>
        </p:txBody>
      </p:sp>
      <p:sp>
        <p:nvSpPr>
          <p:cNvPr id="117" name="角丸四角形 116"/>
          <p:cNvSpPr/>
          <p:nvPr/>
        </p:nvSpPr>
        <p:spPr>
          <a:xfrm>
            <a:off x="5997049" y="2196288"/>
            <a:ext cx="1917190" cy="456637"/>
          </a:xfrm>
          <a:prstGeom prst="round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Calibri" pitchFamily="34" charset="0"/>
              </a:rPr>
              <a:t>国・県・市町村</a:t>
            </a:r>
            <a:r>
              <a:rPr lang="ja-JP" altLang="en-US" sz="1100" dirty="0" smtClean="0">
                <a:solidFill>
                  <a:schemeClr val="tx1"/>
                </a:solidFill>
                <a:latin typeface="Calibri" pitchFamily="34" charset="0"/>
              </a:rPr>
              <a:t>の</a:t>
            </a:r>
            <a:endParaRPr lang="en-US" altLang="ja-JP" sz="1100" dirty="0" smtClean="0">
              <a:solidFill>
                <a:schemeClr val="tx1"/>
              </a:solidFill>
              <a:latin typeface="Calibri" pitchFamily="34" charset="0"/>
            </a:endParaRPr>
          </a:p>
          <a:p>
            <a:pPr algn="ctr"/>
            <a:r>
              <a:rPr lang="ja-JP" altLang="en-US" sz="1100" dirty="0" smtClean="0">
                <a:solidFill>
                  <a:schemeClr val="tx1"/>
                </a:solidFill>
                <a:latin typeface="Calibri" pitchFamily="34" charset="0"/>
              </a:rPr>
              <a:t>地盤</a:t>
            </a:r>
            <a:r>
              <a:rPr lang="ja-JP" altLang="en-US" sz="1100" dirty="0">
                <a:solidFill>
                  <a:schemeClr val="tx1"/>
                </a:solidFill>
                <a:latin typeface="Calibri" pitchFamily="34" charset="0"/>
              </a:rPr>
              <a:t>情報を一覧</a:t>
            </a:r>
            <a:r>
              <a:rPr lang="ja-JP" altLang="en-US" sz="1100" dirty="0" smtClean="0">
                <a:solidFill>
                  <a:schemeClr val="tx1"/>
                </a:solidFill>
                <a:latin typeface="Calibri" pitchFamily="34" charset="0"/>
              </a:rPr>
              <a:t>表示</a:t>
            </a:r>
            <a:endParaRPr kumimoji="1" lang="ja-JP" altLang="en-US" sz="1100" dirty="0">
              <a:solidFill>
                <a:schemeClr val="tx1"/>
              </a:solidFill>
            </a:endParaRPr>
          </a:p>
        </p:txBody>
      </p:sp>
      <p:sp>
        <p:nvSpPr>
          <p:cNvPr id="4" name="正方形/長方形 3"/>
          <p:cNvSpPr/>
          <p:nvPr/>
        </p:nvSpPr>
        <p:spPr>
          <a:xfrm>
            <a:off x="156040" y="548680"/>
            <a:ext cx="9579401" cy="9756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schemeClr val="tx1"/>
                </a:solidFill>
                <a:latin typeface="ＭＳ Ｐゴシック" pitchFamily="50" charset="-128"/>
                <a:ea typeface="ＭＳ Ｐゴシック" pitchFamily="50" charset="-128"/>
              </a:rPr>
              <a:t>○</a:t>
            </a:r>
            <a:r>
              <a:rPr lang="ja-JP" altLang="en-US" sz="1600" dirty="0">
                <a:solidFill>
                  <a:schemeClr val="tx1"/>
                </a:solidFill>
                <a:latin typeface="ＭＳ Ｐゴシック" pitchFamily="50" charset="-128"/>
                <a:ea typeface="ＭＳ Ｐゴシック" pitchFamily="50" charset="-128"/>
              </a:rPr>
              <a:t>　分野を超えたデータの流通・連携・利活用を効果的に行うために必要となる、</a:t>
            </a:r>
            <a:r>
              <a:rPr lang="ja-JP" altLang="en-US" sz="1600" u="sng" dirty="0">
                <a:solidFill>
                  <a:schemeClr val="tx1"/>
                </a:solidFill>
                <a:latin typeface="ＭＳ Ｐゴシック" pitchFamily="50" charset="-128"/>
                <a:ea typeface="ＭＳ Ｐゴシック" pitchFamily="50" charset="-128"/>
              </a:rPr>
              <a:t>①情報流通連携基盤共通ＡＰＩ</a:t>
            </a:r>
            <a:r>
              <a:rPr lang="en-US" altLang="ja-JP" sz="1600" u="sng" dirty="0">
                <a:solidFill>
                  <a:schemeClr val="tx1"/>
                </a:solidFill>
                <a:latin typeface="ＭＳ Ｐゴシック" pitchFamily="50" charset="-128"/>
                <a:ea typeface="ＭＳ Ｐゴシック" pitchFamily="50" charset="-128"/>
              </a:rPr>
              <a:t>※</a:t>
            </a:r>
            <a:r>
              <a:rPr lang="ja-JP" altLang="en-US" sz="1600" dirty="0">
                <a:solidFill>
                  <a:schemeClr val="tx1"/>
                </a:solidFill>
                <a:latin typeface="ＭＳ Ｐゴシック" pitchFamily="50" charset="-128"/>
                <a:ea typeface="ＭＳ Ｐゴシック" pitchFamily="50" charset="-128"/>
              </a:rPr>
              <a:t>（標準データ</a:t>
            </a:r>
            <a:r>
              <a:rPr lang="ja-JP" altLang="en-US" sz="1600" dirty="0" smtClean="0">
                <a:solidFill>
                  <a:schemeClr val="tx1"/>
                </a:solidFill>
                <a:latin typeface="ＭＳ Ｐゴシック" pitchFamily="50" charset="-128"/>
                <a:ea typeface="ＭＳ Ｐゴシック" pitchFamily="50" charset="-128"/>
              </a:rPr>
              <a:t>規格・標準</a:t>
            </a:r>
            <a:r>
              <a:rPr lang="ja-JP" altLang="en-US" sz="1600" dirty="0">
                <a:solidFill>
                  <a:schemeClr val="tx1"/>
                </a:solidFill>
                <a:latin typeface="ＭＳ Ｐゴシック" pitchFamily="50" charset="-128"/>
                <a:ea typeface="ＭＳ Ｐゴシック" pitchFamily="50" charset="-128"/>
              </a:rPr>
              <a:t>ＡＰＩ規格）</a:t>
            </a:r>
            <a:r>
              <a:rPr lang="ja-JP" altLang="en-US" sz="1600" u="sng" dirty="0">
                <a:solidFill>
                  <a:schemeClr val="tx1"/>
                </a:solidFill>
                <a:latin typeface="ＭＳ Ｐゴシック" pitchFamily="50" charset="-128"/>
                <a:ea typeface="ＭＳ Ｐゴシック" pitchFamily="50" charset="-128"/>
              </a:rPr>
              <a:t>の確立・国際標準化</a:t>
            </a:r>
            <a:r>
              <a:rPr lang="ja-JP" altLang="en-US" sz="1600" dirty="0">
                <a:solidFill>
                  <a:schemeClr val="tx1"/>
                </a:solidFill>
                <a:latin typeface="ＭＳ Ｐゴシック" pitchFamily="50" charset="-128"/>
                <a:ea typeface="ＭＳ Ｐゴシック" pitchFamily="50" charset="-128"/>
              </a:rPr>
              <a:t>、</a:t>
            </a:r>
            <a:r>
              <a:rPr lang="ja-JP" altLang="en-US" sz="1600" u="sng" dirty="0">
                <a:solidFill>
                  <a:schemeClr val="tx1"/>
                </a:solidFill>
                <a:latin typeface="ＭＳ Ｐゴシック" pitchFamily="50" charset="-128"/>
                <a:ea typeface="ＭＳ Ｐゴシック" pitchFamily="50" charset="-128"/>
              </a:rPr>
              <a:t>②データの２次利用に関するルール（データガバナンス方式）の策定</a:t>
            </a:r>
            <a:r>
              <a:rPr lang="ja-JP" altLang="en-US" sz="1600" dirty="0">
                <a:solidFill>
                  <a:schemeClr val="tx1"/>
                </a:solidFill>
                <a:latin typeface="ＭＳ Ｐゴシック" pitchFamily="50" charset="-128"/>
                <a:ea typeface="ＭＳ Ｐゴシック" pitchFamily="50" charset="-128"/>
              </a:rPr>
              <a:t>、</a:t>
            </a:r>
            <a:r>
              <a:rPr lang="ja-JP" altLang="en-US" sz="1600" u="sng" dirty="0">
                <a:solidFill>
                  <a:schemeClr val="tx1"/>
                </a:solidFill>
                <a:latin typeface="ＭＳ Ｐゴシック" pitchFamily="50" charset="-128"/>
                <a:ea typeface="ＭＳ Ｐゴシック" pitchFamily="50" charset="-128"/>
              </a:rPr>
              <a:t>③オープンデータ化のメリットの可視化</a:t>
            </a:r>
            <a:r>
              <a:rPr lang="ja-JP" altLang="en-US" sz="1600" dirty="0">
                <a:solidFill>
                  <a:schemeClr val="tx1"/>
                </a:solidFill>
                <a:latin typeface="ＭＳ Ｐゴシック" pitchFamily="50" charset="-128"/>
                <a:ea typeface="ＭＳ Ｐゴシック" pitchFamily="50" charset="-128"/>
              </a:rPr>
              <a:t>等のための</a:t>
            </a:r>
            <a:r>
              <a:rPr lang="ja-JP" altLang="en-US" sz="1600" u="sng" dirty="0">
                <a:solidFill>
                  <a:schemeClr val="tx1"/>
                </a:solidFill>
                <a:latin typeface="ＭＳ Ｐゴシック" pitchFamily="50" charset="-128"/>
              </a:rPr>
              <a:t>実証実験を実施</a:t>
            </a:r>
            <a:r>
              <a:rPr lang="ja-JP" altLang="en-US" sz="1600" dirty="0" smtClean="0">
                <a:solidFill>
                  <a:schemeClr val="tx1"/>
                </a:solidFill>
                <a:latin typeface="ＭＳ Ｐゴシック" pitchFamily="50" charset="-128"/>
                <a:ea typeface="ＭＳ Ｐゴシック" pitchFamily="50" charset="-128"/>
              </a:rPr>
              <a:t>。</a:t>
            </a:r>
            <a:endParaRPr lang="ja-JP" altLang="en-US" sz="1600" dirty="0">
              <a:solidFill>
                <a:schemeClr val="tx1"/>
              </a:solidFill>
              <a:latin typeface="ＭＳ Ｐゴシック" pitchFamily="50" charset="-128"/>
              <a:ea typeface="ＭＳ Ｐゴシック" pitchFamily="50" charset="-128"/>
            </a:endParaRPr>
          </a:p>
        </p:txBody>
      </p:sp>
      <p:sp>
        <p:nvSpPr>
          <p:cNvPr id="60" name="上矢印 59"/>
          <p:cNvSpPr/>
          <p:nvPr/>
        </p:nvSpPr>
        <p:spPr>
          <a:xfrm>
            <a:off x="4610511" y="4591412"/>
            <a:ext cx="198473" cy="275668"/>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1" name="上矢印 60"/>
          <p:cNvSpPr/>
          <p:nvPr/>
        </p:nvSpPr>
        <p:spPr>
          <a:xfrm>
            <a:off x="5474607" y="4591410"/>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2" name="上矢印 61"/>
          <p:cNvSpPr/>
          <p:nvPr/>
        </p:nvSpPr>
        <p:spPr>
          <a:xfrm>
            <a:off x="6465168" y="4595255"/>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3" name="上矢印 62"/>
          <p:cNvSpPr/>
          <p:nvPr/>
        </p:nvSpPr>
        <p:spPr>
          <a:xfrm>
            <a:off x="2136769" y="4601695"/>
            <a:ext cx="198473" cy="275668"/>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4" name="上矢印 63"/>
          <p:cNvSpPr/>
          <p:nvPr/>
        </p:nvSpPr>
        <p:spPr>
          <a:xfrm>
            <a:off x="2916103" y="4601694"/>
            <a:ext cx="206456" cy="246492"/>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5" name="上矢印 64"/>
          <p:cNvSpPr/>
          <p:nvPr/>
        </p:nvSpPr>
        <p:spPr>
          <a:xfrm>
            <a:off x="3800872" y="4601694"/>
            <a:ext cx="198473" cy="281263"/>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pic>
        <p:nvPicPr>
          <p:cNvPr id="66" name="Picture 12" descr="C:\Users\006751\AppData\Local\Microsoft\Windows\Temporary Internet Files\Content.IE5\YBVEMCRZ\MC9003108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664" y="4958299"/>
            <a:ext cx="534297" cy="308817"/>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1568624" y="5304121"/>
            <a:ext cx="1189589" cy="246221"/>
          </a:xfrm>
          <a:prstGeom prst="rect">
            <a:avLst/>
          </a:prstGeom>
          <a:noFill/>
        </p:spPr>
        <p:txBody>
          <a:bodyPr wrap="square" rtlCol="0">
            <a:spAutoFit/>
          </a:bodyPr>
          <a:lstStyle/>
          <a:p>
            <a:pPr algn="ctr"/>
            <a:r>
              <a:rPr lang="ja-JP" altLang="en-US" sz="1000" dirty="0" smtClean="0"/>
              <a:t>自治体行政</a:t>
            </a:r>
            <a:r>
              <a:rPr lang="ja-JP" altLang="en-US" sz="1000" dirty="0"/>
              <a:t>情報</a:t>
            </a:r>
            <a:endParaRPr kumimoji="1" lang="ja-JP" altLang="en-US" sz="1000" dirty="0"/>
          </a:p>
        </p:txBody>
      </p:sp>
      <p:pic>
        <p:nvPicPr>
          <p:cNvPr id="68" name="Picture 9" descr="C:\Users\fr611884\AppData\Local\Microsoft\Windows\Temporary Internet Files\Content.IE5\27XX367M\MC90042461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3285" y="4932229"/>
            <a:ext cx="433290" cy="302996"/>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2504728" y="5304701"/>
            <a:ext cx="1286618" cy="246221"/>
          </a:xfrm>
          <a:prstGeom prst="rect">
            <a:avLst/>
          </a:prstGeom>
          <a:noFill/>
        </p:spPr>
        <p:txBody>
          <a:bodyPr wrap="square" rtlCol="0">
            <a:spAutoFit/>
          </a:bodyPr>
          <a:lstStyle/>
          <a:p>
            <a:pPr algn="ctr"/>
            <a:r>
              <a:rPr lang="ja-JP" altLang="en-US" sz="1000" dirty="0" smtClean="0"/>
              <a:t>社会資本情報</a:t>
            </a:r>
            <a:endParaRPr kumimoji="1" lang="ja-JP" altLang="en-US" sz="1000" dirty="0"/>
          </a:p>
        </p:txBody>
      </p:sp>
      <p:pic>
        <p:nvPicPr>
          <p:cNvPr id="70" name="図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6678" y="4913122"/>
            <a:ext cx="564234" cy="390999"/>
          </a:xfrm>
          <a:prstGeom prst="rect">
            <a:avLst/>
          </a:prstGeom>
        </p:spPr>
      </p:pic>
      <p:sp>
        <p:nvSpPr>
          <p:cNvPr id="71" name="テキスト ボックス 70"/>
          <p:cNvSpPr txBox="1"/>
          <p:nvPr/>
        </p:nvSpPr>
        <p:spPr>
          <a:xfrm>
            <a:off x="3368824" y="5315989"/>
            <a:ext cx="1179364" cy="246221"/>
          </a:xfrm>
          <a:prstGeom prst="rect">
            <a:avLst/>
          </a:prstGeom>
          <a:noFill/>
        </p:spPr>
        <p:txBody>
          <a:bodyPr wrap="square" rtlCol="0">
            <a:spAutoFit/>
          </a:bodyPr>
          <a:lstStyle/>
          <a:p>
            <a:pPr algn="ctr"/>
            <a:r>
              <a:rPr lang="ja-JP" altLang="en-US" sz="1000" dirty="0" smtClean="0"/>
              <a:t>観光情報</a:t>
            </a:r>
            <a:endParaRPr kumimoji="1" lang="ja-JP" altLang="en-US" sz="1000" dirty="0"/>
          </a:p>
        </p:txBody>
      </p:sp>
      <p:sp>
        <p:nvSpPr>
          <p:cNvPr id="72" name="テキスト ボックス 71"/>
          <p:cNvSpPr txBox="1"/>
          <p:nvPr/>
        </p:nvSpPr>
        <p:spPr>
          <a:xfrm>
            <a:off x="4232920" y="5304121"/>
            <a:ext cx="1118446" cy="246221"/>
          </a:xfrm>
          <a:prstGeom prst="rect">
            <a:avLst/>
          </a:prstGeom>
          <a:noFill/>
        </p:spPr>
        <p:txBody>
          <a:bodyPr wrap="square" rtlCol="0">
            <a:spAutoFit/>
          </a:bodyPr>
          <a:lstStyle/>
          <a:p>
            <a:pPr algn="ctr"/>
            <a:r>
              <a:rPr lang="ja-JP" altLang="en-US" sz="1000" dirty="0" smtClean="0"/>
              <a:t>防災情報</a:t>
            </a:r>
            <a:endParaRPr kumimoji="1" lang="ja-JP" altLang="en-US" sz="1000" dirty="0"/>
          </a:p>
        </p:txBody>
      </p:sp>
      <p:pic>
        <p:nvPicPr>
          <p:cNvPr id="73" name="図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3040" y="5099949"/>
            <a:ext cx="380416" cy="204172"/>
          </a:xfrm>
          <a:prstGeom prst="rect">
            <a:avLst/>
          </a:prstGeom>
        </p:spPr>
      </p:pic>
      <p:pic>
        <p:nvPicPr>
          <p:cNvPr id="74" name="図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5497" y="4846422"/>
            <a:ext cx="353607" cy="321437"/>
          </a:xfrm>
          <a:prstGeom prst="rect">
            <a:avLst/>
          </a:prstGeom>
        </p:spPr>
      </p:pic>
      <p:sp>
        <p:nvSpPr>
          <p:cNvPr id="75" name="テキスト ボックス 74"/>
          <p:cNvSpPr txBox="1"/>
          <p:nvPr/>
        </p:nvSpPr>
        <p:spPr>
          <a:xfrm>
            <a:off x="5120546" y="5304121"/>
            <a:ext cx="1056590" cy="246221"/>
          </a:xfrm>
          <a:prstGeom prst="rect">
            <a:avLst/>
          </a:prstGeom>
          <a:noFill/>
        </p:spPr>
        <p:txBody>
          <a:bodyPr wrap="square" rtlCol="0">
            <a:spAutoFit/>
          </a:bodyPr>
          <a:lstStyle/>
          <a:p>
            <a:pPr algn="ctr"/>
            <a:r>
              <a:rPr lang="ja-JP" altLang="en-US" sz="1000" dirty="0" smtClean="0"/>
              <a:t>公共交通情報</a:t>
            </a:r>
            <a:endParaRPr kumimoji="1" lang="ja-JP" altLang="en-US" sz="1000" dirty="0"/>
          </a:p>
        </p:txBody>
      </p:sp>
      <p:pic>
        <p:nvPicPr>
          <p:cNvPr id="76" name="Picture 6" descr="Image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4018" y="4952250"/>
            <a:ext cx="257174" cy="295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 name="テキスト ボックス 76"/>
          <p:cNvSpPr txBox="1"/>
          <p:nvPr/>
        </p:nvSpPr>
        <p:spPr>
          <a:xfrm>
            <a:off x="6111255" y="5304121"/>
            <a:ext cx="1001985" cy="246221"/>
          </a:xfrm>
          <a:prstGeom prst="rect">
            <a:avLst/>
          </a:prstGeom>
          <a:noFill/>
        </p:spPr>
        <p:txBody>
          <a:bodyPr wrap="square" rtlCol="0">
            <a:spAutoFit/>
          </a:bodyPr>
          <a:lstStyle/>
          <a:p>
            <a:pPr algn="ctr"/>
            <a:r>
              <a:rPr lang="ja-JP" altLang="en-US" sz="1000" dirty="0" smtClean="0"/>
              <a:t>統計情報</a:t>
            </a:r>
            <a:endParaRPr kumimoji="1" lang="ja-JP" altLang="en-US" sz="1000" dirty="0"/>
          </a:p>
        </p:txBody>
      </p:sp>
      <p:pic>
        <p:nvPicPr>
          <p:cNvPr id="78"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345" y="4944081"/>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テキスト ボックス 78"/>
          <p:cNvSpPr txBox="1"/>
          <p:nvPr/>
        </p:nvSpPr>
        <p:spPr>
          <a:xfrm>
            <a:off x="6826878" y="5315989"/>
            <a:ext cx="1222466" cy="246221"/>
          </a:xfrm>
          <a:prstGeom prst="rect">
            <a:avLst/>
          </a:prstGeom>
          <a:noFill/>
        </p:spPr>
        <p:txBody>
          <a:bodyPr wrap="square" rtlCol="0">
            <a:spAutoFit/>
          </a:bodyPr>
          <a:lstStyle/>
          <a:p>
            <a:pPr algn="ctr"/>
            <a:r>
              <a:rPr lang="ja-JP" altLang="en-US" sz="1000" dirty="0" smtClean="0"/>
              <a:t>花粉症情報</a:t>
            </a:r>
            <a:endParaRPr kumimoji="1" lang="ja-JP" altLang="en-US" sz="1000" dirty="0"/>
          </a:p>
        </p:txBody>
      </p:sp>
      <p:sp>
        <p:nvSpPr>
          <p:cNvPr id="80" name="上矢印 79"/>
          <p:cNvSpPr/>
          <p:nvPr/>
        </p:nvSpPr>
        <p:spPr>
          <a:xfrm>
            <a:off x="7337904" y="4584041"/>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pic>
        <p:nvPicPr>
          <p:cNvPr id="81" name="図 8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1289" y="4882957"/>
            <a:ext cx="593745" cy="460482"/>
          </a:xfrm>
          <a:prstGeom prst="rect">
            <a:avLst/>
          </a:prstGeom>
        </p:spPr>
      </p:pic>
    </p:spTree>
    <p:extLst>
      <p:ext uri="{BB962C8B-B14F-4D97-AF65-F5344CB8AC3E}">
        <p14:creationId xmlns:p14="http://schemas.microsoft.com/office/powerpoint/2010/main" val="14559289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bwMode="auto">
          <a:xfrm>
            <a:off x="90740" y="476673"/>
            <a:ext cx="9710476" cy="86409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300" kern="0" dirty="0" smtClean="0">
                <a:solidFill>
                  <a:sysClr val="windowText" lastClr="000000"/>
                </a:solidFill>
                <a:latin typeface="+mn-ea"/>
                <a:ea typeface="+mn-ea"/>
                <a:cs typeface="メイリオ" pitchFamily="50" charset="-128"/>
              </a:rPr>
              <a:t>○　</a:t>
            </a:r>
            <a:r>
              <a:rPr kumimoji="0" lang="ja-JP" altLang="en-US" sz="1300" dirty="0" smtClean="0">
                <a:solidFill>
                  <a:srgbClr val="000000"/>
                </a:solidFill>
                <a:latin typeface="+mn-ea"/>
                <a:ea typeface="+mn-ea"/>
                <a:cs typeface="メイリオ" pitchFamily="50" charset="-128"/>
              </a:rPr>
              <a:t>ユーザニーズ</a:t>
            </a:r>
            <a:r>
              <a:rPr kumimoji="0" lang="ja-JP" altLang="en-US" sz="1300" dirty="0">
                <a:solidFill>
                  <a:srgbClr val="000000"/>
                </a:solidFill>
                <a:latin typeface="+mn-ea"/>
                <a:ea typeface="+mn-ea"/>
                <a:cs typeface="メイリオ" pitchFamily="50" charset="-128"/>
              </a:rPr>
              <a:t>に</a:t>
            </a:r>
            <a:r>
              <a:rPr kumimoji="0" lang="ja-JP" altLang="en-US" sz="1300" dirty="0" smtClean="0">
                <a:solidFill>
                  <a:srgbClr val="000000"/>
                </a:solidFill>
                <a:latin typeface="+mn-ea"/>
                <a:ea typeface="+mn-ea"/>
                <a:cs typeface="メイリオ" pitchFamily="50" charset="-128"/>
              </a:rPr>
              <a:t>基づいた</a:t>
            </a:r>
            <a:r>
              <a:rPr kumimoji="0" lang="ja-JP" altLang="en-US" sz="1300" u="sng" dirty="0" smtClean="0">
                <a:solidFill>
                  <a:srgbClr val="FF0000"/>
                </a:solidFill>
                <a:latin typeface="+mn-ea"/>
                <a:ea typeface="+mn-ea"/>
                <a:cs typeface="メイリオ" pitchFamily="50" charset="-128"/>
              </a:rPr>
              <a:t>自治体版の「情報流通連携基盤システム</a:t>
            </a:r>
            <a:r>
              <a:rPr kumimoji="0" lang="ja-JP" altLang="en-US" sz="1300" u="sng" dirty="0">
                <a:solidFill>
                  <a:srgbClr val="FF0000"/>
                </a:solidFill>
                <a:latin typeface="+mn-ea"/>
                <a:ea typeface="+mn-ea"/>
                <a:cs typeface="メイリオ" pitchFamily="50" charset="-128"/>
              </a:rPr>
              <a:t>」を構築</a:t>
            </a:r>
            <a:r>
              <a:rPr kumimoji="0" lang="ja-JP" altLang="en-US" sz="1300" dirty="0">
                <a:solidFill>
                  <a:srgbClr val="000000"/>
                </a:solidFill>
                <a:latin typeface="+mn-ea"/>
                <a:ea typeface="+mn-ea"/>
                <a:cs typeface="メイリオ" pitchFamily="50" charset="-128"/>
              </a:rPr>
              <a:t>し、</a:t>
            </a:r>
            <a:r>
              <a:rPr kumimoji="0" lang="ja-JP" altLang="en-US" sz="1300" u="sng" dirty="0">
                <a:solidFill>
                  <a:srgbClr val="FF0000"/>
                </a:solidFill>
                <a:latin typeface="+mn-ea"/>
                <a:ea typeface="+mn-ea"/>
                <a:cs typeface="メイリオ" pitchFamily="50" charset="-128"/>
              </a:rPr>
              <a:t>広く地方公共団体に普及展開できる</a:t>
            </a:r>
            <a:r>
              <a:rPr kumimoji="0" lang="ja-JP" altLang="en-US" sz="1300" u="sng" dirty="0" smtClean="0">
                <a:solidFill>
                  <a:srgbClr val="FF0000"/>
                </a:solidFill>
                <a:latin typeface="+mn-ea"/>
                <a:ea typeface="+mn-ea"/>
                <a:cs typeface="メイリオ" pitchFamily="50" charset="-128"/>
              </a:rPr>
              <a:t>モデルを策定</a:t>
            </a:r>
            <a:r>
              <a:rPr kumimoji="0" lang="ja-JP" altLang="en-US" sz="1300" dirty="0" smtClean="0">
                <a:latin typeface="+mn-ea"/>
                <a:ea typeface="+mn-ea"/>
                <a:cs typeface="メイリオ" pitchFamily="50" charset="-128"/>
              </a:rPr>
              <a:t>する</a:t>
            </a:r>
            <a:r>
              <a:rPr kumimoji="0" lang="ja-JP" altLang="en-US" sz="1300" dirty="0" smtClean="0">
                <a:solidFill>
                  <a:srgbClr val="000000"/>
                </a:solidFill>
                <a:latin typeface="+mn-ea"/>
                <a:ea typeface="+mn-ea"/>
                <a:cs typeface="メイリオ" pitchFamily="50" charset="-128"/>
              </a:rPr>
              <a:t>。</a:t>
            </a:r>
            <a:endParaRPr kumimoji="0" lang="en-US" altLang="ja-JP" sz="1300" dirty="0">
              <a:solidFill>
                <a:srgbClr val="000000"/>
              </a:solidFill>
              <a:latin typeface="+mn-ea"/>
              <a:ea typeface="+mn-ea"/>
              <a:cs typeface="メイリオ" pitchFamily="50" charset="-128"/>
            </a:endParaRPr>
          </a:p>
          <a:p>
            <a:pPr marL="177800" indent="-177800" fontAlgn="auto">
              <a:spcBef>
                <a:spcPts val="0"/>
              </a:spcBef>
              <a:spcAft>
                <a:spcPts val="0"/>
              </a:spcAft>
              <a:defRPr/>
            </a:pPr>
            <a:r>
              <a:rPr kumimoji="0" lang="ja-JP" altLang="en-US" sz="1300" dirty="0" smtClean="0">
                <a:solidFill>
                  <a:srgbClr val="000000"/>
                </a:solidFill>
                <a:latin typeface="+mn-ea"/>
                <a:ea typeface="+mn-ea"/>
                <a:cs typeface="メイリオ" pitchFamily="50" charset="-128"/>
              </a:rPr>
              <a:t>○　広く普及展開可能なモデルを構築するためには、単に基盤システムを構築するだけでなく、</a:t>
            </a:r>
            <a:r>
              <a:rPr kumimoji="0" lang="ja-JP" altLang="en-US" sz="1300" u="sng" dirty="0" smtClean="0">
                <a:solidFill>
                  <a:srgbClr val="FF0000"/>
                </a:solidFill>
                <a:latin typeface="+mn-ea"/>
                <a:ea typeface="+mn-ea"/>
                <a:cs typeface="メイリオ" pitchFamily="50" charset="-128"/>
              </a:rPr>
              <a:t>情報流通連携基盤システムの設計思想のドキュメント化、ニーズの高い自治体行政情報の特定、ポータルサイトの構築、自治体職員向けの補助ツールの整備、情報サービスの構築によるメリットの可視化等</a:t>
            </a:r>
            <a:r>
              <a:rPr kumimoji="0" lang="ja-JP" altLang="en-US" sz="1300" u="sng" dirty="0">
                <a:solidFill>
                  <a:srgbClr val="FF0000"/>
                </a:solidFill>
                <a:latin typeface="+mn-ea"/>
                <a:ea typeface="+mn-ea"/>
                <a:cs typeface="メイリオ" pitchFamily="50" charset="-128"/>
              </a:rPr>
              <a:t>を</a:t>
            </a:r>
            <a:r>
              <a:rPr kumimoji="0" lang="ja-JP" altLang="en-US" sz="1300" u="sng" dirty="0" smtClean="0">
                <a:solidFill>
                  <a:srgbClr val="FF0000"/>
                </a:solidFill>
                <a:latin typeface="+mn-ea"/>
                <a:ea typeface="+mn-ea"/>
                <a:cs typeface="メイリオ" pitchFamily="50" charset="-128"/>
              </a:rPr>
              <a:t>１つのパッケージとして整備</a:t>
            </a:r>
            <a:r>
              <a:rPr kumimoji="0" lang="ja-JP" altLang="en-US" sz="1300" dirty="0" smtClean="0">
                <a:solidFill>
                  <a:srgbClr val="000000"/>
                </a:solidFill>
                <a:latin typeface="+mn-ea"/>
                <a:ea typeface="+mn-ea"/>
                <a:cs typeface="メイリオ" pitchFamily="50" charset="-128"/>
              </a:rPr>
              <a:t>する必要がある。</a:t>
            </a:r>
            <a:endParaRPr kumimoji="0" lang="en-US" altLang="ja-JP" sz="1300" dirty="0" smtClean="0">
              <a:solidFill>
                <a:srgbClr val="000000"/>
              </a:solidFill>
              <a:latin typeface="+mn-ea"/>
              <a:ea typeface="+mn-ea"/>
              <a:cs typeface="メイリオ" pitchFamily="50" charset="-128"/>
            </a:endParaRPr>
          </a:p>
        </p:txBody>
      </p:sp>
      <p:cxnSp>
        <p:nvCxnSpPr>
          <p:cNvPr id="12" name="直線コネクタ 1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28" name="大かっこ 127"/>
          <p:cNvSpPr/>
          <p:nvPr/>
        </p:nvSpPr>
        <p:spPr>
          <a:xfrm>
            <a:off x="4088904" y="1359900"/>
            <a:ext cx="5686194" cy="37228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smtClean="0">
                <a:latin typeface="+mn-ea"/>
              </a:rPr>
              <a:t>実施主体：　エヌ</a:t>
            </a:r>
            <a:r>
              <a:rPr lang="ja-JP" altLang="en-US" sz="1100" dirty="0">
                <a:latin typeface="+mn-ea"/>
              </a:rPr>
              <a:t>・ティ・ティ・データ （</a:t>
            </a:r>
            <a:r>
              <a:rPr lang="en-US" altLang="ja-JP" sz="1100" dirty="0">
                <a:latin typeface="+mn-ea"/>
              </a:rPr>
              <a:t>LOD</a:t>
            </a:r>
            <a:r>
              <a:rPr lang="ja-JP" altLang="en-US" sz="1100" dirty="0">
                <a:latin typeface="+mn-ea"/>
              </a:rPr>
              <a:t>イニシアティブ、日本</a:t>
            </a:r>
            <a:r>
              <a:rPr lang="ja-JP" altLang="en-US" sz="1100" dirty="0" smtClean="0">
                <a:latin typeface="+mn-ea"/>
              </a:rPr>
              <a:t>マイクロソフト、</a:t>
            </a:r>
            <a:r>
              <a:rPr lang="ja-JP" altLang="en-US" sz="1100" dirty="0">
                <a:latin typeface="+mn-ea"/>
              </a:rPr>
              <a:t>インディゴ</a:t>
            </a:r>
            <a:r>
              <a:rPr lang="ja-JP" altLang="en-US" sz="1100" dirty="0" smtClean="0">
                <a:latin typeface="+mn-ea"/>
              </a:rPr>
              <a:t>、</a:t>
            </a:r>
            <a:r>
              <a:rPr lang="en-US" altLang="ja-JP" sz="1100" dirty="0" smtClean="0">
                <a:latin typeface="+mn-ea"/>
              </a:rPr>
              <a:t>jig.jp</a:t>
            </a:r>
            <a:r>
              <a:rPr lang="ja-JP" altLang="en-US" sz="1100" dirty="0">
                <a:latin typeface="+mn-ea"/>
              </a:rPr>
              <a:t>）</a:t>
            </a:r>
            <a:endParaRPr lang="en-US" altLang="ja-JP" sz="1100" dirty="0">
              <a:latin typeface="+mn-ea"/>
            </a:endParaRPr>
          </a:p>
          <a:p>
            <a:r>
              <a:rPr lang="ja-JP" altLang="en-US" sz="1100" dirty="0" smtClean="0">
                <a:latin typeface="+mn-ea"/>
              </a:rPr>
              <a:t>連携主体：　横浜市</a:t>
            </a:r>
            <a:r>
              <a:rPr lang="ja-JP" altLang="en-US" sz="1100" dirty="0">
                <a:latin typeface="+mn-ea"/>
              </a:rPr>
              <a:t>、</a:t>
            </a:r>
            <a:r>
              <a:rPr lang="ja-JP" altLang="en-US" sz="1100" dirty="0" smtClean="0">
                <a:latin typeface="+mn-ea"/>
              </a:rPr>
              <a:t>鯖江市</a:t>
            </a:r>
            <a:endParaRPr lang="ja-JP" altLang="en-US" sz="1100" dirty="0">
              <a:latin typeface="+mn-ea"/>
            </a:endParaRPr>
          </a:p>
        </p:txBody>
      </p:sp>
      <p:sp>
        <p:nvSpPr>
          <p:cNvPr id="55" name="正方形/長方形 54"/>
          <p:cNvSpPr/>
          <p:nvPr/>
        </p:nvSpPr>
        <p:spPr>
          <a:xfrm>
            <a:off x="83484" y="3344824"/>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サービス利用者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（地元住民）</a:t>
            </a:r>
          </a:p>
        </p:txBody>
      </p:sp>
      <p:sp>
        <p:nvSpPr>
          <p:cNvPr id="56" name="正方形/長方形 55"/>
          <p:cNvSpPr/>
          <p:nvPr/>
        </p:nvSpPr>
        <p:spPr>
          <a:xfrm>
            <a:off x="4106118" y="3999993"/>
            <a:ext cx="3632228" cy="2364184"/>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情報流通連携基盤システム</a:t>
            </a:r>
          </a:p>
        </p:txBody>
      </p:sp>
      <p:sp>
        <p:nvSpPr>
          <p:cNvPr id="57" name="正方形/長方形 56"/>
          <p:cNvSpPr/>
          <p:nvPr/>
        </p:nvSpPr>
        <p:spPr>
          <a:xfrm>
            <a:off x="8121352" y="3352078"/>
            <a:ext cx="1476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a:solidFill>
                  <a:srgbClr val="000000"/>
                </a:solidFill>
                <a:latin typeface="MS UI Gothic" pitchFamily="50" charset="-128"/>
                <a:ea typeface="MS UI Gothic" pitchFamily="50" charset="-128"/>
                <a:cs typeface="メイリオ" pitchFamily="50" charset="-128"/>
              </a:rPr>
              <a:t>データ提供者</a:t>
            </a:r>
            <a:endParaRPr kumimoji="1" lang="en-US" altLang="ja-JP" sz="1400" u="sng" dirty="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（自治体職員</a:t>
            </a:r>
            <a:r>
              <a:rPr kumimoji="1" lang="ja-JP" altLang="en-US" sz="1200" u="sng" dirty="0">
                <a:solidFill>
                  <a:srgbClr val="000000"/>
                </a:solidFill>
                <a:latin typeface="MS UI Gothic" pitchFamily="50" charset="-128"/>
                <a:ea typeface="MS UI Gothic" pitchFamily="50" charset="-128"/>
                <a:cs typeface="メイリオ" pitchFamily="50" charset="-128"/>
              </a:rPr>
              <a:t>）</a:t>
            </a:r>
          </a:p>
        </p:txBody>
      </p:sp>
      <p:sp>
        <p:nvSpPr>
          <p:cNvPr id="58" name="正方形/長方形 57"/>
          <p:cNvSpPr/>
          <p:nvPr/>
        </p:nvSpPr>
        <p:spPr>
          <a:xfrm>
            <a:off x="4253094" y="4054094"/>
            <a:ext cx="3338276" cy="1964407"/>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kumimoji="1" lang="ja-JP" altLang="en-US" sz="1400" u="sng" dirty="0" smtClean="0">
              <a:solidFill>
                <a:srgbClr val="000000"/>
              </a:solidFill>
              <a:latin typeface="MS UI Gothic" pitchFamily="50" charset="-128"/>
              <a:ea typeface="MS UI Gothic" pitchFamily="50" charset="-128"/>
              <a:cs typeface="メイリオ" pitchFamily="50" charset="-128"/>
            </a:endParaRPr>
          </a:p>
        </p:txBody>
      </p:sp>
      <p:sp>
        <p:nvSpPr>
          <p:cNvPr id="59" name="円柱 58"/>
          <p:cNvSpPr/>
          <p:nvPr/>
        </p:nvSpPr>
        <p:spPr>
          <a:xfrm>
            <a:off x="4423927" y="5539426"/>
            <a:ext cx="2996610" cy="387005"/>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kumimoji="1" lang="ja-JP" altLang="en-US" sz="1100" dirty="0" smtClean="0">
                <a:solidFill>
                  <a:srgbClr val="000000"/>
                </a:solidFill>
                <a:latin typeface="MS UI Gothic" pitchFamily="50" charset="-128"/>
                <a:ea typeface="MS UI Gothic" pitchFamily="50" charset="-128"/>
                <a:cs typeface="メイリオ" pitchFamily="50" charset="-128"/>
              </a:rPr>
              <a:t>自治体行政情報データベース</a:t>
            </a:r>
          </a:p>
        </p:txBody>
      </p:sp>
      <p:pic>
        <p:nvPicPr>
          <p:cNvPr id="60" name="Picture 1043" descr="C:\Documents and Settings\moroy\My Documents\My Pictures\Microsoft クリップ オーガナイザ\00431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1" y="4790934"/>
            <a:ext cx="597686" cy="59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矢印コネクタ 60"/>
          <p:cNvCxnSpPr>
            <a:stCxn id="146" idx="3"/>
          </p:cNvCxnSpPr>
          <p:nvPr/>
        </p:nvCxnSpPr>
        <p:spPr>
          <a:xfrm>
            <a:off x="7361498" y="4460436"/>
            <a:ext cx="963719" cy="1613"/>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7474916" y="4155806"/>
            <a:ext cx="1044578"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①登録</a:t>
            </a:r>
          </a:p>
        </p:txBody>
      </p:sp>
      <p:sp>
        <p:nvSpPr>
          <p:cNvPr id="63" name="円柱 62"/>
          <p:cNvSpPr/>
          <p:nvPr/>
        </p:nvSpPr>
        <p:spPr>
          <a:xfrm>
            <a:off x="8725224" y="5237538"/>
            <a:ext cx="675987" cy="840530"/>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cs typeface="メイリオ" pitchFamily="50" charset="-128"/>
            </a:endParaRPr>
          </a:p>
        </p:txBody>
      </p:sp>
      <p:pic>
        <p:nvPicPr>
          <p:cNvPr id="64"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872" y="5539426"/>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円柱 64"/>
          <p:cNvSpPr/>
          <p:nvPr/>
        </p:nvSpPr>
        <p:spPr>
          <a:xfrm>
            <a:off x="4515912" y="46892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ボキャブラリ</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66" name="正方形/長方形 65"/>
          <p:cNvSpPr/>
          <p:nvPr/>
        </p:nvSpPr>
        <p:spPr>
          <a:xfrm>
            <a:off x="2667873" y="1781299"/>
            <a:ext cx="1583956" cy="1318212"/>
          </a:xfrm>
          <a:prstGeom prst="rect">
            <a:avLst/>
          </a:prstGeom>
          <a:solidFill>
            <a:srgbClr val="DFF1CB"/>
          </a:solidFill>
          <a:ln w="28575">
            <a:solidFill>
              <a:srgbClr val="006600"/>
            </a:solidFill>
            <a:miter lim="800000"/>
            <a:headEnd/>
            <a:tailEnd/>
          </a:ln>
          <a:effectLst/>
        </p:spPr>
        <p:txBody>
          <a:bodyPr wrap="square" lIns="84024" tIns="42012" rIns="84024" bIns="42012" anchor="t" anchorCtr="0"/>
          <a:lstStyle/>
          <a:p>
            <a:pPr algn="ctr" defTabSz="840242"/>
            <a:r>
              <a:rPr lang="en-US" altLang="ja-JP" sz="1200" kern="0" dirty="0" smtClean="0">
                <a:solidFill>
                  <a:srgbClr val="FF0000"/>
                </a:solidFill>
                <a:latin typeface="MS UI Gothic" pitchFamily="50" charset="-128"/>
                <a:ea typeface="MS UI Gothic" pitchFamily="50" charset="-128"/>
                <a:cs typeface="メイリオ" pitchFamily="50" charset="-128"/>
              </a:rPr>
              <a:t>【</a:t>
            </a:r>
            <a:r>
              <a:rPr lang="ja-JP" altLang="en-US" sz="1200" kern="0" dirty="0" smtClean="0">
                <a:solidFill>
                  <a:srgbClr val="FF0000"/>
                </a:solidFill>
                <a:latin typeface="MS UI Gothic" pitchFamily="50" charset="-128"/>
                <a:ea typeface="MS UI Gothic" pitchFamily="50" charset="-128"/>
                <a:cs typeface="メイリオ" pitchFamily="50" charset="-128"/>
              </a:rPr>
              <a:t>データ規格の構築</a:t>
            </a:r>
            <a:r>
              <a:rPr lang="en-US" altLang="ja-JP" sz="1200" kern="0" dirty="0" smtClean="0">
                <a:solidFill>
                  <a:srgbClr val="FF0000"/>
                </a:solidFill>
                <a:latin typeface="MS UI Gothic" pitchFamily="50" charset="-128"/>
                <a:ea typeface="MS UI Gothic" pitchFamily="50" charset="-128"/>
                <a:cs typeface="メイリオ" pitchFamily="50" charset="-128"/>
              </a:rPr>
              <a:t>】</a:t>
            </a:r>
          </a:p>
          <a:p>
            <a:pPr defTabSz="840242"/>
            <a:endParaRPr lang="en-US" altLang="ja-JP" sz="1000" kern="0" dirty="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・識別子の検討</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・ボキャブラリの構築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a:t>
            </a:r>
            <a:r>
              <a:rPr lang="en-US" altLang="ja-JP" sz="1000" kern="0" dirty="0" smtClean="0">
                <a:solidFill>
                  <a:sysClr val="windowText" lastClr="000000"/>
                </a:solidFill>
                <a:latin typeface="MS UI Gothic" pitchFamily="50" charset="-128"/>
                <a:ea typeface="MS UI Gothic" pitchFamily="50" charset="-128"/>
                <a:cs typeface="メイリオ" pitchFamily="50" charset="-128"/>
              </a:rPr>
              <a:t>RDF</a:t>
            </a:r>
            <a:r>
              <a:rPr lang="ja-JP" altLang="en-US" sz="1000" kern="0" dirty="0" smtClean="0">
                <a:solidFill>
                  <a:sysClr val="windowText" lastClr="000000"/>
                </a:solidFill>
                <a:latin typeface="MS UI Gothic" pitchFamily="50" charset="-128"/>
                <a:ea typeface="MS UI Gothic" pitchFamily="50" charset="-128"/>
                <a:cs typeface="メイリオ" pitchFamily="50" charset="-128"/>
              </a:rPr>
              <a:t>スキーマの構築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p:txBody>
      </p:sp>
      <p:cxnSp>
        <p:nvCxnSpPr>
          <p:cNvPr id="67" name="カギ線コネクタ 66"/>
          <p:cNvCxnSpPr>
            <a:endCxn id="123" idx="1"/>
          </p:cNvCxnSpPr>
          <p:nvPr/>
        </p:nvCxnSpPr>
        <p:spPr>
          <a:xfrm rot="16200000" flipH="1">
            <a:off x="3050700" y="3728961"/>
            <a:ext cx="1909168" cy="650268"/>
          </a:xfrm>
          <a:prstGeom prst="bentConnector2">
            <a:avLst/>
          </a:prstGeom>
          <a:ln w="19050">
            <a:solidFill>
              <a:srgbClr val="0066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正方形/長方形 67"/>
          <p:cNvSpPr/>
          <p:nvPr/>
        </p:nvSpPr>
        <p:spPr>
          <a:xfrm>
            <a:off x="90739" y="1781298"/>
            <a:ext cx="2506388" cy="1318213"/>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重点自治体行政情報</a:t>
            </a:r>
            <a:r>
              <a:rPr lang="ja-JP" altLang="en-US" sz="1200" dirty="0">
                <a:solidFill>
                  <a:srgbClr val="FF0000"/>
                </a:solidFill>
                <a:latin typeface="MS UI Gothic" pitchFamily="50" charset="-128"/>
                <a:ea typeface="MS UI Gothic" pitchFamily="50" charset="-128"/>
                <a:cs typeface="メイリオ" pitchFamily="50" charset="-128"/>
              </a:rPr>
              <a:t>の特定に係る調査</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p>
          <a:p>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利活用ニーズ</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展開可能性</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ニーズのあるサービス分野</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公開・二次利用不可根拠</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endParaRPr lang="en-US" altLang="ja-JP" sz="1000" dirty="0">
              <a:solidFill>
                <a:srgbClr val="000000"/>
              </a:solidFill>
              <a:latin typeface="MS UI Gothic" pitchFamily="50" charset="-128"/>
              <a:ea typeface="MS UI Gothic" pitchFamily="50" charset="-128"/>
              <a:cs typeface="メイリオ" pitchFamily="50" charset="-128"/>
            </a:endParaRPr>
          </a:p>
        </p:txBody>
      </p:sp>
      <p:cxnSp>
        <p:nvCxnSpPr>
          <p:cNvPr id="69" name="カギ線コネクタ 68"/>
          <p:cNvCxnSpPr>
            <a:stCxn id="55" idx="0"/>
            <a:endCxn id="68" idx="2"/>
          </p:cNvCxnSpPr>
          <p:nvPr/>
        </p:nvCxnSpPr>
        <p:spPr>
          <a:xfrm rot="5400000" flipH="1" flipV="1">
            <a:off x="951052" y="2951944"/>
            <a:ext cx="245313" cy="54044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5" idx="3"/>
            <a:endCxn id="134" idx="1"/>
          </p:cNvCxnSpPr>
          <p:nvPr/>
        </p:nvCxnSpPr>
        <p:spPr>
          <a:xfrm>
            <a:off x="1523484" y="4858655"/>
            <a:ext cx="526644" cy="7254"/>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1" name="カギ線コネクタ 70"/>
          <p:cNvCxnSpPr>
            <a:stCxn id="134" idx="0"/>
            <a:endCxn id="68" idx="2"/>
          </p:cNvCxnSpPr>
          <p:nvPr/>
        </p:nvCxnSpPr>
        <p:spPr>
          <a:xfrm rot="16200000" flipV="1">
            <a:off x="1930748" y="2512697"/>
            <a:ext cx="252567" cy="1426195"/>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カギ線コネクタ 71"/>
          <p:cNvCxnSpPr>
            <a:stCxn id="57" idx="0"/>
            <a:endCxn id="68" idx="2"/>
          </p:cNvCxnSpPr>
          <p:nvPr/>
        </p:nvCxnSpPr>
        <p:spPr>
          <a:xfrm rot="16200000" flipV="1">
            <a:off x="4975360" y="-531915"/>
            <a:ext cx="252567" cy="751541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330418" y="1781299"/>
            <a:ext cx="2852864" cy="1318212"/>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情報流通連携基盤システム</a:t>
            </a:r>
            <a:r>
              <a:rPr kumimoji="1" lang="ja-JP" altLang="en-US" sz="1200" dirty="0">
                <a:solidFill>
                  <a:srgbClr val="FF0000"/>
                </a:solidFill>
                <a:latin typeface="MS UI Gothic" pitchFamily="50" charset="-128"/>
                <a:ea typeface="MS UI Gothic" pitchFamily="50" charset="-128"/>
                <a:cs typeface="メイリオ" pitchFamily="50" charset="-128"/>
              </a:rPr>
              <a:t>の</a:t>
            </a:r>
            <a:r>
              <a:rPr kumimoji="1" lang="ja-JP" altLang="en-US" sz="1200" dirty="0" smtClean="0">
                <a:solidFill>
                  <a:srgbClr val="FF0000"/>
                </a:solidFill>
                <a:latin typeface="MS UI Gothic" pitchFamily="50" charset="-128"/>
                <a:ea typeface="MS UI Gothic" pitchFamily="50" charset="-128"/>
                <a:cs typeface="メイリオ" pitchFamily="50" charset="-128"/>
              </a:rPr>
              <a:t>構築</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000" dirty="0">
              <a:solidFill>
                <a:srgbClr val="000000"/>
              </a:solidFill>
              <a:latin typeface="MS UI Gothic" pitchFamily="50" charset="-128"/>
              <a:ea typeface="MS UI Gothic" pitchFamily="50" charset="-128"/>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簡易</a:t>
            </a:r>
            <a:r>
              <a:rPr lang="ja-JP" altLang="en-US" sz="1000" u="sng" dirty="0">
                <a:solidFill>
                  <a:srgbClr val="000000"/>
                </a:solidFill>
                <a:latin typeface="+mn-ea"/>
                <a:cs typeface="メイリオ" pitchFamily="50" charset="-128"/>
              </a:rPr>
              <a:t>な</a:t>
            </a:r>
            <a:r>
              <a:rPr lang="ja-JP" altLang="en-US" sz="1000" u="sng" dirty="0" smtClean="0">
                <a:solidFill>
                  <a:srgbClr val="000000"/>
                </a:solidFill>
                <a:latin typeface="+mn-ea"/>
                <a:cs typeface="メイリオ" pitchFamily="50" charset="-128"/>
              </a:rPr>
              <a:t>システム</a:t>
            </a:r>
            <a:r>
              <a:rPr lang="ja-JP" altLang="en-US" sz="1000" u="sng" dirty="0">
                <a:solidFill>
                  <a:srgbClr val="000000"/>
                </a:solidFill>
                <a:latin typeface="+mn-ea"/>
                <a:cs typeface="メイリオ" pitchFamily="50" charset="-128"/>
              </a:rPr>
              <a:t>設計</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a:solidFill>
                  <a:srgbClr val="000000"/>
                </a:solidFill>
                <a:latin typeface="+mn-ea"/>
                <a:cs typeface="メイリオ" pitchFamily="50" charset="-128"/>
              </a:rPr>
              <a:t>設計思想、手順の</a:t>
            </a:r>
            <a:r>
              <a:rPr lang="ja-JP" altLang="en-US" sz="1000" u="sng" dirty="0" smtClean="0">
                <a:solidFill>
                  <a:srgbClr val="000000"/>
                </a:solidFill>
                <a:latin typeface="+mn-ea"/>
                <a:cs typeface="メイリオ" pitchFamily="50" charset="-128"/>
              </a:rPr>
              <a:t>ドキュメント化</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en-US" altLang="ja-JP" sz="1000" dirty="0">
                <a:solidFill>
                  <a:srgbClr val="000000"/>
                </a:solidFill>
                <a:latin typeface="+mn-ea"/>
                <a:cs typeface="メイリオ" pitchFamily="50" charset="-128"/>
              </a:rPr>
              <a:t>API</a:t>
            </a:r>
            <a:r>
              <a:rPr lang="ja-JP" altLang="en-US" sz="1000" dirty="0" err="1">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自治体行政情報</a:t>
            </a:r>
            <a:r>
              <a:rPr lang="en-US" altLang="ja-JP" sz="1000" dirty="0">
                <a:solidFill>
                  <a:srgbClr val="000000"/>
                </a:solidFill>
                <a:latin typeface="+mn-ea"/>
                <a:cs typeface="メイリオ" pitchFamily="50" charset="-128"/>
              </a:rPr>
              <a:t>DB</a:t>
            </a:r>
            <a:r>
              <a:rPr lang="ja-JP" altLang="en-US" sz="1000" dirty="0">
                <a:solidFill>
                  <a:srgbClr val="000000"/>
                </a:solidFill>
                <a:latin typeface="+mn-ea"/>
                <a:cs typeface="メイリオ" pitchFamily="50" charset="-128"/>
              </a:rPr>
              <a:t>の構築</a:t>
            </a:r>
            <a:endParaRPr lang="en-US" altLang="ja-JP" sz="1000" dirty="0">
              <a:solidFill>
                <a:srgbClr val="000000"/>
              </a:solidFill>
              <a:latin typeface="+mn-ea"/>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データ変換ツール</a:t>
            </a:r>
            <a:r>
              <a:rPr kumimoji="1" lang="ja-JP" altLang="en-US" sz="1000" dirty="0">
                <a:solidFill>
                  <a:srgbClr val="000000"/>
                </a:solidFill>
                <a:latin typeface="MS UI Gothic" pitchFamily="50" charset="-128"/>
                <a:ea typeface="MS UI Gothic" pitchFamily="50" charset="-128"/>
                <a:cs typeface="メイリオ" pitchFamily="50" charset="-128"/>
              </a:rPr>
              <a:t>の整備</a:t>
            </a:r>
            <a:endParaRPr kumimoji="1" lang="en-US" altLang="ja-JP" sz="1000" dirty="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自治体職員向けの</a:t>
            </a:r>
            <a:r>
              <a:rPr kumimoji="1" lang="ja-JP" altLang="en-US" sz="1000" u="sng" dirty="0" smtClean="0">
                <a:solidFill>
                  <a:srgbClr val="000000"/>
                </a:solidFill>
                <a:latin typeface="MS UI Gothic" pitchFamily="50" charset="-128"/>
                <a:ea typeface="MS UI Gothic" pitchFamily="50" charset="-128"/>
                <a:cs typeface="メイリオ" pitchFamily="50" charset="-128"/>
              </a:rPr>
              <a:t>マニュアル</a:t>
            </a:r>
            <a:r>
              <a:rPr kumimoji="1" lang="ja-JP" altLang="en-US" sz="1000" dirty="0" smtClean="0">
                <a:solidFill>
                  <a:srgbClr val="000000"/>
                </a:solidFill>
                <a:latin typeface="MS UI Gothic" pitchFamily="50" charset="-128"/>
                <a:ea typeface="MS UI Gothic" pitchFamily="50" charset="-128"/>
                <a:cs typeface="メイリオ" pitchFamily="50" charset="-128"/>
              </a:rPr>
              <a:t>の整備</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アンケート・ヒアリングによる基盤ステムの検証</a:t>
            </a:r>
            <a:endParaRPr lang="en-US" altLang="ja-JP" sz="1000" dirty="0">
              <a:solidFill>
                <a:srgbClr val="000000"/>
              </a:solidFill>
              <a:latin typeface="+mn-ea"/>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p:txBody>
      </p:sp>
      <p:sp>
        <p:nvSpPr>
          <p:cNvPr id="121" name="正方形/長方形 120"/>
          <p:cNvSpPr/>
          <p:nvPr/>
        </p:nvSpPr>
        <p:spPr>
          <a:xfrm>
            <a:off x="4100678" y="3352078"/>
            <a:ext cx="3632228" cy="588777"/>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データポータル</a:t>
            </a:r>
          </a:p>
        </p:txBody>
      </p:sp>
      <p:sp>
        <p:nvSpPr>
          <p:cNvPr id="122" name="正方形/長方形 121"/>
          <p:cNvSpPr/>
          <p:nvPr/>
        </p:nvSpPr>
        <p:spPr>
          <a:xfrm>
            <a:off x="4267420" y="3621066"/>
            <a:ext cx="3253216" cy="261621"/>
          </a:xfrm>
          <a:prstGeom prst="rect">
            <a:avLst/>
          </a:prstGeom>
          <a:solidFill>
            <a:schemeClr val="bg1"/>
          </a:solidFill>
          <a:ln w="9525">
            <a:solidFill>
              <a:schemeClr val="tx1"/>
            </a:solidFill>
            <a:miter lim="800000"/>
            <a:headEnd/>
            <a:tailEnd/>
          </a:ln>
          <a:effectLst/>
        </p:spPr>
        <p:txBody>
          <a:bodyPr wrap="none" lIns="84024" tIns="42012" rIns="84024" bIns="42012" anchor="ctr"/>
          <a:lstStyle/>
          <a:p>
            <a:pPr algn="ctr" defTabSz="840242"/>
            <a:r>
              <a:rPr lang="ja-JP" altLang="en-US" sz="1100" kern="0" dirty="0" smtClean="0">
                <a:solidFill>
                  <a:sysClr val="windowText" lastClr="000000"/>
                </a:solidFill>
                <a:latin typeface="MS UI Gothic" pitchFamily="50" charset="-128"/>
                <a:ea typeface="MS UI Gothic" pitchFamily="50" charset="-128"/>
                <a:cs typeface="メイリオ" pitchFamily="50" charset="-128"/>
              </a:rPr>
              <a:t>ボキャブラリリンク／データリンク</a:t>
            </a:r>
            <a:endParaRPr lang="ja-JP" altLang="en-US" sz="1100" kern="0" dirty="0">
              <a:solidFill>
                <a:sysClr val="windowText" lastClr="000000"/>
              </a:solidFill>
              <a:latin typeface="MS UI Gothic" pitchFamily="50" charset="-128"/>
              <a:ea typeface="MS UI Gothic" pitchFamily="50" charset="-128"/>
              <a:cs typeface="メイリオ" pitchFamily="50" charset="-128"/>
            </a:endParaRPr>
          </a:p>
        </p:txBody>
      </p:sp>
      <p:sp>
        <p:nvSpPr>
          <p:cNvPr id="123" name="正方形/長方形 122"/>
          <p:cNvSpPr/>
          <p:nvPr/>
        </p:nvSpPr>
        <p:spPr>
          <a:xfrm>
            <a:off x="4330418" y="4630037"/>
            <a:ext cx="3183628" cy="757283"/>
          </a:xfrm>
          <a:prstGeom prst="rect">
            <a:avLst/>
          </a:prstGeom>
          <a:noFill/>
          <a:ln w="25400">
            <a:solidFill>
              <a:srgbClr val="006600"/>
            </a:solidFill>
            <a:prstDash val="sysDash"/>
            <a:miter lim="800000"/>
            <a:headEnd/>
            <a:tailEnd/>
          </a:ln>
          <a:effectLst/>
        </p:spPr>
        <p:txBody>
          <a:bodyPr wrap="square" lIns="84024" tIns="42012" rIns="84024" bIns="42012" anchor="t" anchorCtr="0"/>
          <a:lstStyle/>
          <a:p>
            <a:pPr defTabSz="840242"/>
            <a:endParaRPr lang="ja-JP" altLang="en-US" sz="900" u="sng" kern="0" dirty="0">
              <a:solidFill>
                <a:sysClr val="windowText" lastClr="000000"/>
              </a:solidFill>
              <a:latin typeface="MS UI Gothic" pitchFamily="50" charset="-128"/>
              <a:ea typeface="MS UI Gothic" pitchFamily="50" charset="-128"/>
            </a:endParaRPr>
          </a:p>
        </p:txBody>
      </p:sp>
      <p:cxnSp>
        <p:nvCxnSpPr>
          <p:cNvPr id="124" name="カギ線コネクタ 123"/>
          <p:cNvCxnSpPr>
            <a:stCxn id="120" idx="2"/>
            <a:endCxn id="56" idx="1"/>
          </p:cNvCxnSpPr>
          <p:nvPr/>
        </p:nvCxnSpPr>
        <p:spPr>
          <a:xfrm rot="5400000">
            <a:off x="3890197" y="3315432"/>
            <a:ext cx="2082574" cy="1650732"/>
          </a:xfrm>
          <a:prstGeom prst="bentConnector4">
            <a:avLst>
              <a:gd name="adj1" fmla="val 3372"/>
              <a:gd name="adj2" fmla="val 11384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7282549" y="1781299"/>
            <a:ext cx="2415928" cy="1318212"/>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自治体</a:t>
            </a:r>
            <a:r>
              <a:rPr kumimoji="1" lang="ja-JP" altLang="en-US" sz="1200" dirty="0">
                <a:solidFill>
                  <a:srgbClr val="FF0000"/>
                </a:solidFill>
                <a:latin typeface="MS UI Gothic" pitchFamily="50" charset="-128"/>
                <a:ea typeface="MS UI Gothic" pitchFamily="50" charset="-128"/>
                <a:cs typeface="メイリオ" pitchFamily="50" charset="-128"/>
              </a:rPr>
              <a:t>行政情報のオープンデータ化の</a:t>
            </a:r>
            <a:r>
              <a:rPr kumimoji="1" lang="ja-JP" altLang="en-US" sz="1200" dirty="0" smtClean="0">
                <a:solidFill>
                  <a:srgbClr val="FF0000"/>
                </a:solidFill>
                <a:latin typeface="MS UI Gothic" pitchFamily="50" charset="-128"/>
                <a:ea typeface="MS UI Gothic" pitchFamily="50" charset="-128"/>
                <a:cs typeface="メイリオ" pitchFamily="50" charset="-128"/>
              </a:rPr>
              <a:t>実証</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200" dirty="0">
              <a:solidFill>
                <a:srgbClr val="FF0000"/>
              </a:solidFill>
              <a:latin typeface="MS UI Gothic" pitchFamily="50" charset="-128"/>
              <a:ea typeface="MS UI Gothic" pitchFamily="50" charset="-128"/>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a:p>
            <a:r>
              <a:rPr lang="ja-JP" altLang="en-US" sz="1000" dirty="0">
                <a:solidFill>
                  <a:srgbClr val="000000"/>
                </a:solidFill>
                <a:latin typeface="+mn-ea"/>
                <a:cs typeface="メイリオ" pitchFamily="50" charset="-128"/>
              </a:rPr>
              <a:t>・重点自治体行政情報の</a:t>
            </a:r>
            <a:r>
              <a:rPr lang="en-US" altLang="ja-JP" sz="1000" u="sng" dirty="0">
                <a:solidFill>
                  <a:srgbClr val="000000"/>
                </a:solidFill>
                <a:latin typeface="+mn-ea"/>
                <a:cs typeface="メイリオ" pitchFamily="50" charset="-128"/>
              </a:rPr>
              <a:t>Web</a:t>
            </a:r>
            <a:r>
              <a:rPr lang="ja-JP" altLang="en-US" sz="1000" u="sng" dirty="0">
                <a:solidFill>
                  <a:srgbClr val="000000"/>
                </a:solidFill>
                <a:latin typeface="+mn-ea"/>
                <a:cs typeface="メイリオ" pitchFamily="50" charset="-128"/>
              </a:rPr>
              <a:t>公開</a:t>
            </a:r>
            <a:r>
              <a:rPr lang="ja-JP" altLang="en-US" sz="1000" dirty="0" smtClean="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データポータルサイト</a:t>
            </a:r>
            <a:r>
              <a:rPr lang="ja-JP" altLang="en-US" sz="1000" u="sng" dirty="0">
                <a:solidFill>
                  <a:srgbClr val="000000"/>
                </a:solidFill>
                <a:latin typeface="+mn-ea"/>
                <a:cs typeface="メイリオ" pitchFamily="50" charset="-128"/>
              </a:rPr>
              <a:t>の</a:t>
            </a:r>
            <a:r>
              <a:rPr lang="ja-JP" altLang="en-US" sz="1000" u="sng" dirty="0" smtClean="0">
                <a:solidFill>
                  <a:srgbClr val="000000"/>
                </a:solidFill>
                <a:latin typeface="+mn-ea"/>
                <a:cs typeface="メイリオ" pitchFamily="50" charset="-128"/>
              </a:rPr>
              <a:t>構築</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smtClean="0">
                <a:solidFill>
                  <a:srgbClr val="FF0000"/>
                </a:solidFill>
                <a:latin typeface="MS UI Gothic" pitchFamily="50" charset="-128"/>
                <a:ea typeface="MS UI Gothic" pitchFamily="50" charset="-128"/>
                <a:cs typeface="メイリオ" pitchFamily="50" charset="-128"/>
              </a:rPr>
              <a:t>コンテスト</a:t>
            </a:r>
            <a:r>
              <a:rPr lang="ja-JP" altLang="en-US" sz="1100" u="sng" kern="0" dirty="0" smtClean="0">
                <a:solidFill>
                  <a:srgbClr val="FF0000"/>
                </a:solidFill>
                <a:latin typeface="MS UI Gothic" pitchFamily="50" charset="-128"/>
                <a:ea typeface="MS UI Gothic" pitchFamily="50" charset="-128"/>
                <a:cs typeface="メイリオ" pitchFamily="50" charset="-128"/>
              </a:rPr>
              <a:t>によるアプリケーションの開発</a:t>
            </a:r>
            <a:endParaRPr kumimoji="1" lang="en-US" altLang="ja-JP" sz="1100" u="sng" dirty="0" smtClean="0">
              <a:solidFill>
                <a:srgbClr val="FF0000"/>
              </a:solidFill>
              <a:latin typeface="MS UI Gothic" pitchFamily="50" charset="-128"/>
              <a:ea typeface="MS UI Gothic" pitchFamily="50" charset="-128"/>
              <a:cs typeface="メイリオ" pitchFamily="50" charset="-128"/>
            </a:endParaRPr>
          </a:p>
        </p:txBody>
      </p:sp>
      <p:cxnSp>
        <p:nvCxnSpPr>
          <p:cNvPr id="126" name="カギ線コネクタ 125"/>
          <p:cNvCxnSpPr>
            <a:stCxn id="125" idx="2"/>
            <a:endCxn id="121" idx="0"/>
          </p:cNvCxnSpPr>
          <p:nvPr/>
        </p:nvCxnSpPr>
        <p:spPr>
          <a:xfrm rot="5400000">
            <a:off x="7077370" y="1938934"/>
            <a:ext cx="252567" cy="2573721"/>
          </a:xfrm>
          <a:prstGeom prst="bentConnector3">
            <a:avLst>
              <a:gd name="adj1" fmla="val 73510"/>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7" name="カギ線コネクタ 126"/>
          <p:cNvCxnSpPr>
            <a:stCxn id="120" idx="2"/>
            <a:endCxn id="145" idx="3"/>
          </p:cNvCxnSpPr>
          <p:nvPr/>
        </p:nvCxnSpPr>
        <p:spPr>
          <a:xfrm rot="16200000" flipH="1">
            <a:off x="6933822" y="1922538"/>
            <a:ext cx="1316649" cy="3670593"/>
          </a:xfrm>
          <a:prstGeom prst="bentConnector4">
            <a:avLst>
              <a:gd name="adj1" fmla="val 5126"/>
              <a:gd name="adj2" fmla="val 10622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5024520" y="6525344"/>
            <a:ext cx="4673956" cy="289827"/>
          </a:xfrm>
          <a:prstGeom prst="rect">
            <a:avLst/>
          </a:prstGeom>
          <a:solidFill>
            <a:srgbClr val="FFFFFF"/>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「オープンデータ流通推進コンソーシアム」との連携・協力等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cxnSp>
        <p:nvCxnSpPr>
          <p:cNvPr id="131" name="直線矢印コネクタ 130"/>
          <p:cNvCxnSpPr>
            <a:stCxn id="123" idx="2"/>
            <a:endCxn id="59" idx="0"/>
          </p:cNvCxnSpPr>
          <p:nvPr/>
        </p:nvCxnSpPr>
        <p:spPr>
          <a:xfrm>
            <a:off x="5922232" y="5387320"/>
            <a:ext cx="0" cy="242739"/>
          </a:xfrm>
          <a:prstGeom prst="straightConnector1">
            <a:avLst/>
          </a:prstGeom>
          <a:ln w="22225">
            <a:solidFill>
              <a:schemeClr val="tx1"/>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134" name="正方形/長方形 133"/>
          <p:cNvSpPr/>
          <p:nvPr/>
        </p:nvSpPr>
        <p:spPr>
          <a:xfrm>
            <a:off x="2050128" y="3352078"/>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（情報サービス</a:t>
            </a:r>
            <a:endParaRPr kumimoji="1" lang="en-US" altLang="ja-JP" sz="12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開発事業者）</a:t>
            </a:r>
          </a:p>
        </p:txBody>
      </p:sp>
      <p:pic>
        <p:nvPicPr>
          <p:cNvPr id="135"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76635" y="4629682"/>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正方形/長方形 135"/>
          <p:cNvSpPr/>
          <p:nvPr/>
        </p:nvSpPr>
        <p:spPr>
          <a:xfrm>
            <a:off x="2130631" y="5387320"/>
            <a:ext cx="1122828" cy="847279"/>
          </a:xfrm>
          <a:prstGeom prst="rect">
            <a:avLst/>
          </a:prstGeom>
          <a:solidFill>
            <a:srgbClr val="FAEDEA">
              <a:alpha val="49804"/>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アプリケーションの開発</a:t>
            </a:r>
            <a:r>
              <a:rPr kumimoji="1" lang="en-US" altLang="ja-JP" sz="1200" dirty="0" smtClean="0">
                <a:solidFill>
                  <a:srgbClr val="FF0000"/>
                </a:solidFill>
                <a:latin typeface="MS UI Gothic" pitchFamily="50" charset="-128"/>
                <a:ea typeface="MS UI Gothic" pitchFamily="50" charset="-128"/>
                <a:cs typeface="メイリオ" pitchFamily="50" charset="-128"/>
              </a:rPr>
              <a:t>】</a:t>
            </a:r>
          </a:p>
          <a:p>
            <a:pPr defTabSz="840242" fontAlgn="auto">
              <a:spcBef>
                <a:spcPts val="0"/>
              </a:spcBef>
              <a:spcAft>
                <a:spcPts val="0"/>
              </a:spcAft>
            </a:pPr>
            <a:r>
              <a:rPr kumimoji="0" lang="ja-JP" altLang="en-US" sz="900" kern="0" dirty="0" smtClean="0">
                <a:solidFill>
                  <a:sysClr val="windowText" lastClr="000000"/>
                </a:solidFill>
                <a:latin typeface="+mn-ea"/>
                <a:cs typeface="メイリオ" pitchFamily="50" charset="-128"/>
              </a:rPr>
              <a:t>・</a:t>
            </a:r>
            <a:r>
              <a:rPr kumimoji="0" lang="ja-JP" altLang="en-US" sz="900" u="sng" kern="0" dirty="0">
                <a:solidFill>
                  <a:schemeClr val="tx1"/>
                </a:solidFill>
                <a:latin typeface="+mn-ea"/>
                <a:cs typeface="メイリオ" pitchFamily="50" charset="-128"/>
              </a:rPr>
              <a:t>開発者サイト</a:t>
            </a:r>
            <a:r>
              <a:rPr kumimoji="0" lang="ja-JP" altLang="en-US" sz="900" kern="0" dirty="0" smtClean="0">
                <a:solidFill>
                  <a:schemeClr val="tx1"/>
                </a:solidFill>
                <a:latin typeface="+mn-ea"/>
                <a:cs typeface="メイリオ" pitchFamily="50" charset="-128"/>
              </a:rPr>
              <a:t>構築</a:t>
            </a:r>
            <a:endParaRPr kumimoji="0" lang="en-US" altLang="ja-JP" sz="1000" kern="0" dirty="0">
              <a:solidFill>
                <a:schemeClr val="tx1"/>
              </a:solidFill>
              <a:latin typeface="+mn-ea"/>
              <a:cs typeface="メイリオ" pitchFamily="50" charset="-128"/>
            </a:endParaRPr>
          </a:p>
        </p:txBody>
      </p:sp>
      <p:sp>
        <p:nvSpPr>
          <p:cNvPr id="137" name="正方形/長方形 136"/>
          <p:cNvSpPr/>
          <p:nvPr/>
        </p:nvSpPr>
        <p:spPr>
          <a:xfrm>
            <a:off x="1152346" y="4591722"/>
            <a:ext cx="1368581"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⑤サービス提供</a:t>
            </a:r>
          </a:p>
        </p:txBody>
      </p:sp>
      <p:sp>
        <p:nvSpPr>
          <p:cNvPr id="138" name="左カーブ矢印 137"/>
          <p:cNvSpPr/>
          <p:nvPr/>
        </p:nvSpPr>
        <p:spPr>
          <a:xfrm rot="20138534">
            <a:off x="3158043" y="3775692"/>
            <a:ext cx="1296617" cy="448602"/>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39" name="左カーブ矢印 138"/>
          <p:cNvSpPr/>
          <p:nvPr/>
        </p:nvSpPr>
        <p:spPr>
          <a:xfrm>
            <a:off x="3245839" y="470588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1" name="左カーブ矢印 140"/>
          <p:cNvSpPr/>
          <p:nvPr/>
        </p:nvSpPr>
        <p:spPr>
          <a:xfrm>
            <a:off x="3253459" y="549074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2" name="正方形/長方形 141"/>
          <p:cNvSpPr/>
          <p:nvPr/>
        </p:nvSpPr>
        <p:spPr>
          <a:xfrm>
            <a:off x="196498" y="6525344"/>
            <a:ext cx="4673956" cy="289827"/>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継続</a:t>
            </a:r>
            <a:r>
              <a:rPr lang="ja-JP" altLang="en-US" sz="1200" dirty="0">
                <a:solidFill>
                  <a:srgbClr val="FF0000"/>
                </a:solidFill>
                <a:latin typeface="MS UI Gothic" pitchFamily="50" charset="-128"/>
                <a:ea typeface="MS UI Gothic" pitchFamily="50" charset="-128"/>
                <a:cs typeface="メイリオ" pitchFamily="50" charset="-128"/>
              </a:rPr>
              <a:t>運用・普及に係る計画の策定</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sp>
        <p:nvSpPr>
          <p:cNvPr id="143" name="円柱 142"/>
          <p:cNvSpPr/>
          <p:nvPr/>
        </p:nvSpPr>
        <p:spPr>
          <a:xfrm>
            <a:off x="6030218" y="47019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en-US" altLang="ja-JP" sz="1200" dirty="0" smtClean="0">
                <a:solidFill>
                  <a:srgbClr val="000000"/>
                </a:solidFill>
                <a:latin typeface="MS UI Gothic" pitchFamily="50" charset="-128"/>
                <a:ea typeface="MS UI Gothic" pitchFamily="50" charset="-128"/>
                <a:cs typeface="メイリオ" pitchFamily="50" charset="-128"/>
              </a:rPr>
              <a:t>RDF</a:t>
            </a:r>
            <a:r>
              <a:rPr kumimoji="1" lang="ja-JP" altLang="en-US" sz="1200" dirty="0" smtClean="0">
                <a:solidFill>
                  <a:srgbClr val="000000"/>
                </a:solidFill>
                <a:latin typeface="MS UI Gothic" pitchFamily="50" charset="-128"/>
                <a:ea typeface="MS UI Gothic" pitchFamily="50" charset="-128"/>
                <a:cs typeface="メイリオ" pitchFamily="50" charset="-128"/>
              </a:rPr>
              <a:t>スキーマ</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145" name="小波 144"/>
          <p:cNvSpPr/>
          <p:nvPr/>
        </p:nvSpPr>
        <p:spPr>
          <a:xfrm>
            <a:off x="8337376" y="4232010"/>
            <a:ext cx="1090067" cy="368299"/>
          </a:xfrm>
          <a:prstGeom prst="doubleWave">
            <a:avLst/>
          </a:prstGeom>
          <a:solidFill>
            <a:schemeClr val="accent5">
              <a:lumMod val="20000"/>
              <a:lumOff val="80000"/>
            </a:schemeClr>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マニュアル</a:t>
            </a:r>
          </a:p>
        </p:txBody>
      </p:sp>
      <p:sp>
        <p:nvSpPr>
          <p:cNvPr id="146" name="正方形/長方形 145"/>
          <p:cNvSpPr/>
          <p:nvPr/>
        </p:nvSpPr>
        <p:spPr>
          <a:xfrm>
            <a:off x="4423927" y="4341816"/>
            <a:ext cx="2937571" cy="237239"/>
          </a:xfrm>
          <a:prstGeom prst="rect">
            <a:avLst/>
          </a:prstGeom>
          <a:solidFill>
            <a:schemeClr val="accent5">
              <a:lumMod val="20000"/>
              <a:lumOff val="8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データ変換ツール</a:t>
            </a:r>
          </a:p>
        </p:txBody>
      </p:sp>
      <p:cxnSp>
        <p:nvCxnSpPr>
          <p:cNvPr id="147" name="カギ線コネクタ 146"/>
          <p:cNvCxnSpPr>
            <a:stCxn id="125" idx="3"/>
            <a:endCxn id="136" idx="2"/>
          </p:cNvCxnSpPr>
          <p:nvPr/>
        </p:nvCxnSpPr>
        <p:spPr>
          <a:xfrm flipH="1">
            <a:off x="2692045" y="2440405"/>
            <a:ext cx="7006432" cy="3794194"/>
          </a:xfrm>
          <a:prstGeom prst="bentConnector4">
            <a:avLst>
              <a:gd name="adj1" fmla="val -1229"/>
              <a:gd name="adj2" fmla="val 105399"/>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3234409" y="3589851"/>
            <a:ext cx="898019"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②所在確認</a:t>
            </a:r>
          </a:p>
        </p:txBody>
      </p:sp>
      <p:sp>
        <p:nvSpPr>
          <p:cNvPr id="132" name="正方形/長方形 131"/>
          <p:cNvSpPr/>
          <p:nvPr/>
        </p:nvSpPr>
        <p:spPr>
          <a:xfrm>
            <a:off x="3217264" y="4536636"/>
            <a:ext cx="925769" cy="1868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③内容確認</a:t>
            </a:r>
          </a:p>
        </p:txBody>
      </p:sp>
      <p:sp>
        <p:nvSpPr>
          <p:cNvPr id="133" name="正方形/長方形 132"/>
          <p:cNvSpPr/>
          <p:nvPr/>
        </p:nvSpPr>
        <p:spPr>
          <a:xfrm>
            <a:off x="3226789" y="5325306"/>
            <a:ext cx="1037735"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④データ取得</a:t>
            </a:r>
          </a:p>
        </p:txBody>
      </p:sp>
      <p:sp>
        <p:nvSpPr>
          <p:cNvPr id="51" name="テキスト ボックス 50"/>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２．平成</a:t>
            </a:r>
            <a:r>
              <a:rPr lang="en-US" altLang="ja-JP" dirty="0" smtClean="0">
                <a:latin typeface="+mn-ea"/>
              </a:rPr>
              <a:t>25</a:t>
            </a:r>
            <a:r>
              <a:rPr lang="ja-JP" altLang="en-US" dirty="0" smtClean="0">
                <a:latin typeface="+mn-ea"/>
              </a:rPr>
              <a:t>年度オープンデータ</a:t>
            </a:r>
            <a:r>
              <a:rPr lang="ja-JP" altLang="en-US" dirty="0">
                <a:latin typeface="+mn-ea"/>
              </a:rPr>
              <a:t>実証</a:t>
            </a:r>
            <a:r>
              <a:rPr lang="ja-JP" altLang="en-US" dirty="0" smtClean="0">
                <a:latin typeface="+mn-ea"/>
              </a:rPr>
              <a:t>実験　①</a:t>
            </a:r>
            <a:r>
              <a:rPr lang="ja-JP" altLang="en-US" sz="2000" dirty="0" smtClean="0">
                <a:latin typeface="+mn-ea"/>
              </a:rPr>
              <a:t>自治体行政情報実証</a:t>
            </a:r>
            <a:endParaRPr kumimoji="1" lang="en-US" altLang="ja-JP" sz="2000" dirty="0" smtClean="0">
              <a:latin typeface="+mn-ea"/>
            </a:endParaRPr>
          </a:p>
        </p:txBody>
      </p:sp>
      <p:sp>
        <p:nvSpPr>
          <p:cNvPr id="49" name="スライド番号プレースホルダ 11"/>
          <p:cNvSpPr txBox="1">
            <a:spLocks/>
          </p:cNvSpPr>
          <p:nvPr/>
        </p:nvSpPr>
        <p:spPr>
          <a:xfrm>
            <a:off x="9129464" y="6520259"/>
            <a:ext cx="7799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fld id="{B7465055-439F-4391-840E-CC8A179C19DE}" type="slidenum">
              <a:rPr kumimoji="0" lang="ja-JP" altLang="en-US" sz="1600" kern="0" smtClean="0">
                <a:solidFill>
                  <a:sysClr val="windowText" lastClr="000000"/>
                </a:solidFill>
              </a:rPr>
              <a:pPr fontAlgn="auto">
                <a:spcBef>
                  <a:spcPts val="0"/>
                </a:spcBef>
                <a:spcAft>
                  <a:spcPts val="0"/>
                </a:spcAft>
                <a:defRPr/>
              </a:pPr>
              <a:t>2</a:t>
            </a:fld>
            <a:endParaRPr kumimoji="0" lang="ja-JP" altLang="en-US" sz="1600" kern="0" dirty="0">
              <a:solidFill>
                <a:sysClr val="windowText" lastClr="000000"/>
              </a:solidFill>
            </a:endParaRPr>
          </a:p>
        </p:txBody>
      </p:sp>
    </p:spTree>
    <p:extLst>
      <p:ext uri="{BB962C8B-B14F-4D97-AF65-F5344CB8AC3E}">
        <p14:creationId xmlns:p14="http://schemas.microsoft.com/office/powerpoint/2010/main" val="4191877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二等辺三角形 95"/>
          <p:cNvSpPr/>
          <p:nvPr/>
        </p:nvSpPr>
        <p:spPr>
          <a:xfrm>
            <a:off x="2333308" y="2025274"/>
            <a:ext cx="2712325" cy="142053"/>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二等辺三角形 92"/>
          <p:cNvSpPr/>
          <p:nvPr/>
        </p:nvSpPr>
        <p:spPr>
          <a:xfrm>
            <a:off x="5629639" y="324969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22345" y="501978"/>
            <a:ext cx="9667192" cy="1010837"/>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200" dirty="0" smtClean="0"/>
              <a:t>○　自治体</a:t>
            </a:r>
            <a:r>
              <a:rPr lang="ja-JP" altLang="en-US" sz="1200" dirty="0"/>
              <a:t>等が保有</a:t>
            </a:r>
            <a:r>
              <a:rPr lang="ja-JP" altLang="en-US" sz="1200" dirty="0" smtClean="0"/>
              <a:t>する</a:t>
            </a:r>
            <a:r>
              <a:rPr lang="ja-JP" altLang="en-US" sz="1200" u="sng" dirty="0" smtClean="0">
                <a:solidFill>
                  <a:srgbClr val="FF0000"/>
                </a:solidFill>
              </a:rPr>
              <a:t>社会資本情報等</a:t>
            </a:r>
            <a:r>
              <a:rPr lang="ja-JP" altLang="en-US" sz="1200" dirty="0"/>
              <a:t>（</a:t>
            </a:r>
            <a:r>
              <a:rPr lang="ja-JP" altLang="en-US" sz="1200" dirty="0" smtClean="0"/>
              <a:t>道路、橋梁、トンネル等</a:t>
            </a:r>
            <a:r>
              <a:rPr lang="ja-JP" altLang="en-US" sz="1200" dirty="0"/>
              <a:t>に関する管理情報、工事実績情報、苦情・問い合わせ</a:t>
            </a:r>
            <a:r>
              <a:rPr lang="ja-JP" altLang="en-US" sz="1200" dirty="0" smtClean="0"/>
              <a:t>情報、入札情報等</a:t>
            </a:r>
            <a:r>
              <a:rPr lang="ja-JP" altLang="en-US" sz="1200" dirty="0"/>
              <a:t>）</a:t>
            </a:r>
            <a:r>
              <a:rPr lang="ja-JP" altLang="en-US" sz="1200" u="sng" dirty="0" smtClean="0">
                <a:solidFill>
                  <a:srgbClr val="FF0000"/>
                </a:solidFill>
              </a:rPr>
              <a:t>が利</a:t>
            </a:r>
            <a:r>
              <a:rPr lang="ja-JP" altLang="en-US" sz="1200" u="sng" dirty="0">
                <a:solidFill>
                  <a:srgbClr val="FF0000"/>
                </a:solidFill>
              </a:rPr>
              <a:t>活用しやすい形式で管理・公開されれば、各分野</a:t>
            </a:r>
            <a:r>
              <a:rPr lang="ja-JP" altLang="en-US" sz="1200" u="sng" dirty="0" smtClean="0">
                <a:solidFill>
                  <a:srgbClr val="FF0000"/>
                </a:solidFill>
              </a:rPr>
              <a:t>のデータ</a:t>
            </a:r>
            <a:r>
              <a:rPr lang="ja-JP" altLang="en-US" sz="1200" u="sng" dirty="0">
                <a:solidFill>
                  <a:srgbClr val="FF0000"/>
                </a:solidFill>
              </a:rPr>
              <a:t>同士の組み合わせが可能となり</a:t>
            </a:r>
            <a:r>
              <a:rPr lang="ja-JP" altLang="en-US" sz="1200" u="sng" dirty="0" smtClean="0">
                <a:solidFill>
                  <a:srgbClr val="FF0000"/>
                </a:solidFill>
              </a:rPr>
              <a:t>、社会資本に</a:t>
            </a:r>
            <a:r>
              <a:rPr lang="ja-JP" altLang="en-US" sz="1200" u="sng" dirty="0">
                <a:solidFill>
                  <a:srgbClr val="FF0000"/>
                </a:solidFill>
              </a:rPr>
              <a:t>関する新たなサービスや情報の</a:t>
            </a:r>
            <a:r>
              <a:rPr lang="ja-JP" altLang="en-US" sz="1200" u="sng" dirty="0" smtClean="0">
                <a:solidFill>
                  <a:srgbClr val="FF0000"/>
                </a:solidFill>
              </a:rPr>
              <a:t>価値の創出が期待</a:t>
            </a:r>
            <a:r>
              <a:rPr lang="ja-JP" altLang="en-US" sz="1200" dirty="0" smtClean="0"/>
              <a:t>される</a:t>
            </a:r>
            <a:r>
              <a:rPr lang="ja-JP" altLang="en-US" sz="1200" dirty="0"/>
              <a:t>。これにより</a:t>
            </a:r>
            <a:r>
              <a:rPr lang="ja-JP" altLang="en-US" sz="1200" dirty="0" smtClean="0"/>
              <a:t>、社会資本整備の効率化や、住民の安心安全の向上等に</a:t>
            </a:r>
            <a:r>
              <a:rPr lang="ja-JP" altLang="en-US" sz="1200" dirty="0"/>
              <a:t>資することが期待される</a:t>
            </a:r>
            <a:r>
              <a:rPr lang="ja-JP" altLang="en-US" sz="1200" dirty="0" smtClean="0"/>
              <a:t>。</a:t>
            </a:r>
            <a:endParaRPr lang="en-US" altLang="ja-JP" sz="1200" dirty="0"/>
          </a:p>
          <a:p>
            <a:pPr marL="177800" indent="-177800"/>
            <a:r>
              <a:rPr lang="ja-JP" altLang="en-US" sz="1200" dirty="0" smtClean="0"/>
              <a:t>○　この</a:t>
            </a:r>
            <a:r>
              <a:rPr lang="ja-JP" altLang="en-US" sz="1200" dirty="0"/>
              <a:t>ため</a:t>
            </a:r>
            <a:r>
              <a:rPr lang="ja-JP" altLang="en-US" sz="1200" dirty="0" smtClean="0"/>
              <a:t>、自治体等が</a:t>
            </a:r>
            <a:r>
              <a:rPr lang="ja-JP" altLang="en-US" sz="1200" dirty="0"/>
              <a:t>保有</a:t>
            </a:r>
            <a:r>
              <a:rPr lang="ja-JP" altLang="en-US" sz="1200" dirty="0" smtClean="0"/>
              <a:t>する</a:t>
            </a:r>
            <a:r>
              <a:rPr lang="ja-JP" altLang="en-US" sz="1200" u="sng" dirty="0" smtClean="0">
                <a:solidFill>
                  <a:srgbClr val="FF0000"/>
                </a:solidFill>
              </a:rPr>
              <a:t>社会</a:t>
            </a:r>
            <a:r>
              <a:rPr lang="ja-JP" altLang="en-US" sz="1200" u="sng" dirty="0">
                <a:solidFill>
                  <a:srgbClr val="FF0000"/>
                </a:solidFill>
              </a:rPr>
              <a:t>資本</a:t>
            </a:r>
            <a:r>
              <a:rPr lang="ja-JP" altLang="en-US" sz="1200" u="sng" dirty="0" smtClean="0">
                <a:solidFill>
                  <a:srgbClr val="FF0000"/>
                </a:solidFill>
              </a:rPr>
              <a:t>情報等の流通・連携により、様々なアプリケーション</a:t>
            </a:r>
            <a:r>
              <a:rPr lang="ja-JP" altLang="en-US" sz="1200" dirty="0" smtClean="0"/>
              <a:t>（</a:t>
            </a:r>
            <a:r>
              <a:rPr lang="ja-JP" altLang="en-US" sz="12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関するマーケティング情報提供サービス、社会資本の図面（諸元）情報提供サービス等</a:t>
            </a:r>
            <a:r>
              <a:rPr lang="ja-JP" altLang="en-US" sz="1200" dirty="0" smtClean="0"/>
              <a:t>）</a:t>
            </a:r>
            <a:r>
              <a:rPr lang="ja-JP" altLang="en-US" sz="1200" u="sng" dirty="0" smtClean="0">
                <a:solidFill>
                  <a:srgbClr val="FF0000"/>
                </a:solidFill>
              </a:rPr>
              <a:t>の提供が可能になることを実証</a:t>
            </a:r>
            <a:r>
              <a:rPr lang="ja-JP" altLang="en-US" sz="1200" dirty="0" smtClean="0"/>
              <a:t>する。 </a:t>
            </a:r>
            <a:endParaRPr lang="en-US" altLang="ja-JP" sz="1200" dirty="0" smtClean="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円柱 2"/>
          <p:cNvSpPr/>
          <p:nvPr/>
        </p:nvSpPr>
        <p:spPr bwMode="gray">
          <a:xfrm>
            <a:off x="537053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円柱 77"/>
          <p:cNvSpPr/>
          <p:nvPr/>
        </p:nvSpPr>
        <p:spPr bwMode="gray">
          <a:xfrm>
            <a:off x="3742078"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住民</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からの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苦情・問い合わせ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9" name="円柱 78"/>
          <p:cNvSpPr/>
          <p:nvPr/>
        </p:nvSpPr>
        <p:spPr bwMode="gray">
          <a:xfrm>
            <a:off x="203984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0" name="円柱 79"/>
          <p:cNvSpPr/>
          <p:nvPr/>
        </p:nvSpPr>
        <p:spPr bwMode="gray">
          <a:xfrm>
            <a:off x="349317"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工事実績</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57" name="カギ線コネクタ 156"/>
          <p:cNvCxnSpPr/>
          <p:nvPr/>
        </p:nvCxnSpPr>
        <p:spPr>
          <a:xfrm rot="10800000">
            <a:off x="4726515" y="5898469"/>
            <a:ext cx="1732738" cy="585732"/>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8" name="カギ線コネクタ 217"/>
          <p:cNvCxnSpPr>
            <a:endCxn id="141" idx="2"/>
          </p:cNvCxnSpPr>
          <p:nvPr/>
        </p:nvCxnSpPr>
        <p:spPr>
          <a:xfrm flipV="1">
            <a:off x="2645246" y="5802039"/>
            <a:ext cx="938901" cy="534396"/>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98" name="角丸四角形 57"/>
          <p:cNvSpPr>
            <a:spLocks noChangeArrowheads="1"/>
          </p:cNvSpPr>
          <p:nvPr/>
        </p:nvSpPr>
        <p:spPr bwMode="gray">
          <a:xfrm>
            <a:off x="1361902" y="6062992"/>
            <a:ext cx="1471329" cy="739741"/>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4" name="右矢印 163"/>
          <p:cNvSpPr/>
          <p:nvPr/>
        </p:nvSpPr>
        <p:spPr bwMode="gray">
          <a:xfrm rot="16200000">
            <a:off x="2250228" y="4429877"/>
            <a:ext cx="871381"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5" name="右矢印 164"/>
          <p:cNvSpPr/>
          <p:nvPr/>
        </p:nvSpPr>
        <p:spPr bwMode="gray">
          <a:xfrm rot="16200000">
            <a:off x="571822" y="4429877"/>
            <a:ext cx="8713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6" name="右矢印 165"/>
          <p:cNvSpPr/>
          <p:nvPr/>
        </p:nvSpPr>
        <p:spPr bwMode="gray">
          <a:xfrm rot="16200000">
            <a:off x="5635475" y="4401441"/>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5" name="角丸四角形 40"/>
          <p:cNvSpPr>
            <a:spLocks noChangeArrowheads="1"/>
          </p:cNvSpPr>
          <p:nvPr/>
        </p:nvSpPr>
        <p:spPr bwMode="gray">
          <a:xfrm>
            <a:off x="28105" y="3626134"/>
            <a:ext cx="6862474" cy="756708"/>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角丸四角形 40"/>
          <p:cNvSpPr>
            <a:spLocks noChangeArrowheads="1"/>
          </p:cNvSpPr>
          <p:nvPr/>
        </p:nvSpPr>
        <p:spPr bwMode="gray">
          <a:xfrm>
            <a:off x="28106" y="2282921"/>
            <a:ext cx="6722004" cy="925124"/>
          </a:xfrm>
          <a:prstGeom prst="roundRect">
            <a:avLst>
              <a:gd name="adj" fmla="val 0"/>
            </a:avLst>
          </a:prstGeom>
          <a:solidFill>
            <a:schemeClr val="bg1"/>
          </a:solid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角丸四角形 40"/>
          <p:cNvSpPr>
            <a:spLocks noChangeArrowheads="1"/>
          </p:cNvSpPr>
          <p:nvPr/>
        </p:nvSpPr>
        <p:spPr bwMode="gray">
          <a:xfrm>
            <a:off x="28105" y="1579095"/>
            <a:ext cx="6722005" cy="375689"/>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28"/>
          <p:cNvSpPr txBox="1">
            <a:spLocks noChangeArrowheads="1"/>
          </p:cNvSpPr>
          <p:nvPr/>
        </p:nvSpPr>
        <p:spPr bwMode="gray">
          <a:xfrm>
            <a:off x="5375382" y="1620297"/>
            <a:ext cx="943233"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地域住民</a:t>
            </a:r>
          </a:p>
        </p:txBody>
      </p:sp>
      <p:sp>
        <p:nvSpPr>
          <p:cNvPr id="9" name="テキスト ボックス 53"/>
          <p:cNvSpPr txBox="1">
            <a:spLocks noChangeArrowheads="1"/>
          </p:cNvSpPr>
          <p:nvPr/>
        </p:nvSpPr>
        <p:spPr bwMode="gray">
          <a:xfrm>
            <a:off x="714194" y="2434041"/>
            <a:ext cx="1392845"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公共事業に関する</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マーケティング情報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0" name="テキスト ボックス 54"/>
          <p:cNvSpPr txBox="1">
            <a:spLocks noChangeArrowheads="1"/>
          </p:cNvSpPr>
          <p:nvPr/>
        </p:nvSpPr>
        <p:spPr bwMode="gray">
          <a:xfrm>
            <a:off x="2223519" y="2442259"/>
            <a:ext cx="1360628"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社会資本の</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図面（諸元）情報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1" name="テキスト ボックス 55"/>
          <p:cNvSpPr txBox="1">
            <a:spLocks noChangeArrowheads="1"/>
          </p:cNvSpPr>
          <p:nvPr/>
        </p:nvSpPr>
        <p:spPr bwMode="gray">
          <a:xfrm>
            <a:off x="3742080" y="2446913"/>
            <a:ext cx="1319177"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公開サービス</a:t>
            </a:r>
          </a:p>
        </p:txBody>
      </p:sp>
      <p:sp>
        <p:nvSpPr>
          <p:cNvPr id="13" name="テキスト ボックス 86"/>
          <p:cNvSpPr txBox="1">
            <a:spLocks noChangeArrowheads="1"/>
          </p:cNvSpPr>
          <p:nvPr/>
        </p:nvSpPr>
        <p:spPr bwMode="gray">
          <a:xfrm>
            <a:off x="906696" y="1637455"/>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建設業者</a:t>
            </a:r>
          </a:p>
        </p:txBody>
      </p:sp>
      <p:sp>
        <p:nvSpPr>
          <p:cNvPr id="14" name="テキスト ボックス 87"/>
          <p:cNvSpPr txBox="1">
            <a:spLocks noChangeArrowheads="1"/>
          </p:cNvSpPr>
          <p:nvPr/>
        </p:nvSpPr>
        <p:spPr bwMode="gray">
          <a:xfrm>
            <a:off x="2141211" y="1624274"/>
            <a:ext cx="1346321"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資材メーカー</a:t>
            </a:r>
          </a:p>
        </p:txBody>
      </p:sp>
      <p:sp>
        <p:nvSpPr>
          <p:cNvPr id="15" name="テキスト ボックス 88"/>
          <p:cNvSpPr txBox="1">
            <a:spLocks noChangeArrowheads="1"/>
          </p:cNvSpPr>
          <p:nvPr/>
        </p:nvSpPr>
        <p:spPr bwMode="gray">
          <a:xfrm>
            <a:off x="4023161" y="1620298"/>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運送業者</a:t>
            </a:r>
          </a:p>
        </p:txBody>
      </p:sp>
      <p:sp>
        <p:nvSpPr>
          <p:cNvPr id="16" name="テキスト ボックス 33"/>
          <p:cNvSpPr txBox="1">
            <a:spLocks noChangeArrowheads="1"/>
          </p:cNvSpPr>
          <p:nvPr/>
        </p:nvSpPr>
        <p:spPr bwMode="gray">
          <a:xfrm>
            <a:off x="28106" y="1582105"/>
            <a:ext cx="615776" cy="375689"/>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smtClean="0">
                <a:latin typeface="ＭＳ Ｐゴシック" panose="020B0600070205080204" pitchFamily="50" charset="-128"/>
                <a:ea typeface="ＭＳ Ｐゴシック" panose="020B0600070205080204" pitchFamily="50" charset="-128"/>
              </a:rPr>
              <a:t>利用者</a:t>
            </a:r>
            <a:endParaRPr lang="ja-JP" altLang="en-US" sz="1200"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flipH="1">
            <a:off x="28105" y="2282921"/>
            <a:ext cx="615776" cy="925124"/>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200" dirty="0" smtClean="0">
                <a:latin typeface="ＭＳ Ｐゴシック" panose="020B0600070205080204" pitchFamily="50" charset="-128"/>
                <a:ea typeface="ＭＳ Ｐゴシック" panose="020B0600070205080204" pitchFamily="50" charset="-128"/>
              </a:rPr>
              <a:t>提供</a:t>
            </a:r>
            <a:endParaRPr lang="en-US" altLang="ja-JP" sz="1200" dirty="0" smtClean="0">
              <a:latin typeface="ＭＳ Ｐゴシック" panose="020B0600070205080204" pitchFamily="50" charset="-128"/>
              <a:ea typeface="ＭＳ Ｐゴシック" panose="020B060007020508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rPr>
              <a:t>サービス</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59" name="Picture 9" descr="C:\Users\fr611884\AppData\Local\Microsoft\Windows\Temporary Internet Files\Content.IE5\27XX367M\MC9004246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73" y="6278870"/>
            <a:ext cx="670601" cy="468946"/>
          </a:xfrm>
          <a:prstGeom prst="rect">
            <a:avLst/>
          </a:prstGeom>
          <a:noFill/>
          <a:extLst>
            <a:ext uri="{909E8E84-426E-40DD-AFC4-6F175D3DCCD1}">
              <a14:hiddenFill xmlns:a14="http://schemas.microsoft.com/office/drawing/2010/main">
                <a:solidFill>
                  <a:srgbClr val="FFFFFF"/>
                </a:solidFill>
              </a14:hiddenFill>
            </a:ext>
          </a:extLst>
        </p:spPr>
      </p:pic>
      <p:sp>
        <p:nvSpPr>
          <p:cNvPr id="131" name="右矢印 130"/>
          <p:cNvSpPr/>
          <p:nvPr/>
        </p:nvSpPr>
        <p:spPr bwMode="gray">
          <a:xfrm rot="16200000">
            <a:off x="3957583" y="4401440"/>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2" name="テキスト ボックス 161"/>
          <p:cNvSpPr txBox="1"/>
          <p:nvPr/>
        </p:nvSpPr>
        <p:spPr>
          <a:xfrm>
            <a:off x="1380846" y="6062992"/>
            <a:ext cx="1184940"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工事・点検業者</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p:cNvSpPr txBox="1"/>
          <p:nvPr/>
        </p:nvSpPr>
        <p:spPr>
          <a:xfrm>
            <a:off x="2118415" y="4582645"/>
            <a:ext cx="1119217" cy="579600"/>
          </a:xfrm>
          <a:prstGeom prst="rect">
            <a:avLst/>
          </a:prstGeom>
          <a:solidFill>
            <a:schemeClr val="bg1"/>
          </a:solidFill>
          <a:ln>
            <a:solidFill>
              <a:schemeClr val="tx1"/>
            </a:solidFill>
            <a:prstDash val="solid"/>
          </a:ln>
        </p:spPr>
        <p:txBody>
          <a:bodyPr wrap="none" rtlCol="0">
            <a:spAutoFit/>
          </a:bodyPr>
          <a:lstStyle/>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・管理基本データ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・諸元データ</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cs typeface="Meiryo UI" pitchFamily="50" charset="-128"/>
              </a:rPr>
              <a:t>・入札情報データ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5" name="テキスト ボックス 114"/>
          <p:cNvSpPr txBox="1"/>
          <p:nvPr/>
        </p:nvSpPr>
        <p:spPr>
          <a:xfrm>
            <a:off x="3513093" y="4604947"/>
            <a:ext cx="1548822" cy="400110"/>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・苦情・問い合わせデータ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6" name="テキスト ボックス 115"/>
          <p:cNvSpPr txBox="1"/>
          <p:nvPr/>
        </p:nvSpPr>
        <p:spPr>
          <a:xfrm>
            <a:off x="464047" y="4596285"/>
            <a:ext cx="1018227" cy="246221"/>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59" name="テキスト ボックス 158"/>
          <p:cNvSpPr txBox="1"/>
          <p:nvPr/>
        </p:nvSpPr>
        <p:spPr>
          <a:xfrm>
            <a:off x="5402171" y="4607163"/>
            <a:ext cx="1244251" cy="400110"/>
          </a:xfrm>
          <a:prstGeom prst="rect">
            <a:avLst/>
          </a:prstGeom>
          <a:solidFill>
            <a:schemeClr val="bg1"/>
          </a:solidFill>
          <a:ln>
            <a:solidFill>
              <a:schemeClr val="tx1"/>
            </a:solidFill>
            <a:prstDash val="solid"/>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・社会資本に関する</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　</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41" name="角丸四角形 57"/>
          <p:cNvSpPr>
            <a:spLocks noChangeArrowheads="1"/>
          </p:cNvSpPr>
          <p:nvPr/>
        </p:nvSpPr>
        <p:spPr bwMode="gray">
          <a:xfrm>
            <a:off x="2107038" y="5187939"/>
            <a:ext cx="2954218" cy="614100"/>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p:cNvSpPr txBox="1"/>
          <p:nvPr/>
        </p:nvSpPr>
        <p:spPr>
          <a:xfrm>
            <a:off x="2288068" y="5179495"/>
            <a:ext cx="646331"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自治体</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pic>
        <p:nvPicPr>
          <p:cNvPr id="1026" name="Picture 2" descr="C:\Users\fr611884\AppData\Local\Microsoft\Windows\Temporary Internet Files\Content.IE5\MZ1ILGES\MC9004335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189" y="5249747"/>
            <a:ext cx="1066902" cy="555517"/>
          </a:xfrm>
          <a:prstGeom prst="rect">
            <a:avLst/>
          </a:prstGeom>
          <a:noFill/>
          <a:extLst>
            <a:ext uri="{909E8E84-426E-40DD-AFC4-6F175D3DCCD1}">
              <a14:hiddenFill xmlns:a14="http://schemas.microsoft.com/office/drawing/2010/main">
                <a:solidFill>
                  <a:srgbClr val="FFFFFF"/>
                </a:solidFill>
              </a14:hiddenFill>
            </a:ext>
          </a:extLst>
        </p:spPr>
      </p:pic>
      <p:sp>
        <p:nvSpPr>
          <p:cNvPr id="140" name="角丸四角形 57"/>
          <p:cNvSpPr>
            <a:spLocks noChangeArrowheads="1"/>
          </p:cNvSpPr>
          <p:nvPr/>
        </p:nvSpPr>
        <p:spPr bwMode="gray">
          <a:xfrm>
            <a:off x="56456" y="5179495"/>
            <a:ext cx="1903719" cy="718975"/>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7" name="Picture 7" descr="C:\Users\fr611884\AppData\Local\Microsoft\Windows\Temporary Internet Files\Content.IE5\MZ1ILGES\MC9004342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73" y="5395518"/>
            <a:ext cx="1009816" cy="421522"/>
          </a:xfrm>
          <a:prstGeom prst="rect">
            <a:avLst/>
          </a:prstGeom>
          <a:noFill/>
          <a:extLst>
            <a:ext uri="{909E8E84-426E-40DD-AFC4-6F175D3DCCD1}">
              <a14:hiddenFill xmlns:a14="http://schemas.microsoft.com/office/drawing/2010/main">
                <a:solidFill>
                  <a:srgbClr val="FFFFFF"/>
                </a:solidFill>
              </a14:hiddenFill>
            </a:ext>
          </a:extLst>
        </p:spPr>
      </p:pic>
      <p:sp>
        <p:nvSpPr>
          <p:cNvPr id="143" name="角丸四角形 57"/>
          <p:cNvSpPr>
            <a:spLocks noChangeArrowheads="1"/>
          </p:cNvSpPr>
          <p:nvPr/>
        </p:nvSpPr>
        <p:spPr bwMode="gray">
          <a:xfrm>
            <a:off x="5759183" y="6200315"/>
            <a:ext cx="950548" cy="62044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5" name="Picture 4" descr="C:\Users\fr611884\AppData\Local\Microsoft\Windows\Temporary Internet Files\Content.IE5\MOZZJTL1\MC9003553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726" y="6305465"/>
            <a:ext cx="556849" cy="470572"/>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4332534" y="6382578"/>
            <a:ext cx="1204176" cy="246221"/>
          </a:xfrm>
          <a:prstGeom prst="rect">
            <a:avLst/>
          </a:prstGeom>
          <a:solidFill>
            <a:schemeClr val="bg1"/>
          </a:solidFill>
          <a:ln>
            <a:solidFill>
              <a:schemeClr val="tx1"/>
            </a:solidFill>
            <a:prstDash val="dash"/>
          </a:ln>
        </p:spPr>
        <p:txBody>
          <a:bodyPr wrap="none" rtlCol="0">
            <a:sp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・苦情・</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問い合わせ</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9" name="カギ線コネクタ 198"/>
          <p:cNvCxnSpPr>
            <a:stCxn id="198" idx="1"/>
          </p:cNvCxnSpPr>
          <p:nvPr/>
        </p:nvCxnSpPr>
        <p:spPr>
          <a:xfrm rot="10800000">
            <a:off x="797188" y="5898481"/>
            <a:ext cx="564715" cy="534383"/>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6" name="テキスト ボックス 205"/>
          <p:cNvSpPr txBox="1"/>
          <p:nvPr/>
        </p:nvSpPr>
        <p:spPr>
          <a:xfrm>
            <a:off x="383014" y="6336299"/>
            <a:ext cx="828321" cy="246221"/>
          </a:xfrm>
          <a:prstGeom prst="rect">
            <a:avLst/>
          </a:prstGeom>
          <a:solidFill>
            <a:schemeClr val="bg1"/>
          </a:solidFill>
          <a:ln>
            <a:solidFill>
              <a:schemeClr val="tx1"/>
            </a:solidFill>
            <a:prstDash val="dash"/>
          </a:ln>
        </p:spPr>
        <p:txBody>
          <a:bodyPr wrap="squar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29" name="角丸四角形 57"/>
          <p:cNvSpPr>
            <a:spLocks noChangeArrowheads="1"/>
          </p:cNvSpPr>
          <p:nvPr/>
        </p:nvSpPr>
        <p:spPr bwMode="gray">
          <a:xfrm>
            <a:off x="5316884" y="5177526"/>
            <a:ext cx="1392846" cy="57803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48" name="Picture 2" descr="C:\Users\fr611884\AppData\Local\Microsoft\Windows\Temporary Internet Files\Content.IE5\27XX367M\MC90043607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998" y="5343467"/>
            <a:ext cx="395282" cy="367482"/>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a:off x="5361181" y="5132918"/>
            <a:ext cx="1066318"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インターネット</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5" name="直線コネクタ 234"/>
          <p:cNvCxnSpPr>
            <a:endCxn id="229" idx="2"/>
          </p:cNvCxnSpPr>
          <p:nvPr/>
        </p:nvCxnSpPr>
        <p:spPr>
          <a:xfrm flipV="1">
            <a:off x="6013308" y="5755559"/>
            <a:ext cx="0" cy="472747"/>
          </a:xfrm>
          <a:prstGeom prst="line">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2" name="テキスト ボックス 231"/>
          <p:cNvSpPr txBox="1"/>
          <p:nvPr/>
        </p:nvSpPr>
        <p:spPr>
          <a:xfrm>
            <a:off x="5316884" y="5891657"/>
            <a:ext cx="1298753" cy="246221"/>
          </a:xfrm>
          <a:prstGeom prst="rect">
            <a:avLst/>
          </a:prstGeom>
          <a:solidFill>
            <a:schemeClr val="bg1"/>
          </a:solidFill>
          <a:ln>
            <a:solidFill>
              <a:schemeClr val="tx1"/>
            </a:solidFill>
            <a:prstDash val="dash"/>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利用・書き込み</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p:cNvSpPr txBox="1"/>
          <p:nvPr/>
        </p:nvSpPr>
        <p:spPr>
          <a:xfrm>
            <a:off x="5786314" y="6182133"/>
            <a:ext cx="492443"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住民</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75" name="テキスト ボックス 74"/>
          <p:cNvSpPr txBox="1"/>
          <p:nvPr/>
        </p:nvSpPr>
        <p:spPr>
          <a:xfrm>
            <a:off x="2960371" y="6115598"/>
            <a:ext cx="1245955" cy="687134"/>
          </a:xfrm>
          <a:prstGeom prst="rect">
            <a:avLst/>
          </a:prstGeom>
          <a:solidFill>
            <a:schemeClr val="bg1"/>
          </a:solidFill>
          <a:ln>
            <a:solidFill>
              <a:schemeClr val="tx1"/>
            </a:solidFill>
            <a:prstDash val="dash"/>
          </a:ln>
        </p:spPr>
        <p:txBody>
          <a:bodyPr wrap="square" rtlCol="0">
            <a:no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・管理</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基本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81" name="テキスト ボックス 80"/>
          <p:cNvSpPr txBox="1"/>
          <p:nvPr/>
        </p:nvSpPr>
        <p:spPr>
          <a:xfrm>
            <a:off x="5187903" y="2464796"/>
            <a:ext cx="1408590" cy="598627"/>
          </a:xfrm>
          <a:prstGeom prst="rect">
            <a:avLst/>
          </a:prstGeom>
          <a:solidFill>
            <a:schemeClr val="accent6">
              <a:lumMod val="20000"/>
              <a:lumOff val="80000"/>
            </a:schemeClr>
          </a:solidFill>
          <a:ln w="12700">
            <a:solidFill>
              <a:srgbClr val="FF0000"/>
            </a:solidFill>
            <a:miter lim="800000"/>
            <a:headEnd/>
            <a:tailEnd/>
          </a:ln>
        </p:spPr>
        <p:txBody>
          <a:bodyPr wrap="none" anchor="ctr"/>
          <a:lstStyle>
            <a:defPPr>
              <a:defRPr lang="ja-JP"/>
            </a:defPPr>
            <a:lvl1pPr algn="ctr">
              <a:defRPr sz="1200">
                <a:solidFill>
                  <a:srgbClr val="000000"/>
                </a:solidFill>
                <a:latin typeface="Meiryo UI" pitchFamily="50" charset="-128"/>
                <a:ea typeface="Meiryo UI" pitchFamily="50" charset="-128"/>
                <a:cs typeface="Meiryo UI" pitchFamily="50" charset="-128"/>
              </a:defRPr>
            </a:lvl1pPr>
          </a:lstStyle>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コンテストによる</a:t>
            </a:r>
            <a:endParaRPr lang="en-US" altLang="ja-JP" sz="1100"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アプリケーション</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28105" y="3502761"/>
            <a:ext cx="6862474" cy="24674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224" name="正方形/長方形 223"/>
          <p:cNvSpPr/>
          <p:nvPr/>
        </p:nvSpPr>
        <p:spPr>
          <a:xfrm>
            <a:off x="-15552" y="5202578"/>
            <a:ext cx="2044149" cy="246221"/>
          </a:xfrm>
          <a:prstGeom prst="rect">
            <a:avLst/>
          </a:prstGeom>
        </p:spPr>
        <p:txBody>
          <a:bodyPr wrap="none">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（一財）日本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建設情報総合センター</a:t>
            </a: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4" name="角丸四角形 3"/>
          <p:cNvSpPr/>
          <p:nvPr/>
        </p:nvSpPr>
        <p:spPr>
          <a:xfrm>
            <a:off x="7116298" y="3429000"/>
            <a:ext cx="2733246" cy="3149821"/>
          </a:xfrm>
          <a:prstGeom prst="roundRect">
            <a:avLst>
              <a:gd name="adj" fmla="val 543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cs typeface="Meiryo UI" pitchFamily="50" charset="-128"/>
              </a:rPr>
              <a:t>本実証で扱うデータ（例）</a:t>
            </a: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p>
          <a:p>
            <a:pPr algn="ctr"/>
            <a:endPar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工事件名、工期、施工場所、</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工法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名称、工法、幅員、建設年次　等</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図面データ、入札情報データ</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●苦情・問い合わせ情報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発生日時、発生場所、発生内容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ソーシャルメディアに発信された社会</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資本に関する情報</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大かっこ 86"/>
          <p:cNvSpPr/>
          <p:nvPr/>
        </p:nvSpPr>
        <p:spPr>
          <a:xfrm>
            <a:off x="7196196" y="1556792"/>
            <a:ext cx="2581340" cy="514763"/>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100" dirty="0" smtClean="0">
                <a:latin typeface="+mn-ea"/>
              </a:rPr>
              <a:t>実施</a:t>
            </a:r>
            <a:r>
              <a:rPr lang="ja-JP" altLang="en-US" sz="1100" dirty="0">
                <a:latin typeface="+mn-ea"/>
              </a:rPr>
              <a:t>主体</a:t>
            </a:r>
            <a:r>
              <a:rPr lang="ja-JP" altLang="en-US" sz="1100" dirty="0" smtClean="0">
                <a:latin typeface="+mn-ea"/>
              </a:rPr>
              <a:t>：富士通株式会社</a:t>
            </a:r>
            <a:endParaRPr lang="en-US" altLang="ja-JP" sz="1100" dirty="0" smtClean="0">
              <a:latin typeface="+mn-ea"/>
            </a:endParaRPr>
          </a:p>
          <a:p>
            <a:r>
              <a:rPr lang="ja-JP" altLang="en-US" sz="1100" dirty="0" smtClean="0">
                <a:latin typeface="+mn-ea"/>
              </a:rPr>
              <a:t>連携</a:t>
            </a:r>
            <a:r>
              <a:rPr lang="ja-JP" altLang="en-US" sz="1100" dirty="0">
                <a:latin typeface="+mn-ea"/>
              </a:rPr>
              <a:t>主体</a:t>
            </a:r>
            <a:r>
              <a:rPr lang="ja-JP" altLang="en-US" sz="1100" dirty="0" smtClean="0">
                <a:latin typeface="+mn-ea"/>
              </a:rPr>
              <a:t>：佐賀県、福岡市</a:t>
            </a:r>
            <a:r>
              <a:rPr lang="ja-JP" altLang="en-US" sz="1100" dirty="0">
                <a:latin typeface="+mn-ea"/>
              </a:rPr>
              <a:t>等</a:t>
            </a:r>
            <a:r>
              <a:rPr lang="ja-JP" altLang="en-US" sz="1100" dirty="0" smtClean="0">
                <a:latin typeface="+mn-ea"/>
              </a:rPr>
              <a:t>　　</a:t>
            </a:r>
            <a:endParaRPr lang="en-US" altLang="ja-JP" sz="1100" dirty="0" smtClean="0">
              <a:solidFill>
                <a:srgbClr val="FF0000"/>
              </a:solidFill>
              <a:latin typeface="+mn-ea"/>
            </a:endParaRPr>
          </a:p>
        </p:txBody>
      </p:sp>
      <p:sp>
        <p:nvSpPr>
          <p:cNvPr id="88" name="Rectangle 176"/>
          <p:cNvSpPr>
            <a:spLocks noChangeArrowheads="1"/>
          </p:cNvSpPr>
          <p:nvPr/>
        </p:nvSpPr>
        <p:spPr bwMode="auto">
          <a:xfrm>
            <a:off x="7473280" y="2448292"/>
            <a:ext cx="2376264" cy="8651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smtClean="0">
                <a:latin typeface="ＭＳ Ｐゴシック" pitchFamily="50" charset="-128"/>
              </a:rPr>
              <a:t>の</a:t>
            </a:r>
            <a:r>
              <a:rPr lang="ja-JP" altLang="en-US" sz="1100" dirty="0">
                <a:latin typeface="ＭＳ Ｐゴシック" pitchFamily="50" charset="-128"/>
              </a:rPr>
              <a:t>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　等</a:t>
            </a:r>
            <a:endParaRPr lang="ja-JP" altLang="en-US" sz="1100" dirty="0">
              <a:latin typeface="ＭＳ Ｐゴシック" pitchFamily="50" charset="-128"/>
            </a:endParaRPr>
          </a:p>
        </p:txBody>
      </p:sp>
      <p:sp>
        <p:nvSpPr>
          <p:cNvPr id="91" name="AutoShape 205"/>
          <p:cNvSpPr>
            <a:spLocks noChangeArrowheads="1"/>
          </p:cNvSpPr>
          <p:nvPr/>
        </p:nvSpPr>
        <p:spPr bwMode="auto">
          <a:xfrm>
            <a:off x="6828167" y="2605352"/>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00" name="二等辺三角形 99"/>
          <p:cNvSpPr/>
          <p:nvPr/>
        </p:nvSpPr>
        <p:spPr>
          <a:xfrm>
            <a:off x="2305173" y="3238541"/>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p:cNvSpPr/>
          <p:nvPr/>
        </p:nvSpPr>
        <p:spPr>
          <a:xfrm>
            <a:off x="609271" y="322810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4005909" y="3245829"/>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②</a:t>
            </a:r>
            <a:r>
              <a:rPr lang="ja-JP" altLang="en-US" sz="2000" dirty="0" smtClean="0">
                <a:latin typeface="+mn-ea"/>
              </a:rPr>
              <a:t>社会資本</a:t>
            </a:r>
            <a:r>
              <a:rPr lang="ja-JP" altLang="en-US" dirty="0">
                <a:latin typeface="+mn-ea"/>
              </a:rPr>
              <a:t>実証</a:t>
            </a:r>
            <a:endParaRPr kumimoji="1" lang="en-US" altLang="ja-JP" sz="2000" dirty="0" smtClean="0">
              <a:latin typeface="+mn-ea"/>
            </a:endParaRPr>
          </a:p>
        </p:txBody>
      </p:sp>
      <p:sp>
        <p:nvSpPr>
          <p:cNvPr id="6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7137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3" name="角丸四角形 2"/>
          <p:cNvSpPr>
            <a:spLocks noChangeArrowheads="1"/>
          </p:cNvSpPr>
          <p:nvPr/>
        </p:nvSpPr>
        <p:spPr bwMode="auto">
          <a:xfrm>
            <a:off x="6248400" y="4077295"/>
            <a:ext cx="3529013" cy="2232025"/>
          </a:xfrm>
          <a:prstGeom prst="roundRect">
            <a:avLst>
              <a:gd name="adj" fmla="val 2824"/>
            </a:avLst>
          </a:prstGeom>
          <a:solidFill>
            <a:schemeClr val="bg1"/>
          </a:solidFill>
          <a:ln w="38100" algn="ctr">
            <a:solidFill>
              <a:srgbClr val="FFC000"/>
            </a:solidFill>
            <a:round/>
            <a:headEnd/>
            <a:tailEnd/>
          </a:ln>
        </p:spPr>
        <p:txBody>
          <a:bodyPr lIns="108000" tIns="36000" rIns="36000" bIns="36000" anchor="ctr"/>
          <a:lstStyle/>
          <a:p>
            <a:pPr algn="ctr">
              <a:spcBef>
                <a:spcPct val="20000"/>
              </a:spcBef>
            </a:pPr>
            <a:r>
              <a:rPr lang="ja-JP" altLang="en-US" sz="1600" b="1" dirty="0">
                <a:solidFill>
                  <a:srgbClr val="000000"/>
                </a:solidFill>
                <a:latin typeface="ＭＳ Ｐゴシック" pitchFamily="50" charset="-128"/>
              </a:rPr>
              <a:t>　</a:t>
            </a:r>
            <a:r>
              <a:rPr lang="en-US" altLang="ja-JP" sz="1400" b="1" dirty="0">
                <a:solidFill>
                  <a:srgbClr val="000000"/>
                </a:solidFill>
                <a:latin typeface="ＭＳ Ｐゴシック" pitchFamily="50" charset="-128"/>
              </a:rPr>
              <a:t>【</a:t>
            </a:r>
            <a:r>
              <a:rPr lang="ja-JP" altLang="en-US" sz="1400" b="1" dirty="0">
                <a:solidFill>
                  <a:srgbClr val="000000"/>
                </a:solidFill>
                <a:latin typeface="ＭＳ Ｐゴシック" pitchFamily="50" charset="-128"/>
              </a:rPr>
              <a:t>本実証で扱うデータ（例）</a:t>
            </a:r>
            <a:r>
              <a:rPr lang="en-US" altLang="ja-JP" sz="1400" b="1" dirty="0">
                <a:solidFill>
                  <a:srgbClr val="000000"/>
                </a:solidFill>
                <a:latin typeface="ＭＳ Ｐゴシック" pitchFamily="50" charset="-128"/>
              </a:rPr>
              <a:t>】</a:t>
            </a: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モビリティ情報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公共交通路線情報、公共交通時刻表情報、公共交通停留所情報、駐車場情報、バス平均移動時間、タクシー</a:t>
            </a:r>
            <a:br>
              <a:rPr lang="ja-JP" altLang="en-US" sz="1100" dirty="0">
                <a:latin typeface="ＭＳ Ｐゴシック" pitchFamily="50" charset="-128"/>
              </a:rPr>
            </a:br>
            <a:r>
              <a:rPr lang="ja-JP" altLang="en-US" sz="1100" dirty="0">
                <a:latin typeface="ＭＳ Ｐゴシック" pitchFamily="50" charset="-128"/>
              </a:rPr>
              <a:t>平均移動時間</a:t>
            </a:r>
            <a:r>
              <a:rPr lang="ja-JP" altLang="en-US" sz="1100" dirty="0" smtClean="0">
                <a:latin typeface="ＭＳ Ｐゴシック" pitchFamily="50" charset="-128"/>
              </a:rPr>
              <a:t>。</a:t>
            </a:r>
            <a:endParaRPr lang="en-US" altLang="ja-JP" sz="1100" dirty="0" smtClean="0">
              <a:latin typeface="ＭＳ Ｐゴシック" pitchFamily="50" charset="-128"/>
            </a:endParaRPr>
          </a:p>
          <a:p>
            <a:pPr>
              <a:spcBef>
                <a:spcPct val="20000"/>
              </a:spcBef>
            </a:pPr>
            <a:r>
              <a:rPr lang="ja-JP" altLang="en-US" sz="1200" b="1" dirty="0">
                <a:solidFill>
                  <a:srgbClr val="000000"/>
                </a:solidFill>
                <a:latin typeface="ＭＳ Ｐゴシック" pitchFamily="50" charset="-128"/>
              </a:rPr>
              <a:t>● </a:t>
            </a:r>
            <a:r>
              <a:rPr lang="ja-JP" altLang="en-US" sz="1200" b="1" dirty="0">
                <a:latin typeface="ＭＳ Ｐゴシック" pitchFamily="50" charset="-128"/>
              </a:rPr>
              <a:t>観光情報</a:t>
            </a:r>
            <a:endParaRPr lang="en-US" altLang="ja-JP" sz="1200" b="1" dirty="0">
              <a:solidFill>
                <a:srgbClr val="000000"/>
              </a:solidFill>
              <a:latin typeface="ＭＳ Ｐゴシック" pitchFamily="50" charset="-128"/>
            </a:endParaRPr>
          </a:p>
          <a:p>
            <a:pPr>
              <a:spcBef>
                <a:spcPct val="20000"/>
              </a:spcBef>
            </a:pPr>
            <a:r>
              <a:rPr lang="zh-TW" altLang="en-US" sz="1100" dirty="0">
                <a:latin typeface="ＭＳ Ｐゴシック" pitchFamily="50" charset="-128"/>
              </a:rPr>
              <a:t>公共施設情報、旅館情報、物産店情報、観光施設情報。</a:t>
            </a:r>
            <a:endParaRPr lang="en-US" altLang="ja-JP" sz="1100" dirty="0">
              <a:solidFill>
                <a:srgbClr val="000000"/>
              </a:solidFill>
              <a:latin typeface="ＭＳ Ｐゴシック" pitchFamily="50" charset="-128"/>
            </a:endParaRP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防災情報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避難所情報、防災拠点情報、帰宅支援ステーション情報。</a:t>
            </a:r>
          </a:p>
        </p:txBody>
      </p:sp>
      <p:sp>
        <p:nvSpPr>
          <p:cNvPr id="43095" name="Rectangle 87"/>
          <p:cNvSpPr>
            <a:spLocks noChangeArrowheads="1"/>
          </p:cNvSpPr>
          <p:nvPr/>
        </p:nvSpPr>
        <p:spPr bwMode="auto">
          <a:xfrm>
            <a:off x="128587" y="620688"/>
            <a:ext cx="9648825" cy="1295549"/>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a:t>
            </a:r>
            <a:r>
              <a:rPr lang="ja-JP" altLang="en-US" sz="1400" u="sng" dirty="0" smtClean="0">
                <a:solidFill>
                  <a:srgbClr val="FF0000"/>
                </a:solidFill>
              </a:rPr>
              <a:t>モビリティ</a:t>
            </a:r>
            <a:r>
              <a:rPr lang="ja-JP" altLang="en-US" sz="1400" u="sng" dirty="0" smtClean="0">
                <a:solidFill>
                  <a:srgbClr val="FF0000"/>
                </a:solidFill>
                <a:latin typeface="+mn-ea"/>
                <a:ea typeface="+mn-ea"/>
              </a:rPr>
              <a:t>情報、</a:t>
            </a:r>
            <a:r>
              <a:rPr lang="ja-JP" altLang="en-US" sz="1400" u="sng" dirty="0" smtClean="0">
                <a:solidFill>
                  <a:srgbClr val="FF0000"/>
                </a:solidFill>
              </a:rPr>
              <a:t>観光情報</a:t>
            </a:r>
            <a:r>
              <a:rPr lang="ja-JP" altLang="en-US" sz="1400" u="sng" dirty="0" smtClean="0">
                <a:solidFill>
                  <a:srgbClr val="FF0000"/>
                </a:solidFill>
                <a:latin typeface="+mn-ea"/>
                <a:ea typeface="+mn-ea"/>
              </a:rPr>
              <a:t>及び</a:t>
            </a:r>
            <a:r>
              <a:rPr lang="ja-JP" altLang="en-US" sz="1400" u="sng" dirty="0">
                <a:solidFill>
                  <a:srgbClr val="FF0000"/>
                </a:solidFill>
                <a:latin typeface="+mn-ea"/>
                <a:ea typeface="+mn-ea"/>
              </a:rPr>
              <a:t>防災情報を情報流通連携基盤共通</a:t>
            </a:r>
            <a:r>
              <a:rPr lang="en-US" altLang="ja-JP" sz="1400" u="sng" dirty="0">
                <a:solidFill>
                  <a:srgbClr val="FF0000"/>
                </a:solidFill>
                <a:latin typeface="+mn-ea"/>
                <a:ea typeface="+mn-ea"/>
              </a:rPr>
              <a:t>API</a:t>
            </a:r>
            <a:r>
              <a:rPr lang="ja-JP" altLang="en-US" sz="1400" u="sng" dirty="0">
                <a:solidFill>
                  <a:srgbClr val="FF0000"/>
                </a:solidFill>
                <a:latin typeface="+mn-ea"/>
                <a:ea typeface="+mn-ea"/>
              </a:rPr>
              <a:t>を通して公開することで、モビリティ・マネジメント</a:t>
            </a:r>
            <a:r>
              <a:rPr lang="ja-JP" altLang="en-US" sz="1400" u="sng" baseline="30000" dirty="0">
                <a:solidFill>
                  <a:srgbClr val="FF0000"/>
                </a:solidFill>
                <a:latin typeface="+mn-ea"/>
                <a:ea typeface="+mn-ea"/>
              </a:rPr>
              <a:t>（</a:t>
            </a:r>
            <a:r>
              <a:rPr lang="en-US" altLang="ja-JP" sz="1400" u="sng" baseline="30000" dirty="0">
                <a:solidFill>
                  <a:srgbClr val="FF0000"/>
                </a:solidFill>
                <a:latin typeface="+mn-ea"/>
                <a:ea typeface="+mn-ea"/>
              </a:rPr>
              <a:t>※</a:t>
            </a:r>
            <a:r>
              <a:rPr lang="ja-JP" altLang="en-US" sz="1400" u="sng" baseline="30000" dirty="0">
                <a:solidFill>
                  <a:srgbClr val="FF0000"/>
                </a:solidFill>
                <a:latin typeface="+mn-ea"/>
                <a:ea typeface="+mn-ea"/>
              </a:rPr>
              <a:t>）</a:t>
            </a:r>
            <a:r>
              <a:rPr lang="ja-JP" altLang="en-US" sz="1400" u="sng" dirty="0">
                <a:solidFill>
                  <a:srgbClr val="FF0000"/>
                </a:solidFill>
                <a:latin typeface="+mn-ea"/>
                <a:ea typeface="+mn-ea"/>
              </a:rPr>
              <a:t>等を実現する様々</a:t>
            </a:r>
            <a:r>
              <a:rPr lang="ja-JP" altLang="en-US" sz="1400" u="sng" dirty="0" smtClean="0">
                <a:solidFill>
                  <a:srgbClr val="FF0000"/>
                </a:solidFill>
                <a:latin typeface="+mn-ea"/>
                <a:ea typeface="+mn-ea"/>
              </a:rPr>
              <a:t>なアプリケーションの</a:t>
            </a:r>
            <a:r>
              <a:rPr lang="ja-JP" altLang="en-US" sz="1400" u="sng" dirty="0">
                <a:solidFill>
                  <a:srgbClr val="FF0000"/>
                </a:solidFill>
                <a:latin typeface="+mn-ea"/>
                <a:ea typeface="+mn-ea"/>
              </a:rPr>
              <a:t>開発が促進</a:t>
            </a:r>
            <a:r>
              <a:rPr lang="ja-JP" altLang="en-US" sz="1400" u="sng" dirty="0" smtClean="0">
                <a:solidFill>
                  <a:srgbClr val="FF0000"/>
                </a:solidFill>
                <a:latin typeface="+mn-ea"/>
                <a:ea typeface="+mn-ea"/>
              </a:rPr>
              <a:t>されることを実証</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t>○　例えば、人</a:t>
            </a:r>
            <a:r>
              <a:rPr lang="ja-JP" altLang="en-US" sz="1400" dirty="0"/>
              <a:t>と公共交通優先の実現を図るため、</a:t>
            </a:r>
            <a:r>
              <a:rPr lang="ja-JP" altLang="en-US" sz="1400" u="sng" dirty="0">
                <a:solidFill>
                  <a:srgbClr val="FF0000"/>
                </a:solidFill>
              </a:rPr>
              <a:t>目的地までの最短移動時間や最も安価な乗換情報などを市民や観光客に提供し</a:t>
            </a:r>
            <a:r>
              <a:rPr lang="ja-JP" altLang="en-US" sz="1400" u="sng" dirty="0" smtClean="0">
                <a:solidFill>
                  <a:srgbClr val="FF0000"/>
                </a:solidFill>
              </a:rPr>
              <a:t>、遅延</a:t>
            </a:r>
            <a:r>
              <a:rPr lang="ja-JP" altLang="en-US" sz="1400" u="sng" dirty="0">
                <a:solidFill>
                  <a:srgbClr val="FF0000"/>
                </a:solidFill>
              </a:rPr>
              <a:t>も考慮した高度なナビゲーション等</a:t>
            </a:r>
            <a:r>
              <a:rPr lang="ja-JP" altLang="en-US" sz="1400" dirty="0"/>
              <a:t>を実現する</a:t>
            </a:r>
            <a:r>
              <a:rPr lang="ja-JP" altLang="en-US" sz="1400" dirty="0" smtClean="0"/>
              <a:t>ことが可能。</a:t>
            </a:r>
            <a:endParaRPr lang="ja-JP" altLang="en-US" sz="1400" dirty="0"/>
          </a:p>
          <a:p>
            <a:pPr marL="177800" indent="-177800" algn="r">
              <a:spcBef>
                <a:spcPct val="20000"/>
              </a:spcBef>
            </a:pPr>
            <a:r>
              <a:rPr lang="en-US" altLang="ja-JP" sz="1100" dirty="0" smtClean="0">
                <a:latin typeface="ＭＳ Ｐ明朝" pitchFamily="18" charset="-128"/>
                <a:ea typeface="ＭＳ Ｐ明朝" pitchFamily="18" charset="-128"/>
              </a:rPr>
              <a:t>※ </a:t>
            </a:r>
            <a:r>
              <a:rPr lang="ja-JP" altLang="en-US" sz="1100" dirty="0">
                <a:latin typeface="ＭＳ Ｐ明朝" pitchFamily="18" charset="-128"/>
                <a:ea typeface="ＭＳ Ｐ明朝" pitchFamily="18" charset="-128"/>
              </a:rPr>
              <a:t>一般の人々や組織を対象とし、過度に自動車に頼る状態から公共交通機関や自転車等を「かしこく」使う方向へと自発的に転換していくことを</a:t>
            </a:r>
            <a:r>
              <a:rPr lang="ja-JP" altLang="en-US" sz="1100" dirty="0" smtClean="0">
                <a:latin typeface="ＭＳ Ｐ明朝" pitchFamily="18" charset="-128"/>
                <a:ea typeface="ＭＳ Ｐ明朝" pitchFamily="18" charset="-128"/>
              </a:rPr>
              <a:t>促すこと</a:t>
            </a:r>
            <a:endParaRPr lang="en-US" altLang="ja-JP" sz="1100" dirty="0">
              <a:latin typeface="ＭＳ Ｐ明朝" pitchFamily="18" charset="-128"/>
              <a:ea typeface="ＭＳ Ｐ明朝" pitchFamily="18" charset="-128"/>
            </a:endParaRPr>
          </a:p>
        </p:txBody>
      </p:sp>
      <p:sp>
        <p:nvSpPr>
          <p:cNvPr id="43096" name="Line 88"/>
          <p:cNvSpPr>
            <a:spLocks noChangeShapeType="1"/>
          </p:cNvSpPr>
          <p:nvPr/>
        </p:nvSpPr>
        <p:spPr bwMode="auto">
          <a:xfrm flipV="1">
            <a:off x="257651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7" name="Line 89"/>
          <p:cNvSpPr>
            <a:spLocks noChangeShapeType="1"/>
          </p:cNvSpPr>
          <p:nvPr/>
        </p:nvSpPr>
        <p:spPr bwMode="auto">
          <a:xfrm flipV="1">
            <a:off x="53657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8" name="Line 90"/>
          <p:cNvSpPr>
            <a:spLocks noChangeShapeType="1"/>
          </p:cNvSpPr>
          <p:nvPr/>
        </p:nvSpPr>
        <p:spPr bwMode="auto">
          <a:xfrm flipV="1">
            <a:off x="1544638"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9" name="Line 91"/>
          <p:cNvSpPr>
            <a:spLocks noChangeShapeType="1"/>
          </p:cNvSpPr>
          <p:nvPr/>
        </p:nvSpPr>
        <p:spPr bwMode="auto">
          <a:xfrm flipV="1">
            <a:off x="343852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1" name="Line 93"/>
          <p:cNvSpPr>
            <a:spLocks noChangeShapeType="1"/>
          </p:cNvSpPr>
          <p:nvPr/>
        </p:nvSpPr>
        <p:spPr bwMode="auto">
          <a:xfrm flipV="1">
            <a:off x="4324350"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3" name="Line 95"/>
          <p:cNvSpPr>
            <a:spLocks noChangeShapeType="1"/>
          </p:cNvSpPr>
          <p:nvPr/>
        </p:nvSpPr>
        <p:spPr bwMode="auto">
          <a:xfrm flipV="1">
            <a:off x="547846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4" name="Rectangle 96"/>
          <p:cNvSpPr>
            <a:spLocks noChangeArrowheads="1"/>
          </p:cNvSpPr>
          <p:nvPr/>
        </p:nvSpPr>
        <p:spPr bwMode="auto">
          <a:xfrm>
            <a:off x="179388" y="4805958"/>
            <a:ext cx="1800225"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モビリティー情報</a:t>
            </a:r>
          </a:p>
        </p:txBody>
      </p:sp>
      <p:sp>
        <p:nvSpPr>
          <p:cNvPr id="43105" name="Rectangle 97"/>
          <p:cNvSpPr>
            <a:spLocks noChangeArrowheads="1"/>
          </p:cNvSpPr>
          <p:nvPr/>
        </p:nvSpPr>
        <p:spPr bwMode="auto">
          <a:xfrm>
            <a:off x="2092325" y="4805958"/>
            <a:ext cx="2738438"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観光情報</a:t>
            </a:r>
          </a:p>
        </p:txBody>
      </p:sp>
      <p:sp>
        <p:nvSpPr>
          <p:cNvPr id="43106" name="Rectangle 98"/>
          <p:cNvSpPr>
            <a:spLocks noChangeArrowheads="1"/>
          </p:cNvSpPr>
          <p:nvPr/>
        </p:nvSpPr>
        <p:spPr bwMode="auto">
          <a:xfrm>
            <a:off x="4902200" y="4805958"/>
            <a:ext cx="1225550"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防災情報</a:t>
            </a:r>
          </a:p>
        </p:txBody>
      </p:sp>
      <p:grpSp>
        <p:nvGrpSpPr>
          <p:cNvPr id="43169" name="Group 161"/>
          <p:cNvGrpSpPr>
            <a:grpSpLocks/>
          </p:cNvGrpSpPr>
          <p:nvPr/>
        </p:nvGrpSpPr>
        <p:grpSpPr bwMode="auto">
          <a:xfrm>
            <a:off x="704850" y="2700933"/>
            <a:ext cx="614363" cy="728662"/>
            <a:chOff x="886" y="1767"/>
            <a:chExt cx="387" cy="459"/>
          </a:xfrm>
        </p:grpSpPr>
        <p:grpSp>
          <p:nvGrpSpPr>
            <p:cNvPr id="43108" name="Group 100"/>
            <p:cNvGrpSpPr>
              <a:grpSpLocks/>
            </p:cNvGrpSpPr>
            <p:nvPr/>
          </p:nvGrpSpPr>
          <p:grpSpPr bwMode="auto">
            <a:xfrm>
              <a:off x="886" y="1767"/>
              <a:ext cx="387" cy="305"/>
              <a:chOff x="3240" y="1721"/>
              <a:chExt cx="387" cy="305"/>
            </a:xfrm>
          </p:grpSpPr>
          <p:grpSp>
            <p:nvGrpSpPr>
              <p:cNvPr id="43109" name="Group 101"/>
              <p:cNvGrpSpPr>
                <a:grpSpLocks/>
              </p:cNvGrpSpPr>
              <p:nvPr/>
            </p:nvGrpSpPr>
            <p:grpSpPr bwMode="auto">
              <a:xfrm>
                <a:off x="3240" y="1721"/>
                <a:ext cx="115" cy="204"/>
                <a:chOff x="1366" y="2016"/>
                <a:chExt cx="252" cy="600"/>
              </a:xfrm>
            </p:grpSpPr>
            <p:sp>
              <p:nvSpPr>
                <p:cNvPr id="43110" name="Freeform 102"/>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1" name="Freeform 103"/>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2" name="Group 104"/>
              <p:cNvGrpSpPr>
                <a:grpSpLocks/>
              </p:cNvGrpSpPr>
              <p:nvPr/>
            </p:nvGrpSpPr>
            <p:grpSpPr bwMode="auto">
              <a:xfrm>
                <a:off x="3512" y="1721"/>
                <a:ext cx="115" cy="203"/>
                <a:chOff x="1366" y="2016"/>
                <a:chExt cx="252" cy="600"/>
              </a:xfrm>
            </p:grpSpPr>
            <p:sp>
              <p:nvSpPr>
                <p:cNvPr id="43113" name="Freeform 105"/>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4" name="Freeform 106"/>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5" name="Group 107"/>
              <p:cNvGrpSpPr>
                <a:grpSpLocks/>
              </p:cNvGrpSpPr>
              <p:nvPr/>
            </p:nvGrpSpPr>
            <p:grpSpPr bwMode="auto">
              <a:xfrm>
                <a:off x="3376" y="1822"/>
                <a:ext cx="115" cy="204"/>
                <a:chOff x="1366" y="2016"/>
                <a:chExt cx="252" cy="600"/>
              </a:xfrm>
            </p:grpSpPr>
            <p:sp>
              <p:nvSpPr>
                <p:cNvPr id="43116" name="Freeform 108"/>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7" name="Freeform 109"/>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sp>
          <p:nvSpPr>
            <p:cNvPr id="43118" name="Text Box 110"/>
            <p:cNvSpPr txBox="1">
              <a:spLocks noChangeArrowheads="1"/>
            </p:cNvSpPr>
            <p:nvPr/>
          </p:nvSpPr>
          <p:spPr bwMode="auto">
            <a:xfrm>
              <a:off x="930"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市民</a:t>
              </a:r>
            </a:p>
          </p:txBody>
        </p:sp>
      </p:grpSp>
      <p:sp>
        <p:nvSpPr>
          <p:cNvPr id="43121" name="Rectangle 113"/>
          <p:cNvSpPr>
            <a:spLocks noChangeArrowheads="1"/>
          </p:cNvSpPr>
          <p:nvPr/>
        </p:nvSpPr>
        <p:spPr bwMode="auto">
          <a:xfrm>
            <a:off x="344488" y="3501033"/>
            <a:ext cx="1079500"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高度なナビ・</a:t>
            </a:r>
            <a:br>
              <a:rPr lang="ja-JP" altLang="en-US" sz="1200"/>
            </a:br>
            <a:r>
              <a:rPr lang="ja-JP" altLang="en-US" sz="1200"/>
              <a:t>システム</a:t>
            </a:r>
          </a:p>
        </p:txBody>
      </p:sp>
      <p:sp>
        <p:nvSpPr>
          <p:cNvPr id="43122" name="Rectangle 114"/>
          <p:cNvSpPr>
            <a:spLocks noChangeArrowheads="1"/>
          </p:cNvSpPr>
          <p:nvPr/>
        </p:nvSpPr>
        <p:spPr bwMode="auto">
          <a:xfrm>
            <a:off x="1784350" y="3501033"/>
            <a:ext cx="1296988"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観光案内ナビ・</a:t>
            </a:r>
            <a:br>
              <a:rPr lang="ja-JP" altLang="en-US" sz="1200"/>
            </a:br>
            <a:r>
              <a:rPr lang="ja-JP" altLang="en-US" sz="1200"/>
              <a:t>システム</a:t>
            </a:r>
          </a:p>
        </p:txBody>
      </p:sp>
      <p:sp>
        <p:nvSpPr>
          <p:cNvPr id="43123" name="Rectangle 115"/>
          <p:cNvSpPr>
            <a:spLocks noChangeArrowheads="1"/>
          </p:cNvSpPr>
          <p:nvPr/>
        </p:nvSpPr>
        <p:spPr bwMode="auto">
          <a:xfrm>
            <a:off x="3368675" y="3501033"/>
            <a:ext cx="1243013"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災害時のナビ・</a:t>
            </a:r>
            <a:br>
              <a:rPr lang="ja-JP" altLang="en-US" sz="1200"/>
            </a:br>
            <a:r>
              <a:rPr lang="ja-JP" altLang="en-US" sz="1200"/>
              <a:t>システム</a:t>
            </a:r>
          </a:p>
        </p:txBody>
      </p:sp>
      <p:sp>
        <p:nvSpPr>
          <p:cNvPr id="43124" name="Line 116"/>
          <p:cNvSpPr>
            <a:spLocks noChangeShapeType="1"/>
          </p:cNvSpPr>
          <p:nvPr/>
        </p:nvSpPr>
        <p:spPr bwMode="auto">
          <a:xfrm flipV="1">
            <a:off x="887413"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5" name="Line 117"/>
          <p:cNvSpPr>
            <a:spLocks noChangeShapeType="1"/>
          </p:cNvSpPr>
          <p:nvPr/>
        </p:nvSpPr>
        <p:spPr bwMode="auto">
          <a:xfrm flipV="1">
            <a:off x="2432050"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6" name="Line 118"/>
          <p:cNvSpPr>
            <a:spLocks noChangeShapeType="1"/>
          </p:cNvSpPr>
          <p:nvPr/>
        </p:nvSpPr>
        <p:spPr bwMode="auto">
          <a:xfrm flipV="1">
            <a:off x="3963988"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nvGrpSpPr>
          <p:cNvPr id="43170" name="Group 162"/>
          <p:cNvGrpSpPr>
            <a:grpSpLocks/>
          </p:cNvGrpSpPr>
          <p:nvPr/>
        </p:nvGrpSpPr>
        <p:grpSpPr bwMode="auto">
          <a:xfrm>
            <a:off x="2144713" y="2700933"/>
            <a:ext cx="666750" cy="728662"/>
            <a:chOff x="1978" y="1767"/>
            <a:chExt cx="420" cy="459"/>
          </a:xfrm>
        </p:grpSpPr>
        <p:sp>
          <p:nvSpPr>
            <p:cNvPr id="43107" name="Text Box 99"/>
            <p:cNvSpPr txBox="1">
              <a:spLocks noChangeArrowheads="1"/>
            </p:cNvSpPr>
            <p:nvPr/>
          </p:nvSpPr>
          <p:spPr bwMode="auto">
            <a:xfrm>
              <a:off x="1994"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観光客</a:t>
              </a:r>
            </a:p>
          </p:txBody>
        </p:sp>
        <p:grpSp>
          <p:nvGrpSpPr>
            <p:cNvPr id="43137" name="Group 129"/>
            <p:cNvGrpSpPr>
              <a:grpSpLocks/>
            </p:cNvGrpSpPr>
            <p:nvPr/>
          </p:nvGrpSpPr>
          <p:grpSpPr bwMode="auto">
            <a:xfrm>
              <a:off x="1978" y="1767"/>
              <a:ext cx="387" cy="305"/>
              <a:chOff x="3240" y="1721"/>
              <a:chExt cx="387" cy="305"/>
            </a:xfrm>
          </p:grpSpPr>
          <p:grpSp>
            <p:nvGrpSpPr>
              <p:cNvPr id="43138" name="Group 130"/>
              <p:cNvGrpSpPr>
                <a:grpSpLocks/>
              </p:cNvGrpSpPr>
              <p:nvPr/>
            </p:nvGrpSpPr>
            <p:grpSpPr bwMode="auto">
              <a:xfrm>
                <a:off x="3240" y="1721"/>
                <a:ext cx="115" cy="204"/>
                <a:chOff x="1366" y="2016"/>
                <a:chExt cx="252" cy="600"/>
              </a:xfrm>
            </p:grpSpPr>
            <p:sp>
              <p:nvSpPr>
                <p:cNvPr id="43139" name="Freeform 131"/>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0" name="Freeform 132"/>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1" name="Group 133"/>
              <p:cNvGrpSpPr>
                <a:grpSpLocks/>
              </p:cNvGrpSpPr>
              <p:nvPr/>
            </p:nvGrpSpPr>
            <p:grpSpPr bwMode="auto">
              <a:xfrm>
                <a:off x="3512" y="1721"/>
                <a:ext cx="115" cy="203"/>
                <a:chOff x="1366" y="2016"/>
                <a:chExt cx="252" cy="600"/>
              </a:xfrm>
            </p:grpSpPr>
            <p:sp>
              <p:nvSpPr>
                <p:cNvPr id="43142" name="Freeform 134"/>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3" name="Freeform 135"/>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4" name="Group 136"/>
              <p:cNvGrpSpPr>
                <a:grpSpLocks/>
              </p:cNvGrpSpPr>
              <p:nvPr/>
            </p:nvGrpSpPr>
            <p:grpSpPr bwMode="auto">
              <a:xfrm>
                <a:off x="3376" y="1822"/>
                <a:ext cx="115" cy="204"/>
                <a:chOff x="1366" y="2016"/>
                <a:chExt cx="252" cy="600"/>
              </a:xfrm>
            </p:grpSpPr>
            <p:sp>
              <p:nvSpPr>
                <p:cNvPr id="43145" name="Freeform 13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6" name="Freeform 13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57" name="Rectangle 149"/>
          <p:cNvSpPr>
            <a:spLocks noChangeArrowheads="1"/>
          </p:cNvSpPr>
          <p:nvPr/>
        </p:nvSpPr>
        <p:spPr bwMode="auto">
          <a:xfrm>
            <a:off x="2073275" y="5147270"/>
            <a:ext cx="863600"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公共施設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58" name="Rectangle 150"/>
          <p:cNvSpPr>
            <a:spLocks noChangeArrowheads="1"/>
          </p:cNvSpPr>
          <p:nvPr/>
        </p:nvSpPr>
        <p:spPr bwMode="auto">
          <a:xfrm>
            <a:off x="200025" y="5147270"/>
            <a:ext cx="7667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駐車場</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a:p>
            <a:pPr algn="ctr"/>
            <a:r>
              <a:rPr kumimoji="0" lang="ja-JP" altLang="en-US" sz="1200">
                <a:latin typeface="ＭＳ Ｐゴシック" pitchFamily="50" charset="-128"/>
              </a:rPr>
              <a:t>満空情報</a:t>
            </a:r>
          </a:p>
        </p:txBody>
      </p:sp>
      <p:sp>
        <p:nvSpPr>
          <p:cNvPr id="43159" name="Rectangle 151"/>
          <p:cNvSpPr>
            <a:spLocks noChangeArrowheads="1"/>
          </p:cNvSpPr>
          <p:nvPr/>
        </p:nvSpPr>
        <p:spPr bwMode="auto">
          <a:xfrm>
            <a:off x="3008313" y="5147270"/>
            <a:ext cx="86677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dirty="0">
                <a:latin typeface="ＭＳ Ｐゴシック" pitchFamily="50" charset="-128"/>
              </a:rPr>
              <a:t>旅館</a:t>
            </a:r>
          </a:p>
          <a:p>
            <a:pPr algn="ctr"/>
            <a:r>
              <a:rPr kumimoji="0" lang="ja-JP" altLang="en-US" sz="1400" b="1" dirty="0">
                <a:latin typeface="ＭＳ Ｐゴシック" pitchFamily="50" charset="-128"/>
              </a:rPr>
              <a:t>物産店</a:t>
            </a:r>
          </a:p>
          <a:p>
            <a:pPr algn="ctr"/>
            <a:r>
              <a:rPr kumimoji="0" lang="ja-JP" altLang="en-US" sz="1200" dirty="0">
                <a:latin typeface="ＭＳ Ｐゴシック" pitchFamily="50" charset="-128"/>
              </a:rPr>
              <a:t>場所情報</a:t>
            </a:r>
          </a:p>
          <a:p>
            <a:pPr algn="ctr"/>
            <a:r>
              <a:rPr kumimoji="0" lang="ja-JP" altLang="en-US" sz="1200" dirty="0" smtClean="0">
                <a:latin typeface="ＭＳ Ｐゴシック" pitchFamily="50" charset="-128"/>
              </a:rPr>
              <a:t>基礎データ</a:t>
            </a:r>
            <a:endParaRPr kumimoji="0" lang="ja-JP" altLang="en-US" sz="1200" dirty="0">
              <a:latin typeface="ＭＳ Ｐゴシック" pitchFamily="50" charset="-128"/>
            </a:endParaRPr>
          </a:p>
        </p:txBody>
      </p:sp>
      <p:sp>
        <p:nvSpPr>
          <p:cNvPr id="43161" name="Rectangle 153"/>
          <p:cNvSpPr>
            <a:spLocks noChangeArrowheads="1"/>
          </p:cNvSpPr>
          <p:nvPr/>
        </p:nvSpPr>
        <p:spPr bwMode="auto">
          <a:xfrm>
            <a:off x="3965575" y="5147270"/>
            <a:ext cx="86201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観光施設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63" name="Rectangle 155"/>
          <p:cNvSpPr>
            <a:spLocks noChangeArrowheads="1"/>
          </p:cNvSpPr>
          <p:nvPr/>
        </p:nvSpPr>
        <p:spPr bwMode="auto">
          <a:xfrm>
            <a:off x="1042988" y="5147270"/>
            <a:ext cx="93662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交通</a:t>
            </a:r>
          </a:p>
          <a:p>
            <a:pPr algn="ctr"/>
            <a:r>
              <a:rPr kumimoji="0" lang="ja-JP" altLang="en-US" sz="1000">
                <a:latin typeface="ＭＳ Ｐゴシック" pitchFamily="50" charset="-128"/>
              </a:rPr>
              <a:t>（バス、地下鉄、</a:t>
            </a:r>
            <a:br>
              <a:rPr kumimoji="0" lang="ja-JP" altLang="en-US" sz="1000">
                <a:latin typeface="ＭＳ Ｐゴシック" pitchFamily="50" charset="-128"/>
              </a:rPr>
            </a:br>
            <a:r>
              <a:rPr kumimoji="0" lang="ja-JP" altLang="en-US" sz="1000">
                <a:latin typeface="ＭＳ Ｐゴシック" pitchFamily="50" charset="-128"/>
              </a:rPr>
              <a:t>タクシー）</a:t>
            </a:r>
          </a:p>
          <a:p>
            <a:pPr algn="ctr"/>
            <a:r>
              <a:rPr kumimoji="0" lang="ja-JP" altLang="en-US" sz="1000">
                <a:latin typeface="ＭＳ Ｐゴシック" pitchFamily="50" charset="-128"/>
              </a:rPr>
              <a:t>駅、停留所</a:t>
            </a:r>
          </a:p>
          <a:p>
            <a:pPr algn="ctr"/>
            <a:r>
              <a:rPr kumimoji="0" lang="ja-JP" altLang="en-US" sz="1000">
                <a:latin typeface="ＭＳ Ｐゴシック" pitchFamily="50" charset="-128"/>
              </a:rPr>
              <a:t>位置情報、</a:t>
            </a:r>
          </a:p>
          <a:p>
            <a:pPr algn="ctr"/>
            <a:r>
              <a:rPr kumimoji="0" lang="ja-JP" altLang="en-US" sz="1000">
                <a:latin typeface="ＭＳ Ｐゴシック" pitchFamily="50" charset="-128"/>
              </a:rPr>
              <a:t>プローブ情報</a:t>
            </a:r>
            <a:endParaRPr kumimoji="0" lang="ja-JP" altLang="en-US" sz="1000" baseline="30000">
              <a:latin typeface="ＭＳ Ｐゴシック" pitchFamily="50" charset="-128"/>
            </a:endParaRPr>
          </a:p>
        </p:txBody>
      </p:sp>
      <p:sp>
        <p:nvSpPr>
          <p:cNvPr id="43164" name="Rectangle 156"/>
          <p:cNvSpPr>
            <a:spLocks noChangeArrowheads="1"/>
          </p:cNvSpPr>
          <p:nvPr/>
        </p:nvSpPr>
        <p:spPr bwMode="auto">
          <a:xfrm>
            <a:off x="4902200" y="5147270"/>
            <a:ext cx="12239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防災</a:t>
            </a:r>
          </a:p>
          <a:p>
            <a:pPr algn="ctr"/>
            <a:r>
              <a:rPr kumimoji="0" lang="ja-JP" altLang="en-US" sz="1000">
                <a:latin typeface="ＭＳ Ｐゴシック" pitchFamily="50" charset="-128"/>
              </a:rPr>
              <a:t>場所情報</a:t>
            </a:r>
            <a:br>
              <a:rPr kumimoji="0" lang="ja-JP" altLang="en-US" sz="1000">
                <a:latin typeface="ＭＳ Ｐゴシック" pitchFamily="50" charset="-128"/>
              </a:rPr>
            </a:br>
            <a:r>
              <a:rPr kumimoji="0" lang="ja-JP" altLang="en-US" sz="1000">
                <a:latin typeface="ＭＳ Ｐゴシック" pitchFamily="50" charset="-128"/>
              </a:rPr>
              <a:t>（避難所、防災拠点、帰宅支援ｽﾃｰｼｮﾝ）</a:t>
            </a:r>
          </a:p>
        </p:txBody>
      </p:sp>
      <p:grpSp>
        <p:nvGrpSpPr>
          <p:cNvPr id="43171" name="Group 163"/>
          <p:cNvGrpSpPr>
            <a:grpSpLocks/>
          </p:cNvGrpSpPr>
          <p:nvPr/>
        </p:nvGrpSpPr>
        <p:grpSpPr bwMode="auto">
          <a:xfrm>
            <a:off x="3513138" y="2700933"/>
            <a:ext cx="614362" cy="728662"/>
            <a:chOff x="1978" y="1767"/>
            <a:chExt cx="387" cy="459"/>
          </a:xfrm>
        </p:grpSpPr>
        <p:sp>
          <p:nvSpPr>
            <p:cNvPr id="43172" name="Text Box 164"/>
            <p:cNvSpPr txBox="1">
              <a:spLocks noChangeArrowheads="1"/>
            </p:cNvSpPr>
            <p:nvPr/>
          </p:nvSpPr>
          <p:spPr bwMode="auto">
            <a:xfrm>
              <a:off x="2044"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行政</a:t>
              </a:r>
            </a:p>
          </p:txBody>
        </p:sp>
        <p:grpSp>
          <p:nvGrpSpPr>
            <p:cNvPr id="43173" name="Group 165"/>
            <p:cNvGrpSpPr>
              <a:grpSpLocks/>
            </p:cNvGrpSpPr>
            <p:nvPr/>
          </p:nvGrpSpPr>
          <p:grpSpPr bwMode="auto">
            <a:xfrm>
              <a:off x="1978" y="1767"/>
              <a:ext cx="387" cy="305"/>
              <a:chOff x="3240" y="1721"/>
              <a:chExt cx="387" cy="305"/>
            </a:xfrm>
          </p:grpSpPr>
          <p:grpSp>
            <p:nvGrpSpPr>
              <p:cNvPr id="43174" name="Group 166"/>
              <p:cNvGrpSpPr>
                <a:grpSpLocks/>
              </p:cNvGrpSpPr>
              <p:nvPr/>
            </p:nvGrpSpPr>
            <p:grpSpPr bwMode="auto">
              <a:xfrm>
                <a:off x="3240" y="1721"/>
                <a:ext cx="115" cy="204"/>
                <a:chOff x="1366" y="2016"/>
                <a:chExt cx="252" cy="600"/>
              </a:xfrm>
            </p:grpSpPr>
            <p:sp>
              <p:nvSpPr>
                <p:cNvPr id="43175" name="Freeform 16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6" name="Freeform 16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77" name="Group 169"/>
              <p:cNvGrpSpPr>
                <a:grpSpLocks/>
              </p:cNvGrpSpPr>
              <p:nvPr/>
            </p:nvGrpSpPr>
            <p:grpSpPr bwMode="auto">
              <a:xfrm>
                <a:off x="3512" y="1721"/>
                <a:ext cx="115" cy="203"/>
                <a:chOff x="1366" y="2016"/>
                <a:chExt cx="252" cy="600"/>
              </a:xfrm>
            </p:grpSpPr>
            <p:sp>
              <p:nvSpPr>
                <p:cNvPr id="43178" name="Freeform 17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9" name="Freeform 17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80" name="Group 172"/>
              <p:cNvGrpSpPr>
                <a:grpSpLocks/>
              </p:cNvGrpSpPr>
              <p:nvPr/>
            </p:nvGrpSpPr>
            <p:grpSpPr bwMode="auto">
              <a:xfrm>
                <a:off x="3376" y="1822"/>
                <a:ext cx="115" cy="204"/>
                <a:chOff x="1366" y="2016"/>
                <a:chExt cx="252" cy="600"/>
              </a:xfrm>
            </p:grpSpPr>
            <p:sp>
              <p:nvSpPr>
                <p:cNvPr id="43181" name="Freeform 17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82" name="Freeform 17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84" name="Rectangle 176"/>
          <p:cNvSpPr>
            <a:spLocks noChangeArrowheads="1"/>
          </p:cNvSpPr>
          <p:nvPr/>
        </p:nvSpPr>
        <p:spPr bwMode="auto">
          <a:xfrm>
            <a:off x="6826250" y="2996208"/>
            <a:ext cx="2590800" cy="8651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a:latin typeface="ＭＳ Ｐゴシック" pitchFamily="50" charset="-128"/>
              </a:rPr>
              <a:t>の仕様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a:t>
            </a:r>
            <a:r>
              <a:rPr lang="ja-JP" altLang="en-US" sz="1100" dirty="0">
                <a:latin typeface="ＭＳ Ｐゴシック" pitchFamily="50" charset="-128"/>
              </a:rPr>
              <a:t> 等</a:t>
            </a:r>
          </a:p>
        </p:txBody>
      </p:sp>
      <p:sp>
        <p:nvSpPr>
          <p:cNvPr id="43197" name="Rectangle 189"/>
          <p:cNvSpPr>
            <a:spLocks noChangeArrowheads="1"/>
          </p:cNvSpPr>
          <p:nvPr/>
        </p:nvSpPr>
        <p:spPr bwMode="auto">
          <a:xfrm>
            <a:off x="4953000" y="3645495"/>
            <a:ext cx="1152525" cy="390525"/>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200" dirty="0">
                <a:solidFill>
                  <a:srgbClr val="FF0000"/>
                </a:solidFill>
                <a:latin typeface="ＭＳ Ｐゴシック" panose="020B0600070205080204" pitchFamily="50" charset="-128"/>
              </a:rPr>
              <a:t>コンテスト</a:t>
            </a:r>
            <a:r>
              <a:rPr lang="ja-JP" altLang="en-US" sz="1200" dirty="0" smtClean="0">
                <a:solidFill>
                  <a:srgbClr val="FF0000"/>
                </a:solidFill>
              </a:rPr>
              <a:t>による</a:t>
            </a:r>
            <a:endParaRPr lang="en-US" altLang="ja-JP" sz="1200" dirty="0" smtClean="0">
              <a:solidFill>
                <a:srgbClr val="FF0000"/>
              </a:solidFill>
            </a:endParaRPr>
          </a:p>
          <a:p>
            <a:pPr algn="ctr"/>
            <a:r>
              <a:rPr lang="ja-JP" altLang="en-US" sz="1200" dirty="0" smtClean="0">
                <a:solidFill>
                  <a:srgbClr val="FF0000"/>
                </a:solidFill>
              </a:rPr>
              <a:t>アプリケーション</a:t>
            </a:r>
            <a:endParaRPr lang="ja-JP" altLang="en-US" sz="1200" dirty="0">
              <a:solidFill>
                <a:srgbClr val="FF0000"/>
              </a:solidFill>
            </a:endParaRPr>
          </a:p>
        </p:txBody>
      </p:sp>
      <p:sp>
        <p:nvSpPr>
          <p:cNvPr id="43198" name="Line 190"/>
          <p:cNvSpPr>
            <a:spLocks noChangeShapeType="1"/>
          </p:cNvSpPr>
          <p:nvPr/>
        </p:nvSpPr>
        <p:spPr bwMode="auto">
          <a:xfrm flipV="1">
            <a:off x="5529263"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99" name="AutoShape 191"/>
          <p:cNvSpPr>
            <a:spLocks noChangeArrowheads="1"/>
          </p:cNvSpPr>
          <p:nvPr/>
        </p:nvSpPr>
        <p:spPr bwMode="auto">
          <a:xfrm>
            <a:off x="158750" y="4223345"/>
            <a:ext cx="5946775" cy="369888"/>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5738" indent="-185738" algn="ctr">
              <a:lnSpc>
                <a:spcPct val="90000"/>
              </a:lnSpc>
            </a:pPr>
            <a:r>
              <a:rPr kumimoji="0" lang="ja-JP" altLang="en-US" sz="1600" b="1">
                <a:latin typeface="ＭＳ Ｐゴシック" pitchFamily="50" charset="-128"/>
              </a:rPr>
              <a:t>情報流通連携基盤共通</a:t>
            </a:r>
            <a:r>
              <a:rPr kumimoji="0" lang="en-US" altLang="ja-JP" sz="1600" b="1">
                <a:latin typeface="ＭＳ Ｐゴシック" pitchFamily="50" charset="-128"/>
              </a:rPr>
              <a:t>API</a:t>
            </a:r>
          </a:p>
        </p:txBody>
      </p:sp>
      <p:sp>
        <p:nvSpPr>
          <p:cNvPr id="43200" name="Rectangle 192"/>
          <p:cNvSpPr>
            <a:spLocks noChangeArrowheads="1"/>
          </p:cNvSpPr>
          <p:nvPr/>
        </p:nvSpPr>
        <p:spPr bwMode="auto">
          <a:xfrm>
            <a:off x="252413" y="4301133"/>
            <a:ext cx="1439862"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プローブ分析</a:t>
            </a:r>
            <a:endParaRPr lang="ja-JP" altLang="en-US" sz="1200" baseline="30000"/>
          </a:p>
        </p:txBody>
      </p:sp>
      <p:grpSp>
        <p:nvGrpSpPr>
          <p:cNvPr id="43201" name="Group 193"/>
          <p:cNvGrpSpPr>
            <a:grpSpLocks/>
          </p:cNvGrpSpPr>
          <p:nvPr/>
        </p:nvGrpSpPr>
        <p:grpSpPr bwMode="auto">
          <a:xfrm>
            <a:off x="5168900" y="2853333"/>
            <a:ext cx="671513" cy="728662"/>
            <a:chOff x="1978" y="1767"/>
            <a:chExt cx="423" cy="459"/>
          </a:xfrm>
        </p:grpSpPr>
        <p:sp>
          <p:nvSpPr>
            <p:cNvPr id="43202" name="Text Box 194"/>
            <p:cNvSpPr txBox="1">
              <a:spLocks noChangeArrowheads="1"/>
            </p:cNvSpPr>
            <p:nvPr/>
          </p:nvSpPr>
          <p:spPr bwMode="auto">
            <a:xfrm>
              <a:off x="1997"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開発者</a:t>
              </a:r>
            </a:p>
          </p:txBody>
        </p:sp>
        <p:grpSp>
          <p:nvGrpSpPr>
            <p:cNvPr id="43203" name="Group 195"/>
            <p:cNvGrpSpPr>
              <a:grpSpLocks/>
            </p:cNvGrpSpPr>
            <p:nvPr/>
          </p:nvGrpSpPr>
          <p:grpSpPr bwMode="auto">
            <a:xfrm>
              <a:off x="1978" y="1767"/>
              <a:ext cx="387" cy="305"/>
              <a:chOff x="3240" y="1721"/>
              <a:chExt cx="387" cy="305"/>
            </a:xfrm>
          </p:grpSpPr>
          <p:grpSp>
            <p:nvGrpSpPr>
              <p:cNvPr id="43204" name="Group 196"/>
              <p:cNvGrpSpPr>
                <a:grpSpLocks/>
              </p:cNvGrpSpPr>
              <p:nvPr/>
            </p:nvGrpSpPr>
            <p:grpSpPr bwMode="auto">
              <a:xfrm>
                <a:off x="3240" y="1721"/>
                <a:ext cx="115" cy="204"/>
                <a:chOff x="1366" y="2016"/>
                <a:chExt cx="252" cy="600"/>
              </a:xfrm>
            </p:grpSpPr>
            <p:sp>
              <p:nvSpPr>
                <p:cNvPr id="43205" name="Freeform 19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6" name="Freeform 19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07" name="Group 199"/>
              <p:cNvGrpSpPr>
                <a:grpSpLocks/>
              </p:cNvGrpSpPr>
              <p:nvPr/>
            </p:nvGrpSpPr>
            <p:grpSpPr bwMode="auto">
              <a:xfrm>
                <a:off x="3512" y="1721"/>
                <a:ext cx="115" cy="203"/>
                <a:chOff x="1366" y="2016"/>
                <a:chExt cx="252" cy="600"/>
              </a:xfrm>
            </p:grpSpPr>
            <p:sp>
              <p:nvSpPr>
                <p:cNvPr id="43208" name="Freeform 20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9" name="Freeform 20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10" name="Group 202"/>
              <p:cNvGrpSpPr>
                <a:grpSpLocks/>
              </p:cNvGrpSpPr>
              <p:nvPr/>
            </p:nvGrpSpPr>
            <p:grpSpPr bwMode="auto">
              <a:xfrm>
                <a:off x="3376" y="1822"/>
                <a:ext cx="115" cy="204"/>
                <a:chOff x="1366" y="2016"/>
                <a:chExt cx="252" cy="600"/>
              </a:xfrm>
            </p:grpSpPr>
            <p:sp>
              <p:nvSpPr>
                <p:cNvPr id="43211" name="Freeform 20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12" name="Freeform 20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213" name="AutoShape 205"/>
          <p:cNvSpPr>
            <a:spLocks noChangeArrowheads="1"/>
          </p:cNvSpPr>
          <p:nvPr/>
        </p:nvSpPr>
        <p:spPr bwMode="auto">
          <a:xfrm>
            <a:off x="6105525" y="3069233"/>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10" name="大かっこ 109"/>
          <p:cNvSpPr/>
          <p:nvPr/>
        </p:nvSpPr>
        <p:spPr>
          <a:xfrm>
            <a:off x="6648449" y="2062221"/>
            <a:ext cx="3128963"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日本アイ・ビー・エム株式会社</a:t>
            </a:r>
          </a:p>
          <a:p>
            <a:r>
              <a:rPr lang="ja-JP" altLang="en-US" sz="1200" dirty="0">
                <a:latin typeface="ＭＳ Ｐゴシック" pitchFamily="50" charset="-128"/>
              </a:rPr>
              <a:t>連携主体：　</a:t>
            </a:r>
            <a:r>
              <a:rPr lang="ja-JP" altLang="en-US" sz="1200" dirty="0" smtClean="0">
                <a:latin typeface="ＭＳ Ｐゴシック" pitchFamily="50" charset="-128"/>
              </a:rPr>
              <a:t>京都市等</a:t>
            </a:r>
            <a:endParaRPr lang="en-US" altLang="ja-JP" sz="1200" dirty="0">
              <a:solidFill>
                <a:srgbClr val="FF0000"/>
              </a:solidFill>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③</a:t>
            </a:r>
            <a:r>
              <a:rPr lang="ja-JP" altLang="en-US" sz="2000" dirty="0" smtClean="0">
                <a:latin typeface="+mn-ea"/>
              </a:rPr>
              <a:t>観光実証</a:t>
            </a:r>
            <a:endParaRPr kumimoji="1" lang="en-US" altLang="ja-JP" sz="2000" dirty="0" smtClean="0">
              <a:latin typeface="+mn-ea"/>
            </a:endParaRPr>
          </a:p>
        </p:txBody>
      </p:sp>
      <p:sp>
        <p:nvSpPr>
          <p:cNvPr id="82"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19894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123" name="二等辺三角形 122"/>
          <p:cNvSpPr/>
          <p:nvPr/>
        </p:nvSpPr>
        <p:spPr>
          <a:xfrm>
            <a:off x="4470152" y="4365104"/>
            <a:ext cx="218441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二等辺三角形 123"/>
          <p:cNvSpPr/>
          <p:nvPr/>
        </p:nvSpPr>
        <p:spPr>
          <a:xfrm>
            <a:off x="920552" y="4365104"/>
            <a:ext cx="1620000" cy="216024"/>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920552" y="4593828"/>
            <a:ext cx="8856984" cy="32613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0"/>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126" name="Rectangle 87"/>
          <p:cNvSpPr>
            <a:spLocks noChangeArrowheads="1"/>
          </p:cNvSpPr>
          <p:nvPr/>
        </p:nvSpPr>
        <p:spPr bwMode="auto">
          <a:xfrm>
            <a:off x="37952" y="489373"/>
            <a:ext cx="9817249" cy="1224136"/>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latin typeface="+mn-ea"/>
                <a:ea typeface="+mn-ea"/>
              </a:rPr>
              <a:t>○ </a:t>
            </a:r>
            <a:r>
              <a:rPr lang="ja-JP" altLang="en-US" sz="1400" u="sng" dirty="0" smtClean="0">
                <a:solidFill>
                  <a:srgbClr val="FF0000"/>
                </a:solidFill>
                <a:latin typeface="+mn-ea"/>
                <a:ea typeface="+mn-ea"/>
              </a:rPr>
              <a:t>行政機関等に限らずライフライン事業者等を含む民間事業者など多様な機関が保有している防災・災害情報を、情報流通基盤共通</a:t>
            </a:r>
            <a:r>
              <a:rPr lang="en-US" altLang="ja-JP" sz="1400" u="sng" dirty="0" smtClean="0">
                <a:solidFill>
                  <a:srgbClr val="FF0000"/>
                </a:solidFill>
                <a:latin typeface="+mn-ea"/>
                <a:ea typeface="+mn-ea"/>
              </a:rPr>
              <a:t>API</a:t>
            </a:r>
            <a:r>
              <a:rPr lang="ja-JP" altLang="en-US" sz="1400" u="sng" dirty="0" smtClean="0">
                <a:solidFill>
                  <a:srgbClr val="FF0000"/>
                </a:solidFill>
                <a:latin typeface="+mn-ea"/>
                <a:ea typeface="+mn-ea"/>
              </a:rPr>
              <a:t>を通じて公開（関係者への限定公開を含む）</a:t>
            </a:r>
            <a:r>
              <a:rPr lang="ja-JP" altLang="en-US" sz="1400" dirty="0" smtClean="0">
                <a:latin typeface="+mn-ea"/>
                <a:ea typeface="+mn-ea"/>
              </a:rPr>
              <a:t>することで、</a:t>
            </a:r>
            <a:r>
              <a:rPr lang="ja-JP" altLang="en-US" sz="1400" u="sng" dirty="0" smtClean="0">
                <a:solidFill>
                  <a:srgbClr val="FF0000"/>
                </a:solidFill>
                <a:latin typeface="+mn-ea"/>
                <a:ea typeface="+mn-ea"/>
              </a:rPr>
              <a:t>網羅的な防災・災害関連情報のオープンデータ化を推進</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latin typeface="+mn-ea"/>
                <a:ea typeface="+mn-ea"/>
              </a:rPr>
              <a:t>○ また、災害発生直後だけでなく、</a:t>
            </a:r>
            <a:r>
              <a:rPr lang="ja-JP" altLang="en-US" sz="1400" u="sng" dirty="0" smtClean="0">
                <a:solidFill>
                  <a:srgbClr val="FF0000"/>
                </a:solidFill>
                <a:latin typeface="+mn-ea"/>
                <a:ea typeface="+mn-ea"/>
              </a:rPr>
              <a:t>災害発生前や災害発生後の復興復旧期等、災害発生直後以外の時期に公開される防災・災害情報についても収集・加工</a:t>
            </a:r>
            <a:r>
              <a:rPr lang="ja-JP" altLang="en-US" sz="1400" dirty="0" smtClean="0">
                <a:latin typeface="+mn-ea"/>
                <a:ea typeface="+mn-ea"/>
              </a:rPr>
              <a:t>することで、</a:t>
            </a:r>
            <a:r>
              <a:rPr lang="ja-JP" altLang="en-US" sz="1400" u="sng" dirty="0" smtClean="0">
                <a:solidFill>
                  <a:srgbClr val="FF0000"/>
                </a:solidFill>
                <a:latin typeface="+mn-ea"/>
                <a:ea typeface="+mn-ea"/>
              </a:rPr>
              <a:t>ＢＣＰ（業務継続計画）の策定やライフラインの復旧活動等、行政機関、民間企業等の防災・減災対策に利活用できることを実証</a:t>
            </a:r>
            <a:r>
              <a:rPr lang="ja-JP" altLang="en-US" sz="1400" dirty="0" smtClean="0">
                <a:latin typeface="+mn-ea"/>
                <a:ea typeface="+mn-ea"/>
              </a:rPr>
              <a:t>する。</a:t>
            </a:r>
            <a:endParaRPr lang="en-US" altLang="ja-JP" sz="1100" dirty="0">
              <a:latin typeface="+mn-ea"/>
              <a:ea typeface="+mn-ea"/>
            </a:endParaRPr>
          </a:p>
        </p:txBody>
      </p:sp>
      <p:sp>
        <p:nvSpPr>
          <p:cNvPr id="127" name="右矢印 126"/>
          <p:cNvSpPr/>
          <p:nvPr/>
        </p:nvSpPr>
        <p:spPr bwMode="gray">
          <a:xfrm rot="16200000">
            <a:off x="4933734"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0" name="右矢印 129"/>
          <p:cNvSpPr/>
          <p:nvPr/>
        </p:nvSpPr>
        <p:spPr bwMode="gray">
          <a:xfrm rot="16200000">
            <a:off x="3513458"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1" name="右矢印 130"/>
          <p:cNvSpPr/>
          <p:nvPr/>
        </p:nvSpPr>
        <p:spPr bwMode="gray">
          <a:xfrm rot="16200000">
            <a:off x="219063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2" name="右矢印 131"/>
          <p:cNvSpPr/>
          <p:nvPr/>
        </p:nvSpPr>
        <p:spPr bwMode="gray">
          <a:xfrm rot="16200000">
            <a:off x="75047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3" name="テキスト ボックス 132"/>
          <p:cNvSpPr txBox="1"/>
          <p:nvPr/>
        </p:nvSpPr>
        <p:spPr>
          <a:xfrm>
            <a:off x="920552" y="5224467"/>
            <a:ext cx="1296000"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・道路ネットワーク</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・ライフライン（電気、ガス、通信等）の被害・復旧情報</a:t>
            </a:r>
            <a:endParaRPr lang="en-US" altLang="ja-JP" sz="900" dirty="0" smtClean="0">
              <a:latin typeface="ＭＳ Ｐゴシック" panose="020B0600070205080204" pitchFamily="50" charset="-128"/>
              <a:cs typeface="Meiryo UI" pitchFamily="50" charset="-128"/>
            </a:endParaRPr>
          </a:p>
        </p:txBody>
      </p:sp>
      <p:sp>
        <p:nvSpPr>
          <p:cNvPr id="134" name="テキスト ボックス 133"/>
          <p:cNvSpPr txBox="1"/>
          <p:nvPr/>
        </p:nvSpPr>
        <p:spPr>
          <a:xfrm>
            <a:off x="2360712" y="5224467"/>
            <a:ext cx="1224136"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X</a:t>
            </a:r>
            <a:r>
              <a:rPr lang="ja-JP" altLang="en-US" sz="900" dirty="0" smtClean="0">
                <a:latin typeface="ＭＳ Ｐゴシック" panose="020B0600070205080204" pitchFamily="50" charset="-128"/>
                <a:cs typeface="Meiryo UI" pitchFamily="50" charset="-128"/>
              </a:rPr>
              <a:t>バンド</a:t>
            </a:r>
            <a:r>
              <a:rPr lang="en-US" altLang="ja-JP" sz="900" dirty="0" smtClean="0">
                <a:latin typeface="ＭＳ Ｐゴシック" panose="020B0600070205080204" pitchFamily="50" charset="-128"/>
                <a:cs typeface="Meiryo UI" pitchFamily="50" charset="-128"/>
              </a:rPr>
              <a:t>MP</a:t>
            </a:r>
            <a:r>
              <a:rPr lang="ja-JP" altLang="en-US" sz="900" dirty="0" smtClean="0">
                <a:latin typeface="ＭＳ Ｐゴシック" panose="020B0600070205080204" pitchFamily="50" charset="-128"/>
                <a:cs typeface="Meiryo UI" pitchFamily="50" charset="-128"/>
              </a:rPr>
              <a:t>レーダ情報（雨量）</a:t>
            </a:r>
            <a:endParaRPr lang="en-US" altLang="ja-JP" sz="900" dirty="0" smtClean="0">
              <a:latin typeface="ＭＳ Ｐゴシック" panose="020B0600070205080204" pitchFamily="50" charset="-128"/>
              <a:cs typeface="Meiryo UI" pitchFamily="50" charset="-128"/>
            </a:endParaRPr>
          </a:p>
        </p:txBody>
      </p:sp>
      <p:sp>
        <p:nvSpPr>
          <p:cNvPr id="135" name="テキスト ボックス 134"/>
          <p:cNvSpPr txBox="1"/>
          <p:nvPr/>
        </p:nvSpPr>
        <p:spPr>
          <a:xfrm>
            <a:off x="369072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・施設情報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（収容数、設備等）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（開閉、避難者数等）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・道路通行止め　等</a:t>
            </a:r>
            <a:endParaRPr lang="en-US" altLang="ja-JP" sz="900" dirty="0" smtClean="0">
              <a:latin typeface="ＭＳ Ｐゴシック" panose="020B0600070205080204" pitchFamily="50" charset="-128"/>
              <a:cs typeface="Meiryo UI" pitchFamily="50" charset="-128"/>
            </a:endParaRPr>
          </a:p>
        </p:txBody>
      </p:sp>
      <p:sp>
        <p:nvSpPr>
          <p:cNvPr id="136" name="右矢印 135"/>
          <p:cNvSpPr/>
          <p:nvPr/>
        </p:nvSpPr>
        <p:spPr bwMode="gray">
          <a:xfrm rot="16200000">
            <a:off x="6381079" y="5437379"/>
            <a:ext cx="1643482"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7" name="右矢印 136"/>
          <p:cNvSpPr/>
          <p:nvPr/>
        </p:nvSpPr>
        <p:spPr bwMode="gray">
          <a:xfrm rot="16200000">
            <a:off x="7828422"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40" name="テキスト ボックス 139"/>
          <p:cNvSpPr txBox="1"/>
          <p:nvPr/>
        </p:nvSpPr>
        <p:spPr>
          <a:xfrm>
            <a:off x="7060220" y="2481123"/>
            <a:ext cx="1565188" cy="1811973"/>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住民サービスの展開</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①訓練および</a:t>
            </a:r>
            <a:r>
              <a:rPr lang="en-US" altLang="ja-JP" sz="900" dirty="0" smtClean="0">
                <a:latin typeface="ＭＳ Ｐゴシック" panose="020B0600070205080204" pitchFamily="50" charset="-128"/>
                <a:cs typeface="Meiryo UI" pitchFamily="50" charset="-128"/>
              </a:rPr>
              <a:t>WEB</a:t>
            </a:r>
            <a:r>
              <a:rPr lang="ja-JP" altLang="en-US" sz="900" dirty="0" smtClean="0">
                <a:latin typeface="ＭＳ Ｐゴシック" panose="020B0600070205080204" pitchFamily="50" charset="-128"/>
                <a:cs typeface="Meiryo UI" pitchFamily="50" charset="-128"/>
              </a:rPr>
              <a:t>サービス</a:t>
            </a:r>
            <a:endParaRPr lang="en-US" altLang="ja-JP" sz="900" dirty="0" smtClean="0">
              <a:latin typeface="ＭＳ Ｐゴシック" panose="020B0600070205080204" pitchFamily="50" charset="-128"/>
              <a:cs typeface="Meiryo UI" pitchFamily="50" charset="-128"/>
            </a:endParaRPr>
          </a:p>
          <a:p>
            <a:pPr marL="88900" lvl="0" indent="-88900">
              <a:buFont typeface="Wingdings" pitchFamily="2" charset="2"/>
              <a:buChar char="Ø"/>
            </a:pPr>
            <a:r>
              <a:rPr lang="ja-JP" altLang="ja-JP" sz="800" dirty="0"/>
              <a:t>自治体保有データ</a:t>
            </a:r>
            <a:r>
              <a:rPr lang="ja-JP" altLang="en-US" sz="800" dirty="0"/>
              <a:t>を</a:t>
            </a:r>
            <a:r>
              <a:rPr lang="ja-JP" altLang="ja-JP" sz="800" dirty="0"/>
              <a:t>活用</a:t>
            </a:r>
            <a:r>
              <a:rPr lang="ja-JP" altLang="en-US" sz="800" dirty="0"/>
              <a:t>した</a:t>
            </a:r>
            <a:r>
              <a:rPr lang="en-US" altLang="ja-JP" sz="800" dirty="0" err="1"/>
              <a:t>WebGIS</a:t>
            </a:r>
            <a:r>
              <a:rPr lang="ja-JP" altLang="en-US" sz="800" dirty="0"/>
              <a:t>サービスを活用した訓練等</a:t>
            </a:r>
            <a:endParaRPr lang="ja-JP" altLang="en-US" sz="8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1" name="テキスト ボックス 140"/>
          <p:cNvSpPr txBox="1"/>
          <p:nvPr/>
        </p:nvSpPr>
        <p:spPr>
          <a:xfrm>
            <a:off x="920552" y="2481124"/>
            <a:ext cx="1620000"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ライフライン企業の設備の被害調査・復旧工事</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ja-JP" sz="800" dirty="0" smtClean="0"/>
              <a:t>道路</a:t>
            </a:r>
            <a:r>
              <a:rPr lang="ja-JP" altLang="en-US" sz="800" dirty="0" smtClean="0"/>
              <a:t>規制等の</a:t>
            </a:r>
            <a:r>
              <a:rPr lang="ja-JP" altLang="ja-JP" sz="800" dirty="0" smtClean="0"/>
              <a:t>状況</a:t>
            </a:r>
            <a:r>
              <a:rPr lang="ja-JP" altLang="ja-JP" sz="800" dirty="0"/>
              <a:t>把握の</a:t>
            </a:r>
            <a:r>
              <a:rPr lang="ja-JP" altLang="ja-JP" sz="800" dirty="0" smtClean="0"/>
              <a:t>迅速</a:t>
            </a:r>
            <a:r>
              <a:rPr lang="ja-JP" altLang="en-US" sz="800" dirty="0" smtClean="0"/>
              <a:t>　</a:t>
            </a:r>
            <a:r>
              <a:rPr lang="ja-JP" altLang="ja-JP" sz="800" dirty="0" smtClean="0"/>
              <a:t>化</a:t>
            </a:r>
            <a:r>
              <a:rPr lang="ja-JP" altLang="ja-JP" sz="800" dirty="0"/>
              <a:t>・効率</a:t>
            </a:r>
            <a:r>
              <a:rPr lang="ja-JP" altLang="en-US" sz="800" dirty="0"/>
              <a:t>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ライフライン企業間の被害状況の</a:t>
            </a:r>
            <a:r>
              <a:rPr lang="ja-JP" altLang="en-US" sz="800" dirty="0">
                <a:latin typeface="ＭＳ Ｐゴシック" panose="020B0600070205080204" pitchFamily="50" charset="-128"/>
                <a:cs typeface="Meiryo UI" pitchFamily="50" charset="-128"/>
              </a:rPr>
              <a:t>共有</a:t>
            </a:r>
            <a:endParaRPr lang="en-US" altLang="ja-JP" sz="900" dirty="0">
              <a:latin typeface="ＭＳ Ｐゴシック" panose="020B0600070205080204" pitchFamily="50" charset="-128"/>
              <a:cs typeface="Meiryo UI" pitchFamily="50" charset="-128"/>
            </a:endParaRPr>
          </a:p>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42" name="テキスト ボックス 141"/>
          <p:cNvSpPr txBox="1"/>
          <p:nvPr/>
        </p:nvSpPr>
        <p:spPr>
          <a:xfrm>
            <a:off x="2637169" y="2481124"/>
            <a:ext cx="1738616"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ライフライン被害・復旧情報の収集・広報</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en-US" sz="800" dirty="0" smtClean="0"/>
              <a:t>ライフライン企業が公開している故障・復旧情報の収集、</a:t>
            </a:r>
            <a:r>
              <a:rPr lang="ja-JP" altLang="ja-JP" sz="800" dirty="0" smtClean="0"/>
              <a:t>職員</a:t>
            </a:r>
            <a:r>
              <a:rPr lang="ja-JP" altLang="ja-JP" sz="800" dirty="0"/>
              <a:t>に</a:t>
            </a:r>
            <a:r>
              <a:rPr lang="ja-JP" altLang="ja-JP" sz="800" dirty="0" smtClean="0"/>
              <a:t>よる集約</a:t>
            </a:r>
            <a:r>
              <a:rPr lang="ja-JP" altLang="ja-JP" sz="800" dirty="0"/>
              <a:t>作業の効率化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ライフライン被害・復旧情報の更新漏れ・遅延の解消</a:t>
            </a:r>
            <a:endParaRPr lang="en-US" altLang="ja-JP" sz="9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5" name="角丸四角形 57"/>
          <p:cNvSpPr>
            <a:spLocks noChangeArrowheads="1"/>
          </p:cNvSpPr>
          <p:nvPr/>
        </p:nvSpPr>
        <p:spPr bwMode="gray">
          <a:xfrm>
            <a:off x="369072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地方自治体（京都府）</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6" name="角丸四角形 57"/>
          <p:cNvSpPr>
            <a:spLocks noChangeArrowheads="1"/>
          </p:cNvSpPr>
          <p:nvPr/>
        </p:nvSpPr>
        <p:spPr bwMode="gray">
          <a:xfrm>
            <a:off x="2360712" y="6637421"/>
            <a:ext cx="1258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国土交通省</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8" name="角丸四角形 57"/>
          <p:cNvSpPr>
            <a:spLocks noChangeArrowheads="1"/>
          </p:cNvSpPr>
          <p:nvPr/>
        </p:nvSpPr>
        <p:spPr bwMode="gray">
          <a:xfrm>
            <a:off x="920552"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latin typeface="ＭＳ Ｐゴシック" panose="020B0600070205080204" pitchFamily="50" charset="-128"/>
                <a:cs typeface="Meiryo UI" pitchFamily="50" charset="-128"/>
              </a:rPr>
              <a:t>ライフライン企業</a:t>
            </a:r>
            <a:endParaRPr lang="en-US" altLang="ja-JP" sz="1050" dirty="0" smtClean="0">
              <a:latin typeface="ＭＳ Ｐゴシック" panose="020B0600070205080204" pitchFamily="50" charset="-128"/>
              <a:cs typeface="Meiryo UI" pitchFamily="50" charset="-128"/>
            </a:endParaRPr>
          </a:p>
        </p:txBody>
      </p:sp>
      <p:sp>
        <p:nvSpPr>
          <p:cNvPr id="151" name="テキスト ボックス 150"/>
          <p:cNvSpPr txBox="1"/>
          <p:nvPr/>
        </p:nvSpPr>
        <p:spPr>
          <a:xfrm flipH="1">
            <a:off x="88752" y="2420888"/>
            <a:ext cx="615776" cy="179415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利用者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2" name="テキスト ボックス 151"/>
          <p:cNvSpPr txBox="1"/>
          <p:nvPr/>
        </p:nvSpPr>
        <p:spPr>
          <a:xfrm flipH="1">
            <a:off x="88752" y="4979269"/>
            <a:ext cx="615776" cy="1826078"/>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保有者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3" name="大かっこ 152"/>
          <p:cNvSpPr/>
          <p:nvPr/>
        </p:nvSpPr>
        <p:spPr>
          <a:xfrm>
            <a:off x="5025008" y="1741926"/>
            <a:ext cx="4752528"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000" dirty="0">
                <a:latin typeface="ＭＳ Ｐゴシック" pitchFamily="50" charset="-128"/>
              </a:rPr>
              <a:t>実施主体</a:t>
            </a:r>
            <a:r>
              <a:rPr lang="ja-JP" altLang="en-US" sz="1000" dirty="0" smtClean="0">
                <a:latin typeface="ＭＳ Ｐゴシック" pitchFamily="50" charset="-128"/>
              </a:rPr>
              <a:t>：</a:t>
            </a:r>
            <a:r>
              <a:rPr lang="en-US" altLang="ja-JP" sz="1000" dirty="0" smtClean="0">
                <a:latin typeface="ＭＳ Ｐゴシック" pitchFamily="50" charset="-128"/>
              </a:rPr>
              <a:t>NTT</a:t>
            </a:r>
            <a:r>
              <a:rPr lang="ja-JP" altLang="en-US" sz="1000" dirty="0" smtClean="0">
                <a:latin typeface="ＭＳ Ｐゴシック" pitchFamily="50" charset="-128"/>
              </a:rPr>
              <a:t>データ経営研究所、</a:t>
            </a:r>
            <a:r>
              <a:rPr lang="en-US" altLang="ja-JP" sz="1000" dirty="0" smtClean="0">
                <a:latin typeface="ＭＳ Ｐゴシック" pitchFamily="50" charset="-128"/>
              </a:rPr>
              <a:t>NTT</a:t>
            </a:r>
            <a:r>
              <a:rPr lang="ja-JP" altLang="en-US" sz="1000" dirty="0" smtClean="0">
                <a:latin typeface="ＭＳ Ｐゴシック" pitchFamily="50" charset="-128"/>
              </a:rPr>
              <a:t>コミュニケーションズ、パスコ</a:t>
            </a:r>
            <a:endParaRPr lang="ja-JP" altLang="en-US" sz="1000" dirty="0">
              <a:latin typeface="ＭＳ Ｐゴシック" pitchFamily="50" charset="-128"/>
            </a:endParaRPr>
          </a:p>
          <a:p>
            <a:r>
              <a:rPr lang="ja-JP" altLang="en-US" sz="1000" dirty="0">
                <a:latin typeface="ＭＳ Ｐゴシック" pitchFamily="50" charset="-128"/>
              </a:rPr>
              <a:t>連携主体</a:t>
            </a:r>
            <a:r>
              <a:rPr lang="ja-JP" altLang="en-US" sz="1000" dirty="0" smtClean="0">
                <a:latin typeface="ＭＳ Ｐゴシック" pitchFamily="50" charset="-128"/>
              </a:rPr>
              <a:t>：京都府、</a:t>
            </a:r>
            <a:r>
              <a:rPr lang="ja-JP" altLang="en-US" sz="1000" dirty="0" smtClean="0">
                <a:latin typeface="ＭＳ Ｐゴシック" pitchFamily="50" charset="-128"/>
              </a:rPr>
              <a:t>茨城県</a:t>
            </a:r>
            <a:r>
              <a:rPr lang="ja-JP" altLang="en-US" sz="1000" dirty="0" smtClean="0">
                <a:latin typeface="ＭＳ Ｐゴシック" pitchFamily="50" charset="-128"/>
              </a:rPr>
              <a:t>　等</a:t>
            </a:r>
            <a:endParaRPr lang="en-US" altLang="ja-JP" sz="1000" dirty="0">
              <a:solidFill>
                <a:srgbClr val="FF0000"/>
              </a:solidFill>
              <a:latin typeface="ＭＳ Ｐゴシック" pitchFamily="50" charset="-128"/>
            </a:endParaRPr>
          </a:p>
        </p:txBody>
      </p:sp>
      <p:pic>
        <p:nvPicPr>
          <p:cNvPr id="156" name="図 155"/>
          <p:cNvPicPr/>
          <p:nvPr/>
        </p:nvPicPr>
        <p:blipFill>
          <a:blip r:embed="rId3" cstate="print">
            <a:extLst>
              <a:ext uri="{28A0092B-C50C-407E-A947-70E740481C1C}">
                <a14:useLocalDpi xmlns:a14="http://schemas.microsoft.com/office/drawing/2010/main" val="0"/>
              </a:ext>
            </a:extLst>
          </a:blip>
          <a:srcRect l="49862" t="58909" r="34454" b="14683"/>
          <a:stretch>
            <a:fillRect/>
          </a:stretch>
        </p:blipFill>
        <p:spPr bwMode="auto">
          <a:xfrm>
            <a:off x="7861136" y="3332427"/>
            <a:ext cx="582927" cy="575973"/>
          </a:xfrm>
          <a:prstGeom prst="rect">
            <a:avLst/>
          </a:prstGeom>
          <a:noFill/>
          <a:ln>
            <a:noFill/>
          </a:ln>
        </p:spPr>
      </p:pic>
      <p:pic>
        <p:nvPicPr>
          <p:cNvPr id="157" name="Picture 23"/>
          <p:cNvPicPr>
            <a:picLocks noChangeAspect="1" noChangeArrowheads="1"/>
          </p:cNvPicPr>
          <p:nvPr/>
        </p:nvPicPr>
        <p:blipFill>
          <a:blip r:embed="rId4" cstate="print"/>
          <a:srcRect t="18327" r="56811" b="34710"/>
          <a:stretch>
            <a:fillRect/>
          </a:stretch>
        </p:blipFill>
        <p:spPr bwMode="auto">
          <a:xfrm>
            <a:off x="1172400" y="3448050"/>
            <a:ext cx="723327" cy="648072"/>
          </a:xfrm>
          <a:prstGeom prst="rect">
            <a:avLst/>
          </a:prstGeom>
          <a:noFill/>
          <a:ln w="9525">
            <a:solidFill>
              <a:schemeClr val="bg1">
                <a:lumMod val="50000"/>
              </a:schemeClr>
            </a:solidFill>
            <a:miter lim="800000"/>
            <a:headEnd/>
            <a:tailEnd/>
          </a:ln>
          <a:effectLst/>
        </p:spPr>
      </p:pic>
      <p:sp>
        <p:nvSpPr>
          <p:cNvPr id="159" name="禁止 158"/>
          <p:cNvSpPr/>
          <p:nvPr/>
        </p:nvSpPr>
        <p:spPr>
          <a:xfrm>
            <a:off x="1316416" y="3736082"/>
            <a:ext cx="216024" cy="21602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37942" y="3516811"/>
            <a:ext cx="720079" cy="767005"/>
          </a:xfrm>
          <a:prstGeom prst="rect">
            <a:avLst/>
          </a:prstGeom>
          <a:noFill/>
          <a:ln>
            <a:solidFill>
              <a:schemeClr val="bg1">
                <a:lumMod val="50000"/>
              </a:schemeClr>
            </a:solidFill>
          </a:ln>
          <a:extLst>
            <a:ext uri="{909E8E84-426E-40DD-AFC4-6F175D3DCCD1}">
              <a14:hiddenFill xmlns:a14="http://schemas.microsoft.com/office/drawing/2010/main">
                <a:solidFill>
                  <a:schemeClr val="accent1"/>
                </a:solidFill>
              </a14:hiddenFill>
            </a:ext>
          </a:extLst>
        </p:spPr>
      </p:pic>
      <p:pic>
        <p:nvPicPr>
          <p:cNvPr id="162" name="Picture 15" descr="C:\Users\uemuraa\AppData\Local\Microsoft\Windows\Temporary Internet Files\Content.IE5\9ZPOHJ55\MC900433934[1].PNG"/>
          <p:cNvPicPr>
            <a:picLocks noChangeAspect="1" noChangeArrowheads="1"/>
          </p:cNvPicPr>
          <p:nvPr/>
        </p:nvPicPr>
        <p:blipFill>
          <a:blip r:embed="rId6" cstate="print"/>
          <a:srcRect/>
          <a:stretch>
            <a:fillRect/>
          </a:stretch>
        </p:blipFill>
        <p:spPr bwMode="auto">
          <a:xfrm>
            <a:off x="7199008" y="3316342"/>
            <a:ext cx="648072" cy="648072"/>
          </a:xfrm>
          <a:prstGeom prst="rect">
            <a:avLst/>
          </a:prstGeom>
          <a:noFill/>
        </p:spPr>
      </p:pic>
      <p:pic>
        <p:nvPicPr>
          <p:cNvPr id="166" name="Picture 5" descr="C:\Documents and Settings\m.yokomori\Local Settings\Temporary Internet Files\Content.IE5\DPJH570K\MC90043393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8463" y="3520058"/>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9" descr="C:\Documents and Settings\m.yokomori\Local Settings\Temporary Internet Files\Content.IE5\TMLR23AB\MC90043394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7902" y="3635744"/>
            <a:ext cx="560925" cy="56092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C:\Users\uemuraa\AppData\Local\Microsoft\Windows\Temporary Internet Files\Content.IE5\WHG33CT0\MC900431615[1].PNG"/>
          <p:cNvPicPr>
            <a:picLocks noChangeAspect="1" noChangeArrowheads="1"/>
          </p:cNvPicPr>
          <p:nvPr/>
        </p:nvPicPr>
        <p:blipFill>
          <a:blip r:embed="rId9" cstate="print"/>
          <a:srcRect/>
          <a:stretch>
            <a:fillRect/>
          </a:stretch>
        </p:blipFill>
        <p:spPr bwMode="auto">
          <a:xfrm>
            <a:off x="3714006" y="3779760"/>
            <a:ext cx="402907" cy="432048"/>
          </a:xfrm>
          <a:prstGeom prst="rect">
            <a:avLst/>
          </a:prstGeom>
          <a:noFill/>
        </p:spPr>
      </p:pic>
      <p:sp>
        <p:nvSpPr>
          <p:cNvPr id="170" name="正方形/長方形 169"/>
          <p:cNvSpPr/>
          <p:nvPr/>
        </p:nvSpPr>
        <p:spPr>
          <a:xfrm>
            <a:off x="1964488"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6573000"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角丸四角形 57"/>
          <p:cNvSpPr>
            <a:spLocks noChangeArrowheads="1"/>
          </p:cNvSpPr>
          <p:nvPr/>
        </p:nvSpPr>
        <p:spPr bwMode="gray">
          <a:xfrm>
            <a:off x="4470151" y="2236222"/>
            <a:ext cx="2435891"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民間企業・住民</a:t>
            </a:r>
            <a:endParaRPr lang="ja-JP" altLang="en-US" sz="1050" dirty="0"/>
          </a:p>
        </p:txBody>
      </p:sp>
      <p:sp>
        <p:nvSpPr>
          <p:cNvPr id="174" name="角丸四角形 57"/>
          <p:cNvSpPr>
            <a:spLocks noChangeArrowheads="1"/>
          </p:cNvSpPr>
          <p:nvPr/>
        </p:nvSpPr>
        <p:spPr bwMode="gray">
          <a:xfrm>
            <a:off x="7060220" y="2236222"/>
            <a:ext cx="1565188"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5" name="角丸四角形 57"/>
          <p:cNvSpPr>
            <a:spLocks noChangeArrowheads="1"/>
          </p:cNvSpPr>
          <p:nvPr/>
        </p:nvSpPr>
        <p:spPr bwMode="gray">
          <a:xfrm>
            <a:off x="920552" y="2236222"/>
            <a:ext cx="1620000"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ライフライン企業</a:t>
            </a:r>
            <a:endParaRPr lang="ja-JP" altLang="en-US" sz="1050" dirty="0"/>
          </a:p>
        </p:txBody>
      </p:sp>
      <p:sp>
        <p:nvSpPr>
          <p:cNvPr id="176" name="角丸四角形 57"/>
          <p:cNvSpPr>
            <a:spLocks noChangeArrowheads="1"/>
          </p:cNvSpPr>
          <p:nvPr/>
        </p:nvSpPr>
        <p:spPr bwMode="gray">
          <a:xfrm>
            <a:off x="2637169" y="2236222"/>
            <a:ext cx="1738616"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9" name="テキスト ボックス 178"/>
          <p:cNvSpPr txBox="1"/>
          <p:nvPr/>
        </p:nvSpPr>
        <p:spPr>
          <a:xfrm>
            <a:off x="1702334" y="4052399"/>
            <a:ext cx="720080" cy="276999"/>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ライフライン企業</a:t>
            </a:r>
            <a:endParaRPr lang="en-US" altLang="ja-JP" sz="600" dirty="0" smtClean="0">
              <a:solidFill>
                <a:srgbClr val="000000"/>
              </a:solidFill>
              <a:latin typeface="ＭＳ Ｐゴシック" panose="020B0600070205080204" pitchFamily="50" charset="-128"/>
              <a:cs typeface="Meiryo UI" pitchFamily="50" charset="-128"/>
            </a:endParaRPr>
          </a:p>
          <a:p>
            <a:pPr algn="ctr"/>
            <a:r>
              <a:rPr lang="ja-JP" altLang="en-US" sz="600" dirty="0" smtClean="0">
                <a:solidFill>
                  <a:srgbClr val="000000"/>
                </a:solidFill>
                <a:latin typeface="ＭＳ Ｐゴシック" panose="020B0600070205080204" pitchFamily="50" charset="-128"/>
                <a:cs typeface="Meiryo UI" pitchFamily="50" charset="-128"/>
              </a:rPr>
              <a:t>設備部門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0" name="テキスト ボックス 179"/>
          <p:cNvSpPr txBox="1"/>
          <p:nvPr/>
        </p:nvSpPr>
        <p:spPr>
          <a:xfrm>
            <a:off x="2661444"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地方公共団体</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1" name="テキスト ボックス 180"/>
          <p:cNvSpPr txBox="1"/>
          <p:nvPr/>
        </p:nvSpPr>
        <p:spPr>
          <a:xfrm>
            <a:off x="3636640"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住民等</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2" name="四角形吹き出し 181"/>
          <p:cNvSpPr/>
          <p:nvPr/>
        </p:nvSpPr>
        <p:spPr>
          <a:xfrm>
            <a:off x="3281958" y="3419720"/>
            <a:ext cx="504056" cy="144016"/>
          </a:xfrm>
          <a:prstGeom prst="wedgeRectCallout">
            <a:avLst>
              <a:gd name="adj1" fmla="val 22000"/>
              <a:gd name="adj2" fmla="val 9777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復旧済エリア</a:t>
            </a:r>
            <a:endParaRPr kumimoji="1" lang="ja-JP" altLang="en-US" sz="600" dirty="0"/>
          </a:p>
        </p:txBody>
      </p:sp>
      <p:sp>
        <p:nvSpPr>
          <p:cNvPr id="183" name="右矢印 182"/>
          <p:cNvSpPr/>
          <p:nvPr/>
        </p:nvSpPr>
        <p:spPr>
          <a:xfrm>
            <a:off x="3353966" y="392377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smtClean="0"/>
              <a:t>広報</a:t>
            </a:r>
            <a:endParaRPr kumimoji="1" lang="ja-JP" altLang="en-US" sz="600" dirty="0"/>
          </a:p>
        </p:txBody>
      </p:sp>
      <p:sp>
        <p:nvSpPr>
          <p:cNvPr id="185" name="四角形吹き出し 184"/>
          <p:cNvSpPr/>
          <p:nvPr/>
        </p:nvSpPr>
        <p:spPr>
          <a:xfrm>
            <a:off x="1244408" y="3520058"/>
            <a:ext cx="504056" cy="144016"/>
          </a:xfrm>
          <a:prstGeom prst="wedgeRectCallout">
            <a:avLst>
              <a:gd name="adj1" fmla="val -23352"/>
              <a:gd name="adj2" fmla="val 14539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車両通行止め</a:t>
            </a:r>
            <a:endParaRPr kumimoji="1" lang="ja-JP" altLang="en-US" sz="600" dirty="0"/>
          </a:p>
        </p:txBody>
      </p:sp>
      <p:sp>
        <p:nvSpPr>
          <p:cNvPr id="186" name="テキスト ボックス 185"/>
          <p:cNvSpPr txBox="1"/>
          <p:nvPr/>
        </p:nvSpPr>
        <p:spPr>
          <a:xfrm>
            <a:off x="7127000" y="3923764"/>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7" name="テキスト ボックス 186"/>
          <p:cNvSpPr txBox="1"/>
          <p:nvPr/>
        </p:nvSpPr>
        <p:spPr>
          <a:xfrm>
            <a:off x="7739216" y="3956397"/>
            <a:ext cx="864096" cy="92333"/>
          </a:xfrm>
          <a:prstGeom prst="rect">
            <a:avLst/>
          </a:prstGeom>
          <a:solidFill>
            <a:schemeClr val="bg1"/>
          </a:solidFill>
          <a:ln>
            <a:noFill/>
            <a:prstDash val="solid"/>
          </a:ln>
        </p:spPr>
        <p:txBody>
          <a:bodyPr wrap="square" lIns="0" tIns="0" rIns="0" bIns="0"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DIG</a:t>
            </a:r>
            <a:r>
              <a:rPr lang="ja-JP" altLang="en-US" sz="600" dirty="0" smtClean="0">
                <a:solidFill>
                  <a:srgbClr val="000000"/>
                </a:solidFill>
                <a:latin typeface="ＭＳ Ｐゴシック" panose="020B0600070205080204" pitchFamily="50" charset="-128"/>
                <a:cs typeface="Meiryo UI" pitchFamily="50" charset="-128"/>
              </a:rPr>
              <a:t>（災害図上）訓練</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188" name="Picture 10"/>
          <p:cNvPicPr>
            <a:picLocks noChangeArrowheads="1"/>
          </p:cNvPicPr>
          <p:nvPr/>
        </p:nvPicPr>
        <p:blipFill>
          <a:blip r:embed="rId10" cstate="print"/>
          <a:srcRect/>
          <a:stretch>
            <a:fillRect/>
          </a:stretch>
        </p:blipFill>
        <p:spPr bwMode="auto">
          <a:xfrm>
            <a:off x="1405515" y="6121871"/>
            <a:ext cx="344215" cy="370820"/>
          </a:xfrm>
          <a:prstGeom prst="rect">
            <a:avLst/>
          </a:prstGeom>
          <a:noFill/>
          <a:ln w="9525">
            <a:noFill/>
            <a:miter lim="800000"/>
            <a:headEnd/>
            <a:tailEnd/>
          </a:ln>
          <a:effectLst/>
        </p:spPr>
      </p:pic>
      <p:pic>
        <p:nvPicPr>
          <p:cNvPr id="189" name="Picture 12"/>
          <p:cNvPicPr>
            <a:picLocks noChangeArrowheads="1"/>
          </p:cNvPicPr>
          <p:nvPr/>
        </p:nvPicPr>
        <p:blipFill>
          <a:blip r:embed="rId11" cstate="print"/>
          <a:srcRect/>
          <a:stretch>
            <a:fillRect/>
          </a:stretch>
        </p:blipFill>
        <p:spPr bwMode="auto">
          <a:xfrm>
            <a:off x="1026424" y="6132651"/>
            <a:ext cx="360040" cy="360040"/>
          </a:xfrm>
          <a:prstGeom prst="rect">
            <a:avLst/>
          </a:prstGeom>
          <a:noFill/>
          <a:ln w="9525">
            <a:noFill/>
            <a:miter lim="800000"/>
            <a:headEnd/>
            <a:tailEnd/>
          </a:ln>
          <a:effectLst/>
        </p:spPr>
      </p:pic>
      <p:pic>
        <p:nvPicPr>
          <p:cNvPr id="190" name="Picture 13"/>
          <p:cNvPicPr>
            <a:picLocks noChangeArrowheads="1"/>
          </p:cNvPicPr>
          <p:nvPr/>
        </p:nvPicPr>
        <p:blipFill>
          <a:blip r:embed="rId12" cstate="print"/>
          <a:srcRect/>
          <a:stretch>
            <a:fillRect/>
          </a:stretch>
        </p:blipFill>
        <p:spPr bwMode="auto">
          <a:xfrm>
            <a:off x="1765555" y="6171967"/>
            <a:ext cx="360040" cy="320724"/>
          </a:xfrm>
          <a:prstGeom prst="rect">
            <a:avLst/>
          </a:prstGeom>
          <a:noFill/>
          <a:ln w="9525">
            <a:noFill/>
            <a:miter lim="800000"/>
            <a:headEnd/>
            <a:tailEnd/>
          </a:ln>
          <a:effectLst/>
        </p:spPr>
      </p:pic>
      <p:pic>
        <p:nvPicPr>
          <p:cNvPr id="191" name="図 190"/>
          <p:cNvPicPr/>
          <p:nvPr/>
        </p:nvPicPr>
        <p:blipFill rotWithShape="1">
          <a:blip r:embed="rId13" cstate="print">
            <a:extLst>
              <a:ext uri="{28A0092B-C50C-407E-A947-70E740481C1C}">
                <a14:useLocalDpi xmlns:a14="http://schemas.microsoft.com/office/drawing/2010/main" val="0"/>
              </a:ext>
            </a:extLst>
          </a:blip>
          <a:srcRect t="11367" b="2720"/>
          <a:stretch/>
        </p:blipFill>
        <p:spPr>
          <a:xfrm>
            <a:off x="2682608" y="5843365"/>
            <a:ext cx="576064" cy="640670"/>
          </a:xfrm>
          <a:prstGeom prst="rect">
            <a:avLst/>
          </a:prstGeom>
        </p:spPr>
      </p:pic>
      <p:pic>
        <p:nvPicPr>
          <p:cNvPr id="192" name="Picture 14"/>
          <p:cNvPicPr>
            <a:picLocks noChangeArrowheads="1"/>
          </p:cNvPicPr>
          <p:nvPr/>
        </p:nvPicPr>
        <p:blipFill>
          <a:blip r:embed="rId14" cstate="print"/>
          <a:srcRect/>
          <a:stretch>
            <a:fillRect/>
          </a:stretch>
        </p:blipFill>
        <p:spPr bwMode="auto">
          <a:xfrm>
            <a:off x="4554816" y="5339309"/>
            <a:ext cx="360762" cy="360040"/>
          </a:xfrm>
          <a:prstGeom prst="rect">
            <a:avLst/>
          </a:prstGeom>
          <a:noFill/>
          <a:ln w="9525">
            <a:noFill/>
            <a:miter lim="800000"/>
            <a:headEnd/>
            <a:tailEnd/>
          </a:ln>
          <a:effectLst/>
        </p:spPr>
      </p:pic>
      <p:pic>
        <p:nvPicPr>
          <p:cNvPr id="193" name="Picture 16" descr="http://ys2001hp.web.fc2.com/gazo-hinan_zukigou.jpg"/>
          <p:cNvPicPr>
            <a:picLocks noChangeAspect="1" noChangeArrowheads="1"/>
          </p:cNvPicPr>
          <p:nvPr/>
        </p:nvPicPr>
        <p:blipFill>
          <a:blip r:embed="rId15" cstate="print"/>
          <a:srcRect/>
          <a:stretch>
            <a:fillRect/>
          </a:stretch>
        </p:blipFill>
        <p:spPr bwMode="auto">
          <a:xfrm>
            <a:off x="4592960" y="5877272"/>
            <a:ext cx="360040" cy="360040"/>
          </a:xfrm>
          <a:prstGeom prst="rect">
            <a:avLst/>
          </a:prstGeom>
          <a:noFill/>
        </p:spPr>
      </p:pic>
      <p:sp>
        <p:nvSpPr>
          <p:cNvPr id="198" name="テキスト ボックス 197"/>
          <p:cNvSpPr txBox="1"/>
          <p:nvPr/>
        </p:nvSpPr>
        <p:spPr>
          <a:xfrm>
            <a:off x="1242448" y="6438481"/>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99" name="テキスト ボックス 198"/>
          <p:cNvSpPr txBox="1"/>
          <p:nvPr/>
        </p:nvSpPr>
        <p:spPr>
          <a:xfrm>
            <a:off x="2538592" y="6424192"/>
            <a:ext cx="864096" cy="184666"/>
          </a:xfrm>
          <a:prstGeom prst="rect">
            <a:avLst/>
          </a:prstGeom>
          <a:noFill/>
          <a:ln>
            <a:noFill/>
            <a:prstDash val="solid"/>
          </a:ln>
        </p:spPr>
        <p:txBody>
          <a:bodyPr wrap="square"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X</a:t>
            </a:r>
            <a:r>
              <a:rPr lang="ja-JP" altLang="en-US" sz="600" dirty="0" smtClean="0">
                <a:solidFill>
                  <a:srgbClr val="000000"/>
                </a:solidFill>
                <a:latin typeface="ＭＳ Ｐゴシック" panose="020B0600070205080204" pitchFamily="50" charset="-128"/>
                <a:cs typeface="Meiryo UI" pitchFamily="50" charset="-128"/>
              </a:rPr>
              <a:t>バンド</a:t>
            </a:r>
            <a:r>
              <a:rPr lang="en-US" altLang="ja-JP" sz="600" dirty="0" smtClean="0">
                <a:solidFill>
                  <a:srgbClr val="000000"/>
                </a:solidFill>
                <a:latin typeface="ＭＳ Ｐゴシック" panose="020B0600070205080204" pitchFamily="50" charset="-128"/>
                <a:cs typeface="Meiryo UI" pitchFamily="50" charset="-128"/>
              </a:rPr>
              <a:t>MP</a:t>
            </a:r>
            <a:r>
              <a:rPr lang="ja-JP" altLang="en-US" sz="600" dirty="0" smtClean="0">
                <a:solidFill>
                  <a:srgbClr val="000000"/>
                </a:solidFill>
                <a:latin typeface="ＭＳ Ｐゴシック" panose="020B0600070205080204" pitchFamily="50" charset="-128"/>
                <a:cs typeface="Meiryo UI" pitchFamily="50" charset="-128"/>
              </a:rPr>
              <a:t>レーダ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0" name="テキスト ボックス 199"/>
          <p:cNvSpPr txBox="1"/>
          <p:nvPr/>
        </p:nvSpPr>
        <p:spPr>
          <a:xfrm>
            <a:off x="4554816" y="5699349"/>
            <a:ext cx="36004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道路</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1" name="テキスト ボックス 200"/>
          <p:cNvSpPr txBox="1"/>
          <p:nvPr/>
        </p:nvSpPr>
        <p:spPr>
          <a:xfrm>
            <a:off x="4592960" y="6237312"/>
            <a:ext cx="432048"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避難所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4" name="Rectangle 189"/>
          <p:cNvSpPr>
            <a:spLocks noChangeArrowheads="1"/>
          </p:cNvSpPr>
          <p:nvPr/>
        </p:nvSpPr>
        <p:spPr bwMode="auto">
          <a:xfrm>
            <a:off x="8710117" y="2481124"/>
            <a:ext cx="995411" cy="1811972"/>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100" dirty="0">
                <a:solidFill>
                  <a:srgbClr val="FF0000"/>
                </a:solidFill>
                <a:latin typeface="ＭＳ Ｐゴシック" panose="020B0600070205080204" pitchFamily="50" charset="-128"/>
              </a:rPr>
              <a:t>コンテスト</a:t>
            </a:r>
            <a:r>
              <a:rPr lang="ja-JP" altLang="en-US" sz="1100" dirty="0" smtClean="0">
                <a:solidFill>
                  <a:srgbClr val="FF0000"/>
                </a:solidFill>
              </a:rPr>
              <a:t>によるアプリケーション</a:t>
            </a:r>
            <a:endParaRPr lang="en-US" altLang="ja-JP" sz="1100" dirty="0" smtClean="0">
              <a:solidFill>
                <a:srgbClr val="FF0000"/>
              </a:solidFill>
            </a:endParaRPr>
          </a:p>
          <a:p>
            <a:pPr algn="ctr"/>
            <a:r>
              <a:rPr lang="ja-JP" altLang="en-US" sz="1000" dirty="0" smtClean="0"/>
              <a:t>・開発者サイト</a:t>
            </a:r>
            <a:endParaRPr lang="ja-JP" altLang="en-US" sz="1000" dirty="0"/>
          </a:p>
        </p:txBody>
      </p:sp>
      <p:sp>
        <p:nvSpPr>
          <p:cNvPr id="205" name="角丸四角形 57"/>
          <p:cNvSpPr>
            <a:spLocks noChangeArrowheads="1"/>
          </p:cNvSpPr>
          <p:nvPr/>
        </p:nvSpPr>
        <p:spPr bwMode="gray">
          <a:xfrm>
            <a:off x="8710118" y="2233819"/>
            <a:ext cx="995410" cy="229311"/>
          </a:xfrm>
          <a:prstGeom prst="roundRect">
            <a:avLst>
              <a:gd name="adj" fmla="val 12535"/>
            </a:avLst>
          </a:prstGeom>
          <a:ln>
            <a:solidFill>
              <a:srgbClr val="FF0000"/>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開発者</a:t>
            </a:r>
            <a:endParaRPr lang="ja-JP" altLang="en-US" sz="1050" dirty="0"/>
          </a:p>
        </p:txBody>
      </p:sp>
      <p:sp>
        <p:nvSpPr>
          <p:cNvPr id="82" name="テキスト ボックス 81"/>
          <p:cNvSpPr txBox="1"/>
          <p:nvPr/>
        </p:nvSpPr>
        <p:spPr>
          <a:xfrm>
            <a:off x="5125530" y="5224468"/>
            <a:ext cx="1296000" cy="1353600"/>
          </a:xfrm>
          <a:prstGeom prst="rect">
            <a:avLst/>
          </a:prstGeom>
          <a:solidFill>
            <a:schemeClr val="bg1"/>
          </a:solidFill>
          <a:ln>
            <a:solidFill>
              <a:schemeClr val="tx1"/>
            </a:solidFill>
            <a:prstDash val="solid"/>
          </a:ln>
        </p:spPr>
        <p:txBody>
          <a:bodyPr wrap="square" rtlCol="0">
            <a:noAutofit/>
          </a:bodyPr>
          <a:lstStyle/>
          <a:p>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静的情報</a:t>
            </a:r>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　</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・自治体が保有する防災・災害関連情報</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　施設情報等）</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900" dirty="0" smtClean="0">
              <a:latin typeface="ＭＳ Ｐゴシック" panose="020B0600070205080204" pitchFamily="50" charset="-128"/>
              <a:cs typeface="Meiryo UI" pitchFamily="50" charset="-128"/>
            </a:endParaRPr>
          </a:p>
        </p:txBody>
      </p:sp>
      <p:sp>
        <p:nvSpPr>
          <p:cNvPr id="84" name="テキスト ボックス 83"/>
          <p:cNvSpPr txBox="1"/>
          <p:nvPr/>
        </p:nvSpPr>
        <p:spPr>
          <a:xfrm>
            <a:off x="655834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a:latin typeface="ＭＳ Ｐゴシック" panose="020B0600070205080204" pitchFamily="50" charset="-128"/>
                <a:cs typeface="Meiryo UI" pitchFamily="50" charset="-128"/>
              </a:rPr>
              <a:t>国</a:t>
            </a:r>
            <a:r>
              <a:rPr lang="ja-JP" altLang="en-US" sz="900" dirty="0" smtClean="0">
                <a:latin typeface="ＭＳ Ｐゴシック" panose="020B0600070205080204" pitchFamily="50" charset="-128"/>
                <a:cs typeface="Meiryo UI" pitchFamily="50" charset="-128"/>
              </a:rPr>
              <a:t>が保有する防災・災害関連</a:t>
            </a:r>
            <a:r>
              <a:rPr lang="ja-JP" altLang="en-US" sz="900" dirty="0">
                <a:latin typeface="ＭＳ Ｐゴシック" panose="020B0600070205080204" pitchFamily="50" charset="-128"/>
                <a:cs typeface="Meiryo UI" pitchFamily="50" charset="-128"/>
              </a:rPr>
              <a:t>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（各種シミュレーション情報等）</a:t>
            </a:r>
            <a:endParaRPr lang="en-US" altLang="ja-JP" sz="900" dirty="0" smtClean="0">
              <a:latin typeface="ＭＳ Ｐゴシック" panose="020B0600070205080204" pitchFamily="50" charset="-128"/>
              <a:cs typeface="Meiryo UI" pitchFamily="50" charset="-128"/>
            </a:endParaRPr>
          </a:p>
        </p:txBody>
      </p:sp>
      <p:sp>
        <p:nvSpPr>
          <p:cNvPr id="85" name="テキスト ボックス 84"/>
          <p:cNvSpPr txBox="1"/>
          <p:nvPr/>
        </p:nvSpPr>
        <p:spPr>
          <a:xfrm>
            <a:off x="799850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その他、統計情報等や防災・災害関連情報</a:t>
            </a:r>
            <a:endParaRPr lang="en-US" altLang="ja-JP" sz="900" dirty="0" smtClean="0">
              <a:latin typeface="ＭＳ Ｐゴシック" panose="020B0600070205080204" pitchFamily="50" charset="-128"/>
              <a:cs typeface="Meiryo UI" pitchFamily="50" charset="-128"/>
            </a:endParaRPr>
          </a:p>
        </p:txBody>
      </p:sp>
      <p:sp>
        <p:nvSpPr>
          <p:cNvPr id="86" name="角丸四角形 57"/>
          <p:cNvSpPr>
            <a:spLocks noChangeArrowheads="1"/>
          </p:cNvSpPr>
          <p:nvPr/>
        </p:nvSpPr>
        <p:spPr bwMode="gray">
          <a:xfrm>
            <a:off x="655834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内閣府（防災担当）</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角丸四角形 57"/>
          <p:cNvSpPr>
            <a:spLocks noChangeArrowheads="1"/>
          </p:cNvSpPr>
          <p:nvPr/>
        </p:nvSpPr>
        <p:spPr bwMode="gray">
          <a:xfrm>
            <a:off x="799850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その他</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8" name="角丸四角形 57"/>
          <p:cNvSpPr>
            <a:spLocks noChangeArrowheads="1"/>
          </p:cNvSpPr>
          <p:nvPr/>
        </p:nvSpPr>
        <p:spPr bwMode="gray">
          <a:xfrm>
            <a:off x="5118180" y="6637421"/>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地方自治体（茨城県）</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89" name="Picture 20" descr="http://www.pref.ibaraki.jp/close_up/cl0907_03/images/01.jpg"/>
          <p:cNvPicPr>
            <a:picLocks noChangeAspect="1" noChangeArrowheads="1"/>
          </p:cNvPicPr>
          <p:nvPr/>
        </p:nvPicPr>
        <p:blipFill>
          <a:blip r:embed="rId16" cstate="print"/>
          <a:srcRect l="48383" b="-798"/>
          <a:stretch>
            <a:fillRect/>
          </a:stretch>
        </p:blipFill>
        <p:spPr bwMode="auto">
          <a:xfrm>
            <a:off x="5398194" y="5945181"/>
            <a:ext cx="707526" cy="538854"/>
          </a:xfrm>
          <a:prstGeom prst="rect">
            <a:avLst/>
          </a:prstGeom>
          <a:noFill/>
        </p:spPr>
      </p:pic>
      <p:pic>
        <p:nvPicPr>
          <p:cNvPr id="90" name="Picture 21"/>
          <p:cNvPicPr>
            <a:picLocks noChangeAspect="1" noChangeArrowheads="1"/>
          </p:cNvPicPr>
          <p:nvPr/>
        </p:nvPicPr>
        <p:blipFill>
          <a:blip r:embed="rId17" cstate="print"/>
          <a:srcRect l="55311" t="2044" r="23521" b="67296"/>
          <a:stretch>
            <a:fillRect/>
          </a:stretch>
        </p:blipFill>
        <p:spPr bwMode="auto">
          <a:xfrm>
            <a:off x="6906043" y="5984589"/>
            <a:ext cx="504056" cy="487796"/>
          </a:xfrm>
          <a:prstGeom prst="rect">
            <a:avLst/>
          </a:prstGeom>
          <a:noFill/>
          <a:ln w="9525">
            <a:noFill/>
            <a:miter lim="800000"/>
            <a:headEnd/>
            <a:tailEnd/>
          </a:ln>
          <a:effectLst/>
        </p:spPr>
      </p:pic>
      <p:sp>
        <p:nvSpPr>
          <p:cNvPr id="91" name="テキスト ボックス 90"/>
          <p:cNvSpPr txBox="1"/>
          <p:nvPr/>
        </p:nvSpPr>
        <p:spPr>
          <a:xfrm>
            <a:off x="6810220" y="643371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想定震度</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92" name="Picture 22"/>
          <p:cNvPicPr>
            <a:picLocks noChangeArrowheads="1"/>
          </p:cNvPicPr>
          <p:nvPr/>
        </p:nvPicPr>
        <p:blipFill>
          <a:blip r:embed="rId18" cstate="print"/>
          <a:srcRect/>
          <a:stretch>
            <a:fillRect/>
          </a:stretch>
        </p:blipFill>
        <p:spPr bwMode="auto">
          <a:xfrm>
            <a:off x="8377486" y="5855922"/>
            <a:ext cx="581305" cy="568723"/>
          </a:xfrm>
          <a:prstGeom prst="rect">
            <a:avLst/>
          </a:prstGeom>
          <a:noFill/>
          <a:ln w="9525">
            <a:noFill/>
            <a:miter lim="800000"/>
            <a:headEnd/>
            <a:tailEnd/>
          </a:ln>
          <a:effectLst/>
        </p:spPr>
      </p:pic>
      <p:sp>
        <p:nvSpPr>
          <p:cNvPr id="93" name="テキスト ボックス 92"/>
          <p:cNvSpPr txBox="1"/>
          <p:nvPr/>
        </p:nvSpPr>
        <p:spPr>
          <a:xfrm>
            <a:off x="5773530" y="643649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ハザードマップ</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4" name="テキスト ボックス 93"/>
          <p:cNvSpPr txBox="1"/>
          <p:nvPr/>
        </p:nvSpPr>
        <p:spPr>
          <a:xfrm>
            <a:off x="8280780" y="639340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統計情報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5" name="テキスト ボックス 9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④防災</a:t>
            </a:r>
            <a:r>
              <a:rPr lang="ja-JP" altLang="en-US" sz="2000" dirty="0" smtClean="0">
                <a:latin typeface="+mn-ea"/>
              </a:rPr>
              <a:t>実証</a:t>
            </a:r>
            <a:endParaRPr kumimoji="1" lang="en-US" altLang="ja-JP" sz="2000" dirty="0" smtClean="0">
              <a:latin typeface="+mn-ea"/>
            </a:endParaRPr>
          </a:p>
        </p:txBody>
      </p:sp>
      <p:sp>
        <p:nvSpPr>
          <p:cNvPr id="96" name="二等辺三角形 95"/>
          <p:cNvSpPr/>
          <p:nvPr/>
        </p:nvSpPr>
        <p:spPr>
          <a:xfrm>
            <a:off x="6830436" y="4365104"/>
            <a:ext cx="168710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a:off x="2698444" y="4382356"/>
            <a:ext cx="1616908" cy="198772"/>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a:off x="8706282" y="4365103"/>
            <a:ext cx="999246" cy="216025"/>
          </a:xfrm>
          <a:prstGeom prst="triangl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451187" y="2486971"/>
            <a:ext cx="2454855" cy="1805736"/>
          </a:xfrm>
          <a:prstGeom prst="rect">
            <a:avLst/>
          </a:prstGeom>
          <a:solidFill>
            <a:schemeClr val="bg1"/>
          </a:solidFill>
          <a:ln>
            <a:solidFill>
              <a:schemeClr val="tx1"/>
            </a:solidFill>
            <a:prstDash val="solid"/>
          </a:ln>
        </p:spPr>
        <p:txBody>
          <a:bodyPr wrap="square" rtlCol="0">
            <a:noAutofit/>
          </a:bodyPr>
          <a:lstStyle/>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03" name="テキスト ボックス 102"/>
          <p:cNvSpPr txBox="1"/>
          <p:nvPr/>
        </p:nvSpPr>
        <p:spPr>
          <a:xfrm>
            <a:off x="4448944" y="2486971"/>
            <a:ext cx="1239152"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企業</a:t>
            </a:r>
            <a:r>
              <a:rPr lang="en-US" altLang="ja-JP" sz="900" dirty="0" smtClean="0">
                <a:latin typeface="ＭＳ Ｐゴシック" panose="020B0600070205080204" pitchFamily="50" charset="-128"/>
                <a:cs typeface="Meiryo UI" pitchFamily="50" charset="-128"/>
              </a:rPr>
              <a:t>BCP</a:t>
            </a:r>
            <a:r>
              <a:rPr lang="ja-JP" altLang="en-US" sz="900" dirty="0" smtClean="0">
                <a:latin typeface="ＭＳ Ｐゴシック" panose="020B0600070205080204" pitchFamily="50" charset="-128"/>
                <a:cs typeface="Meiryo UI" pitchFamily="50" charset="-128"/>
              </a:rPr>
              <a:t>の精緻化</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①事務所・店舗等のリスク評価</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②サプライチェーンのリスク分析</a:t>
            </a:r>
            <a:endParaRPr lang="en-US" altLang="ja-JP" sz="900" dirty="0" smtClean="0">
              <a:latin typeface="ＭＳ Ｐゴシック" panose="020B0600070205080204" pitchFamily="50" charset="-128"/>
              <a:cs typeface="Meiryo UI" pitchFamily="50" charset="-128"/>
            </a:endParaRPr>
          </a:p>
          <a:p>
            <a:pPr marL="88900" indent="-88900">
              <a:buFont typeface="Wingdings" pitchFamily="2" charset="2"/>
              <a:buChar char="Ø"/>
            </a:pPr>
            <a:r>
              <a:rPr lang="ja-JP" altLang="en-US" sz="800" dirty="0" smtClean="0"/>
              <a:t>自治体保有の</a:t>
            </a:r>
            <a:r>
              <a:rPr lang="ja-JP" altLang="ja-JP" sz="800" dirty="0" smtClean="0"/>
              <a:t>被害シミュレーションデータ</a:t>
            </a:r>
            <a:r>
              <a:rPr lang="ja-JP" altLang="en-US" sz="800" dirty="0" smtClean="0"/>
              <a:t>を活用した</a:t>
            </a:r>
            <a:r>
              <a:rPr lang="ja-JP" altLang="ja-JP" sz="800" dirty="0" smtClean="0"/>
              <a:t>詳細なリスクの検討</a:t>
            </a:r>
            <a:r>
              <a:rPr lang="ja-JP" altLang="en-US" sz="800" dirty="0" smtClean="0"/>
              <a:t>等</a:t>
            </a:r>
            <a:endParaRPr lang="en-US" altLang="ja-JP" sz="900" dirty="0" smtClean="0">
              <a:latin typeface="ＭＳ Ｐゴシック" panose="020B0600070205080204" pitchFamily="50" charset="-128"/>
              <a:cs typeface="Meiryo UI" pitchFamily="50" charset="-128"/>
            </a:endParaRPr>
          </a:p>
        </p:txBody>
      </p:sp>
      <p:pic>
        <p:nvPicPr>
          <p:cNvPr id="104" name="図 17"/>
          <p:cNvPicPr>
            <a:picLocks noChangeAspect="1"/>
          </p:cNvPicPr>
          <p:nvPr/>
        </p:nvPicPr>
        <p:blipFill>
          <a:blip r:embed="rId19" cstate="print"/>
          <a:srcRect l="366" t="67587" r="51306" b="1000"/>
          <a:stretch>
            <a:fillRect/>
          </a:stretch>
        </p:blipFill>
        <p:spPr bwMode="auto">
          <a:xfrm>
            <a:off x="4736976" y="3800069"/>
            <a:ext cx="470191" cy="352643"/>
          </a:xfrm>
          <a:prstGeom prst="rect">
            <a:avLst/>
          </a:prstGeom>
          <a:noFill/>
        </p:spPr>
      </p:pic>
      <p:sp>
        <p:nvSpPr>
          <p:cNvPr id="105" name="テキスト ボックス 104"/>
          <p:cNvSpPr txBox="1"/>
          <p:nvPr/>
        </p:nvSpPr>
        <p:spPr>
          <a:xfrm>
            <a:off x="5636928" y="2486971"/>
            <a:ext cx="1202259"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防災</a:t>
            </a:r>
            <a:r>
              <a:rPr lang="ja-JP" altLang="en-US" sz="900" dirty="0">
                <a:latin typeface="ＭＳ Ｐゴシック" panose="020B0600070205080204" pitchFamily="50" charset="-128"/>
                <a:cs typeface="Meiryo UI" pitchFamily="50" charset="-128"/>
              </a:rPr>
              <a:t>関連アプリ</a:t>
            </a:r>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
            </a:r>
            <a:br>
              <a:rPr lang="en-US" altLang="ja-JP" sz="900" dirty="0" smtClean="0">
                <a:latin typeface="ＭＳ Ｐゴシック" panose="020B0600070205080204" pitchFamily="50" charset="-128"/>
                <a:cs typeface="Meiryo UI" pitchFamily="50" charset="-128"/>
              </a:rPr>
            </a:br>
            <a:r>
              <a:rPr lang="ja-JP" altLang="en-US" sz="900" dirty="0" smtClean="0">
                <a:latin typeface="ＭＳ Ｐゴシック" panose="020B0600070205080204" pitchFamily="50" charset="-128"/>
                <a:cs typeface="Meiryo UI" pitchFamily="50" charset="-128"/>
              </a:rPr>
              <a:t>サービス</a:t>
            </a:r>
            <a:r>
              <a:rPr lang="ja-JP" altLang="en-US" sz="900" dirty="0">
                <a:latin typeface="ＭＳ Ｐゴシック" panose="020B0600070205080204" pitchFamily="50" charset="-128"/>
                <a:cs typeface="Meiryo UI" pitchFamily="50" charset="-128"/>
              </a:rPr>
              <a:t>開発</a:t>
            </a:r>
            <a:endParaRPr lang="en-US" altLang="ja-JP" sz="900" dirty="0">
              <a:latin typeface="ＭＳ Ｐゴシック" panose="020B0600070205080204" pitchFamily="50" charset="-128"/>
              <a:cs typeface="Meiryo UI" pitchFamily="50" charset="-128"/>
            </a:endParaRPr>
          </a:p>
          <a:p>
            <a:pPr marL="88900" indent="-88900"/>
            <a:r>
              <a:rPr lang="ja-JP" altLang="en-US" sz="900" dirty="0">
                <a:latin typeface="ＭＳ Ｐゴシック" panose="020B0600070205080204" pitchFamily="50" charset="-128"/>
                <a:cs typeface="Meiryo UI" pitchFamily="50" charset="-128"/>
              </a:rPr>
              <a:t>①帰宅支援</a:t>
            </a:r>
            <a:r>
              <a:rPr lang="ja-JP" altLang="en-US" sz="900" dirty="0" smtClean="0">
                <a:latin typeface="ＭＳ Ｐゴシック" panose="020B0600070205080204" pitchFamily="50" charset="-128"/>
                <a:cs typeface="Meiryo UI" pitchFamily="50" charset="-128"/>
              </a:rPr>
              <a:t>マップサービス</a:t>
            </a:r>
            <a:endParaRPr lang="en-US" altLang="ja-JP" sz="900" dirty="0" smtClean="0">
              <a:latin typeface="ＭＳ Ｐゴシック" panose="020B0600070205080204" pitchFamily="50" charset="-128"/>
              <a:cs typeface="Meiryo UI" pitchFamily="50" charset="-128"/>
            </a:endParaRPr>
          </a:p>
          <a:p>
            <a:pPr marL="92075" indent="-92075">
              <a:buFont typeface="Wingdings" pitchFamily="2" charset="2"/>
              <a:buChar char="Ø"/>
            </a:pPr>
            <a:r>
              <a:rPr lang="ja-JP" altLang="ja-JP" sz="800" dirty="0" smtClean="0"/>
              <a:t>自治体保有データ</a:t>
            </a:r>
            <a:r>
              <a:rPr lang="ja-JP" altLang="en-US" sz="800" dirty="0" smtClean="0"/>
              <a:t>を</a:t>
            </a:r>
            <a:r>
              <a:rPr lang="ja-JP" altLang="ja-JP" sz="800" dirty="0" smtClean="0"/>
              <a:t>活用</a:t>
            </a:r>
            <a:r>
              <a:rPr lang="ja-JP" altLang="en-US" sz="800" dirty="0"/>
              <a:t>した</a:t>
            </a:r>
            <a:r>
              <a:rPr lang="ja-JP" altLang="ja-JP" sz="800" dirty="0" smtClean="0"/>
              <a:t>有益なアプリ・サービス</a:t>
            </a:r>
            <a:r>
              <a:rPr lang="ja-JP" altLang="en-US" sz="800" dirty="0" smtClean="0"/>
              <a:t>の</a:t>
            </a:r>
            <a:r>
              <a:rPr lang="ja-JP" altLang="ja-JP" sz="800" dirty="0" smtClean="0"/>
              <a:t>開発</a:t>
            </a:r>
            <a:r>
              <a:rPr lang="ja-JP" altLang="en-US" sz="800" dirty="0" smtClean="0"/>
              <a:t>等</a:t>
            </a:r>
            <a:endParaRPr lang="ja-JP" altLang="en-US" sz="900" dirty="0" smtClean="0">
              <a:latin typeface="ＭＳ Ｐゴシック" panose="020B0600070205080204" pitchFamily="50" charset="-128"/>
              <a:cs typeface="Meiryo UI" pitchFamily="50" charset="-128"/>
            </a:endParaRPr>
          </a:p>
        </p:txBody>
      </p:sp>
      <p:pic>
        <p:nvPicPr>
          <p:cNvPr id="106" name="Picture 7" descr="https://www.kitakumap.com/images/sample/map_01.gif"/>
          <p:cNvPicPr>
            <a:picLocks noChangeAspect="1" noChangeArrowheads="1"/>
          </p:cNvPicPr>
          <p:nvPr/>
        </p:nvPicPr>
        <p:blipFill>
          <a:blip r:embed="rId20" cstate="print"/>
          <a:srcRect/>
          <a:stretch>
            <a:fillRect/>
          </a:stretch>
        </p:blipFill>
        <p:spPr bwMode="auto">
          <a:xfrm>
            <a:off x="6040337" y="3845999"/>
            <a:ext cx="568847" cy="321708"/>
          </a:xfrm>
          <a:prstGeom prst="rect">
            <a:avLst/>
          </a:prstGeom>
          <a:noFill/>
        </p:spPr>
      </p:pic>
      <p:pic>
        <p:nvPicPr>
          <p:cNvPr id="107" name="Picture 9" descr="帰宅支援マップサービス"/>
          <p:cNvPicPr>
            <a:picLocks noChangeAspect="1" noChangeArrowheads="1"/>
          </p:cNvPicPr>
          <p:nvPr/>
        </p:nvPicPr>
        <p:blipFill>
          <a:blip r:embed="rId21" cstate="print"/>
          <a:srcRect r="15157" b="-38083"/>
          <a:stretch>
            <a:fillRect/>
          </a:stretch>
        </p:blipFill>
        <p:spPr bwMode="auto">
          <a:xfrm>
            <a:off x="5870103" y="3689508"/>
            <a:ext cx="846945" cy="130890"/>
          </a:xfrm>
          <a:prstGeom prst="rect">
            <a:avLst/>
          </a:prstGeom>
          <a:noFill/>
        </p:spPr>
      </p:pic>
      <p:pic>
        <p:nvPicPr>
          <p:cNvPr id="108" name="Picture 25" descr="C:\Users\uemuraa\AppData\Local\Microsoft\Windows\Temporary Internet Files\Content.IE5\P55BKPYZ\MC900432625[1].PNG"/>
          <p:cNvPicPr>
            <a:picLocks noChangeAspect="1" noChangeArrowheads="1"/>
          </p:cNvPicPr>
          <p:nvPr/>
        </p:nvPicPr>
        <p:blipFill>
          <a:blip r:embed="rId22" cstate="print"/>
          <a:srcRect/>
          <a:stretch>
            <a:fillRect/>
          </a:stretch>
        </p:blipFill>
        <p:spPr bwMode="auto">
          <a:xfrm>
            <a:off x="5446172" y="3665498"/>
            <a:ext cx="442932" cy="442932"/>
          </a:xfrm>
          <a:prstGeom prst="rect">
            <a:avLst/>
          </a:prstGeom>
          <a:noFill/>
        </p:spPr>
      </p:pic>
      <p:sp>
        <p:nvSpPr>
          <p:cNvPr id="109" name="テキスト ボックス 108"/>
          <p:cNvSpPr txBox="1"/>
          <p:nvPr/>
        </p:nvSpPr>
        <p:spPr>
          <a:xfrm>
            <a:off x="5313040" y="403642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民間企業</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8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1717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⑤公共交通</a:t>
            </a:r>
            <a:r>
              <a:rPr lang="ja-JP" altLang="en-US" dirty="0">
                <a:latin typeface="+mn-ea"/>
              </a:rPr>
              <a:t>実証</a:t>
            </a:r>
            <a:endParaRPr kumimoji="1" lang="en-US" altLang="ja-JP" sz="2000" dirty="0" smtClean="0">
              <a:latin typeface="+mn-ea"/>
            </a:endParaRPr>
          </a:p>
        </p:txBody>
      </p:sp>
      <p:sp>
        <p:nvSpPr>
          <p:cNvPr id="41" name="角丸四角形 40"/>
          <p:cNvSpPr/>
          <p:nvPr/>
        </p:nvSpPr>
        <p:spPr>
          <a:xfrm>
            <a:off x="4304928" y="3396976"/>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42" name="角丸四角形 41"/>
          <p:cNvSpPr/>
          <p:nvPr/>
        </p:nvSpPr>
        <p:spPr>
          <a:xfrm>
            <a:off x="4160912" y="3324968"/>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44" name="Rectangle 87"/>
          <p:cNvSpPr>
            <a:spLocks noChangeArrowheads="1"/>
          </p:cNvSpPr>
          <p:nvPr/>
        </p:nvSpPr>
        <p:spPr bwMode="auto">
          <a:xfrm>
            <a:off x="128587" y="476672"/>
            <a:ext cx="9648825" cy="1438424"/>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latin typeface="+mn-ea"/>
                <a:ea typeface="+mn-ea"/>
              </a:rPr>
              <a:t>○</a:t>
            </a:r>
            <a:r>
              <a:rPr lang="ja-JP" altLang="en-US" sz="1400" dirty="0">
                <a:solidFill>
                  <a:srgbClr val="000000"/>
                </a:solidFill>
                <a:latin typeface="+mn-ea"/>
                <a:ea typeface="+mn-ea"/>
              </a:rPr>
              <a:t>　平成</a:t>
            </a:r>
            <a:r>
              <a:rPr lang="en-US" altLang="ja-JP" sz="1400" dirty="0">
                <a:solidFill>
                  <a:srgbClr val="000000"/>
                </a:solidFill>
                <a:latin typeface="+mn-ea"/>
                <a:ea typeface="+mn-ea"/>
              </a:rPr>
              <a:t>24</a:t>
            </a:r>
            <a:r>
              <a:rPr lang="ja-JP" altLang="en-US" sz="1400" dirty="0" smtClean="0">
                <a:solidFill>
                  <a:srgbClr val="000000"/>
                </a:solidFill>
                <a:latin typeface="+mn-ea"/>
                <a:ea typeface="+mn-ea"/>
              </a:rPr>
              <a:t>年度に実施した実証を</a:t>
            </a:r>
            <a:r>
              <a:rPr lang="ja-JP" altLang="en-US" sz="1400" u="sng" dirty="0">
                <a:solidFill>
                  <a:srgbClr val="FF0000"/>
                </a:solidFill>
                <a:latin typeface="+mn-ea"/>
                <a:ea typeface="+mn-ea"/>
              </a:rPr>
              <a:t>より多くの公共交通機関に展開</a:t>
            </a:r>
            <a:r>
              <a:rPr lang="ja-JP" altLang="en-US" sz="1400" dirty="0">
                <a:solidFill>
                  <a:srgbClr val="000000"/>
                </a:solidFill>
                <a:latin typeface="+mn-ea"/>
                <a:ea typeface="+mn-ea"/>
              </a:rPr>
              <a:t>し、広範囲の公共交通機関の運行情報、駅・停留所の公共交通施設情報等をリアルタイムで提供するとともに、</a:t>
            </a:r>
            <a:r>
              <a:rPr lang="ja-JP" altLang="en-US" sz="1400" u="sng" dirty="0">
                <a:solidFill>
                  <a:srgbClr val="FF0000"/>
                </a:solidFill>
                <a:latin typeface="+mn-ea"/>
                <a:ea typeface="+mn-ea"/>
              </a:rPr>
              <a:t>混雑・事故・災害等が発生した緊急時に</a:t>
            </a:r>
            <a:r>
              <a:rPr lang="ja-JP" altLang="en-US" sz="1400" dirty="0">
                <a:solidFill>
                  <a:srgbClr val="000000"/>
                </a:solidFill>
                <a:latin typeface="+mn-ea"/>
                <a:ea typeface="+mn-ea"/>
              </a:rPr>
              <a:t>公共交通機関の利用に不自由をきたしている交通困難者や、地域の公共交通機関利用者に対して、</a:t>
            </a:r>
            <a:r>
              <a:rPr lang="ja-JP" altLang="en-US" sz="1400" u="sng" dirty="0">
                <a:solidFill>
                  <a:srgbClr val="FF0000"/>
                </a:solidFill>
                <a:latin typeface="+mn-ea"/>
                <a:ea typeface="+mn-ea"/>
              </a:rPr>
              <a:t>的確な路線選択の支援、公共交通施設内での避難誘導</a:t>
            </a:r>
            <a:r>
              <a:rPr lang="ja-JP" altLang="en-US" sz="1400" dirty="0">
                <a:solidFill>
                  <a:srgbClr val="000000"/>
                </a:solidFill>
                <a:latin typeface="+mn-ea"/>
                <a:ea typeface="+mn-ea"/>
              </a:rPr>
              <a:t>等の機能を提供する</a:t>
            </a:r>
            <a:r>
              <a:rPr lang="ja-JP" altLang="en-US" sz="1400" dirty="0" smtClean="0">
                <a:solidFill>
                  <a:srgbClr val="000000"/>
                </a:solidFill>
                <a:latin typeface="+mn-ea"/>
                <a:ea typeface="+mn-ea"/>
              </a:rPr>
              <a:t>。</a:t>
            </a:r>
            <a:endParaRPr lang="en-US" altLang="ja-JP" sz="1400" dirty="0" smtClean="0">
              <a:solidFill>
                <a:srgbClr val="000000"/>
              </a:solidFill>
              <a:latin typeface="+mn-ea"/>
              <a:ea typeface="+mn-ea"/>
            </a:endParaRPr>
          </a:p>
          <a:p>
            <a:pPr marL="177800" indent="-177800">
              <a:spcBef>
                <a:spcPct val="20000"/>
              </a:spcBef>
            </a:pPr>
            <a:r>
              <a:rPr lang="ja-JP" altLang="en-US" sz="1400" dirty="0" smtClean="0">
                <a:solidFill>
                  <a:srgbClr val="000000"/>
                </a:solidFill>
                <a:latin typeface="+mn-ea"/>
                <a:ea typeface="+mn-ea"/>
              </a:rPr>
              <a:t>○　また</a:t>
            </a:r>
            <a:r>
              <a:rPr lang="ja-JP" altLang="en-US" sz="1400" dirty="0">
                <a:solidFill>
                  <a:srgbClr val="000000"/>
                </a:solidFill>
                <a:latin typeface="+mn-ea"/>
                <a:ea typeface="+mn-ea"/>
              </a:rPr>
              <a:t>、</a:t>
            </a:r>
            <a:r>
              <a:rPr lang="ja-JP" altLang="en-US" sz="1400" u="sng" dirty="0" smtClean="0">
                <a:solidFill>
                  <a:srgbClr val="FF0000"/>
                </a:solidFill>
                <a:latin typeface="+mn-ea"/>
                <a:ea typeface="+mn-ea"/>
              </a:rPr>
              <a:t>広範囲の公共交通機関の運行状況、および駅や空港の施設・環境等に関する静的情報・リアルタイム情報を提供</a:t>
            </a:r>
            <a:r>
              <a:rPr lang="ja-JP" altLang="en-US" sz="1400" dirty="0" smtClean="0">
                <a:solidFill>
                  <a:srgbClr val="000000"/>
                </a:solidFill>
                <a:latin typeface="+mn-ea"/>
                <a:ea typeface="+mn-ea"/>
              </a:rPr>
              <a:t>するにあたり、</a:t>
            </a:r>
            <a:r>
              <a:rPr lang="ja-JP" altLang="en-US" sz="1400" u="sng" dirty="0" smtClean="0">
                <a:solidFill>
                  <a:srgbClr val="FF0000"/>
                </a:solidFill>
                <a:latin typeface="+mn-ea"/>
                <a:ea typeface="+mn-ea"/>
              </a:rPr>
              <a:t>情報</a:t>
            </a:r>
            <a:r>
              <a:rPr lang="ja-JP" altLang="en-US" sz="1400" u="sng" dirty="0">
                <a:solidFill>
                  <a:srgbClr val="FF0000"/>
                </a:solidFill>
                <a:latin typeface="+mn-ea"/>
                <a:ea typeface="+mn-ea"/>
              </a:rPr>
              <a:t>提供に関する手順、権利・責任分界点等を</a:t>
            </a:r>
            <a:r>
              <a:rPr lang="ja-JP" altLang="en-US" sz="1400" u="sng" dirty="0" smtClean="0">
                <a:solidFill>
                  <a:srgbClr val="FF0000"/>
                </a:solidFill>
                <a:latin typeface="+mn-ea"/>
                <a:ea typeface="+mn-ea"/>
              </a:rPr>
              <a:t>整理する。</a:t>
            </a:r>
            <a:endParaRPr lang="ja-JP" altLang="en-US" sz="1400" dirty="0">
              <a:solidFill>
                <a:srgbClr val="000000"/>
              </a:solidFill>
              <a:latin typeface="+mn-ea"/>
              <a:ea typeface="+mn-ea"/>
            </a:endParaRPr>
          </a:p>
        </p:txBody>
      </p:sp>
      <p:sp>
        <p:nvSpPr>
          <p:cNvPr id="45" name="大かっこ 44"/>
          <p:cNvSpPr/>
          <p:nvPr/>
        </p:nvSpPr>
        <p:spPr>
          <a:xfrm>
            <a:off x="1225266" y="1946078"/>
            <a:ext cx="8552148" cy="105087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100" dirty="0">
                <a:latin typeface="+mn-ea"/>
              </a:rPr>
              <a:t>実施主体：　</a:t>
            </a:r>
            <a:r>
              <a:rPr lang="ja-JP" altLang="en-US" sz="1100" dirty="0" smtClean="0">
                <a:latin typeface="+mn-ea"/>
              </a:rPr>
              <a:t>株式会社横須賀テレコムリサーチパーク</a:t>
            </a:r>
            <a:endParaRPr lang="ja-JP" altLang="en-US" sz="1100" dirty="0">
              <a:latin typeface="+mn-ea"/>
            </a:endParaRPr>
          </a:p>
          <a:p>
            <a:r>
              <a:rPr lang="ja-JP" altLang="en-US" sz="1100" dirty="0">
                <a:latin typeface="+mn-ea"/>
              </a:rPr>
              <a:t>連携主体：　</a:t>
            </a:r>
            <a:r>
              <a:rPr lang="ja-JP" altLang="en-US" sz="1100" dirty="0" smtClean="0">
                <a:latin typeface="+mn-ea"/>
              </a:rPr>
              <a:t>公共交通オープンデータ研究会</a:t>
            </a:r>
          </a:p>
          <a:p>
            <a:pPr marL="712788" indent="-712788"/>
            <a:r>
              <a:rPr lang="ja-JP" altLang="en-US" sz="1100" dirty="0" smtClean="0">
                <a:latin typeface="+mn-ea"/>
              </a:rPr>
              <a:t>　　　　　　　　（会員</a:t>
            </a:r>
            <a:r>
              <a:rPr lang="en-US" altLang="ja-JP" sz="1100" dirty="0" smtClean="0">
                <a:latin typeface="+mn-ea"/>
              </a:rPr>
              <a:t>: </a:t>
            </a:r>
            <a:r>
              <a:rPr lang="ja-JP" altLang="en-US" sz="1100" dirty="0" smtClean="0">
                <a:latin typeface="+mn-ea"/>
              </a:rPr>
              <a:t>小田急</a:t>
            </a:r>
            <a:r>
              <a:rPr lang="ja-JP" altLang="en-US" sz="1100" dirty="0">
                <a:latin typeface="+mn-ea"/>
              </a:rPr>
              <a:t>電鉄株式会社、京王電鉄株式会社</a:t>
            </a:r>
            <a:r>
              <a:rPr lang="ja-JP" altLang="en-US" sz="1100" dirty="0" smtClean="0">
                <a:latin typeface="+mn-ea"/>
              </a:rPr>
              <a:t>、京成電鉄株式会社、京浜</a:t>
            </a:r>
            <a:r>
              <a:rPr lang="ja-JP" altLang="en-US" sz="1100" dirty="0">
                <a:latin typeface="+mn-ea"/>
              </a:rPr>
              <a:t>急行電鉄株式会社、首都圏新都市鉄道株式会社、東京急行電鉄株式会社、東京地下鉄株式会社、東京都交通局、東武鉄道株式会社、東京臨海高速鉄道株式会社、東日本旅客鉄道株式会社、株式会社ゆりかもめ、日本空港ビルディング株式会社、東京大学大学院情報学環ユビキタス情報社会基盤研究センター</a:t>
            </a:r>
            <a:r>
              <a:rPr lang="ja-JP" altLang="en-US" sz="1100" dirty="0" smtClean="0">
                <a:latin typeface="+mn-ea"/>
              </a:rPr>
              <a:t>、</a:t>
            </a:r>
            <a:r>
              <a:rPr lang="ja-JP" altLang="en-US" sz="1100" dirty="0">
                <a:latin typeface="+mn-ea"/>
              </a:rPr>
              <a:t>株式会社横須賀テレコムリサーチパーク）</a:t>
            </a:r>
            <a:endParaRPr lang="en-US" altLang="ja-JP" sz="1100" dirty="0">
              <a:latin typeface="+mn-ea"/>
            </a:endParaRPr>
          </a:p>
        </p:txBody>
      </p:sp>
      <p:sp>
        <p:nvSpPr>
          <p:cNvPr id="46" name="角丸四角形 45"/>
          <p:cNvSpPr/>
          <p:nvPr/>
        </p:nvSpPr>
        <p:spPr>
          <a:xfrm>
            <a:off x="344488" y="4459510"/>
            <a:ext cx="5688632" cy="37804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情報流通連携基盤共通ＡＰＩ</a:t>
            </a:r>
            <a:endParaRPr kumimoji="1" lang="ja-JP" altLang="en-US" dirty="0"/>
          </a:p>
        </p:txBody>
      </p:sp>
      <p:sp>
        <p:nvSpPr>
          <p:cNvPr id="47" name="角丸四角形 46"/>
          <p:cNvSpPr/>
          <p:nvPr/>
        </p:nvSpPr>
        <p:spPr>
          <a:xfrm>
            <a:off x="344488" y="6023167"/>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002060"/>
                </a:solidFill>
              </a:rPr>
              <a:t>鉄道事業者</a:t>
            </a:r>
            <a:endParaRPr kumimoji="1" lang="ja-JP" altLang="en-US" sz="1600" dirty="0">
              <a:solidFill>
                <a:srgbClr val="002060"/>
              </a:solidFill>
            </a:endParaRPr>
          </a:p>
        </p:txBody>
      </p:sp>
      <p:sp>
        <p:nvSpPr>
          <p:cNvPr id="48" name="角丸四角形 47"/>
          <p:cNvSpPr/>
          <p:nvPr/>
        </p:nvSpPr>
        <p:spPr>
          <a:xfrm>
            <a:off x="2248508" y="6023167"/>
            <a:ext cx="18805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rPr>
              <a:t>駅・空港運営会社</a:t>
            </a:r>
            <a:endParaRPr kumimoji="1" lang="ja-JP" altLang="en-US" sz="1600" dirty="0">
              <a:solidFill>
                <a:srgbClr val="002060"/>
              </a:solidFill>
            </a:endParaRPr>
          </a:p>
        </p:txBody>
      </p:sp>
      <p:cxnSp>
        <p:nvCxnSpPr>
          <p:cNvPr id="49" name="直線矢印コネクタ 48"/>
          <p:cNvCxnSpPr>
            <a:stCxn id="47" idx="0"/>
          </p:cNvCxnSpPr>
          <p:nvPr/>
        </p:nvCxnSpPr>
        <p:spPr>
          <a:xfrm flipV="1">
            <a:off x="1208584" y="4837552"/>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8" idx="0"/>
            <a:endCxn id="46" idx="2"/>
          </p:cNvCxnSpPr>
          <p:nvPr/>
        </p:nvCxnSpPr>
        <p:spPr>
          <a:xfrm flipV="1">
            <a:off x="3188804" y="4837552"/>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74" idx="0"/>
          </p:cNvCxnSpPr>
          <p:nvPr/>
        </p:nvCxnSpPr>
        <p:spPr>
          <a:xfrm flipH="1" flipV="1">
            <a:off x="5226561" y="4837552"/>
            <a:ext cx="14471"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44488" y="5116554"/>
            <a:ext cx="1823388"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時刻表情報</a:t>
            </a:r>
            <a:endParaRPr kumimoji="1" lang="en-US" altLang="ja-JP" sz="1100" dirty="0" smtClean="0">
              <a:solidFill>
                <a:schemeClr val="tx1"/>
              </a:solidFill>
            </a:endParaRPr>
          </a:p>
          <a:p>
            <a:pPr marL="285750" indent="-285750">
              <a:buFont typeface="Arial" panose="020B0604020202020204" pitchFamily="34" charset="0"/>
              <a:buChar char="•"/>
            </a:pPr>
            <a:r>
              <a:rPr lang="ja-JP" altLang="en-US" sz="1100" dirty="0" smtClean="0">
                <a:solidFill>
                  <a:schemeClr val="tx1"/>
                </a:solidFill>
              </a:rPr>
              <a:t>リアルタイム位置</a:t>
            </a:r>
            <a:r>
              <a:rPr lang="ja-JP" altLang="en-US" sz="1100" dirty="0">
                <a:solidFill>
                  <a:schemeClr val="tx1"/>
                </a:solidFill>
              </a:rPr>
              <a:t>情報</a:t>
            </a:r>
            <a:endParaRPr kumimoji="1" lang="ja-JP" altLang="en-US" sz="1100" dirty="0" smtClean="0">
              <a:solidFill>
                <a:schemeClr val="tx1"/>
              </a:solidFill>
            </a:endParaRPr>
          </a:p>
          <a:p>
            <a:pPr marL="285750" indent="-285750">
              <a:buFont typeface="Arial" panose="020B0604020202020204" pitchFamily="34" charset="0"/>
              <a:buChar char="•"/>
            </a:pPr>
            <a:r>
              <a:rPr lang="ja-JP" altLang="en-US" sz="1100" dirty="0">
                <a:solidFill>
                  <a:schemeClr val="tx1"/>
                </a:solidFill>
              </a:rPr>
              <a:t>遅延</a:t>
            </a:r>
            <a:r>
              <a:rPr lang="ja-JP" altLang="en-US" sz="1100" dirty="0" smtClean="0">
                <a:solidFill>
                  <a:schemeClr val="tx1"/>
                </a:solidFill>
              </a:rPr>
              <a:t>・運休等情報</a:t>
            </a:r>
          </a:p>
        </p:txBody>
      </p:sp>
      <p:pic>
        <p:nvPicPr>
          <p:cNvPr id="5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6080522"/>
            <a:ext cx="567632" cy="24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正方形/長方形 53"/>
          <p:cNvSpPr/>
          <p:nvPr/>
        </p:nvSpPr>
        <p:spPr>
          <a:xfrm>
            <a:off x="2216696" y="5116352"/>
            <a:ext cx="2040514"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施設情報（改札・店舗等）</a:t>
            </a:r>
          </a:p>
          <a:p>
            <a:pPr marL="285750" indent="-285750">
              <a:buFont typeface="Arial" panose="020B0604020202020204" pitchFamily="34" charset="0"/>
              <a:buChar char="•"/>
            </a:pPr>
            <a:r>
              <a:rPr lang="ja-JP" altLang="en-US" sz="1100" dirty="0" smtClean="0">
                <a:solidFill>
                  <a:schemeClr val="tx1"/>
                </a:solidFill>
              </a:rPr>
              <a:t>環境情報（温度・湿度）</a:t>
            </a:r>
            <a:endParaRPr lang="en-US" altLang="ja-JP" sz="1100" dirty="0" smtClean="0">
              <a:solidFill>
                <a:schemeClr val="tx1"/>
              </a:solidFill>
            </a:endParaRPr>
          </a:p>
          <a:p>
            <a:pPr marL="285750" indent="-285750">
              <a:buFont typeface="Arial" panose="020B0604020202020204" pitchFamily="34" charset="0"/>
              <a:buChar char="•"/>
            </a:pPr>
            <a:r>
              <a:rPr kumimoji="1" lang="ja-JP" altLang="en-US" sz="1100" dirty="0" smtClean="0">
                <a:solidFill>
                  <a:schemeClr val="tx1"/>
                </a:solidFill>
              </a:rPr>
              <a:t>駐車場利用状況</a:t>
            </a:r>
            <a:endParaRPr kumimoji="1" lang="ja-JP" altLang="en-US" sz="1100" dirty="0">
              <a:solidFill>
                <a:schemeClr val="tx1"/>
              </a:solidFill>
            </a:endParaRPr>
          </a:p>
        </p:txBody>
      </p:sp>
      <p:sp>
        <p:nvSpPr>
          <p:cNvPr id="55" name="正方形/長方形 54"/>
          <p:cNvSpPr/>
          <p:nvPr/>
        </p:nvSpPr>
        <p:spPr>
          <a:xfrm>
            <a:off x="4505046" y="5116554"/>
            <a:ext cx="1456066"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時刻表情報</a:t>
            </a:r>
          </a:p>
          <a:p>
            <a:pPr marL="285750" indent="-285750">
              <a:buFont typeface="Arial" panose="020B0604020202020204" pitchFamily="34" charset="0"/>
              <a:buChar char="•"/>
            </a:pPr>
            <a:r>
              <a:rPr lang="ja-JP" altLang="en-US" sz="1100" dirty="0" smtClean="0">
                <a:solidFill>
                  <a:schemeClr val="tx1"/>
                </a:solidFill>
              </a:rPr>
              <a:t>走行情報</a:t>
            </a:r>
            <a:endParaRPr kumimoji="1" lang="ja-JP" altLang="en-US" sz="1100" dirty="0">
              <a:solidFill>
                <a:schemeClr val="tx1"/>
              </a:solidFill>
            </a:endParaRPr>
          </a:p>
        </p:txBody>
      </p:sp>
      <p:sp>
        <p:nvSpPr>
          <p:cNvPr id="56" name="テキスト ボックス 55"/>
          <p:cNvSpPr txBox="1"/>
          <p:nvPr/>
        </p:nvSpPr>
        <p:spPr>
          <a:xfrm>
            <a:off x="527147" y="6379361"/>
            <a:ext cx="1362874" cy="276999"/>
          </a:xfrm>
          <a:prstGeom prst="rect">
            <a:avLst/>
          </a:prstGeom>
          <a:noFill/>
        </p:spPr>
        <p:txBody>
          <a:bodyPr wrap="none" rtlCol="0">
            <a:spAutoFit/>
          </a:bodyPr>
          <a:lstStyle/>
          <a:p>
            <a:r>
              <a:rPr kumimoji="1" lang="en-US" altLang="ja-JP" sz="1200" dirty="0" smtClean="0"/>
              <a:t>9</a:t>
            </a:r>
            <a:r>
              <a:rPr kumimoji="1" lang="ja-JP" altLang="en-US" sz="1200" dirty="0" smtClean="0"/>
              <a:t>機関</a:t>
            </a:r>
            <a:r>
              <a:rPr kumimoji="1" lang="en-US" altLang="ja-JP" sz="1200" dirty="0" smtClean="0"/>
              <a:t>45</a:t>
            </a:r>
            <a:r>
              <a:rPr kumimoji="1" lang="ja-JP" altLang="en-US" sz="1200" dirty="0" smtClean="0"/>
              <a:t>路線以上</a:t>
            </a:r>
            <a:endParaRPr kumimoji="1" lang="ja-JP" altLang="en-US" sz="1200" dirty="0"/>
          </a:p>
        </p:txBody>
      </p:sp>
      <p:sp>
        <p:nvSpPr>
          <p:cNvPr id="57" name="テキスト ボックス 56"/>
          <p:cNvSpPr txBox="1"/>
          <p:nvPr/>
        </p:nvSpPr>
        <p:spPr>
          <a:xfrm>
            <a:off x="2576736" y="6379361"/>
            <a:ext cx="1184940" cy="276999"/>
          </a:xfrm>
          <a:prstGeom prst="rect">
            <a:avLst/>
          </a:prstGeom>
          <a:noFill/>
        </p:spPr>
        <p:txBody>
          <a:bodyPr wrap="none" rtlCol="0">
            <a:spAutoFit/>
          </a:bodyPr>
          <a:lstStyle/>
          <a:p>
            <a:r>
              <a:rPr kumimoji="1" lang="ja-JP" altLang="en-US" sz="1200" dirty="0" smtClean="0"/>
              <a:t>東京駅・新宿駅</a:t>
            </a:r>
            <a:endParaRPr kumimoji="1" lang="ja-JP" altLang="en-US" sz="1200" dirty="0"/>
          </a:p>
        </p:txBody>
      </p:sp>
      <p:sp>
        <p:nvSpPr>
          <p:cNvPr id="58" name="テキスト ボックス 57"/>
          <p:cNvSpPr txBox="1"/>
          <p:nvPr/>
        </p:nvSpPr>
        <p:spPr>
          <a:xfrm>
            <a:off x="4448944" y="6379361"/>
            <a:ext cx="1555234" cy="276999"/>
          </a:xfrm>
          <a:prstGeom prst="rect">
            <a:avLst/>
          </a:prstGeom>
          <a:noFill/>
        </p:spPr>
        <p:txBody>
          <a:bodyPr wrap="none" rtlCol="0">
            <a:spAutoFit/>
          </a:bodyPr>
          <a:lstStyle/>
          <a:p>
            <a:r>
              <a:rPr kumimoji="1" lang="ja-JP" altLang="en-US" sz="1200" dirty="0" smtClean="0"/>
              <a:t>都営バス（東京都内）</a:t>
            </a:r>
            <a:endParaRPr kumimoji="1" lang="ja-JP" altLang="en-US" sz="1200" dirty="0"/>
          </a:p>
        </p:txBody>
      </p:sp>
      <p:sp>
        <p:nvSpPr>
          <p:cNvPr id="59" name="角丸四角形 58"/>
          <p:cNvSpPr/>
          <p:nvPr/>
        </p:nvSpPr>
        <p:spPr>
          <a:xfrm>
            <a:off x="287284" y="3252960"/>
            <a:ext cx="1728192"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2060"/>
                </a:solidFill>
              </a:rPr>
              <a:t>公共交通運行</a:t>
            </a:r>
            <a:endParaRPr lang="en-US" altLang="ja-JP" sz="1400" dirty="0" smtClean="0">
              <a:solidFill>
                <a:srgbClr val="002060"/>
              </a:solidFill>
            </a:endParaRPr>
          </a:p>
          <a:p>
            <a:r>
              <a:rPr lang="ja-JP" altLang="en-US" sz="1400" dirty="0" smtClean="0">
                <a:solidFill>
                  <a:srgbClr val="002060"/>
                </a:solidFill>
              </a:rPr>
              <a:t>情報提供サービス</a:t>
            </a:r>
            <a:endParaRPr kumimoji="1" lang="ja-JP" altLang="en-US" sz="1800" dirty="0">
              <a:solidFill>
                <a:srgbClr val="002060"/>
              </a:solidFill>
            </a:endParaRPr>
          </a:p>
        </p:txBody>
      </p:sp>
      <p:sp>
        <p:nvSpPr>
          <p:cNvPr id="60" name="角丸四角形 59"/>
          <p:cNvSpPr/>
          <p:nvPr/>
        </p:nvSpPr>
        <p:spPr>
          <a:xfrm>
            <a:off x="2167876" y="3252960"/>
            <a:ext cx="1728192"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2060"/>
                </a:solidFill>
              </a:rPr>
              <a:t>公共交通施設</a:t>
            </a:r>
            <a:endParaRPr lang="en-US" altLang="ja-JP" sz="1400" dirty="0" smtClean="0">
              <a:solidFill>
                <a:srgbClr val="002060"/>
              </a:solidFill>
            </a:endParaRPr>
          </a:p>
          <a:p>
            <a:r>
              <a:rPr lang="ja-JP" altLang="en-US" sz="1400" dirty="0" smtClean="0">
                <a:solidFill>
                  <a:srgbClr val="002060"/>
                </a:solidFill>
              </a:rPr>
              <a:t>情報提供サービス</a:t>
            </a:r>
            <a:endParaRPr kumimoji="1" lang="ja-JP" altLang="en-US" sz="1800" dirty="0">
              <a:solidFill>
                <a:srgbClr val="002060"/>
              </a:solidFill>
            </a:endParaRPr>
          </a:p>
        </p:txBody>
      </p:sp>
      <p:cxnSp>
        <p:nvCxnSpPr>
          <p:cNvPr id="61" name="直線矢印コネクタ 60"/>
          <p:cNvCxnSpPr>
            <a:endCxn id="59" idx="2"/>
          </p:cNvCxnSpPr>
          <p:nvPr/>
        </p:nvCxnSpPr>
        <p:spPr>
          <a:xfrm flipV="1">
            <a:off x="1151380" y="3901032"/>
            <a:ext cx="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60" idx="2"/>
          </p:cNvCxnSpPr>
          <p:nvPr/>
        </p:nvCxnSpPr>
        <p:spPr>
          <a:xfrm flipV="1">
            <a:off x="3031972" y="3901032"/>
            <a:ext cx="0" cy="5584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4048468" y="3252960"/>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FF0000"/>
                </a:solidFill>
              </a:rPr>
              <a:t>コンテストによる</a:t>
            </a:r>
          </a:p>
          <a:p>
            <a:r>
              <a:rPr kumimoji="1" lang="ja-JP" altLang="en-US" sz="1600" dirty="0" smtClean="0">
                <a:solidFill>
                  <a:srgbClr val="FF0000"/>
                </a:solidFill>
              </a:rPr>
              <a:t>アプリケーション</a:t>
            </a:r>
            <a:endParaRPr kumimoji="1" lang="ja-JP" altLang="en-US" sz="1600" dirty="0">
              <a:solidFill>
                <a:srgbClr val="FF0000"/>
              </a:solidFill>
            </a:endParaRPr>
          </a:p>
        </p:txBody>
      </p:sp>
      <p:cxnSp>
        <p:nvCxnSpPr>
          <p:cNvPr id="64" name="直線矢印コネクタ 63"/>
          <p:cNvCxnSpPr>
            <a:endCxn id="41" idx="2"/>
          </p:cNvCxnSpPr>
          <p:nvPr/>
        </p:nvCxnSpPr>
        <p:spPr>
          <a:xfrm flipV="1">
            <a:off x="5169024" y="3901032"/>
            <a:ext cx="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5"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75530" y="3277044"/>
            <a:ext cx="228981" cy="38304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4119" y="3279398"/>
            <a:ext cx="228981" cy="383048"/>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925512" y="2996952"/>
            <a:ext cx="2203952" cy="12641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開発者サイト</a:t>
            </a:r>
            <a:endParaRPr kumimoji="1" lang="ja-JP" altLang="en-US" sz="1400" dirty="0" smtClean="0"/>
          </a:p>
          <a:p>
            <a:pPr marL="342900" indent="-342900">
              <a:buFont typeface="Arial" panose="020B0604020202020204" pitchFamily="34" charset="0"/>
              <a:buChar char="•"/>
            </a:pPr>
            <a:r>
              <a:rPr lang="ja-JP" altLang="en-US" sz="1400" dirty="0"/>
              <a:t>提供</a:t>
            </a:r>
            <a:r>
              <a:rPr lang="ja-JP" altLang="en-US" sz="1400" dirty="0" smtClean="0"/>
              <a:t>データ</a:t>
            </a:r>
          </a:p>
          <a:p>
            <a:pPr marL="342900" indent="-342900">
              <a:buFont typeface="Arial" panose="020B0604020202020204" pitchFamily="34" charset="0"/>
              <a:buChar char="•"/>
            </a:pPr>
            <a:r>
              <a:rPr kumimoji="1" lang="en-US" altLang="ja-JP" sz="1400" dirty="0" smtClean="0"/>
              <a:t>API</a:t>
            </a:r>
            <a:r>
              <a:rPr kumimoji="1" lang="ja-JP" altLang="en-US" sz="1400" dirty="0" smtClean="0"/>
              <a:t>ドキュメント</a:t>
            </a:r>
          </a:p>
          <a:p>
            <a:pPr marL="342900" indent="-342900">
              <a:buFont typeface="Arial" panose="020B0604020202020204" pitchFamily="34" charset="0"/>
              <a:buChar char="•"/>
            </a:pPr>
            <a:r>
              <a:rPr lang="ja-JP" altLang="en-US" sz="1400" dirty="0" smtClean="0"/>
              <a:t>サンプルプログラム</a:t>
            </a:r>
          </a:p>
          <a:p>
            <a:pPr marL="342900" indent="-342900">
              <a:buFont typeface="Arial" panose="020B0604020202020204" pitchFamily="34" charset="0"/>
              <a:buChar char="•"/>
            </a:pPr>
            <a:r>
              <a:rPr kumimoji="1" lang="ja-JP" altLang="en-US" sz="1400" dirty="0" smtClean="0"/>
              <a:t>ライブラリ    等</a:t>
            </a:r>
            <a:endParaRPr kumimoji="1" lang="ja-JP" altLang="en-US" sz="1400" dirty="0"/>
          </a:p>
        </p:txBody>
      </p:sp>
      <p:sp>
        <p:nvSpPr>
          <p:cNvPr id="68" name="左矢印 67"/>
          <p:cNvSpPr/>
          <p:nvPr/>
        </p:nvSpPr>
        <p:spPr>
          <a:xfrm>
            <a:off x="6105128" y="3400281"/>
            <a:ext cx="720080" cy="428743"/>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提供</a:t>
            </a:r>
            <a:endParaRPr kumimoji="1" lang="ja-JP" altLang="en-US" sz="1600" dirty="0"/>
          </a:p>
        </p:txBody>
      </p:sp>
      <p:sp>
        <p:nvSpPr>
          <p:cNvPr id="69" name="正方形/長方形 68"/>
          <p:cNvSpPr/>
          <p:nvPr/>
        </p:nvSpPr>
        <p:spPr>
          <a:xfrm>
            <a:off x="200472" y="5031494"/>
            <a:ext cx="6552728" cy="85415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033120" y="5557216"/>
            <a:ext cx="1191352" cy="523220"/>
          </a:xfrm>
          <a:prstGeom prst="rect">
            <a:avLst/>
          </a:prstGeom>
          <a:solidFill>
            <a:schemeClr val="bg1"/>
          </a:solidFill>
        </p:spPr>
        <p:txBody>
          <a:bodyPr wrap="none" rtlCol="0">
            <a:spAutoFit/>
          </a:bodyPr>
          <a:lstStyle/>
          <a:p>
            <a:r>
              <a:rPr kumimoji="1" lang="ja-JP" altLang="en-US" sz="1400" dirty="0" smtClean="0">
                <a:solidFill>
                  <a:srgbClr val="FF0000"/>
                </a:solidFill>
              </a:rPr>
              <a:t>本実証で扱う</a:t>
            </a:r>
          </a:p>
          <a:p>
            <a:r>
              <a:rPr lang="ja-JP" altLang="en-US" sz="1400" dirty="0">
                <a:solidFill>
                  <a:srgbClr val="FF0000"/>
                </a:solidFill>
              </a:rPr>
              <a:t>データ</a:t>
            </a:r>
            <a:endParaRPr kumimoji="1" lang="ja-JP" altLang="en-US" sz="1400" dirty="0">
              <a:solidFill>
                <a:srgbClr val="FF0000"/>
              </a:solidFill>
            </a:endParaRPr>
          </a:p>
        </p:txBody>
      </p:sp>
      <p:sp>
        <p:nvSpPr>
          <p:cNvPr id="71" name="正方形/長方形 70"/>
          <p:cNvSpPr/>
          <p:nvPr/>
        </p:nvSpPr>
        <p:spPr>
          <a:xfrm>
            <a:off x="7185248" y="4935402"/>
            <a:ext cx="2648743" cy="1655404"/>
          </a:xfrm>
          <a:prstGeom prst="rect">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rPr>
              <a:t>【</a:t>
            </a:r>
            <a:r>
              <a:rPr lang="ja-JP" altLang="en-US" sz="1400" b="1" dirty="0">
                <a:solidFill>
                  <a:schemeClr val="tx1"/>
                </a:solidFill>
              </a:rPr>
              <a:t>公共交通</a:t>
            </a:r>
            <a:r>
              <a:rPr lang="ja-JP" altLang="en-US" sz="1400" b="1" dirty="0" smtClean="0">
                <a:solidFill>
                  <a:schemeClr val="tx1"/>
                </a:solidFill>
              </a:rPr>
              <a:t>情報オープンデータ化ガイドライン</a:t>
            </a:r>
            <a:r>
              <a:rPr kumimoji="1" lang="en-US" altLang="ja-JP" sz="1400" b="1" dirty="0" smtClean="0">
                <a:solidFill>
                  <a:schemeClr val="tx1"/>
                </a:solidFill>
              </a:rPr>
              <a:t>】</a:t>
            </a:r>
          </a:p>
          <a:p>
            <a:pPr marL="171450" indent="-171450">
              <a:buFont typeface="Arial" panose="020B0604020202020204" pitchFamily="34" charset="0"/>
              <a:buChar char="•"/>
            </a:pPr>
            <a:r>
              <a:rPr kumimoji="1" lang="ja-JP" altLang="en-US" sz="1200" dirty="0" smtClean="0">
                <a:solidFill>
                  <a:schemeClr val="tx1"/>
                </a:solidFill>
              </a:rPr>
              <a:t>オープンデータ化の手順</a:t>
            </a:r>
          </a:p>
          <a:p>
            <a:pPr marL="171450" indent="-171450">
              <a:buFont typeface="Arial" panose="020B0604020202020204" pitchFamily="34" charset="0"/>
              <a:buChar char="•"/>
            </a:pPr>
            <a:r>
              <a:rPr lang="ja-JP" altLang="en-US" sz="1200" dirty="0">
                <a:solidFill>
                  <a:schemeClr val="tx1"/>
                </a:solidFill>
              </a:rPr>
              <a:t>公共</a:t>
            </a:r>
            <a:r>
              <a:rPr lang="ja-JP" altLang="en-US" sz="1200" dirty="0" smtClean="0">
                <a:solidFill>
                  <a:schemeClr val="tx1"/>
                </a:solidFill>
              </a:rPr>
              <a:t>交通機関の権利・責任分界点</a:t>
            </a:r>
          </a:p>
          <a:p>
            <a:pPr marL="171450" indent="-171450">
              <a:buFont typeface="Arial" panose="020B0604020202020204" pitchFamily="34" charset="0"/>
              <a:buChar char="•"/>
            </a:pPr>
            <a:r>
              <a:rPr lang="ja-JP" altLang="en-US" sz="1200" dirty="0">
                <a:solidFill>
                  <a:schemeClr val="tx1"/>
                </a:solidFill>
              </a:rPr>
              <a:t>情報サービス開発事業者、公共交通機関利用者等の情報利用者が公共交通情報を利用</a:t>
            </a:r>
            <a:r>
              <a:rPr lang="ja-JP" altLang="en-US" sz="1200" dirty="0" smtClean="0">
                <a:solidFill>
                  <a:schemeClr val="tx1"/>
                </a:solidFill>
              </a:rPr>
              <a:t>するうえでの留意</a:t>
            </a:r>
            <a:r>
              <a:rPr lang="ja-JP" altLang="en-US" sz="1200" dirty="0">
                <a:solidFill>
                  <a:schemeClr val="tx1"/>
                </a:solidFill>
              </a:rPr>
              <a:t>事項</a:t>
            </a:r>
            <a:endParaRPr kumimoji="1" lang="ja-JP" altLang="en-US" sz="1200" dirty="0">
              <a:solidFill>
                <a:schemeClr val="tx1"/>
              </a:solidFill>
            </a:endParaRPr>
          </a:p>
        </p:txBody>
      </p:sp>
      <p:cxnSp>
        <p:nvCxnSpPr>
          <p:cNvPr id="72" name="曲線コネクタ 71"/>
          <p:cNvCxnSpPr>
            <a:stCxn id="71" idx="0"/>
            <a:endCxn id="69" idx="3"/>
          </p:cNvCxnSpPr>
          <p:nvPr/>
        </p:nvCxnSpPr>
        <p:spPr>
          <a:xfrm rot="16200000" flipH="1" flipV="1">
            <a:off x="7369825" y="4318776"/>
            <a:ext cx="523169" cy="1756420"/>
          </a:xfrm>
          <a:prstGeom prst="curvedConnector4">
            <a:avLst>
              <a:gd name="adj1" fmla="val -43695"/>
              <a:gd name="adj2" fmla="val 8770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曲線コネクタ 72"/>
          <p:cNvCxnSpPr>
            <a:stCxn id="71" idx="0"/>
            <a:endCxn id="67" idx="2"/>
          </p:cNvCxnSpPr>
          <p:nvPr/>
        </p:nvCxnSpPr>
        <p:spPr>
          <a:xfrm rot="16200000" flipV="1">
            <a:off x="7931389" y="4357171"/>
            <a:ext cx="674330" cy="482132"/>
          </a:xfrm>
          <a:prstGeom prst="curvedConnector3">
            <a:avLst>
              <a:gd name="adj1" fmla="val 50000"/>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4376936" y="6023167"/>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002060"/>
                </a:solidFill>
              </a:rPr>
              <a:t>バス事業者</a:t>
            </a:r>
            <a:endParaRPr kumimoji="1" lang="ja-JP" altLang="en-US" sz="1600" dirty="0">
              <a:solidFill>
                <a:srgbClr val="002060"/>
              </a:solidFill>
            </a:endParaRPr>
          </a:p>
        </p:txBody>
      </p:sp>
      <p:pic>
        <p:nvPicPr>
          <p:cNvPr id="75"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8944" y="6080522"/>
            <a:ext cx="478770" cy="25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27" y="4477512"/>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20" y="4561327"/>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77"/>
          <p:cNvSpPr txBox="1"/>
          <p:nvPr/>
        </p:nvSpPr>
        <p:spPr>
          <a:xfrm>
            <a:off x="8390413" y="4405088"/>
            <a:ext cx="595035" cy="338554"/>
          </a:xfrm>
          <a:prstGeom prst="rect">
            <a:avLst/>
          </a:prstGeom>
          <a:noFill/>
        </p:spPr>
        <p:txBody>
          <a:bodyPr wrap="none" rtlCol="0">
            <a:spAutoFit/>
          </a:bodyPr>
          <a:lstStyle/>
          <a:p>
            <a:r>
              <a:rPr kumimoji="1" lang="ja-JP" altLang="en-US" sz="1600" dirty="0" smtClean="0"/>
              <a:t>反映</a:t>
            </a:r>
            <a:endParaRPr kumimoji="1" lang="ja-JP" altLang="en-US" sz="1600" dirty="0"/>
          </a:p>
        </p:txBody>
      </p:sp>
      <p:sp>
        <p:nvSpPr>
          <p:cNvPr id="4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81526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角丸四角形 113"/>
          <p:cNvSpPr/>
          <p:nvPr/>
        </p:nvSpPr>
        <p:spPr>
          <a:xfrm>
            <a:off x="1177012" y="2924944"/>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113" name="角丸四角形 112"/>
          <p:cNvSpPr/>
          <p:nvPr/>
        </p:nvSpPr>
        <p:spPr>
          <a:xfrm>
            <a:off x="1032996" y="2852936"/>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43095" name="Rectangle 87"/>
          <p:cNvSpPr>
            <a:spLocks noChangeArrowheads="1"/>
          </p:cNvSpPr>
          <p:nvPr/>
        </p:nvSpPr>
        <p:spPr bwMode="auto">
          <a:xfrm>
            <a:off x="128587" y="476672"/>
            <a:ext cx="9648825" cy="1440160"/>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オープンデータの利活用ニーズが高いと想定される、</a:t>
            </a:r>
            <a:r>
              <a:rPr lang="ja-JP" altLang="en-US" sz="1400" u="sng" dirty="0" smtClean="0">
                <a:solidFill>
                  <a:srgbClr val="FF0000"/>
                </a:solidFill>
              </a:rPr>
              <a:t>統計情報（</a:t>
            </a:r>
            <a:r>
              <a:rPr lang="ja-JP" altLang="en-US" sz="1400" u="sng" dirty="0">
                <a:solidFill>
                  <a:srgbClr val="FF0000"/>
                </a:solidFill>
              </a:rPr>
              <a:t>次世代</a:t>
            </a:r>
            <a:r>
              <a:rPr lang="ja-JP" altLang="en-US" sz="1400" u="sng" dirty="0" smtClean="0">
                <a:solidFill>
                  <a:srgbClr val="FF0000"/>
                </a:solidFill>
              </a:rPr>
              <a:t>統計</a:t>
            </a:r>
            <a:r>
              <a:rPr lang="ja-JP" altLang="en-US" sz="1400" u="sng" dirty="0">
                <a:solidFill>
                  <a:srgbClr val="FF0000"/>
                </a:solidFill>
              </a:rPr>
              <a:t>利用</a:t>
            </a:r>
            <a:r>
              <a:rPr lang="ja-JP" altLang="en-US" sz="1400" u="sng" dirty="0" smtClean="0">
                <a:solidFill>
                  <a:srgbClr val="FF0000"/>
                </a:solidFill>
              </a:rPr>
              <a:t>システムで提供されてるもの）や政府データカタログサイト（試行版）と情報流通連携基盤システムを接続し、両者の連携可能性を実証</a:t>
            </a:r>
            <a:r>
              <a:rPr lang="ja-JP" altLang="en-US" sz="1400" dirty="0" smtClean="0">
                <a:solidFill>
                  <a:srgbClr val="000000"/>
                </a:solidFill>
              </a:rPr>
              <a:t>する。</a:t>
            </a:r>
            <a:endParaRPr lang="en-US" altLang="ja-JP" sz="1400" dirty="0" smtClean="0">
              <a:solidFill>
                <a:srgbClr val="000000"/>
              </a:solidFill>
            </a:endParaRPr>
          </a:p>
          <a:p>
            <a:pPr marL="177800" indent="-177800">
              <a:spcBef>
                <a:spcPct val="20000"/>
              </a:spcBef>
            </a:pPr>
            <a:r>
              <a:rPr lang="ja-JP" altLang="en-US" sz="1400" dirty="0">
                <a:solidFill>
                  <a:srgbClr val="000000"/>
                </a:solidFill>
              </a:rPr>
              <a:t>○　これにより</a:t>
            </a:r>
            <a:r>
              <a:rPr lang="ja-JP" altLang="en-US" sz="1400" dirty="0" smtClean="0">
                <a:solidFill>
                  <a:srgbClr val="000000"/>
                </a:solidFill>
              </a:rPr>
              <a:t>、</a:t>
            </a:r>
            <a:r>
              <a:rPr lang="ja-JP" altLang="en-US" sz="1400" u="sng" dirty="0">
                <a:solidFill>
                  <a:srgbClr val="FF0000"/>
                </a:solidFill>
              </a:rPr>
              <a:t>次世代統計利用</a:t>
            </a:r>
            <a:r>
              <a:rPr lang="ja-JP" altLang="en-US" sz="1400" u="sng" dirty="0" smtClean="0">
                <a:solidFill>
                  <a:srgbClr val="FF0000"/>
                </a:solidFill>
              </a:rPr>
              <a:t>システムや政府データカタログサイト（試行版）が</a:t>
            </a:r>
            <a:r>
              <a:rPr lang="ja-JP" altLang="en-US" sz="1400" u="sng" dirty="0">
                <a:solidFill>
                  <a:srgbClr val="FF0000"/>
                </a:solidFill>
              </a:rPr>
              <a:t>提供するデータと他のデータとを</a:t>
            </a:r>
            <a:r>
              <a:rPr lang="ja-JP" altLang="en-US" sz="1400" u="sng" dirty="0" smtClean="0">
                <a:solidFill>
                  <a:srgbClr val="FF0000"/>
                </a:solidFill>
              </a:rPr>
              <a:t>マッシュアップが可能となる環境を実現</a:t>
            </a:r>
            <a:r>
              <a:rPr lang="ja-JP" altLang="en-US" sz="1400" dirty="0" smtClean="0">
                <a:solidFill>
                  <a:srgbClr val="000000"/>
                </a:solidFill>
              </a:rPr>
              <a:t>する。</a:t>
            </a:r>
            <a:endParaRPr lang="en-US" altLang="ja-JP" sz="1400" dirty="0" smtClean="0">
              <a:solidFill>
                <a:srgbClr val="000000"/>
              </a:solidFill>
            </a:endParaRPr>
          </a:p>
          <a:p>
            <a:pPr marL="177800" indent="-177800">
              <a:spcBef>
                <a:spcPct val="20000"/>
              </a:spcBef>
            </a:pPr>
            <a:r>
              <a:rPr lang="ja-JP" altLang="en-US" sz="1400" dirty="0" smtClean="0">
                <a:solidFill>
                  <a:srgbClr val="000000"/>
                </a:solidFill>
              </a:rPr>
              <a:t>○　また、統計情報については</a:t>
            </a:r>
            <a:r>
              <a:rPr lang="ja-JP" altLang="en-US" sz="1400" dirty="0">
                <a:solidFill>
                  <a:srgbClr val="000000"/>
                </a:solidFill>
              </a:rPr>
              <a:t>、従来は統計表ごと</a:t>
            </a:r>
            <a:r>
              <a:rPr lang="ja-JP" altLang="en-US" sz="1400" dirty="0" smtClean="0">
                <a:solidFill>
                  <a:srgbClr val="000000"/>
                </a:solidFill>
              </a:rPr>
              <a:t>に検索していた、複数の統計表に対する統計情報検索を、情報</a:t>
            </a:r>
            <a:r>
              <a:rPr lang="ja-JP" altLang="en-US" sz="1400" dirty="0" smtClean="0"/>
              <a:t>流通</a:t>
            </a:r>
            <a:r>
              <a:rPr lang="ja-JP" altLang="en-US" sz="1400" dirty="0"/>
              <a:t>連携</a:t>
            </a:r>
            <a:r>
              <a:rPr lang="ja-JP" altLang="en-US" sz="1400" dirty="0" smtClean="0"/>
              <a:t>基盤共通</a:t>
            </a:r>
            <a:r>
              <a:rPr lang="en-US" altLang="ja-JP" sz="1400" dirty="0" smtClean="0"/>
              <a:t>API</a:t>
            </a:r>
            <a:r>
              <a:rPr lang="ja-JP" altLang="en-US" sz="1400" dirty="0" smtClean="0"/>
              <a:t>を</a:t>
            </a:r>
            <a:r>
              <a:rPr lang="en-US" altLang="ja-JP" sz="1400" dirty="0" smtClean="0"/>
              <a:t>1</a:t>
            </a:r>
            <a:r>
              <a:rPr lang="ja-JP" altLang="en-US" sz="1400" dirty="0" smtClean="0"/>
              <a:t>回呼び出すことで実現させる</a:t>
            </a:r>
            <a:r>
              <a:rPr lang="ja-JP" altLang="en-US" sz="1400" dirty="0" smtClean="0">
                <a:solidFill>
                  <a:srgbClr val="000000"/>
                </a:solidFill>
              </a:rPr>
              <a:t>ことにより、</a:t>
            </a:r>
            <a:r>
              <a:rPr lang="ja-JP" altLang="en-US" sz="1400" u="sng" dirty="0" smtClean="0">
                <a:solidFill>
                  <a:srgbClr val="FF0000"/>
                </a:solidFill>
              </a:rPr>
              <a:t>統計情報の取得を簡素化する</a:t>
            </a:r>
            <a:r>
              <a:rPr lang="ja-JP" altLang="en-US" sz="1400" dirty="0" smtClean="0">
                <a:solidFill>
                  <a:srgbClr val="000000"/>
                </a:solidFill>
              </a:rPr>
              <a:t>ことを目指す。</a:t>
            </a:r>
          </a:p>
        </p:txBody>
      </p:sp>
      <p:sp>
        <p:nvSpPr>
          <p:cNvPr id="110" name="大かっこ 109"/>
          <p:cNvSpPr/>
          <p:nvPr/>
        </p:nvSpPr>
        <p:spPr>
          <a:xfrm>
            <a:off x="4953000" y="1988840"/>
            <a:ext cx="4824414" cy="504056"/>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a:t>
            </a:r>
            <a:r>
              <a:rPr lang="ja-JP" altLang="en-US" sz="1200" dirty="0" smtClean="0">
                <a:latin typeface="ＭＳ Ｐゴシック" pitchFamily="50" charset="-128"/>
              </a:rPr>
              <a:t>株式会社横須賀テレコムリサーチパーク</a:t>
            </a:r>
            <a:endParaRPr lang="ja-JP" altLang="en-US" sz="1200" dirty="0">
              <a:latin typeface="ＭＳ Ｐゴシック" pitchFamily="50" charset="-128"/>
            </a:endParaRPr>
          </a:p>
          <a:p>
            <a:r>
              <a:rPr lang="ja-JP" altLang="en-US" sz="1200" dirty="0">
                <a:latin typeface="ＭＳ Ｐゴシック" pitchFamily="50" charset="-128"/>
              </a:rPr>
              <a:t>連携主体：　</a:t>
            </a:r>
            <a:r>
              <a:rPr lang="ja-JP" altLang="en-US" sz="1200" dirty="0" smtClean="0">
                <a:latin typeface="ＭＳ Ｐゴシック" pitchFamily="50" charset="-128"/>
              </a:rPr>
              <a:t>内閣官房、総務省統計局、独立行政法人統計センター</a:t>
            </a:r>
            <a:endParaRPr lang="en-US" altLang="ja-JP" sz="1200" dirty="0">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⑥</a:t>
            </a:r>
            <a:r>
              <a:rPr lang="ja-JP" altLang="ja-JP" dirty="0"/>
              <a:t>統計情報・データカタログ実証</a:t>
            </a:r>
            <a:endParaRPr kumimoji="1" lang="en-US" altLang="ja-JP" sz="2000" dirty="0" smtClean="0">
              <a:latin typeface="+mn-ea"/>
            </a:endParaRPr>
          </a:p>
        </p:txBody>
      </p:sp>
      <p:sp>
        <p:nvSpPr>
          <p:cNvPr id="2" name="角丸四角形 1"/>
          <p:cNvSpPr/>
          <p:nvPr/>
        </p:nvSpPr>
        <p:spPr>
          <a:xfrm>
            <a:off x="920552" y="4106914"/>
            <a:ext cx="5688632" cy="37804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情報流通連携基盤共通</a:t>
            </a:r>
            <a:r>
              <a:rPr kumimoji="1" lang="en-US" altLang="ja-JP" dirty="0" smtClean="0"/>
              <a:t>API</a:t>
            </a:r>
            <a:endParaRPr kumimoji="1" lang="ja-JP" altLang="en-US" dirty="0"/>
          </a:p>
        </p:txBody>
      </p:sp>
      <p:sp>
        <p:nvSpPr>
          <p:cNvPr id="112" name="角丸四角形 111"/>
          <p:cNvSpPr/>
          <p:nvPr/>
        </p:nvSpPr>
        <p:spPr>
          <a:xfrm>
            <a:off x="920552" y="2780928"/>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コンテストによるアプリケーション</a:t>
            </a:r>
            <a:endParaRPr kumimoji="1" lang="ja-JP" altLang="en-US" sz="1600" dirty="0">
              <a:solidFill>
                <a:srgbClr val="FF0000"/>
              </a:solidFill>
            </a:endParaRPr>
          </a:p>
        </p:txBody>
      </p:sp>
      <p:sp>
        <p:nvSpPr>
          <p:cNvPr id="120" name="角丸四角形 119"/>
          <p:cNvSpPr/>
          <p:nvPr/>
        </p:nvSpPr>
        <p:spPr>
          <a:xfrm>
            <a:off x="7501576" y="2564904"/>
            <a:ext cx="2203952" cy="12641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開発者サイト</a:t>
            </a:r>
            <a:endParaRPr kumimoji="1" lang="ja-JP" altLang="en-US" sz="1400" dirty="0" smtClean="0"/>
          </a:p>
          <a:p>
            <a:pPr marL="342900" indent="-342900">
              <a:buFont typeface="Arial" panose="020B0604020202020204" pitchFamily="34" charset="0"/>
              <a:buChar char="•"/>
            </a:pPr>
            <a:r>
              <a:rPr lang="ja-JP" altLang="en-US" sz="1400" dirty="0"/>
              <a:t>提供</a:t>
            </a:r>
            <a:r>
              <a:rPr lang="ja-JP" altLang="en-US" sz="1400" dirty="0" smtClean="0"/>
              <a:t>データ</a:t>
            </a:r>
          </a:p>
          <a:p>
            <a:pPr marL="342900" indent="-342900">
              <a:buFont typeface="Arial" panose="020B0604020202020204" pitchFamily="34" charset="0"/>
              <a:buChar char="•"/>
            </a:pPr>
            <a:r>
              <a:rPr kumimoji="1" lang="en-US" altLang="ja-JP" sz="1400" dirty="0" smtClean="0"/>
              <a:t>API</a:t>
            </a:r>
            <a:r>
              <a:rPr kumimoji="1" lang="ja-JP" altLang="en-US" sz="1400" dirty="0" smtClean="0"/>
              <a:t>ドキュメント</a:t>
            </a:r>
          </a:p>
          <a:p>
            <a:pPr marL="342900" indent="-342900">
              <a:buFont typeface="Arial" panose="020B0604020202020204" pitchFamily="34" charset="0"/>
              <a:buChar char="•"/>
            </a:pPr>
            <a:r>
              <a:rPr lang="ja-JP" altLang="en-US" sz="1400" dirty="0" smtClean="0"/>
              <a:t>サンプルプログラム</a:t>
            </a:r>
          </a:p>
          <a:p>
            <a:pPr marL="342900" indent="-342900">
              <a:buFont typeface="Arial" panose="020B0604020202020204" pitchFamily="34" charset="0"/>
              <a:buChar char="•"/>
            </a:pPr>
            <a:r>
              <a:rPr kumimoji="1" lang="ja-JP" altLang="en-US" sz="1400" dirty="0" smtClean="0"/>
              <a:t>ライブラリ    等</a:t>
            </a:r>
            <a:endParaRPr kumimoji="1" lang="ja-JP" altLang="en-US" sz="1400" dirty="0"/>
          </a:p>
        </p:txBody>
      </p:sp>
      <p:sp>
        <p:nvSpPr>
          <p:cNvPr id="19" name="左矢印 18"/>
          <p:cNvSpPr/>
          <p:nvPr/>
        </p:nvSpPr>
        <p:spPr>
          <a:xfrm>
            <a:off x="6681192" y="3000257"/>
            <a:ext cx="720080" cy="428743"/>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提供</a:t>
            </a:r>
            <a:endParaRPr kumimoji="1" lang="ja-JP" altLang="en-US" sz="1600" dirty="0"/>
          </a:p>
        </p:txBody>
      </p:sp>
      <p:cxnSp>
        <p:nvCxnSpPr>
          <p:cNvPr id="20" name="直線矢印コネクタ 19"/>
          <p:cNvCxnSpPr>
            <a:endCxn id="48" idx="0"/>
          </p:cNvCxnSpPr>
          <p:nvPr/>
        </p:nvCxnSpPr>
        <p:spPr>
          <a:xfrm>
            <a:off x="2156199" y="4484956"/>
            <a:ext cx="1" cy="1241137"/>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endCxn id="59" idx="1"/>
          </p:cNvCxnSpPr>
          <p:nvPr/>
        </p:nvCxnSpPr>
        <p:spPr>
          <a:xfrm>
            <a:off x="5287510" y="4457549"/>
            <a:ext cx="0" cy="1506335"/>
          </a:xfrm>
          <a:prstGeom prst="straightConnector1">
            <a:avLst/>
          </a:prstGeom>
          <a:ln w="1905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Picture 2" descr="C:\Users\shindo\AppData\Local\Microsoft\Windows\Temporary Internet Files\Content.IE5\JGBEE0TY\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838" y="4106914"/>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hindo\AppData\Local\Microsoft\Windows\Temporary Internet Files\Content.IE5\JGBEE0TY\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431" y="419072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73" name="正方形/長方形 72"/>
          <p:cNvSpPr/>
          <p:nvPr/>
        </p:nvSpPr>
        <p:spPr>
          <a:xfrm>
            <a:off x="920552" y="5907113"/>
            <a:ext cx="5432172" cy="78263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014932" y="6535857"/>
            <a:ext cx="1675459" cy="307777"/>
          </a:xfrm>
          <a:prstGeom prst="rect">
            <a:avLst/>
          </a:prstGeom>
          <a:solidFill>
            <a:schemeClr val="bg1"/>
          </a:solidFill>
        </p:spPr>
        <p:txBody>
          <a:bodyPr wrap="none" rtlCol="0">
            <a:spAutoFit/>
          </a:bodyPr>
          <a:lstStyle/>
          <a:p>
            <a:r>
              <a:rPr kumimoji="1" lang="ja-JP" altLang="en-US" sz="1400" dirty="0" smtClean="0">
                <a:solidFill>
                  <a:srgbClr val="FF0000"/>
                </a:solidFill>
              </a:rPr>
              <a:t>本実証で扱う</a:t>
            </a:r>
            <a:r>
              <a:rPr lang="ja-JP" altLang="en-US" sz="1400" dirty="0" smtClean="0">
                <a:solidFill>
                  <a:srgbClr val="FF0000"/>
                </a:solidFill>
              </a:rPr>
              <a:t>データ</a:t>
            </a:r>
            <a:endParaRPr kumimoji="1" lang="ja-JP" altLang="en-US" sz="1400" dirty="0">
              <a:solidFill>
                <a:srgbClr val="FF0000"/>
              </a:solidFill>
            </a:endParaRPr>
          </a:p>
        </p:txBody>
      </p:sp>
      <p:sp>
        <p:nvSpPr>
          <p:cNvPr id="56" name="フローチャート : 磁気ディスク 55"/>
          <p:cNvSpPr/>
          <p:nvPr/>
        </p:nvSpPr>
        <p:spPr>
          <a:xfrm>
            <a:off x="1156984" y="5963884"/>
            <a:ext cx="2283848" cy="618778"/>
          </a:xfrm>
          <a:prstGeom prst="flowChartMagneticDisk">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統計情報</a:t>
            </a:r>
            <a:endParaRPr kumimoji="1" lang="ja-JP" altLang="en-US" sz="1200" dirty="0">
              <a:latin typeface="メイリオ" pitchFamily="50" charset="-128"/>
              <a:ea typeface="メイリオ" pitchFamily="50" charset="-128"/>
              <a:cs typeface="メイリオ" pitchFamily="50" charset="-128"/>
            </a:endParaRPr>
          </a:p>
        </p:txBody>
      </p:sp>
      <p:sp>
        <p:nvSpPr>
          <p:cNvPr id="59" name="フローチャート : 磁気ディスク 58"/>
          <p:cNvSpPr/>
          <p:nvPr/>
        </p:nvSpPr>
        <p:spPr>
          <a:xfrm>
            <a:off x="4495233" y="5963884"/>
            <a:ext cx="1584553" cy="618778"/>
          </a:xfrm>
          <a:prstGeom prst="flowChartMagneticDisk">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メイリオ" pitchFamily="50" charset="-128"/>
                <a:ea typeface="メイリオ" pitchFamily="50" charset="-128"/>
                <a:cs typeface="メイリオ" pitchFamily="50" charset="-128"/>
              </a:rPr>
              <a:t>データカタログ</a:t>
            </a:r>
            <a:r>
              <a:rPr kumimoji="1" lang="ja-JP" altLang="en-US" sz="1200" dirty="0" smtClean="0">
                <a:latin typeface="メイリオ" pitchFamily="50" charset="-128"/>
                <a:ea typeface="メイリオ" pitchFamily="50" charset="-128"/>
                <a:cs typeface="メイリオ" pitchFamily="50" charset="-128"/>
              </a:rPr>
              <a:t>情報</a:t>
            </a:r>
            <a:endParaRPr kumimoji="1" lang="ja-JP" altLang="en-US" sz="1200" dirty="0">
              <a:latin typeface="メイリオ" pitchFamily="50" charset="-128"/>
              <a:ea typeface="メイリオ" pitchFamily="50" charset="-128"/>
              <a:cs typeface="メイリオ" pitchFamily="50" charset="-128"/>
            </a:endParaRPr>
          </a:p>
        </p:txBody>
      </p:sp>
      <p:cxnSp>
        <p:nvCxnSpPr>
          <p:cNvPr id="39" name="直線矢印コネクタ 38"/>
          <p:cNvCxnSpPr>
            <a:endCxn id="3" idx="0"/>
          </p:cNvCxnSpPr>
          <p:nvPr/>
        </p:nvCxnSpPr>
        <p:spPr>
          <a:xfrm>
            <a:off x="1521673" y="4466954"/>
            <a:ext cx="0" cy="1254622"/>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53" idx="0"/>
          </p:cNvCxnSpPr>
          <p:nvPr/>
        </p:nvCxnSpPr>
        <p:spPr>
          <a:xfrm>
            <a:off x="3092304" y="4484956"/>
            <a:ext cx="0" cy="1230108"/>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フローチャート : 書類 2"/>
          <p:cNvSpPr/>
          <p:nvPr/>
        </p:nvSpPr>
        <p:spPr>
          <a:xfrm>
            <a:off x="1245152" y="5721576"/>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#1</a:t>
            </a:r>
            <a:endParaRPr kumimoji="1" lang="ja-JP" altLang="en-US" sz="1000" dirty="0"/>
          </a:p>
        </p:txBody>
      </p:sp>
      <p:sp>
        <p:nvSpPr>
          <p:cNvPr id="48" name="フローチャート : 書類 47"/>
          <p:cNvSpPr/>
          <p:nvPr/>
        </p:nvSpPr>
        <p:spPr>
          <a:xfrm>
            <a:off x="1879679" y="5726093"/>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#2</a:t>
            </a:r>
            <a:endParaRPr kumimoji="1" lang="ja-JP" altLang="en-US" sz="1000" dirty="0"/>
          </a:p>
        </p:txBody>
      </p:sp>
      <p:sp>
        <p:nvSpPr>
          <p:cNvPr id="53" name="フローチャート : 書類 52"/>
          <p:cNvSpPr/>
          <p:nvPr/>
        </p:nvSpPr>
        <p:spPr>
          <a:xfrm>
            <a:off x="2815783" y="5715064"/>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#n</a:t>
            </a:r>
            <a:endParaRPr kumimoji="1" lang="ja-JP" altLang="en-US" sz="1000" dirty="0"/>
          </a:p>
        </p:txBody>
      </p:sp>
      <p:cxnSp>
        <p:nvCxnSpPr>
          <p:cNvPr id="64" name="直線矢印コネクタ 63"/>
          <p:cNvCxnSpPr/>
          <p:nvPr/>
        </p:nvCxnSpPr>
        <p:spPr>
          <a:xfrm flipV="1">
            <a:off x="2652374" y="3573016"/>
            <a:ext cx="0" cy="533898"/>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2070200" y="3592256"/>
            <a:ext cx="2480" cy="514658"/>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43012" name="テキスト ボックス 43011"/>
          <p:cNvSpPr txBox="1"/>
          <p:nvPr/>
        </p:nvSpPr>
        <p:spPr>
          <a:xfrm>
            <a:off x="708076" y="3604954"/>
            <a:ext cx="1436612" cy="400110"/>
          </a:xfrm>
          <a:prstGeom prst="rect">
            <a:avLst/>
          </a:prstGeom>
          <a:noFill/>
        </p:spPr>
        <p:txBody>
          <a:bodyPr wrap="none" rtlCol="0">
            <a:spAutoFit/>
          </a:bodyPr>
          <a:lstStyle/>
          <a:p>
            <a:r>
              <a:rPr lang="ja-JP" altLang="en-US" sz="1000" dirty="0"/>
              <a:t>複数</a:t>
            </a:r>
            <a:r>
              <a:rPr kumimoji="1" lang="ja-JP" altLang="en-US" sz="1000" dirty="0" smtClean="0"/>
              <a:t>の統計表に対する</a:t>
            </a:r>
          </a:p>
          <a:p>
            <a:pPr algn="r"/>
            <a:r>
              <a:rPr kumimoji="1" lang="ja-JP" altLang="en-US" sz="1000" dirty="0" smtClean="0"/>
              <a:t>検索を要求</a:t>
            </a:r>
            <a:endParaRPr kumimoji="1" lang="ja-JP" altLang="en-US" sz="1000" dirty="0"/>
          </a:p>
        </p:txBody>
      </p:sp>
      <p:sp>
        <p:nvSpPr>
          <p:cNvPr id="75" name="テキスト ボックス 74"/>
          <p:cNvSpPr txBox="1"/>
          <p:nvPr/>
        </p:nvSpPr>
        <p:spPr>
          <a:xfrm>
            <a:off x="2613616" y="3686835"/>
            <a:ext cx="806631" cy="246221"/>
          </a:xfrm>
          <a:prstGeom prst="rect">
            <a:avLst/>
          </a:prstGeom>
          <a:noFill/>
        </p:spPr>
        <p:txBody>
          <a:bodyPr wrap="none" rtlCol="0">
            <a:spAutoFit/>
          </a:bodyPr>
          <a:lstStyle/>
          <a:p>
            <a:r>
              <a:rPr kumimoji="1" lang="ja-JP" altLang="en-US" sz="1000" dirty="0" smtClean="0"/>
              <a:t>結果を返却</a:t>
            </a:r>
            <a:endParaRPr kumimoji="1" lang="ja-JP" altLang="en-US" sz="1000" dirty="0"/>
          </a:p>
        </p:txBody>
      </p:sp>
      <p:sp>
        <p:nvSpPr>
          <p:cNvPr id="76" name="テキスト ボックス 75"/>
          <p:cNvSpPr txBox="1"/>
          <p:nvPr/>
        </p:nvSpPr>
        <p:spPr>
          <a:xfrm>
            <a:off x="165032" y="4509120"/>
            <a:ext cx="1415772" cy="400110"/>
          </a:xfrm>
          <a:prstGeom prst="rect">
            <a:avLst/>
          </a:prstGeom>
          <a:noFill/>
        </p:spPr>
        <p:txBody>
          <a:bodyPr wrap="none" rtlCol="0">
            <a:spAutoFit/>
          </a:bodyPr>
          <a:lstStyle/>
          <a:p>
            <a:r>
              <a:rPr kumimoji="1" lang="ja-JP" altLang="en-US" sz="1000" dirty="0" smtClean="0"/>
              <a:t>個々の統計表に対して</a:t>
            </a:r>
          </a:p>
          <a:p>
            <a:pPr algn="r"/>
            <a:r>
              <a:rPr lang="ja-JP" altLang="en-US" sz="1000" dirty="0" smtClean="0"/>
              <a:t>検索を要求</a:t>
            </a:r>
            <a:endParaRPr kumimoji="1" lang="ja-JP" altLang="en-US" sz="1000" dirty="0"/>
          </a:p>
        </p:txBody>
      </p:sp>
      <p:cxnSp>
        <p:nvCxnSpPr>
          <p:cNvPr id="77" name="直線矢印コネクタ 76"/>
          <p:cNvCxnSpPr/>
          <p:nvPr/>
        </p:nvCxnSpPr>
        <p:spPr>
          <a:xfrm flipV="1">
            <a:off x="5287509" y="3573016"/>
            <a:ext cx="0" cy="53389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3929466" y="4953008"/>
            <a:ext cx="2716086" cy="378042"/>
          </a:xfrm>
          <a:prstGeom prst="roundRect">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データカタログ</a:t>
            </a:r>
            <a:r>
              <a:rPr kumimoji="1" lang="en-US" altLang="ja-JP" sz="1600" dirty="0" smtClean="0"/>
              <a:t>API</a:t>
            </a:r>
            <a:endParaRPr kumimoji="1" lang="ja-JP" altLang="en-US" sz="1600" dirty="0"/>
          </a:p>
        </p:txBody>
      </p:sp>
      <p:sp>
        <p:nvSpPr>
          <p:cNvPr id="46" name="角丸四角形 45"/>
          <p:cNvSpPr/>
          <p:nvPr/>
        </p:nvSpPr>
        <p:spPr>
          <a:xfrm>
            <a:off x="920552" y="4941168"/>
            <a:ext cx="2716086" cy="378042"/>
          </a:xfrm>
          <a:prstGeom prst="round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次世代統計利用システム</a:t>
            </a:r>
            <a:r>
              <a:rPr lang="en-US" altLang="ja-JP" sz="1600" dirty="0" smtClean="0"/>
              <a:t>API</a:t>
            </a:r>
            <a:endParaRPr kumimoji="1" lang="ja-JP" altLang="en-US" sz="1600" dirty="0"/>
          </a:p>
        </p:txBody>
      </p:sp>
      <p:sp>
        <p:nvSpPr>
          <p:cNvPr id="4" name="テキスト ボックス 3"/>
          <p:cNvSpPr txBox="1"/>
          <p:nvPr/>
        </p:nvSpPr>
        <p:spPr>
          <a:xfrm>
            <a:off x="2435457" y="5623096"/>
            <a:ext cx="364202" cy="307777"/>
          </a:xfrm>
          <a:prstGeom prst="rect">
            <a:avLst/>
          </a:prstGeom>
          <a:noFill/>
        </p:spPr>
        <p:txBody>
          <a:bodyPr wrap="none" rtlCol="0">
            <a:spAutoFit/>
          </a:bodyPr>
          <a:lstStyle/>
          <a:p>
            <a:r>
              <a:rPr kumimoji="1" lang="en-US" altLang="ja-JP" sz="1400" dirty="0" smtClean="0"/>
              <a:t>…</a:t>
            </a:r>
            <a:endParaRPr kumimoji="1" lang="ja-JP" altLang="en-US" sz="1400" dirty="0"/>
          </a:p>
        </p:txBody>
      </p:sp>
      <p:sp>
        <p:nvSpPr>
          <p:cNvPr id="34"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6922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87846" y="501979"/>
            <a:ext cx="9667192" cy="910798"/>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300" dirty="0" smtClean="0">
                <a:latin typeface="+mn-ea"/>
              </a:rPr>
              <a:t>○　国民病とも言われている</a:t>
            </a:r>
            <a:r>
              <a:rPr lang="ja-JP" altLang="en-US" sz="1300" u="sng" dirty="0" smtClean="0">
                <a:solidFill>
                  <a:srgbClr val="FF0000"/>
                </a:solidFill>
                <a:latin typeface="+mn-ea"/>
              </a:rPr>
              <a:t>花粉症の発症や症状の重症度には、花粉飛散量だけではなく、気象状況、大気汚染物質の状況、患者の体調など複合的な要因が影響を与えており、複数の花粉症関連情報の公開や積極的な利活用が花粉症対策に寄与</a:t>
            </a:r>
            <a:r>
              <a:rPr lang="ja-JP" altLang="en-US" sz="1300" dirty="0" smtClean="0">
                <a:latin typeface="+mn-ea"/>
              </a:rPr>
              <a:t>すると期待される。</a:t>
            </a:r>
            <a:endParaRPr lang="en-US" altLang="ja-JP" sz="1300" dirty="0">
              <a:latin typeface="+mn-ea"/>
            </a:endParaRPr>
          </a:p>
          <a:p>
            <a:pPr marL="177800" indent="-177800"/>
            <a:r>
              <a:rPr lang="ja-JP" altLang="en-US" sz="1300" dirty="0" smtClean="0">
                <a:latin typeface="+mn-ea"/>
              </a:rPr>
              <a:t>○　この</a:t>
            </a:r>
            <a:r>
              <a:rPr lang="ja-JP" altLang="en-US" sz="1300" dirty="0">
                <a:latin typeface="+mn-ea"/>
              </a:rPr>
              <a:t>ため</a:t>
            </a:r>
            <a:r>
              <a:rPr lang="ja-JP" altLang="en-US" sz="1300" dirty="0" smtClean="0">
                <a:latin typeface="+mn-ea"/>
              </a:rPr>
              <a:t>、</a:t>
            </a:r>
            <a:r>
              <a:rPr lang="ja-JP" altLang="en-US" sz="1300" u="sng" dirty="0" smtClean="0">
                <a:solidFill>
                  <a:srgbClr val="FF0000"/>
                </a:solidFill>
                <a:latin typeface="+mn-ea"/>
              </a:rPr>
              <a:t>様々な機関が独立して収集・公開している花粉飛散情報、気象情報、大気汚染情報、患者の統計データなどを組み合わせ、個人・地域に合わせたより精密な情報を発信</a:t>
            </a:r>
            <a:r>
              <a:rPr lang="ja-JP" altLang="en-US" sz="1300" dirty="0" smtClean="0">
                <a:latin typeface="+mn-ea"/>
              </a:rPr>
              <a:t>する事によって、情報流通連携基盤の花粉症関連情報における適用性を実証する。</a:t>
            </a:r>
            <a:endParaRPr lang="en-US" altLang="ja-JP" sz="1300" dirty="0" smtClean="0">
              <a:latin typeface="+mn-ea"/>
              <a:cs typeface="メイリオ" pitchFamily="50" charset="-128"/>
            </a:endParaRP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87" name="大かっこ 86"/>
          <p:cNvSpPr/>
          <p:nvPr/>
        </p:nvSpPr>
        <p:spPr>
          <a:xfrm>
            <a:off x="7218497" y="1484784"/>
            <a:ext cx="2639905" cy="89019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000" dirty="0" smtClean="0">
                <a:latin typeface="+mn-ea"/>
              </a:rPr>
              <a:t>実施</a:t>
            </a:r>
            <a:r>
              <a:rPr lang="ja-JP" altLang="en-US" sz="1000" dirty="0">
                <a:latin typeface="+mn-ea"/>
              </a:rPr>
              <a:t>主体</a:t>
            </a:r>
            <a:r>
              <a:rPr lang="ja-JP" altLang="en-US" sz="1000" dirty="0" smtClean="0">
                <a:latin typeface="+mn-ea"/>
              </a:rPr>
              <a:t>：</a:t>
            </a:r>
            <a:r>
              <a:rPr lang="ja-JP" altLang="en-US" sz="1000" dirty="0">
                <a:latin typeface="+mn-ea"/>
              </a:rPr>
              <a:t>ウェザー・</a:t>
            </a:r>
            <a:r>
              <a:rPr lang="ja-JP" altLang="en-US" sz="1000" dirty="0" smtClean="0">
                <a:latin typeface="+mn-ea"/>
              </a:rPr>
              <a:t>サービス株式会社</a:t>
            </a:r>
            <a:endParaRPr lang="en-US" altLang="ja-JP" sz="1000" dirty="0" smtClean="0">
              <a:latin typeface="+mn-ea"/>
            </a:endParaRPr>
          </a:p>
          <a:p>
            <a:pPr marL="631825" indent="-631825"/>
            <a:r>
              <a:rPr lang="ja-JP" altLang="en-US" sz="1000" dirty="0" smtClean="0">
                <a:latin typeface="+mn-ea"/>
              </a:rPr>
              <a:t>連携</a:t>
            </a:r>
            <a:r>
              <a:rPr lang="ja-JP" altLang="en-US" sz="1000" dirty="0">
                <a:latin typeface="+mn-ea"/>
              </a:rPr>
              <a:t>主体</a:t>
            </a:r>
            <a:r>
              <a:rPr lang="ja-JP" altLang="en-US" sz="1000" dirty="0" smtClean="0">
                <a:latin typeface="+mn-ea"/>
              </a:rPr>
              <a:t>：</a:t>
            </a:r>
            <a:r>
              <a:rPr lang="ja-JP" altLang="en-US" sz="1000" dirty="0">
                <a:latin typeface="+mn-ea"/>
              </a:rPr>
              <a:t>千葉</a:t>
            </a:r>
            <a:r>
              <a:rPr lang="ja-JP" altLang="en-US" sz="1000" dirty="0" smtClean="0">
                <a:latin typeface="+mn-ea"/>
              </a:rPr>
              <a:t>大学</a:t>
            </a:r>
            <a:r>
              <a:rPr lang="ja-JP" altLang="en-US" sz="1000" dirty="0">
                <a:latin typeface="+mn-ea"/>
              </a:rPr>
              <a:t>医</a:t>
            </a:r>
            <a:r>
              <a:rPr lang="ja-JP" altLang="en-US" sz="1000" dirty="0" smtClean="0">
                <a:latin typeface="+mn-ea"/>
              </a:rPr>
              <a:t>学部附属</a:t>
            </a:r>
            <a:r>
              <a:rPr lang="ja-JP" altLang="en-US" sz="1000" dirty="0">
                <a:latin typeface="+mn-ea"/>
              </a:rPr>
              <a:t>病院、株式会社エヌ・ティ・ティ・ドコモ、財団法人気象業務支援</a:t>
            </a:r>
            <a:r>
              <a:rPr lang="ja-JP" altLang="en-US" sz="1000" dirty="0" smtClean="0">
                <a:latin typeface="+mn-ea"/>
              </a:rPr>
              <a:t>センター、環境省、千葉県内自治体</a:t>
            </a:r>
            <a:endParaRPr lang="en-US" altLang="ja-JP" sz="1000" dirty="0" smtClean="0">
              <a:solidFill>
                <a:srgbClr val="FF0000"/>
              </a:solidFill>
              <a:latin typeface="+mn-ea"/>
            </a:endParaRPr>
          </a:p>
        </p:txBody>
      </p:sp>
      <p:sp>
        <p:nvSpPr>
          <p:cNvPr id="88" name="Rectangle 176"/>
          <p:cNvSpPr>
            <a:spLocks noChangeArrowheads="1"/>
          </p:cNvSpPr>
          <p:nvPr/>
        </p:nvSpPr>
        <p:spPr bwMode="auto">
          <a:xfrm>
            <a:off x="7448889" y="2419797"/>
            <a:ext cx="2376264" cy="865187"/>
          </a:xfrm>
          <a:prstGeom prst="rect">
            <a:avLst/>
          </a:prstGeom>
          <a:solidFill>
            <a:schemeClr val="tx2"/>
          </a:solidFill>
          <a:ln w="19050">
            <a:solidFill>
              <a:schemeClr val="tx1"/>
            </a:solidFill>
            <a:miter lim="800000"/>
            <a:headEnd/>
            <a:tailEnd/>
          </a:ln>
          <a:effectLst/>
          <a:extLst/>
        </p:spPr>
        <p:txBody>
          <a:bodyPr anchor="ctr"/>
          <a:lstStyle/>
          <a:p>
            <a:pPr marL="177800" indent="-177800" algn="ctr">
              <a:spcBef>
                <a:spcPct val="20000"/>
              </a:spcBef>
            </a:pPr>
            <a:r>
              <a:rPr lang="ja-JP" altLang="en-US" sz="1100" dirty="0">
                <a:solidFill>
                  <a:schemeClr val="bg1"/>
                </a:solidFill>
                <a:latin typeface="ＭＳ Ｐゴシック" pitchFamily="50" charset="-128"/>
                <a:ea typeface="ヒラギノ角ゴ Pro W3"/>
                <a:cs typeface="ヒラギノ角ゴ Pro W3"/>
              </a:rPr>
              <a:t>開発者サイト</a:t>
            </a:r>
          </a:p>
          <a:p>
            <a:pPr>
              <a:spcBef>
                <a:spcPct val="20000"/>
              </a:spcBef>
            </a:pPr>
            <a:r>
              <a:rPr lang="ja-JP" altLang="en-US" sz="1100" dirty="0" smtClean="0">
                <a:solidFill>
                  <a:schemeClr val="bg1"/>
                </a:solidFill>
                <a:latin typeface="ＭＳ Ｐゴシック" pitchFamily="50" charset="-128"/>
              </a:rPr>
              <a:t>　　　　　★　</a:t>
            </a:r>
            <a:r>
              <a:rPr lang="en-US" altLang="ja-JP" sz="1100" dirty="0" smtClean="0">
                <a:solidFill>
                  <a:schemeClr val="bg1"/>
                </a:solidFill>
                <a:latin typeface="ＭＳ Ｐゴシック" pitchFamily="50" charset="-128"/>
              </a:rPr>
              <a:t>API</a:t>
            </a:r>
            <a:r>
              <a:rPr lang="ja-JP" altLang="en-US" sz="1100" dirty="0" smtClean="0">
                <a:solidFill>
                  <a:schemeClr val="bg1"/>
                </a:solidFill>
                <a:latin typeface="ＭＳ Ｐゴシック" pitchFamily="50" charset="-128"/>
              </a:rPr>
              <a:t>の</a:t>
            </a:r>
            <a:r>
              <a:rPr lang="ja-JP" altLang="en-US" sz="1100" dirty="0">
                <a:solidFill>
                  <a:schemeClr val="bg1"/>
                </a:solidFill>
                <a:latin typeface="ＭＳ Ｐゴシック" pitchFamily="50" charset="-128"/>
              </a:rPr>
              <a:t>仕様</a:t>
            </a:r>
          </a:p>
          <a:p>
            <a:pPr>
              <a:spcBef>
                <a:spcPct val="20000"/>
              </a:spcBef>
            </a:pPr>
            <a:r>
              <a:rPr lang="ja-JP" altLang="en-US" sz="1100" dirty="0" smtClean="0">
                <a:solidFill>
                  <a:schemeClr val="bg1"/>
                </a:solidFill>
                <a:latin typeface="ＭＳ Ｐゴシック" pitchFamily="50" charset="-128"/>
              </a:rPr>
              <a:t>           ★　サンプルコード</a:t>
            </a:r>
            <a:endParaRPr lang="ja-JP" altLang="en-US" sz="1100" dirty="0">
              <a:solidFill>
                <a:schemeClr val="bg1"/>
              </a:solidFill>
              <a:latin typeface="ＭＳ Ｐゴシック" pitchFamily="50" charset="-128"/>
            </a:endParaRPr>
          </a:p>
          <a:p>
            <a:pPr>
              <a:spcBef>
                <a:spcPct val="20000"/>
              </a:spcBef>
            </a:pPr>
            <a:r>
              <a:rPr lang="ja-JP" altLang="en-US" sz="1100" dirty="0" smtClean="0">
                <a:solidFill>
                  <a:schemeClr val="bg1"/>
                </a:solidFill>
                <a:latin typeface="ＭＳ Ｐゴシック" pitchFamily="50" charset="-128"/>
              </a:rPr>
              <a:t>         　★　データ</a:t>
            </a:r>
            <a:r>
              <a:rPr lang="ja-JP" altLang="en-US" sz="1100" dirty="0">
                <a:solidFill>
                  <a:schemeClr val="bg1"/>
                </a:solidFill>
                <a:latin typeface="ＭＳ Ｐゴシック" pitchFamily="50" charset="-128"/>
              </a:rPr>
              <a:t>の利用</a:t>
            </a:r>
            <a:r>
              <a:rPr lang="ja-JP" altLang="en-US" sz="1100" dirty="0" smtClean="0">
                <a:solidFill>
                  <a:schemeClr val="bg1"/>
                </a:solidFill>
                <a:latin typeface="ＭＳ Ｐゴシック" pitchFamily="50" charset="-128"/>
              </a:rPr>
              <a:t>規約　等</a:t>
            </a:r>
            <a:endParaRPr lang="ja-JP" altLang="en-US" sz="1100" dirty="0">
              <a:solidFill>
                <a:schemeClr val="bg1"/>
              </a:solidFill>
              <a:latin typeface="ＭＳ Ｐゴシック" pitchFamily="50" charset="-128"/>
            </a:endParaRPr>
          </a:p>
        </p:txBody>
      </p:sp>
      <p:sp>
        <p:nvSpPr>
          <p:cNvPr id="91" name="AutoShape 205"/>
          <p:cNvSpPr>
            <a:spLocks noChangeArrowheads="1"/>
          </p:cNvSpPr>
          <p:nvPr/>
        </p:nvSpPr>
        <p:spPr bwMode="auto">
          <a:xfrm>
            <a:off x="6425578" y="2635821"/>
            <a:ext cx="979419" cy="367188"/>
          </a:xfrm>
          <a:prstGeom prst="leftArrow">
            <a:avLst>
              <a:gd name="adj1" fmla="val 66389"/>
              <a:gd name="adj2" fmla="val 39671"/>
            </a:avLst>
          </a:prstGeom>
          <a:solidFill>
            <a:srgbClr val="FF0909"/>
          </a:solidFill>
          <a:ln w="9525">
            <a:solidFill>
              <a:schemeClr val="tx1"/>
            </a:solidFill>
            <a:miter lim="800000"/>
            <a:headEnd/>
            <a:tailEnd/>
          </a:ln>
          <a:effectLst/>
          <a:extLst/>
        </p:spPr>
        <p:txBody>
          <a:bodyPr wrap="none" anchor="ctr"/>
          <a:lstStyle/>
          <a:p>
            <a:pPr algn="ctr"/>
            <a:r>
              <a:rPr lang="ja-JP" altLang="en-US" sz="1200" dirty="0">
                <a:solidFill>
                  <a:schemeClr val="bg1"/>
                </a:solidFill>
              </a:rPr>
              <a:t>公開</a:t>
            </a:r>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２．平成</a:t>
            </a:r>
            <a:r>
              <a:rPr lang="en-US" altLang="ja-JP" dirty="0">
                <a:latin typeface="+mn-ea"/>
              </a:rPr>
              <a:t>25</a:t>
            </a:r>
            <a:r>
              <a:rPr lang="ja-JP" altLang="en-US" dirty="0">
                <a:latin typeface="+mn-ea"/>
              </a:rPr>
              <a:t>年度オープンデータ実証</a:t>
            </a:r>
            <a:r>
              <a:rPr lang="ja-JP" altLang="en-US" dirty="0" smtClean="0">
                <a:latin typeface="+mn-ea"/>
              </a:rPr>
              <a:t>実験　⑦花粉症関連情報実証</a:t>
            </a:r>
            <a:endParaRPr kumimoji="1" lang="en-US" altLang="ja-JP" sz="2000" dirty="0" smtClean="0">
              <a:latin typeface="+mn-ea"/>
            </a:endParaRPr>
          </a:p>
        </p:txBody>
      </p:sp>
      <p:grpSp>
        <p:nvGrpSpPr>
          <p:cNvPr id="255" name="グループ化 254"/>
          <p:cNvGrpSpPr/>
          <p:nvPr/>
        </p:nvGrpSpPr>
        <p:grpSpPr>
          <a:xfrm>
            <a:off x="6609184" y="3323385"/>
            <a:ext cx="2664296" cy="3486989"/>
            <a:chOff x="6609184" y="3044053"/>
            <a:chExt cx="2664296" cy="3766322"/>
          </a:xfrm>
        </p:grpSpPr>
        <p:grpSp>
          <p:nvGrpSpPr>
            <p:cNvPr id="253" name="グループ化 252"/>
            <p:cNvGrpSpPr/>
            <p:nvPr/>
          </p:nvGrpSpPr>
          <p:grpSpPr>
            <a:xfrm>
              <a:off x="6609184" y="3044053"/>
              <a:ext cx="2664296" cy="3766322"/>
              <a:chOff x="6609184" y="3044053"/>
              <a:chExt cx="2664296" cy="3766322"/>
            </a:xfrm>
          </p:grpSpPr>
          <p:sp>
            <p:nvSpPr>
              <p:cNvPr id="252" name="角丸四角形 251"/>
              <p:cNvSpPr/>
              <p:nvPr/>
            </p:nvSpPr>
            <p:spPr>
              <a:xfrm>
                <a:off x="6609184" y="3044053"/>
                <a:ext cx="2664296" cy="3766322"/>
              </a:xfrm>
              <a:prstGeom prst="roundRect">
                <a:avLst/>
              </a:prstGeom>
              <a:solidFill>
                <a:srgbClr val="FEEF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1" name="グループ化 250"/>
              <p:cNvGrpSpPr/>
              <p:nvPr/>
            </p:nvGrpSpPr>
            <p:grpSpPr>
              <a:xfrm>
                <a:off x="6778685" y="3158540"/>
                <a:ext cx="2163330" cy="3620483"/>
                <a:chOff x="6778685" y="3158540"/>
                <a:chExt cx="2163330" cy="3620483"/>
              </a:xfrm>
            </p:grpSpPr>
            <p:sp>
              <p:nvSpPr>
                <p:cNvPr id="250" name="下矢印 249"/>
                <p:cNvSpPr/>
                <p:nvPr/>
              </p:nvSpPr>
              <p:spPr>
                <a:xfrm>
                  <a:off x="7720398" y="3372923"/>
                  <a:ext cx="279901" cy="2146355"/>
                </a:xfrm>
                <a:prstGeom prst="down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3" name="グループ化 242"/>
                <p:cNvGrpSpPr/>
                <p:nvPr/>
              </p:nvGrpSpPr>
              <p:grpSpPr>
                <a:xfrm>
                  <a:off x="7187415" y="3158540"/>
                  <a:ext cx="1288720" cy="2150548"/>
                  <a:chOff x="7357549" y="3527431"/>
                  <a:chExt cx="1288720" cy="2150548"/>
                </a:xfrm>
              </p:grpSpPr>
              <p:grpSp>
                <p:nvGrpSpPr>
                  <p:cNvPr id="242" name="グループ化 241"/>
                  <p:cNvGrpSpPr/>
                  <p:nvPr/>
                </p:nvGrpSpPr>
                <p:grpSpPr>
                  <a:xfrm>
                    <a:off x="7357549" y="3527431"/>
                    <a:ext cx="1271502" cy="271134"/>
                    <a:chOff x="7370203" y="3527431"/>
                    <a:chExt cx="1271502" cy="271134"/>
                  </a:xfrm>
                </p:grpSpPr>
                <p:sp>
                  <p:nvSpPr>
                    <p:cNvPr id="108" name="正方形/長方形 107"/>
                    <p:cNvSpPr/>
                    <p:nvPr/>
                  </p:nvSpPr>
                  <p:spPr>
                    <a:xfrm>
                      <a:off x="7370203" y="3527431"/>
                      <a:ext cx="1271502" cy="26161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テキスト ボックス 230"/>
                    <p:cNvSpPr txBox="1"/>
                    <p:nvPr/>
                  </p:nvSpPr>
                  <p:spPr>
                    <a:xfrm>
                      <a:off x="7490646" y="3536955"/>
                      <a:ext cx="928459" cy="261610"/>
                    </a:xfrm>
                    <a:prstGeom prst="rect">
                      <a:avLst/>
                    </a:prstGeom>
                    <a:noFill/>
                  </p:spPr>
                  <p:txBody>
                    <a:bodyPr wrap="none" rtlCol="0">
                      <a:spAutoFit/>
                    </a:bodyPr>
                    <a:lstStyle/>
                    <a:p>
                      <a:r>
                        <a:rPr kumimoji="1" lang="ja-JP" altLang="en-US" sz="1100" b="1" dirty="0" smtClean="0"/>
                        <a:t> 花粉症患者</a:t>
                      </a:r>
                      <a:endParaRPr kumimoji="1" lang="ja-JP" altLang="en-US" sz="1100" b="1" dirty="0"/>
                    </a:p>
                  </p:txBody>
                </p:sp>
              </p:grpSp>
              <p:grpSp>
                <p:nvGrpSpPr>
                  <p:cNvPr id="240" name="グループ化 239"/>
                  <p:cNvGrpSpPr/>
                  <p:nvPr/>
                </p:nvGrpSpPr>
                <p:grpSpPr>
                  <a:xfrm>
                    <a:off x="7357549" y="3928376"/>
                    <a:ext cx="1271502" cy="677713"/>
                    <a:chOff x="7332890" y="4293096"/>
                    <a:chExt cx="1271502" cy="677713"/>
                  </a:xfrm>
                </p:grpSpPr>
                <p:sp>
                  <p:nvSpPr>
                    <p:cNvPr id="107" name="正方形/長方形 106"/>
                    <p:cNvSpPr/>
                    <p:nvPr/>
                  </p:nvSpPr>
                  <p:spPr>
                    <a:xfrm>
                      <a:off x="7332890" y="4293096"/>
                      <a:ext cx="1271502" cy="677713"/>
                    </a:xfrm>
                    <a:prstGeom prst="rect">
                      <a:avLst/>
                    </a:prstGeom>
                    <a:solidFill>
                      <a:srgbClr val="C9E7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テキスト ボックス 236"/>
                    <p:cNvSpPr txBox="1"/>
                    <p:nvPr/>
                  </p:nvSpPr>
                  <p:spPr>
                    <a:xfrm>
                      <a:off x="7545288" y="4353054"/>
                      <a:ext cx="846707" cy="600164"/>
                    </a:xfrm>
                    <a:prstGeom prst="rect">
                      <a:avLst/>
                    </a:prstGeom>
                    <a:noFill/>
                  </p:spPr>
                  <p:txBody>
                    <a:bodyPr wrap="none" rtlCol="0">
                      <a:spAutoFit/>
                    </a:bodyPr>
                    <a:lstStyle/>
                    <a:p>
                      <a:pPr algn="ctr"/>
                      <a:r>
                        <a:rPr kumimoji="1" lang="ja-JP" altLang="en-US" sz="1100" b="1" dirty="0" smtClean="0">
                          <a:latin typeface="+mj-ea"/>
                          <a:ea typeface="+mj-ea"/>
                        </a:rPr>
                        <a:t>患者データ</a:t>
                      </a:r>
                      <a:endParaRPr kumimoji="1" lang="en-US" altLang="ja-JP" sz="1100" b="1" dirty="0" smtClean="0">
                        <a:latin typeface="+mj-ea"/>
                        <a:ea typeface="+mj-ea"/>
                      </a:endParaRPr>
                    </a:p>
                    <a:p>
                      <a:pPr algn="ctr"/>
                      <a:r>
                        <a:rPr kumimoji="1" lang="ja-JP" altLang="en-US" sz="1100" dirty="0" smtClean="0"/>
                        <a:t>個人情報</a:t>
                      </a:r>
                      <a:endParaRPr kumimoji="1" lang="en-US" altLang="ja-JP" sz="1100" dirty="0" smtClean="0"/>
                    </a:p>
                    <a:p>
                      <a:pPr algn="ctr"/>
                      <a:r>
                        <a:rPr lang="ja-JP" altLang="en-US" sz="1100" dirty="0" smtClean="0"/>
                        <a:t>居住地</a:t>
                      </a:r>
                      <a:r>
                        <a:rPr lang="ja-JP" altLang="en-US" sz="1100" dirty="0"/>
                        <a:t>等</a:t>
                      </a:r>
                      <a:endParaRPr kumimoji="1" lang="ja-JP" altLang="en-US" sz="1100" dirty="0"/>
                    </a:p>
                  </p:txBody>
                </p:sp>
              </p:grpSp>
              <p:grpSp>
                <p:nvGrpSpPr>
                  <p:cNvPr id="241" name="グループ化 240"/>
                  <p:cNvGrpSpPr/>
                  <p:nvPr/>
                </p:nvGrpSpPr>
                <p:grpSpPr>
                  <a:xfrm>
                    <a:off x="7357549" y="4735900"/>
                    <a:ext cx="1288720" cy="942079"/>
                    <a:chOff x="7235046" y="5333692"/>
                    <a:chExt cx="1288720" cy="942079"/>
                  </a:xfrm>
                </p:grpSpPr>
                <p:sp>
                  <p:nvSpPr>
                    <p:cNvPr id="238" name="正方形/長方形 237"/>
                    <p:cNvSpPr/>
                    <p:nvPr/>
                  </p:nvSpPr>
                  <p:spPr>
                    <a:xfrm>
                      <a:off x="7252264" y="5333692"/>
                      <a:ext cx="1271502" cy="938719"/>
                    </a:xfrm>
                    <a:prstGeom prst="rect">
                      <a:avLst/>
                    </a:prstGeom>
                    <a:solidFill>
                      <a:srgbClr val="C9E7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7235046" y="5337052"/>
                      <a:ext cx="1271502" cy="938719"/>
                    </a:xfrm>
                    <a:prstGeom prst="rect">
                      <a:avLst/>
                    </a:prstGeom>
                    <a:noFill/>
                  </p:spPr>
                  <p:txBody>
                    <a:bodyPr wrap="none" rtlCol="0">
                      <a:spAutoFit/>
                    </a:bodyPr>
                    <a:lstStyle/>
                    <a:p>
                      <a:pPr algn="ctr"/>
                      <a:r>
                        <a:rPr lang="ja-JP" altLang="en-US" sz="1100" b="1" dirty="0" smtClean="0">
                          <a:latin typeface="+mj-ea"/>
                          <a:ea typeface="+mj-ea"/>
                        </a:rPr>
                        <a:t>花粉症症状データ</a:t>
                      </a:r>
                      <a:endParaRPr kumimoji="1" lang="en-US" altLang="ja-JP" sz="1100" b="1" dirty="0" smtClean="0">
                        <a:latin typeface="+mj-ea"/>
                        <a:ea typeface="+mj-ea"/>
                      </a:endParaRPr>
                    </a:p>
                    <a:p>
                      <a:pPr algn="ctr"/>
                      <a:r>
                        <a:rPr lang="ja-JP" altLang="en-US" sz="1100" dirty="0" smtClean="0"/>
                        <a:t>原因花粉種別</a:t>
                      </a:r>
                      <a:endParaRPr lang="en-US" altLang="ja-JP" sz="1100" dirty="0" smtClean="0"/>
                    </a:p>
                    <a:p>
                      <a:pPr algn="ctr"/>
                      <a:r>
                        <a:rPr kumimoji="1" lang="ja-JP" altLang="en-US" sz="1100" dirty="0" smtClean="0"/>
                        <a:t>発症時期</a:t>
                      </a:r>
                      <a:endParaRPr kumimoji="1" lang="en-US" altLang="ja-JP" sz="1100" dirty="0" smtClean="0"/>
                    </a:p>
                    <a:p>
                      <a:pPr algn="ctr"/>
                      <a:r>
                        <a:rPr lang="ja-JP" altLang="en-US" sz="1100" dirty="0" smtClean="0"/>
                        <a:t>重症度</a:t>
                      </a:r>
                      <a:endParaRPr lang="en-US" altLang="ja-JP" sz="1100" dirty="0" smtClean="0"/>
                    </a:p>
                    <a:p>
                      <a:pPr algn="ctr"/>
                      <a:r>
                        <a:rPr kumimoji="1" lang="ja-JP" altLang="en-US" sz="1100" dirty="0" smtClean="0"/>
                        <a:t>日付</a:t>
                      </a:r>
                      <a:r>
                        <a:rPr kumimoji="1" lang="ja-JP" altLang="en-US" sz="1100" dirty="0"/>
                        <a:t>等</a:t>
                      </a:r>
                    </a:p>
                  </p:txBody>
                </p:sp>
              </p:grpSp>
            </p:grpSp>
            <p:grpSp>
              <p:nvGrpSpPr>
                <p:cNvPr id="249" name="グループ化 248"/>
                <p:cNvGrpSpPr/>
                <p:nvPr/>
              </p:nvGrpSpPr>
              <p:grpSpPr>
                <a:xfrm>
                  <a:off x="6778685" y="5519278"/>
                  <a:ext cx="2163330" cy="1259745"/>
                  <a:chOff x="6750110" y="5479683"/>
                  <a:chExt cx="2163330" cy="1259745"/>
                </a:xfrm>
              </p:grpSpPr>
              <p:sp>
                <p:nvSpPr>
                  <p:cNvPr id="247" name="角丸四角形 246"/>
                  <p:cNvSpPr/>
                  <p:nvPr/>
                </p:nvSpPr>
                <p:spPr>
                  <a:xfrm>
                    <a:off x="6750110" y="5479683"/>
                    <a:ext cx="2163330" cy="1223140"/>
                  </a:xfrm>
                  <a:prstGeom prst="roundRect">
                    <a:avLst/>
                  </a:prstGeom>
                  <a:solidFill>
                    <a:srgbClr val="6FE78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6" name="グループ化 245"/>
                  <p:cNvGrpSpPr/>
                  <p:nvPr/>
                </p:nvGrpSpPr>
                <p:grpSpPr>
                  <a:xfrm>
                    <a:off x="6885527" y="5581337"/>
                    <a:ext cx="1824627" cy="778470"/>
                    <a:chOff x="6856952" y="5638487"/>
                    <a:chExt cx="1824627" cy="778470"/>
                  </a:xfrm>
                </p:grpSpPr>
                <p:sp>
                  <p:nvSpPr>
                    <p:cNvPr id="244" name="フローチャート : 磁気ディスク 243"/>
                    <p:cNvSpPr/>
                    <p:nvPr/>
                  </p:nvSpPr>
                  <p:spPr>
                    <a:xfrm>
                      <a:off x="6856952" y="5638487"/>
                      <a:ext cx="1824627" cy="778470"/>
                    </a:xfrm>
                    <a:prstGeom prst="flowChartMagneticDisk">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p:cNvSpPr txBox="1"/>
                    <p:nvPr/>
                  </p:nvSpPr>
                  <p:spPr>
                    <a:xfrm>
                      <a:off x="7263897" y="5914968"/>
                      <a:ext cx="1082348" cy="469359"/>
                    </a:xfrm>
                    <a:prstGeom prst="rect">
                      <a:avLst/>
                    </a:prstGeom>
                    <a:noFill/>
                  </p:spPr>
                  <p:txBody>
                    <a:bodyPr wrap="none" rtlCol="0">
                      <a:spAutoFit/>
                    </a:bodyPr>
                    <a:lstStyle/>
                    <a:p>
                      <a:r>
                        <a:rPr lang="ja-JP" altLang="en-US" sz="1400" b="1" dirty="0" smtClean="0">
                          <a:latin typeface="+mj-ea"/>
                          <a:ea typeface="+mj-ea"/>
                        </a:rPr>
                        <a:t>花粉症患者</a:t>
                      </a:r>
                      <a:endParaRPr lang="en-US" altLang="ja-JP" sz="1400" b="1" dirty="0" smtClean="0">
                        <a:latin typeface="+mj-ea"/>
                        <a:ea typeface="+mj-ea"/>
                      </a:endParaRPr>
                    </a:p>
                    <a:p>
                      <a:pPr algn="ctr"/>
                      <a:r>
                        <a:rPr kumimoji="1" lang="ja-JP" altLang="en-US" sz="1050" b="1" dirty="0" smtClean="0">
                          <a:latin typeface="+mj-ea"/>
                          <a:ea typeface="+mj-ea"/>
                        </a:rPr>
                        <a:t>症状等</a:t>
                      </a:r>
                      <a:r>
                        <a:rPr kumimoji="1" lang="en-US" altLang="ja-JP" sz="1050" b="1" dirty="0">
                          <a:latin typeface="+mj-ea"/>
                          <a:ea typeface="+mj-ea"/>
                        </a:rPr>
                        <a:t>DB</a:t>
                      </a:r>
                      <a:endParaRPr kumimoji="1" lang="ja-JP" altLang="en-US" sz="1050" b="1" dirty="0">
                        <a:latin typeface="+mj-ea"/>
                        <a:ea typeface="+mj-ea"/>
                      </a:endParaRPr>
                    </a:p>
                  </p:txBody>
                </p:sp>
              </p:grpSp>
              <p:sp>
                <p:nvSpPr>
                  <p:cNvPr id="248" name="テキスト ボックス 247"/>
                  <p:cNvSpPr txBox="1"/>
                  <p:nvPr/>
                </p:nvSpPr>
                <p:spPr>
                  <a:xfrm>
                    <a:off x="6842561" y="6339318"/>
                    <a:ext cx="1978427" cy="400110"/>
                  </a:xfrm>
                  <a:prstGeom prst="rect">
                    <a:avLst/>
                  </a:prstGeom>
                  <a:noFill/>
                </p:spPr>
                <p:txBody>
                  <a:bodyPr wrap="none" rtlCol="0">
                    <a:spAutoFit/>
                  </a:bodyPr>
                  <a:lstStyle/>
                  <a:p>
                    <a:r>
                      <a:rPr kumimoji="1" lang="ja-JP" altLang="en-US" dirty="0" smtClean="0"/>
                      <a:t>クローズドデータ</a:t>
                    </a:r>
                    <a:endParaRPr kumimoji="1" lang="ja-JP" altLang="en-US" dirty="0"/>
                  </a:p>
                </p:txBody>
              </p:sp>
            </p:grpSp>
          </p:grpSp>
        </p:grpSp>
        <p:sp>
          <p:nvSpPr>
            <p:cNvPr id="254" name="テキスト ボックス 253"/>
            <p:cNvSpPr txBox="1"/>
            <p:nvPr/>
          </p:nvSpPr>
          <p:spPr>
            <a:xfrm>
              <a:off x="8637021" y="3886972"/>
              <a:ext cx="492443" cy="1118255"/>
            </a:xfrm>
            <a:prstGeom prst="rect">
              <a:avLst/>
            </a:prstGeom>
            <a:noFill/>
          </p:spPr>
          <p:txBody>
            <a:bodyPr vert="eaVert" wrap="none" rtlCol="0">
              <a:spAutoFit/>
            </a:bodyPr>
            <a:lstStyle/>
            <a:p>
              <a:r>
                <a:rPr lang="ja-JP" altLang="en-US" dirty="0" smtClean="0"/>
                <a:t>臨床研究</a:t>
              </a:r>
              <a:endParaRPr kumimoji="1" lang="ja-JP" altLang="en-US" dirty="0"/>
            </a:p>
          </p:txBody>
        </p:sp>
      </p:grpSp>
      <p:grpSp>
        <p:nvGrpSpPr>
          <p:cNvPr id="35" name="グループ化 34"/>
          <p:cNvGrpSpPr/>
          <p:nvPr/>
        </p:nvGrpSpPr>
        <p:grpSpPr>
          <a:xfrm>
            <a:off x="326468" y="4437060"/>
            <a:ext cx="5982622" cy="2341963"/>
            <a:chOff x="326468" y="4437060"/>
            <a:chExt cx="5982622" cy="2341963"/>
          </a:xfrm>
        </p:grpSpPr>
        <p:sp>
          <p:nvSpPr>
            <p:cNvPr id="226" name="角丸四角形 225"/>
            <p:cNvSpPr/>
            <p:nvPr/>
          </p:nvSpPr>
          <p:spPr>
            <a:xfrm>
              <a:off x="326468" y="4729336"/>
              <a:ext cx="5982622" cy="2049687"/>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508856" y="4873351"/>
              <a:ext cx="1261884" cy="1439821"/>
              <a:chOff x="508856" y="4873351"/>
              <a:chExt cx="1261884" cy="1439821"/>
            </a:xfrm>
          </p:grpSpPr>
          <p:sp>
            <p:nvSpPr>
              <p:cNvPr id="2" name="正方形/長方形 1"/>
              <p:cNvSpPr/>
              <p:nvPr/>
            </p:nvSpPr>
            <p:spPr>
              <a:xfrm>
                <a:off x="550987" y="4873351"/>
                <a:ext cx="1219753" cy="1439821"/>
              </a:xfrm>
              <a:prstGeom prst="rect">
                <a:avLst/>
              </a:prstGeom>
              <a:solidFill>
                <a:srgbClr val="FFD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08856" y="4893121"/>
                <a:ext cx="1261884" cy="1210801"/>
                <a:chOff x="1794731" y="4702621"/>
                <a:chExt cx="1261884" cy="1210801"/>
              </a:xfrm>
            </p:grpSpPr>
            <p:sp>
              <p:nvSpPr>
                <p:cNvPr id="12" name="テキスト ボックス 11"/>
                <p:cNvSpPr txBox="1"/>
                <p:nvPr/>
              </p:nvSpPr>
              <p:spPr>
                <a:xfrm>
                  <a:off x="1974267" y="4702621"/>
                  <a:ext cx="902811" cy="307777"/>
                </a:xfrm>
                <a:prstGeom prst="rect">
                  <a:avLst/>
                </a:prstGeom>
                <a:noFill/>
              </p:spPr>
              <p:txBody>
                <a:bodyPr wrap="none" rtlCol="0">
                  <a:spAutoFit/>
                </a:bodyPr>
                <a:lstStyle/>
                <a:p>
                  <a:pPr algn="ctr"/>
                  <a:r>
                    <a:rPr kumimoji="1" lang="ja-JP" altLang="en-US" sz="1400" b="1" dirty="0" smtClean="0">
                      <a:latin typeface="+mj-ea"/>
                      <a:ea typeface="+mj-ea"/>
                    </a:rPr>
                    <a:t>花粉情報</a:t>
                  </a:r>
                  <a:endParaRPr kumimoji="1" lang="ja-JP" altLang="en-US" sz="1050" b="1" dirty="0">
                    <a:latin typeface="+mj-ea"/>
                    <a:ea typeface="+mj-ea"/>
                  </a:endParaRPr>
                </a:p>
              </p:txBody>
            </p:sp>
            <p:sp>
              <p:nvSpPr>
                <p:cNvPr id="18" name="テキスト ボックス 17"/>
                <p:cNvSpPr txBox="1"/>
                <p:nvPr/>
              </p:nvSpPr>
              <p:spPr>
                <a:xfrm>
                  <a:off x="1794731" y="5013176"/>
                  <a:ext cx="1261884" cy="900246"/>
                </a:xfrm>
                <a:prstGeom prst="rect">
                  <a:avLst/>
                </a:prstGeom>
                <a:noFill/>
              </p:spPr>
              <p:txBody>
                <a:bodyPr wrap="none" rtlCol="0">
                  <a:spAutoFit/>
                </a:bodyPr>
                <a:lstStyle/>
                <a:p>
                  <a:pPr algn="ctr"/>
                  <a:r>
                    <a:rPr lang="ja-JP" altLang="en-US" sz="1050" b="1" dirty="0">
                      <a:latin typeface="+mj-ea"/>
                      <a:ea typeface="+mj-ea"/>
                    </a:rPr>
                    <a:t>時別実況値</a:t>
                  </a:r>
                  <a:endParaRPr lang="en-US" altLang="ja-JP" sz="1050" b="1" dirty="0">
                    <a:latin typeface="+mj-ea"/>
                    <a:ea typeface="+mj-ea"/>
                  </a:endParaRPr>
                </a:p>
                <a:p>
                  <a:pPr algn="ctr"/>
                  <a:r>
                    <a:rPr lang="ja-JP" altLang="en-US" sz="1050" b="1" dirty="0">
                      <a:latin typeface="+mj-ea"/>
                      <a:ea typeface="+mj-ea"/>
                    </a:rPr>
                    <a:t>時別実況値評価</a:t>
                  </a:r>
                  <a:endParaRPr lang="en-US" altLang="ja-JP" sz="1050" b="1" dirty="0">
                    <a:latin typeface="+mj-ea"/>
                    <a:ea typeface="+mj-ea"/>
                  </a:endParaRPr>
                </a:p>
                <a:p>
                  <a:pPr algn="ctr"/>
                  <a:r>
                    <a:rPr lang="ja-JP" altLang="en-US" sz="1050" b="1" dirty="0">
                      <a:latin typeface="+mj-ea"/>
                      <a:ea typeface="+mj-ea"/>
                    </a:rPr>
                    <a:t>時別</a:t>
                  </a:r>
                  <a:r>
                    <a:rPr lang="ja-JP" altLang="en-US" sz="1050" b="1" dirty="0" smtClean="0">
                      <a:latin typeface="+mj-ea"/>
                      <a:ea typeface="+mj-ea"/>
                    </a:rPr>
                    <a:t>累積値</a:t>
                  </a:r>
                  <a:endParaRPr lang="en-US" altLang="ja-JP" sz="1050" b="1" dirty="0" smtClean="0">
                    <a:latin typeface="+mj-ea"/>
                    <a:ea typeface="+mj-ea"/>
                  </a:endParaRPr>
                </a:p>
                <a:p>
                  <a:pPr algn="ctr"/>
                  <a:r>
                    <a:rPr lang="ja-JP" altLang="en-US" sz="1050" b="1" dirty="0">
                      <a:latin typeface="+mj-ea"/>
                      <a:ea typeface="+mj-ea"/>
                    </a:rPr>
                    <a:t>日</a:t>
                  </a:r>
                  <a:r>
                    <a:rPr lang="ja-JP" altLang="en-US" sz="1050" b="1" dirty="0" smtClean="0">
                      <a:latin typeface="+mj-ea"/>
                      <a:ea typeface="+mj-ea"/>
                    </a:rPr>
                    <a:t>別実測値</a:t>
                  </a:r>
                  <a:endParaRPr lang="en-US" altLang="ja-JP" sz="1050" b="1" dirty="0">
                    <a:latin typeface="+mj-ea"/>
                    <a:ea typeface="+mj-ea"/>
                  </a:endParaRPr>
                </a:p>
                <a:p>
                  <a:pPr algn="ctr"/>
                  <a:r>
                    <a:rPr lang="ja-JP" altLang="en-US" sz="1050" b="1" dirty="0">
                      <a:latin typeface="+mj-ea"/>
                      <a:ea typeface="+mj-ea"/>
                    </a:rPr>
                    <a:t>日別実測値評価</a:t>
                  </a:r>
                  <a:r>
                    <a:rPr lang="ja-JP" altLang="en-US" sz="1050" b="1" dirty="0" smtClean="0">
                      <a:latin typeface="+mj-ea"/>
                      <a:ea typeface="+mj-ea"/>
                    </a:rPr>
                    <a:t>等</a:t>
                  </a:r>
                  <a:endParaRPr kumimoji="1" lang="ja-JP" altLang="en-US" sz="1050" dirty="0">
                    <a:latin typeface="+mj-ea"/>
                    <a:ea typeface="+mj-ea"/>
                  </a:endParaRPr>
                </a:p>
              </p:txBody>
            </p:sp>
          </p:grpSp>
        </p:grpSp>
        <p:sp>
          <p:nvSpPr>
            <p:cNvPr id="71" name="正方形/長方形 70"/>
            <p:cNvSpPr/>
            <p:nvPr/>
          </p:nvSpPr>
          <p:spPr>
            <a:xfrm>
              <a:off x="1958755" y="4873351"/>
              <a:ext cx="1219753" cy="1416233"/>
            </a:xfrm>
            <a:prstGeom prst="rect">
              <a:avLst/>
            </a:pr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1939065" y="4893121"/>
              <a:ext cx="1217000" cy="1210801"/>
              <a:chOff x="1817172" y="4702621"/>
              <a:chExt cx="1217000" cy="1210801"/>
            </a:xfrm>
          </p:grpSpPr>
          <p:sp>
            <p:nvSpPr>
              <p:cNvPr id="73" name="テキスト ボックス 72"/>
              <p:cNvSpPr txBox="1"/>
              <p:nvPr/>
            </p:nvSpPr>
            <p:spPr>
              <a:xfrm>
                <a:off x="1974269" y="4702621"/>
                <a:ext cx="902811" cy="307777"/>
              </a:xfrm>
              <a:prstGeom prst="rect">
                <a:avLst/>
              </a:prstGeom>
              <a:noFill/>
            </p:spPr>
            <p:txBody>
              <a:bodyPr wrap="none" rtlCol="0">
                <a:spAutoFit/>
              </a:bodyPr>
              <a:lstStyle/>
              <a:p>
                <a:pPr algn="ctr"/>
                <a:r>
                  <a:rPr lang="ja-JP" altLang="en-US" sz="1400" b="1" dirty="0" smtClean="0">
                    <a:latin typeface="+mj-ea"/>
                    <a:ea typeface="+mj-ea"/>
                  </a:rPr>
                  <a:t>気象</a:t>
                </a:r>
                <a:r>
                  <a:rPr lang="ja-JP" altLang="en-US" sz="1400" b="1" dirty="0">
                    <a:latin typeface="+mj-ea"/>
                    <a:ea typeface="+mj-ea"/>
                  </a:rPr>
                  <a:t>情報</a:t>
                </a:r>
                <a:endParaRPr kumimoji="1" lang="ja-JP" altLang="en-US" sz="1050" b="1" dirty="0">
                  <a:latin typeface="+mj-ea"/>
                  <a:ea typeface="+mj-ea"/>
                </a:endParaRPr>
              </a:p>
            </p:txBody>
          </p:sp>
          <p:sp>
            <p:nvSpPr>
              <p:cNvPr id="74" name="テキスト ボックス 73"/>
              <p:cNvSpPr txBox="1"/>
              <p:nvPr/>
            </p:nvSpPr>
            <p:spPr>
              <a:xfrm>
                <a:off x="1817172" y="5013176"/>
                <a:ext cx="1217000" cy="900246"/>
              </a:xfrm>
              <a:prstGeom prst="rect">
                <a:avLst/>
              </a:prstGeom>
              <a:noFill/>
            </p:spPr>
            <p:txBody>
              <a:bodyPr wrap="none" rtlCol="0">
                <a:spAutoFit/>
              </a:bodyPr>
              <a:lstStyle/>
              <a:p>
                <a:pPr algn="ctr"/>
                <a:r>
                  <a:rPr lang="ja-JP" altLang="en-US" sz="1050" b="1" dirty="0" smtClean="0">
                    <a:latin typeface="+mj-ea"/>
                    <a:ea typeface="+mj-ea"/>
                  </a:rPr>
                  <a:t>気温、湿度、</a:t>
                </a:r>
                <a:endParaRPr lang="en-US" altLang="ja-JP" sz="1050" b="1" dirty="0" smtClean="0">
                  <a:latin typeface="+mj-ea"/>
                  <a:ea typeface="+mj-ea"/>
                </a:endParaRPr>
              </a:p>
              <a:p>
                <a:pPr algn="ctr"/>
                <a:r>
                  <a:rPr kumimoji="1" lang="ja-JP" altLang="en-US" sz="1050" b="1" dirty="0" smtClean="0">
                    <a:latin typeface="+mj-ea"/>
                    <a:ea typeface="+mj-ea"/>
                  </a:rPr>
                  <a:t>風向・風速、</a:t>
                </a:r>
                <a:endParaRPr kumimoji="1" lang="en-US" altLang="ja-JP" sz="1050" b="1" dirty="0" smtClean="0">
                  <a:latin typeface="+mj-ea"/>
                  <a:ea typeface="+mj-ea"/>
                </a:endParaRPr>
              </a:p>
              <a:p>
                <a:pPr algn="ctr"/>
                <a:r>
                  <a:rPr lang="ja-JP" altLang="en-US" sz="1050" b="1" dirty="0" smtClean="0">
                    <a:latin typeface="+mj-ea"/>
                    <a:ea typeface="+mj-ea"/>
                  </a:rPr>
                  <a:t>降水量、</a:t>
                </a:r>
                <a:r>
                  <a:rPr kumimoji="1" lang="ja-JP" altLang="en-US" sz="1050" b="1" dirty="0" smtClean="0">
                    <a:latin typeface="+mj-ea"/>
                    <a:ea typeface="+mj-ea"/>
                  </a:rPr>
                  <a:t>日照時間</a:t>
                </a:r>
                <a:endParaRPr kumimoji="1" lang="en-US" altLang="ja-JP" sz="1050" b="1" dirty="0" smtClean="0">
                  <a:latin typeface="+mj-ea"/>
                  <a:ea typeface="+mj-ea"/>
                </a:endParaRPr>
              </a:p>
              <a:p>
                <a:pPr algn="ctr"/>
                <a:r>
                  <a:rPr lang="ja-JP" altLang="en-US" sz="1050" b="1" dirty="0" smtClean="0">
                    <a:latin typeface="+mj-ea"/>
                    <a:ea typeface="+mj-ea"/>
                  </a:rPr>
                  <a:t>測定日、</a:t>
                </a:r>
                <a:endParaRPr lang="en-US" altLang="ja-JP" sz="1050" b="1" dirty="0" smtClean="0">
                  <a:latin typeface="+mj-ea"/>
                  <a:ea typeface="+mj-ea"/>
                </a:endParaRPr>
              </a:p>
              <a:p>
                <a:pPr algn="ctr"/>
                <a:r>
                  <a:rPr lang="ja-JP" altLang="en-US" sz="1050" b="1" dirty="0" smtClean="0">
                    <a:latin typeface="+mj-ea"/>
                    <a:ea typeface="+mj-ea"/>
                  </a:rPr>
                  <a:t>緯度経度</a:t>
                </a:r>
                <a:r>
                  <a:rPr lang="ja-JP" altLang="en-US" sz="1050" b="1" dirty="0">
                    <a:latin typeface="+mj-ea"/>
                    <a:ea typeface="+mj-ea"/>
                  </a:rPr>
                  <a:t>等</a:t>
                </a:r>
                <a:endParaRPr kumimoji="1" lang="ja-JP" altLang="en-US" sz="1050" dirty="0">
                  <a:latin typeface="+mj-ea"/>
                  <a:ea typeface="+mj-ea"/>
                </a:endParaRPr>
              </a:p>
            </p:txBody>
          </p:sp>
        </p:grpSp>
        <p:sp>
          <p:nvSpPr>
            <p:cNvPr id="82" name="正方形/長方形 81"/>
            <p:cNvSpPr/>
            <p:nvPr/>
          </p:nvSpPr>
          <p:spPr>
            <a:xfrm>
              <a:off x="3388962" y="4873351"/>
              <a:ext cx="1219753" cy="1397724"/>
            </a:xfrm>
            <a:prstGeom prst="rect">
              <a:avLst/>
            </a:prstGeom>
            <a:solidFill>
              <a:srgbClr val="B2CCE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3346833" y="4893120"/>
              <a:ext cx="1261885" cy="1210801"/>
              <a:chOff x="1794733" y="4702621"/>
              <a:chExt cx="1261885" cy="1210801"/>
            </a:xfrm>
          </p:grpSpPr>
          <p:sp>
            <p:nvSpPr>
              <p:cNvPr id="84" name="テキスト ボックス 83"/>
              <p:cNvSpPr txBox="1"/>
              <p:nvPr/>
            </p:nvSpPr>
            <p:spPr>
              <a:xfrm>
                <a:off x="1794733" y="4702621"/>
                <a:ext cx="1261885" cy="307777"/>
              </a:xfrm>
              <a:prstGeom prst="rect">
                <a:avLst/>
              </a:prstGeom>
              <a:noFill/>
            </p:spPr>
            <p:txBody>
              <a:bodyPr wrap="none" rtlCol="0">
                <a:spAutoFit/>
              </a:bodyPr>
              <a:lstStyle/>
              <a:p>
                <a:pPr algn="ctr"/>
                <a:r>
                  <a:rPr lang="ja-JP" altLang="en-US" sz="1400" b="1" dirty="0" smtClean="0">
                    <a:latin typeface="+mj-ea"/>
                    <a:ea typeface="+mj-ea"/>
                  </a:rPr>
                  <a:t>大気汚染情報</a:t>
                </a:r>
                <a:endParaRPr kumimoji="1" lang="ja-JP" altLang="en-US" sz="1050" b="1" dirty="0">
                  <a:latin typeface="+mj-ea"/>
                  <a:ea typeface="+mj-ea"/>
                </a:endParaRPr>
              </a:p>
            </p:txBody>
          </p:sp>
          <p:sp>
            <p:nvSpPr>
              <p:cNvPr id="86" name="テキスト ボックス 85"/>
              <p:cNvSpPr txBox="1"/>
              <p:nvPr/>
            </p:nvSpPr>
            <p:spPr>
              <a:xfrm>
                <a:off x="1935794" y="5013176"/>
                <a:ext cx="979756" cy="900246"/>
              </a:xfrm>
              <a:prstGeom prst="rect">
                <a:avLst/>
              </a:prstGeom>
              <a:noFill/>
            </p:spPr>
            <p:txBody>
              <a:bodyPr wrap="none" rtlCol="0">
                <a:spAutoFit/>
              </a:bodyPr>
              <a:lstStyle/>
              <a:p>
                <a:pPr algn="ctr"/>
                <a:r>
                  <a:rPr lang="ja-JP" altLang="en-US" sz="1050" b="1" dirty="0" smtClean="0">
                    <a:latin typeface="+mj-ea"/>
                    <a:ea typeface="+mj-ea"/>
                  </a:rPr>
                  <a:t>窒素酸化物</a:t>
                </a:r>
                <a:r>
                  <a:rPr lang="ja-JP" altLang="en-US" sz="1050" b="1" dirty="0">
                    <a:latin typeface="+mj-ea"/>
                    <a:ea typeface="+mj-ea"/>
                  </a:rPr>
                  <a:t>、</a:t>
                </a:r>
                <a:endParaRPr lang="en-US" altLang="ja-JP" sz="1050" b="1" dirty="0" smtClean="0">
                  <a:latin typeface="+mj-ea"/>
                  <a:ea typeface="+mj-ea"/>
                </a:endParaRPr>
              </a:p>
              <a:p>
                <a:pPr algn="ctr"/>
                <a:r>
                  <a:rPr lang="ja-JP" altLang="en-US" sz="1050" b="1" dirty="0">
                    <a:latin typeface="+mj-ea"/>
                    <a:ea typeface="+mj-ea"/>
                  </a:rPr>
                  <a:t>二</a:t>
                </a:r>
                <a:r>
                  <a:rPr lang="ja-JP" altLang="en-US" sz="1050" b="1" dirty="0" smtClean="0">
                    <a:latin typeface="+mj-ea"/>
                    <a:ea typeface="+mj-ea"/>
                  </a:rPr>
                  <a:t>酸化硫黄</a:t>
                </a:r>
                <a:r>
                  <a:rPr lang="ja-JP" altLang="en-US" sz="1050" b="1" dirty="0">
                    <a:latin typeface="+mj-ea"/>
                    <a:ea typeface="+mj-ea"/>
                  </a:rPr>
                  <a:t>、</a:t>
                </a:r>
                <a:endParaRPr kumimoji="1" lang="en-US" altLang="ja-JP" sz="1050" b="1" dirty="0" smtClean="0">
                  <a:latin typeface="+mj-ea"/>
                  <a:ea typeface="+mj-ea"/>
                </a:endParaRPr>
              </a:p>
              <a:p>
                <a:pPr algn="ctr"/>
                <a:r>
                  <a:rPr lang="ja-JP" altLang="en-US" sz="1050" b="1" dirty="0" smtClean="0">
                    <a:latin typeface="+mj-ea"/>
                    <a:ea typeface="+mj-ea"/>
                  </a:rPr>
                  <a:t>風向、風速、</a:t>
                </a:r>
                <a:endParaRPr kumimoji="1" lang="en-US" altLang="ja-JP" sz="1050" b="1" dirty="0" smtClean="0">
                  <a:latin typeface="+mj-ea"/>
                  <a:ea typeface="+mj-ea"/>
                </a:endParaRPr>
              </a:p>
              <a:p>
                <a:pPr algn="ctr"/>
                <a:r>
                  <a:rPr lang="ja-JP" altLang="en-US" sz="1050" b="1" dirty="0" smtClean="0">
                    <a:latin typeface="+mj-ea"/>
                    <a:ea typeface="+mj-ea"/>
                  </a:rPr>
                  <a:t>測定日、</a:t>
                </a:r>
                <a:endParaRPr lang="en-US" altLang="ja-JP" sz="1050" b="1" dirty="0" smtClean="0">
                  <a:latin typeface="+mj-ea"/>
                  <a:ea typeface="+mj-ea"/>
                </a:endParaRPr>
              </a:p>
              <a:p>
                <a:pPr algn="ctr"/>
                <a:r>
                  <a:rPr lang="ja-JP" altLang="en-US" sz="1050" b="1" dirty="0" smtClean="0">
                    <a:latin typeface="+mj-ea"/>
                    <a:ea typeface="+mj-ea"/>
                  </a:rPr>
                  <a:t>緯度経度</a:t>
                </a:r>
                <a:r>
                  <a:rPr lang="ja-JP" altLang="en-US" sz="1050" b="1" dirty="0">
                    <a:latin typeface="+mj-ea"/>
                    <a:ea typeface="+mj-ea"/>
                  </a:rPr>
                  <a:t>等</a:t>
                </a:r>
                <a:endParaRPr kumimoji="1" lang="ja-JP" altLang="en-US" sz="1050" dirty="0">
                  <a:latin typeface="+mj-ea"/>
                  <a:ea typeface="+mj-ea"/>
                </a:endParaRPr>
              </a:p>
            </p:txBody>
          </p:sp>
        </p:grpSp>
        <p:sp>
          <p:nvSpPr>
            <p:cNvPr id="92" name="正方形/長方形 91"/>
            <p:cNvSpPr/>
            <p:nvPr/>
          </p:nvSpPr>
          <p:spPr>
            <a:xfrm>
              <a:off x="4777043" y="4873351"/>
              <a:ext cx="1219753" cy="1421195"/>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4824683" y="4893121"/>
              <a:ext cx="1082348" cy="738664"/>
            </a:xfrm>
            <a:prstGeom prst="rect">
              <a:avLst/>
            </a:prstGeom>
            <a:noFill/>
          </p:spPr>
          <p:txBody>
            <a:bodyPr wrap="none" rtlCol="0">
              <a:spAutoFit/>
            </a:bodyPr>
            <a:lstStyle/>
            <a:p>
              <a:pPr algn="ctr"/>
              <a:r>
                <a:rPr lang="ja-JP" altLang="en-US" sz="1400" b="1" dirty="0" smtClean="0">
                  <a:latin typeface="+mj-ea"/>
                  <a:ea typeface="+mj-ea"/>
                </a:rPr>
                <a:t>オープン化</a:t>
              </a:r>
              <a:endParaRPr lang="en-US" altLang="ja-JP" sz="1400" b="1" dirty="0" smtClean="0">
                <a:latin typeface="+mj-ea"/>
                <a:ea typeface="+mj-ea"/>
              </a:endParaRPr>
            </a:p>
            <a:p>
              <a:pPr algn="ctr"/>
              <a:r>
                <a:rPr kumimoji="1" lang="ja-JP" altLang="en-US" sz="1400" b="1" dirty="0" smtClean="0">
                  <a:latin typeface="+mj-ea"/>
                  <a:ea typeface="+mj-ea"/>
                </a:rPr>
                <a:t>花粉症統計</a:t>
              </a:r>
              <a:endParaRPr kumimoji="1" lang="en-US" altLang="ja-JP" sz="1400" b="1" dirty="0" smtClean="0">
                <a:latin typeface="+mj-ea"/>
                <a:ea typeface="+mj-ea"/>
              </a:endParaRPr>
            </a:p>
            <a:p>
              <a:pPr algn="ctr"/>
              <a:r>
                <a:rPr lang="ja-JP" altLang="en-US" sz="1400" b="1" dirty="0">
                  <a:latin typeface="+mj-ea"/>
                  <a:ea typeface="+mj-ea"/>
                </a:rPr>
                <a:t>情報</a:t>
              </a:r>
              <a:endParaRPr kumimoji="1" lang="ja-JP" altLang="en-US" sz="1050" b="1" dirty="0">
                <a:latin typeface="+mj-ea"/>
                <a:ea typeface="+mj-ea"/>
              </a:endParaRPr>
            </a:p>
          </p:txBody>
        </p:sp>
        <p:sp>
          <p:nvSpPr>
            <p:cNvPr id="97" name="テキスト ボックス 96"/>
            <p:cNvSpPr txBox="1"/>
            <p:nvPr/>
          </p:nvSpPr>
          <p:spPr>
            <a:xfrm>
              <a:off x="4804098" y="5555883"/>
              <a:ext cx="1229022" cy="738664"/>
            </a:xfrm>
            <a:prstGeom prst="rect">
              <a:avLst/>
            </a:prstGeom>
            <a:noFill/>
          </p:spPr>
          <p:txBody>
            <a:bodyPr wrap="square" rtlCol="0">
              <a:spAutoFit/>
            </a:bodyPr>
            <a:lstStyle/>
            <a:p>
              <a:r>
                <a:rPr lang="ja-JP" altLang="en-US" sz="1050" b="1" dirty="0" smtClean="0">
                  <a:latin typeface="+mj-ea"/>
                  <a:ea typeface="+mj-ea"/>
                </a:rPr>
                <a:t>統計種別 </a:t>
              </a:r>
              <a:r>
                <a:rPr lang="en-US" altLang="ja-JP" sz="1050" b="1" dirty="0" smtClean="0">
                  <a:latin typeface="+mj-ea"/>
                  <a:ea typeface="+mj-ea"/>
                </a:rPr>
                <a:t>ID</a:t>
              </a:r>
              <a:r>
                <a:rPr lang="ja-JP" altLang="en-US" sz="1050" b="1" dirty="0" err="1" smtClean="0">
                  <a:latin typeface="+mj-ea"/>
                  <a:ea typeface="+mj-ea"/>
                </a:rPr>
                <a:t>、</a:t>
              </a:r>
              <a:endParaRPr lang="en-US" altLang="ja-JP" sz="1050" b="1" dirty="0" smtClean="0">
                <a:latin typeface="+mj-ea"/>
                <a:ea typeface="+mj-ea"/>
              </a:endParaRPr>
            </a:p>
            <a:p>
              <a:r>
                <a:rPr lang="ja-JP" altLang="en-US" sz="1050" b="1" dirty="0" smtClean="0">
                  <a:latin typeface="+mj-ea"/>
                  <a:ea typeface="+mj-ea"/>
                </a:rPr>
                <a:t>統計詳細 </a:t>
              </a:r>
              <a:r>
                <a:rPr lang="en-US" altLang="ja-JP" sz="1050" b="1" dirty="0" smtClean="0">
                  <a:latin typeface="+mj-ea"/>
                  <a:ea typeface="+mj-ea"/>
                </a:rPr>
                <a:t>ID</a:t>
              </a:r>
            </a:p>
            <a:p>
              <a:r>
                <a:rPr lang="ja-JP" altLang="en-US" sz="1050" b="1" dirty="0" smtClean="0">
                  <a:latin typeface="+mj-ea"/>
                  <a:ea typeface="+mj-ea"/>
                </a:rPr>
                <a:t>数量、日付、場所等</a:t>
              </a:r>
              <a:endParaRPr lang="en-US" altLang="ja-JP" sz="1050" b="1" dirty="0" smtClean="0">
                <a:latin typeface="+mj-ea"/>
                <a:ea typeface="+mj-ea"/>
              </a:endParaRPr>
            </a:p>
          </p:txBody>
        </p:sp>
        <p:sp>
          <p:nvSpPr>
            <p:cNvPr id="227" name="テキスト ボックス 226"/>
            <p:cNvSpPr txBox="1"/>
            <p:nvPr/>
          </p:nvSpPr>
          <p:spPr>
            <a:xfrm>
              <a:off x="2504728" y="6332594"/>
              <a:ext cx="1641796" cy="369332"/>
            </a:xfrm>
            <a:prstGeom prst="rect">
              <a:avLst/>
            </a:prstGeom>
            <a:noFill/>
          </p:spPr>
          <p:txBody>
            <a:bodyPr wrap="none" rtlCol="0">
              <a:spAutoFit/>
            </a:bodyPr>
            <a:lstStyle/>
            <a:p>
              <a:r>
                <a:rPr kumimoji="1" lang="ja-JP" altLang="en-US" sz="1800" b="1" dirty="0" smtClean="0"/>
                <a:t>オープンデータ</a:t>
              </a:r>
              <a:endParaRPr kumimoji="1" lang="ja-JP" altLang="en-US" sz="1800" b="1" dirty="0"/>
            </a:p>
          </p:txBody>
        </p:sp>
        <p:sp>
          <p:nvSpPr>
            <p:cNvPr id="33" name="下矢印 32"/>
            <p:cNvSpPr/>
            <p:nvPr/>
          </p:nvSpPr>
          <p:spPr>
            <a:xfrm rot="10800000">
              <a:off x="1034350" y="4437062"/>
              <a:ext cx="288302" cy="436288"/>
            </a:xfrm>
            <a:prstGeom prst="downArrow">
              <a:avLst/>
            </a:prstGeom>
            <a:solidFill>
              <a:srgbClr val="FFD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下矢印 131"/>
            <p:cNvSpPr/>
            <p:nvPr/>
          </p:nvSpPr>
          <p:spPr>
            <a:xfrm rot="10800000">
              <a:off x="2465900" y="4437062"/>
              <a:ext cx="288302" cy="443476"/>
            </a:xfrm>
            <a:prstGeom prst="downArrow">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下矢印 132"/>
            <p:cNvSpPr/>
            <p:nvPr/>
          </p:nvSpPr>
          <p:spPr>
            <a:xfrm rot="10800000">
              <a:off x="3854687" y="4437061"/>
              <a:ext cx="288302" cy="428269"/>
            </a:xfrm>
            <a:prstGeom prst="downArrow">
              <a:avLst/>
            </a:prstGeom>
            <a:solidFill>
              <a:srgbClr val="B2CCE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rot="10800000">
              <a:off x="5242768" y="4437060"/>
              <a:ext cx="288302" cy="428270"/>
            </a:xfrm>
            <a:prstGeom prst="down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694378" y="3856100"/>
            <a:ext cx="5029199" cy="580903"/>
            <a:chOff x="694378" y="3619384"/>
            <a:chExt cx="5029199" cy="817619"/>
          </a:xfrm>
        </p:grpSpPr>
        <p:sp>
          <p:nvSpPr>
            <p:cNvPr id="38" name="角丸四角形 37"/>
            <p:cNvSpPr/>
            <p:nvPr/>
          </p:nvSpPr>
          <p:spPr>
            <a:xfrm>
              <a:off x="694378" y="3619384"/>
              <a:ext cx="5029199" cy="817619"/>
            </a:xfrm>
            <a:prstGeom prst="round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595350" y="3782763"/>
              <a:ext cx="3185487" cy="400110"/>
            </a:xfrm>
            <a:prstGeom prst="rect">
              <a:avLst/>
            </a:prstGeom>
            <a:noFill/>
          </p:spPr>
          <p:txBody>
            <a:bodyPr wrap="none" rtlCol="0">
              <a:spAutoFit/>
            </a:bodyPr>
            <a:lstStyle/>
            <a:p>
              <a:pPr algn="ctr"/>
              <a:r>
                <a:rPr kumimoji="1" lang="ja-JP" altLang="en-US" dirty="0" smtClean="0"/>
                <a:t>情報流通</a:t>
              </a:r>
              <a:r>
                <a:rPr lang="ja-JP" altLang="en-US" dirty="0"/>
                <a:t>連携</a:t>
              </a:r>
              <a:r>
                <a:rPr kumimoji="1" lang="ja-JP" altLang="en-US" dirty="0" smtClean="0"/>
                <a:t>基盤共通ＡＰＩ</a:t>
              </a:r>
              <a:endParaRPr kumimoji="1" lang="ja-JP" altLang="en-US" dirty="0"/>
            </a:p>
          </p:txBody>
        </p:sp>
      </p:grpSp>
      <p:grpSp>
        <p:nvGrpSpPr>
          <p:cNvPr id="47" name="グループ化 46"/>
          <p:cNvGrpSpPr/>
          <p:nvPr/>
        </p:nvGrpSpPr>
        <p:grpSpPr>
          <a:xfrm>
            <a:off x="68046" y="2306216"/>
            <a:ext cx="6331238" cy="1229399"/>
            <a:chOff x="122345" y="2200275"/>
            <a:chExt cx="6331238" cy="1229399"/>
          </a:xfrm>
        </p:grpSpPr>
        <p:sp>
          <p:nvSpPr>
            <p:cNvPr id="46" name="角丸四角形 45"/>
            <p:cNvSpPr/>
            <p:nvPr/>
          </p:nvSpPr>
          <p:spPr>
            <a:xfrm>
              <a:off x="122345" y="2200275"/>
              <a:ext cx="6331238" cy="1229399"/>
            </a:xfrm>
            <a:prstGeom prst="roundRect">
              <a:avLst/>
            </a:prstGeom>
            <a:solidFill>
              <a:srgbClr val="B0BDF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グループ化 44"/>
            <p:cNvGrpSpPr/>
            <p:nvPr/>
          </p:nvGrpSpPr>
          <p:grpSpPr>
            <a:xfrm>
              <a:off x="256107" y="2348279"/>
              <a:ext cx="6027349" cy="989829"/>
              <a:chOff x="220282" y="2612362"/>
              <a:chExt cx="6027349" cy="989829"/>
            </a:xfrm>
          </p:grpSpPr>
          <p:sp>
            <p:nvSpPr>
              <p:cNvPr id="148" name="正方形/長方形 147"/>
              <p:cNvSpPr/>
              <p:nvPr/>
            </p:nvSpPr>
            <p:spPr>
              <a:xfrm>
                <a:off x="4701458" y="2612362"/>
                <a:ext cx="1546173"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220282" y="2612362"/>
                <a:ext cx="1370921" cy="461665"/>
                <a:chOff x="335994" y="2620923"/>
                <a:chExt cx="1370921" cy="461665"/>
              </a:xfrm>
            </p:grpSpPr>
            <p:sp>
              <p:nvSpPr>
                <p:cNvPr id="41" name="正方形/長方形 40"/>
                <p:cNvSpPr/>
                <p:nvPr/>
              </p:nvSpPr>
              <p:spPr>
                <a:xfrm>
                  <a:off x="335994" y="2620923"/>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50531" y="2620923"/>
                  <a:ext cx="1107996" cy="461665"/>
                </a:xfrm>
                <a:prstGeom prst="rect">
                  <a:avLst/>
                </a:prstGeom>
                <a:noFill/>
              </p:spPr>
              <p:txBody>
                <a:bodyPr wrap="none" rtlCol="0">
                  <a:spAutoFit/>
                </a:bodyPr>
                <a:lstStyle/>
                <a:p>
                  <a:pPr algn="ctr"/>
                  <a:r>
                    <a:rPr kumimoji="1" lang="ja-JP" altLang="en-US" sz="1200" b="1" dirty="0" smtClean="0">
                      <a:solidFill>
                        <a:schemeClr val="bg1"/>
                      </a:solidFill>
                      <a:latin typeface="+mj-ea"/>
                      <a:ea typeface="+mj-ea"/>
                    </a:rPr>
                    <a:t>花粉情報提供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grpSp>
            <p:nvGrpSpPr>
              <p:cNvPr id="43" name="グループ化 42"/>
              <p:cNvGrpSpPr/>
              <p:nvPr/>
            </p:nvGrpSpPr>
            <p:grpSpPr>
              <a:xfrm>
                <a:off x="1728064" y="2612362"/>
                <a:ext cx="1370921" cy="461666"/>
                <a:chOff x="1621675" y="2620922"/>
                <a:chExt cx="1370921" cy="461666"/>
              </a:xfrm>
            </p:grpSpPr>
            <p:sp>
              <p:nvSpPr>
                <p:cNvPr id="146" name="正方形/長方形 145"/>
                <p:cNvSpPr/>
                <p:nvPr/>
              </p:nvSpPr>
              <p:spPr>
                <a:xfrm>
                  <a:off x="1621675" y="2620922"/>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1753138" y="2620923"/>
                  <a:ext cx="1107996" cy="461665"/>
                </a:xfrm>
                <a:prstGeom prst="rect">
                  <a:avLst/>
                </a:prstGeom>
                <a:noFill/>
              </p:spPr>
              <p:txBody>
                <a:bodyPr wrap="none" rtlCol="0">
                  <a:spAutoFit/>
                </a:bodyPr>
                <a:lstStyle/>
                <a:p>
                  <a:pPr algn="ctr"/>
                  <a:r>
                    <a:rPr lang="ja-JP" altLang="en-US" sz="1200" b="1" dirty="0">
                      <a:solidFill>
                        <a:schemeClr val="bg1"/>
                      </a:solidFill>
                      <a:latin typeface="+mj-ea"/>
                      <a:ea typeface="+mj-ea"/>
                    </a:rPr>
                    <a:t>気象</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grpSp>
            <p:nvGrpSpPr>
              <p:cNvPr id="44" name="グループ化 43"/>
              <p:cNvGrpSpPr/>
              <p:nvPr/>
            </p:nvGrpSpPr>
            <p:grpSpPr>
              <a:xfrm>
                <a:off x="3216839" y="2612362"/>
                <a:ext cx="1415773" cy="461665"/>
                <a:chOff x="3216839" y="2612363"/>
                <a:chExt cx="1415773" cy="461665"/>
              </a:xfrm>
            </p:grpSpPr>
            <p:sp>
              <p:nvSpPr>
                <p:cNvPr id="147" name="正方形/長方形 146"/>
                <p:cNvSpPr/>
                <p:nvPr/>
              </p:nvSpPr>
              <p:spPr>
                <a:xfrm>
                  <a:off x="3233665" y="2612363"/>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3216839" y="2612363"/>
                  <a:ext cx="1415773" cy="461665"/>
                </a:xfrm>
                <a:prstGeom prst="rect">
                  <a:avLst/>
                </a:prstGeom>
                <a:noFill/>
              </p:spPr>
              <p:txBody>
                <a:bodyPr wrap="none" rtlCol="0">
                  <a:spAutoFit/>
                </a:bodyPr>
                <a:lstStyle/>
                <a:p>
                  <a:pPr algn="ctr"/>
                  <a:r>
                    <a:rPr lang="ja-JP" altLang="en-US" sz="1200" b="1" dirty="0" smtClean="0">
                      <a:solidFill>
                        <a:schemeClr val="bg1"/>
                      </a:solidFill>
                      <a:latin typeface="+mj-ea"/>
                      <a:ea typeface="+mj-ea"/>
                    </a:rPr>
                    <a:t>大気</a:t>
                  </a:r>
                  <a:r>
                    <a:rPr lang="ja-JP" altLang="en-US" sz="1200" b="1" dirty="0">
                      <a:solidFill>
                        <a:schemeClr val="bg1"/>
                      </a:solidFill>
                      <a:latin typeface="+mj-ea"/>
                      <a:ea typeface="+mj-ea"/>
                    </a:rPr>
                    <a:t>汚染</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sp>
            <p:nvSpPr>
              <p:cNvPr id="145" name="テキスト ボックス 144"/>
              <p:cNvSpPr txBox="1"/>
              <p:nvPr/>
            </p:nvSpPr>
            <p:spPr>
              <a:xfrm>
                <a:off x="4677971" y="2612362"/>
                <a:ext cx="1569660" cy="461665"/>
              </a:xfrm>
              <a:prstGeom prst="rect">
                <a:avLst/>
              </a:prstGeom>
              <a:noFill/>
            </p:spPr>
            <p:txBody>
              <a:bodyPr wrap="none" rtlCol="0">
                <a:spAutoFit/>
              </a:bodyPr>
              <a:lstStyle/>
              <a:p>
                <a:pPr algn="ctr"/>
                <a:r>
                  <a:rPr lang="ja-JP" altLang="en-US" sz="1200" b="1" dirty="0" smtClean="0">
                    <a:solidFill>
                      <a:schemeClr val="bg1"/>
                    </a:solidFill>
                    <a:latin typeface="+mj-ea"/>
                    <a:ea typeface="+mj-ea"/>
                  </a:rPr>
                  <a:t>花粉症</a:t>
                </a:r>
                <a:r>
                  <a:rPr lang="ja-JP" altLang="en-US" sz="1200" b="1" dirty="0">
                    <a:solidFill>
                      <a:schemeClr val="bg1"/>
                    </a:solidFill>
                    <a:latin typeface="+mj-ea"/>
                    <a:ea typeface="+mj-ea"/>
                  </a:rPr>
                  <a:t>統計</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nvGrpSpPr>
              <p:cNvPr id="151" name="グループ化 150"/>
              <p:cNvGrpSpPr/>
              <p:nvPr/>
            </p:nvGrpSpPr>
            <p:grpSpPr>
              <a:xfrm>
                <a:off x="2465899" y="3140526"/>
                <a:ext cx="1370921" cy="461665"/>
                <a:chOff x="335994" y="2620923"/>
                <a:chExt cx="1370921" cy="461665"/>
              </a:xfrm>
            </p:grpSpPr>
            <p:sp>
              <p:nvSpPr>
                <p:cNvPr id="152" name="正方形/長方形 151"/>
                <p:cNvSpPr/>
                <p:nvPr/>
              </p:nvSpPr>
              <p:spPr>
                <a:xfrm>
                  <a:off x="335994" y="2620923"/>
                  <a:ext cx="1370921" cy="461665"/>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p:cNvSpPr txBox="1"/>
                <p:nvPr/>
              </p:nvSpPr>
              <p:spPr>
                <a:xfrm>
                  <a:off x="384809" y="2620923"/>
                  <a:ext cx="1239442" cy="461665"/>
                </a:xfrm>
                <a:prstGeom prst="rect">
                  <a:avLst/>
                </a:prstGeom>
                <a:noFill/>
              </p:spPr>
              <p:txBody>
                <a:bodyPr wrap="none" rtlCol="0">
                  <a:spAutoFit/>
                </a:bodyPr>
                <a:lstStyle/>
                <a:p>
                  <a:pPr algn="ctr"/>
                  <a:r>
                    <a:rPr lang="ja-JP" altLang="en-US" sz="1200" b="1" dirty="0">
                      <a:solidFill>
                        <a:srgbClr val="FF0000"/>
                      </a:solidFill>
                      <a:latin typeface="+mj-ea"/>
                      <a:ea typeface="+mj-ea"/>
                    </a:rPr>
                    <a:t>コンテストに</a:t>
                  </a:r>
                  <a:r>
                    <a:rPr lang="ja-JP" altLang="en-US" sz="1200" b="1" dirty="0" smtClean="0">
                      <a:solidFill>
                        <a:srgbClr val="FF0000"/>
                      </a:solidFill>
                      <a:latin typeface="+mj-ea"/>
                      <a:ea typeface="+mj-ea"/>
                    </a:rPr>
                    <a:t>よる</a:t>
                  </a:r>
                  <a:endParaRPr lang="en-US" altLang="ja-JP" sz="1200" b="1" dirty="0" smtClean="0">
                    <a:solidFill>
                      <a:srgbClr val="FF0000"/>
                    </a:solidFill>
                    <a:latin typeface="+mj-ea"/>
                    <a:ea typeface="+mj-ea"/>
                  </a:endParaRPr>
                </a:p>
                <a:p>
                  <a:pPr algn="ctr"/>
                  <a:r>
                    <a:rPr kumimoji="1" lang="ja-JP" altLang="en-US" sz="1200" b="1" dirty="0" smtClean="0">
                      <a:solidFill>
                        <a:srgbClr val="FF0000"/>
                      </a:solidFill>
                      <a:latin typeface="+mj-ea"/>
                      <a:ea typeface="+mj-ea"/>
                    </a:rPr>
                    <a:t>アプリケーション</a:t>
                  </a:r>
                  <a:endParaRPr kumimoji="1" lang="ja-JP" altLang="en-US" sz="1200" b="1" dirty="0">
                    <a:solidFill>
                      <a:srgbClr val="FF0000"/>
                    </a:solidFill>
                    <a:latin typeface="+mj-ea"/>
                    <a:ea typeface="+mj-ea"/>
                  </a:endParaRPr>
                </a:p>
              </p:txBody>
            </p:sp>
          </p:grpSp>
        </p:grpSp>
      </p:grpSp>
      <p:sp>
        <p:nvSpPr>
          <p:cNvPr id="49" name="テキスト ボックス 48"/>
          <p:cNvSpPr txBox="1"/>
          <p:nvPr/>
        </p:nvSpPr>
        <p:spPr>
          <a:xfrm>
            <a:off x="454557" y="3048689"/>
            <a:ext cx="1653017" cy="400110"/>
          </a:xfrm>
          <a:prstGeom prst="rect">
            <a:avLst/>
          </a:prstGeom>
          <a:noFill/>
        </p:spPr>
        <p:txBody>
          <a:bodyPr wrap="none" rtlCol="0">
            <a:spAutoFit/>
          </a:bodyPr>
          <a:lstStyle/>
          <a:p>
            <a:r>
              <a:rPr kumimoji="1" lang="ja-JP" altLang="en-US" dirty="0" smtClean="0"/>
              <a:t>提供サービス</a:t>
            </a:r>
            <a:endParaRPr kumimoji="1" lang="ja-JP" altLang="en-US" dirty="0"/>
          </a:p>
        </p:txBody>
      </p:sp>
      <p:sp>
        <p:nvSpPr>
          <p:cNvPr id="60" name="二等辺三角形 59"/>
          <p:cNvSpPr/>
          <p:nvPr/>
        </p:nvSpPr>
        <p:spPr>
          <a:xfrm>
            <a:off x="1591203" y="3584892"/>
            <a:ext cx="1660349" cy="129811"/>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62"/>
          <p:cNvSpPr/>
          <p:nvPr/>
        </p:nvSpPr>
        <p:spPr>
          <a:xfrm rot="10800000">
            <a:off x="3755937" y="3587220"/>
            <a:ext cx="1660349" cy="129811"/>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9"/>
          <p:cNvGrpSpPr/>
          <p:nvPr/>
        </p:nvGrpSpPr>
        <p:grpSpPr>
          <a:xfrm>
            <a:off x="87846" y="1678650"/>
            <a:ext cx="7057025" cy="510816"/>
            <a:chOff x="59271" y="1563185"/>
            <a:chExt cx="7057025" cy="510816"/>
          </a:xfrm>
        </p:grpSpPr>
        <p:sp>
          <p:nvSpPr>
            <p:cNvPr id="99" name="角丸四角形 98"/>
            <p:cNvSpPr/>
            <p:nvPr/>
          </p:nvSpPr>
          <p:spPr>
            <a:xfrm>
              <a:off x="59271" y="1563185"/>
              <a:ext cx="7057025" cy="510816"/>
            </a:xfrm>
            <a:prstGeom prst="round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p:cNvGrpSpPr/>
            <p:nvPr/>
          </p:nvGrpSpPr>
          <p:grpSpPr>
            <a:xfrm>
              <a:off x="172321" y="1683033"/>
              <a:ext cx="5343542" cy="285841"/>
              <a:chOff x="550987" y="1781767"/>
              <a:chExt cx="5343542" cy="285841"/>
            </a:xfrm>
          </p:grpSpPr>
          <p:grpSp>
            <p:nvGrpSpPr>
              <p:cNvPr id="63" name="グループ化 62"/>
              <p:cNvGrpSpPr/>
              <p:nvPr/>
            </p:nvGrpSpPr>
            <p:grpSpPr>
              <a:xfrm>
                <a:off x="550987" y="1781767"/>
                <a:ext cx="954107" cy="276999"/>
                <a:chOff x="550987" y="1814173"/>
                <a:chExt cx="954107" cy="276999"/>
              </a:xfrm>
            </p:grpSpPr>
            <p:sp>
              <p:nvSpPr>
                <p:cNvPr id="62" name="正方形/長方形 61"/>
                <p:cNvSpPr/>
                <p:nvPr/>
              </p:nvSpPr>
              <p:spPr>
                <a:xfrm>
                  <a:off x="550987" y="1814173"/>
                  <a:ext cx="954107"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50987" y="1814173"/>
                  <a:ext cx="954107" cy="276999"/>
                </a:xfrm>
                <a:prstGeom prst="rect">
                  <a:avLst/>
                </a:prstGeom>
                <a:noFill/>
              </p:spPr>
              <p:txBody>
                <a:bodyPr wrap="none" rtlCol="0">
                  <a:spAutoFit/>
                </a:bodyPr>
                <a:lstStyle/>
                <a:p>
                  <a:r>
                    <a:rPr kumimoji="1" lang="ja-JP" altLang="en-US" sz="1200" b="1" dirty="0" smtClean="0">
                      <a:solidFill>
                        <a:schemeClr val="bg1"/>
                      </a:solidFill>
                    </a:rPr>
                    <a:t>花粉症患者</a:t>
                  </a:r>
                  <a:endParaRPr kumimoji="1" lang="ja-JP" altLang="en-US" sz="1200" b="1" dirty="0">
                    <a:solidFill>
                      <a:schemeClr val="bg1"/>
                    </a:solidFill>
                  </a:endParaRPr>
                </a:p>
              </p:txBody>
            </p:sp>
          </p:grpSp>
          <p:grpSp>
            <p:nvGrpSpPr>
              <p:cNvPr id="64" name="グループ化 63"/>
              <p:cNvGrpSpPr/>
              <p:nvPr/>
            </p:nvGrpSpPr>
            <p:grpSpPr>
              <a:xfrm>
                <a:off x="1586465" y="1781767"/>
                <a:ext cx="913872" cy="276999"/>
                <a:chOff x="1591203" y="1814173"/>
                <a:chExt cx="913872" cy="276999"/>
              </a:xfrm>
            </p:grpSpPr>
            <p:sp>
              <p:nvSpPr>
                <p:cNvPr id="173" name="正方形/長方形 172"/>
                <p:cNvSpPr/>
                <p:nvPr/>
              </p:nvSpPr>
              <p:spPr>
                <a:xfrm>
                  <a:off x="1591203" y="1818120"/>
                  <a:ext cx="803847"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1603216" y="1814173"/>
                  <a:ext cx="901859" cy="276999"/>
                </a:xfrm>
                <a:prstGeom prst="rect">
                  <a:avLst/>
                </a:prstGeom>
                <a:noFill/>
              </p:spPr>
              <p:txBody>
                <a:bodyPr wrap="square" rtlCol="0">
                  <a:spAutoFit/>
                </a:bodyPr>
                <a:lstStyle/>
                <a:p>
                  <a:r>
                    <a:rPr lang="ja-JP" altLang="en-US" sz="1200" b="1" dirty="0" smtClean="0">
                      <a:solidFill>
                        <a:schemeClr val="bg1"/>
                      </a:solidFill>
                    </a:rPr>
                    <a:t>一般の方</a:t>
                  </a:r>
                  <a:endParaRPr kumimoji="1" lang="ja-JP" altLang="en-US" sz="1200" b="1" dirty="0">
                    <a:solidFill>
                      <a:schemeClr val="bg1"/>
                    </a:solidFill>
                  </a:endParaRPr>
                </a:p>
              </p:txBody>
            </p:sp>
          </p:grpSp>
          <p:grpSp>
            <p:nvGrpSpPr>
              <p:cNvPr id="66" name="グループ化 65"/>
              <p:cNvGrpSpPr/>
              <p:nvPr/>
            </p:nvGrpSpPr>
            <p:grpSpPr>
              <a:xfrm>
                <a:off x="2581708" y="1781767"/>
                <a:ext cx="815083" cy="280945"/>
                <a:chOff x="2486693" y="1810227"/>
                <a:chExt cx="815083" cy="280945"/>
              </a:xfrm>
            </p:grpSpPr>
            <p:sp>
              <p:nvSpPr>
                <p:cNvPr id="174" name="正方形/長方形 173"/>
                <p:cNvSpPr/>
                <p:nvPr/>
              </p:nvSpPr>
              <p:spPr>
                <a:xfrm>
                  <a:off x="2486693" y="1810227"/>
                  <a:ext cx="815083"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2501557" y="1814173"/>
                  <a:ext cx="800219" cy="276999"/>
                </a:xfrm>
                <a:prstGeom prst="rect">
                  <a:avLst/>
                </a:prstGeom>
                <a:noFill/>
              </p:spPr>
              <p:txBody>
                <a:bodyPr wrap="none" rtlCol="0">
                  <a:spAutoFit/>
                </a:bodyPr>
                <a:lstStyle/>
                <a:p>
                  <a:r>
                    <a:rPr lang="ja-JP" altLang="en-US" sz="1200" b="1" dirty="0" smtClean="0">
                      <a:solidFill>
                        <a:schemeClr val="bg1"/>
                      </a:solidFill>
                    </a:rPr>
                    <a:t>研究</a:t>
                  </a:r>
                  <a:r>
                    <a:rPr lang="ja-JP" altLang="en-US" sz="1200" b="1" dirty="0">
                      <a:solidFill>
                        <a:schemeClr val="bg1"/>
                      </a:solidFill>
                    </a:rPr>
                    <a:t>機関</a:t>
                  </a:r>
                  <a:endParaRPr kumimoji="1" lang="ja-JP" altLang="en-US" sz="1200" b="1" dirty="0">
                    <a:solidFill>
                      <a:schemeClr val="bg1"/>
                    </a:solidFill>
                  </a:endParaRPr>
                </a:p>
              </p:txBody>
            </p:sp>
          </p:grpSp>
          <p:grpSp>
            <p:nvGrpSpPr>
              <p:cNvPr id="67" name="グループ化 66"/>
              <p:cNvGrpSpPr/>
              <p:nvPr/>
            </p:nvGrpSpPr>
            <p:grpSpPr>
              <a:xfrm>
                <a:off x="3478162" y="1781767"/>
                <a:ext cx="800219" cy="280946"/>
                <a:chOff x="3399898" y="1810226"/>
                <a:chExt cx="800219" cy="280946"/>
              </a:xfrm>
            </p:grpSpPr>
            <p:sp>
              <p:nvSpPr>
                <p:cNvPr id="175" name="正方形/長方形 174"/>
                <p:cNvSpPr/>
                <p:nvPr/>
              </p:nvSpPr>
              <p:spPr>
                <a:xfrm>
                  <a:off x="3399898" y="1810226"/>
                  <a:ext cx="800219"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3399898" y="1814173"/>
                  <a:ext cx="800219" cy="276999"/>
                </a:xfrm>
                <a:prstGeom prst="rect">
                  <a:avLst/>
                </a:prstGeom>
                <a:noFill/>
              </p:spPr>
              <p:txBody>
                <a:bodyPr wrap="none" rtlCol="0">
                  <a:spAutoFit/>
                </a:bodyPr>
                <a:lstStyle/>
                <a:p>
                  <a:r>
                    <a:rPr lang="ja-JP" altLang="en-US" sz="1200" b="1" dirty="0">
                      <a:solidFill>
                        <a:schemeClr val="bg1"/>
                      </a:solidFill>
                    </a:rPr>
                    <a:t>医療</a:t>
                  </a:r>
                  <a:r>
                    <a:rPr lang="ja-JP" altLang="en-US" sz="1200" b="1" dirty="0" smtClean="0">
                      <a:solidFill>
                        <a:schemeClr val="bg1"/>
                      </a:solidFill>
                    </a:rPr>
                    <a:t>機関</a:t>
                  </a:r>
                  <a:endParaRPr kumimoji="1" lang="ja-JP" altLang="en-US" sz="1200" b="1" dirty="0">
                    <a:solidFill>
                      <a:schemeClr val="bg1"/>
                    </a:solidFill>
                  </a:endParaRPr>
                </a:p>
              </p:txBody>
            </p:sp>
          </p:grpSp>
          <p:grpSp>
            <p:nvGrpSpPr>
              <p:cNvPr id="68" name="グループ化 67"/>
              <p:cNvGrpSpPr/>
              <p:nvPr/>
            </p:nvGrpSpPr>
            <p:grpSpPr>
              <a:xfrm>
                <a:off x="4359752" y="1781767"/>
                <a:ext cx="653185" cy="285841"/>
                <a:chOff x="4291385" y="1805331"/>
                <a:chExt cx="653185" cy="285841"/>
              </a:xfrm>
            </p:grpSpPr>
            <p:sp>
              <p:nvSpPr>
                <p:cNvPr id="176" name="正方形/長方形 175"/>
                <p:cNvSpPr/>
                <p:nvPr/>
              </p:nvSpPr>
              <p:spPr>
                <a:xfrm>
                  <a:off x="4291385" y="1805331"/>
                  <a:ext cx="653185"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4298239" y="1814173"/>
                  <a:ext cx="646331" cy="276999"/>
                </a:xfrm>
                <a:prstGeom prst="rect">
                  <a:avLst/>
                </a:prstGeom>
                <a:noFill/>
              </p:spPr>
              <p:txBody>
                <a:bodyPr wrap="none" rtlCol="0">
                  <a:spAutoFit/>
                </a:bodyPr>
                <a:lstStyle/>
                <a:p>
                  <a:r>
                    <a:rPr lang="ja-JP" altLang="en-US" sz="1200" b="1" dirty="0">
                      <a:solidFill>
                        <a:schemeClr val="bg1"/>
                      </a:solidFill>
                    </a:rPr>
                    <a:t>自治体</a:t>
                  </a:r>
                  <a:endParaRPr kumimoji="1" lang="ja-JP" altLang="en-US" sz="1200" b="1" dirty="0">
                    <a:solidFill>
                      <a:schemeClr val="bg1"/>
                    </a:solidFill>
                  </a:endParaRPr>
                </a:p>
              </p:txBody>
            </p:sp>
          </p:grpSp>
          <p:grpSp>
            <p:nvGrpSpPr>
              <p:cNvPr id="69" name="グループ化 68"/>
              <p:cNvGrpSpPr/>
              <p:nvPr/>
            </p:nvGrpSpPr>
            <p:grpSpPr>
              <a:xfrm>
                <a:off x="5094310" y="1781767"/>
                <a:ext cx="800219" cy="276999"/>
                <a:chOff x="5094310" y="1781767"/>
                <a:chExt cx="800219" cy="276999"/>
              </a:xfrm>
            </p:grpSpPr>
            <p:sp>
              <p:nvSpPr>
                <p:cNvPr id="172" name="正方形/長方形 171"/>
                <p:cNvSpPr/>
                <p:nvPr/>
              </p:nvSpPr>
              <p:spPr>
                <a:xfrm>
                  <a:off x="5112194" y="1793548"/>
                  <a:ext cx="782335"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テキスト ボックス 170"/>
                <p:cNvSpPr txBox="1"/>
                <p:nvPr/>
              </p:nvSpPr>
              <p:spPr>
                <a:xfrm>
                  <a:off x="5094310" y="1781767"/>
                  <a:ext cx="800219" cy="276999"/>
                </a:xfrm>
                <a:prstGeom prst="rect">
                  <a:avLst/>
                </a:prstGeom>
                <a:noFill/>
              </p:spPr>
              <p:txBody>
                <a:bodyPr wrap="none" rtlCol="0">
                  <a:spAutoFit/>
                </a:bodyPr>
                <a:lstStyle/>
                <a:p>
                  <a:r>
                    <a:rPr lang="ja-JP" altLang="en-US" sz="1200" b="1" dirty="0">
                      <a:solidFill>
                        <a:schemeClr val="bg1"/>
                      </a:solidFill>
                    </a:rPr>
                    <a:t>国</a:t>
                  </a:r>
                  <a:r>
                    <a:rPr lang="ja-JP" altLang="en-US" sz="1200" b="1" dirty="0" smtClean="0">
                      <a:solidFill>
                        <a:schemeClr val="bg1"/>
                      </a:solidFill>
                    </a:rPr>
                    <a:t>の</a:t>
                  </a:r>
                  <a:r>
                    <a:rPr lang="ja-JP" altLang="en-US" sz="1200" b="1" dirty="0">
                      <a:solidFill>
                        <a:schemeClr val="bg1"/>
                      </a:solidFill>
                    </a:rPr>
                    <a:t>機関</a:t>
                  </a:r>
                  <a:endParaRPr kumimoji="1" lang="ja-JP" altLang="en-US" sz="1200" b="1" dirty="0">
                    <a:solidFill>
                      <a:schemeClr val="bg1"/>
                    </a:solidFill>
                  </a:endParaRPr>
                </a:p>
              </p:txBody>
            </p:sp>
          </p:grpSp>
        </p:grpSp>
        <p:sp>
          <p:nvSpPr>
            <p:cNvPr id="101" name="テキスト ボックス 100"/>
            <p:cNvSpPr txBox="1"/>
            <p:nvPr/>
          </p:nvSpPr>
          <p:spPr>
            <a:xfrm>
              <a:off x="6132130" y="1609695"/>
              <a:ext cx="954107" cy="400110"/>
            </a:xfrm>
            <a:prstGeom prst="rect">
              <a:avLst/>
            </a:prstGeom>
            <a:noFill/>
          </p:spPr>
          <p:txBody>
            <a:bodyPr wrap="none" rtlCol="0">
              <a:spAutoFit/>
            </a:bodyPr>
            <a:lstStyle/>
            <a:p>
              <a:r>
                <a:rPr kumimoji="1" lang="ja-JP" altLang="en-US" dirty="0" smtClean="0"/>
                <a:t>利用者</a:t>
              </a:r>
              <a:endParaRPr kumimoji="1" lang="ja-JP" altLang="en-US" dirty="0"/>
            </a:p>
          </p:txBody>
        </p:sp>
        <p:sp>
          <p:nvSpPr>
            <p:cNvPr id="109" name="テキスト ボックス 108"/>
            <p:cNvSpPr txBox="1"/>
            <p:nvPr/>
          </p:nvSpPr>
          <p:spPr>
            <a:xfrm>
              <a:off x="5564063" y="1617603"/>
              <a:ext cx="441146" cy="400110"/>
            </a:xfrm>
            <a:prstGeom prst="rect">
              <a:avLst/>
            </a:prstGeom>
            <a:noFill/>
          </p:spPr>
          <p:txBody>
            <a:bodyPr wrap="none" rtlCol="0">
              <a:spAutoFit/>
            </a:bodyPr>
            <a:lstStyle/>
            <a:p>
              <a:r>
                <a:rPr lang="ja-JP" altLang="en-US" dirty="0"/>
                <a:t>等</a:t>
              </a:r>
              <a:endParaRPr kumimoji="1" lang="ja-JP" altLang="en-US" dirty="0"/>
            </a:p>
          </p:txBody>
        </p:sp>
      </p:grpSp>
      <p:sp>
        <p:nvSpPr>
          <p:cNvPr id="186" name="二等辺三角形 185"/>
          <p:cNvSpPr/>
          <p:nvPr/>
        </p:nvSpPr>
        <p:spPr>
          <a:xfrm>
            <a:off x="2476194" y="2208857"/>
            <a:ext cx="1660349" cy="64906"/>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0800000">
            <a:off x="6001709" y="5925498"/>
            <a:ext cx="913578" cy="288032"/>
          </a:xfrm>
          <a:prstGeom prst="rightArrow">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985" y="6142241"/>
            <a:ext cx="599127" cy="599127"/>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6772" y="6133577"/>
            <a:ext cx="599127" cy="599127"/>
          </a:xfrm>
          <a:prstGeom prst="rect">
            <a:avLst/>
          </a:prstGeom>
        </p:spPr>
      </p:pic>
      <p:pic>
        <p:nvPicPr>
          <p:cNvPr id="6"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8904" y="6121477"/>
            <a:ext cx="599127" cy="599127"/>
          </a:xfrm>
          <a:prstGeom prst="rect">
            <a:avLst/>
          </a:prstGeom>
        </p:spPr>
      </p:pic>
      <p:pic>
        <p:nvPicPr>
          <p:cNvPr id="1030"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80" y="6101653"/>
            <a:ext cx="592907" cy="59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380567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A4 210 x 297 mm</PresentationFormat>
  <Paragraphs>501</Paragraphs>
  <Slides>10</Slides>
  <Notes>8</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2013-12-20T13:36:16Z</dcterms:modified>
</cp:coreProperties>
</file>