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256" autoAdjust="0"/>
    <p:restoredTop sz="94660"/>
  </p:normalViewPr>
  <p:slideViewPr>
    <p:cSldViewPr showGuides="1">
      <p:cViewPr>
        <p:scale>
          <a:sx n="110" d="100"/>
          <a:sy n="110" d="100"/>
        </p:scale>
        <p:origin x="-1140" y="13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4379B-368C-4AFD-9439-E12831BBF8F6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067C3-5C41-4F2C-95A7-FB432F1081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6494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42059-1E40-42CC-BCD3-C22488B49A9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1414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563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706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037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749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275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947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164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858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273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340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780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550D4-543A-4397-9D1F-FD20E8FCCCAE}" type="datetimeFigureOut">
              <a:rPr kumimoji="1" lang="ja-JP" altLang="en-US" smtClean="0"/>
              <a:t>2014/2/20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F4A11-9AF5-4C93-A674-0B9FFEABC02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5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roup 54"/>
          <p:cNvGrpSpPr>
            <a:grpSpLocks noChangeAspect="1"/>
          </p:cNvGrpSpPr>
          <p:nvPr/>
        </p:nvGrpSpPr>
        <p:grpSpPr bwMode="auto">
          <a:xfrm rot="16200000" flipH="1" flipV="1">
            <a:off x="3978857" y="4012607"/>
            <a:ext cx="349985" cy="188259"/>
            <a:chOff x="2509" y="1800"/>
            <a:chExt cx="739" cy="721"/>
          </a:xfrm>
        </p:grpSpPr>
        <p:sp>
          <p:nvSpPr>
            <p:cNvPr id="128" name="Freeform 55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30" name="Freeform 56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31" name="Freeform 57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32" name="Freeform 58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121" name="Group 64"/>
          <p:cNvGrpSpPr>
            <a:grpSpLocks noChangeAspect="1"/>
          </p:cNvGrpSpPr>
          <p:nvPr/>
        </p:nvGrpSpPr>
        <p:grpSpPr bwMode="auto">
          <a:xfrm rot="5400000" flipV="1">
            <a:off x="2507255" y="2612898"/>
            <a:ext cx="349985" cy="188259"/>
            <a:chOff x="2509" y="1800"/>
            <a:chExt cx="739" cy="721"/>
          </a:xfrm>
        </p:grpSpPr>
        <p:sp>
          <p:nvSpPr>
            <p:cNvPr id="123" name="Freeform 65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24" name="Freeform 66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25" name="Freeform 67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26" name="Freeform 68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189" name="Group 64"/>
          <p:cNvGrpSpPr>
            <a:grpSpLocks noChangeAspect="1"/>
          </p:cNvGrpSpPr>
          <p:nvPr/>
        </p:nvGrpSpPr>
        <p:grpSpPr bwMode="auto">
          <a:xfrm rot="16200000" flipH="1" flipV="1">
            <a:off x="3982849" y="5321896"/>
            <a:ext cx="349985" cy="188259"/>
            <a:chOff x="2509" y="1800"/>
            <a:chExt cx="739" cy="721"/>
          </a:xfrm>
        </p:grpSpPr>
        <p:sp>
          <p:nvSpPr>
            <p:cNvPr id="190" name="Freeform 65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91" name="Freeform 66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92" name="Freeform 67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93" name="Freeform 68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208" name="Group 59"/>
          <p:cNvGrpSpPr>
            <a:grpSpLocks noChangeAspect="1"/>
          </p:cNvGrpSpPr>
          <p:nvPr/>
        </p:nvGrpSpPr>
        <p:grpSpPr bwMode="auto">
          <a:xfrm rot="5400000" flipV="1">
            <a:off x="2507255" y="5326923"/>
            <a:ext cx="349985" cy="188259"/>
            <a:chOff x="2509" y="1800"/>
            <a:chExt cx="739" cy="721"/>
          </a:xfrm>
        </p:grpSpPr>
        <p:sp>
          <p:nvSpPr>
            <p:cNvPr id="209" name="Freeform 60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10" name="Freeform 61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11" name="Freeform 62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12" name="Freeform 63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153" name="Group 54"/>
          <p:cNvGrpSpPr>
            <a:grpSpLocks noChangeAspect="1"/>
          </p:cNvGrpSpPr>
          <p:nvPr/>
        </p:nvGrpSpPr>
        <p:grpSpPr bwMode="auto">
          <a:xfrm rot="16200000" flipH="1" flipV="1">
            <a:off x="3978857" y="3383843"/>
            <a:ext cx="349985" cy="188259"/>
            <a:chOff x="2509" y="1800"/>
            <a:chExt cx="739" cy="721"/>
          </a:xfrm>
        </p:grpSpPr>
        <p:sp>
          <p:nvSpPr>
            <p:cNvPr id="164" name="Freeform 55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5" name="Freeform 56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6" name="Freeform 57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7" name="Freeform 58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154" name="Group 59"/>
          <p:cNvGrpSpPr>
            <a:grpSpLocks noChangeAspect="1"/>
          </p:cNvGrpSpPr>
          <p:nvPr/>
        </p:nvGrpSpPr>
        <p:grpSpPr bwMode="auto">
          <a:xfrm rot="16200000" flipH="1" flipV="1">
            <a:off x="3978857" y="4755886"/>
            <a:ext cx="349985" cy="188259"/>
            <a:chOff x="2509" y="1800"/>
            <a:chExt cx="739" cy="721"/>
          </a:xfrm>
        </p:grpSpPr>
        <p:sp>
          <p:nvSpPr>
            <p:cNvPr id="160" name="Freeform 60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1" name="Freeform 61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2" name="Freeform 62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3" name="Freeform 63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169" name="Group 54"/>
          <p:cNvGrpSpPr>
            <a:grpSpLocks noChangeAspect="1"/>
          </p:cNvGrpSpPr>
          <p:nvPr/>
        </p:nvGrpSpPr>
        <p:grpSpPr bwMode="auto">
          <a:xfrm rot="16200000" flipH="1" flipV="1">
            <a:off x="3978858" y="1947574"/>
            <a:ext cx="349985" cy="188259"/>
            <a:chOff x="2509" y="1800"/>
            <a:chExt cx="739" cy="721"/>
          </a:xfrm>
        </p:grpSpPr>
        <p:sp>
          <p:nvSpPr>
            <p:cNvPr id="180" name="Freeform 55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81" name="Freeform 56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82" name="Freeform 57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83" name="Freeform 58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170" name="Group 59"/>
          <p:cNvGrpSpPr>
            <a:grpSpLocks noChangeAspect="1"/>
          </p:cNvGrpSpPr>
          <p:nvPr/>
        </p:nvGrpSpPr>
        <p:grpSpPr bwMode="auto">
          <a:xfrm rot="16200000" flipH="1" flipV="1">
            <a:off x="3978858" y="2585592"/>
            <a:ext cx="349985" cy="188259"/>
            <a:chOff x="2509" y="1800"/>
            <a:chExt cx="739" cy="721"/>
          </a:xfrm>
        </p:grpSpPr>
        <p:sp>
          <p:nvSpPr>
            <p:cNvPr id="176" name="Freeform 60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7" name="Freeform 61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8" name="Freeform 62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9" name="Freeform 63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90" name="Group 59"/>
          <p:cNvGrpSpPr>
            <a:grpSpLocks noChangeAspect="1"/>
          </p:cNvGrpSpPr>
          <p:nvPr/>
        </p:nvGrpSpPr>
        <p:grpSpPr bwMode="auto">
          <a:xfrm rot="5400000" flipV="1">
            <a:off x="2507255" y="4755886"/>
            <a:ext cx="349985" cy="188259"/>
            <a:chOff x="2509" y="1800"/>
            <a:chExt cx="739" cy="721"/>
          </a:xfrm>
        </p:grpSpPr>
        <p:sp>
          <p:nvSpPr>
            <p:cNvPr id="96" name="Freeform 60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7" name="Freeform 61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8" name="Freeform 62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9" name="Freeform 63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91" name="Group 64"/>
          <p:cNvGrpSpPr>
            <a:grpSpLocks noChangeAspect="1"/>
          </p:cNvGrpSpPr>
          <p:nvPr/>
        </p:nvGrpSpPr>
        <p:grpSpPr bwMode="auto">
          <a:xfrm rot="5400000" flipV="1">
            <a:off x="2507255" y="4012607"/>
            <a:ext cx="349985" cy="188259"/>
            <a:chOff x="2509" y="1800"/>
            <a:chExt cx="739" cy="721"/>
          </a:xfrm>
        </p:grpSpPr>
        <p:sp>
          <p:nvSpPr>
            <p:cNvPr id="92" name="Freeform 65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3" name="Freeform 66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4" name="Freeform 67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5" name="Freeform 68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105" name="Group 54"/>
          <p:cNvGrpSpPr>
            <a:grpSpLocks noChangeAspect="1"/>
          </p:cNvGrpSpPr>
          <p:nvPr/>
        </p:nvGrpSpPr>
        <p:grpSpPr bwMode="auto">
          <a:xfrm rot="5400000" flipV="1">
            <a:off x="2507255" y="1974079"/>
            <a:ext cx="349985" cy="188259"/>
            <a:chOff x="2509" y="1800"/>
            <a:chExt cx="739" cy="721"/>
          </a:xfrm>
        </p:grpSpPr>
        <p:sp>
          <p:nvSpPr>
            <p:cNvPr id="116" name="Freeform 55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17" name="Freeform 56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18" name="Freeform 57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19" name="Freeform 58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106" name="Group 59"/>
          <p:cNvGrpSpPr>
            <a:grpSpLocks noChangeAspect="1"/>
          </p:cNvGrpSpPr>
          <p:nvPr/>
        </p:nvGrpSpPr>
        <p:grpSpPr bwMode="auto">
          <a:xfrm rot="5400000" flipV="1">
            <a:off x="2507255" y="3383843"/>
            <a:ext cx="349985" cy="188259"/>
            <a:chOff x="2509" y="1800"/>
            <a:chExt cx="739" cy="721"/>
          </a:xfrm>
        </p:grpSpPr>
        <p:sp>
          <p:nvSpPr>
            <p:cNvPr id="112" name="Freeform 60"/>
            <p:cNvSpPr>
              <a:spLocks noChangeAspect="1"/>
            </p:cNvSpPr>
            <p:nvPr/>
          </p:nvSpPr>
          <p:spPr bwMode="auto">
            <a:xfrm>
              <a:off x="2572" y="1949"/>
              <a:ext cx="610" cy="572"/>
            </a:xfrm>
            <a:custGeom>
              <a:avLst/>
              <a:gdLst>
                <a:gd name="T0" fmla="*/ 199 w 258"/>
                <a:gd name="T1" fmla="*/ 0 h 242"/>
                <a:gd name="T2" fmla="*/ 59 w 258"/>
                <a:gd name="T3" fmla="*/ 0 h 242"/>
                <a:gd name="T4" fmla="*/ 0 w 258"/>
                <a:gd name="T5" fmla="*/ 59 h 242"/>
                <a:gd name="T6" fmla="*/ 0 w 258"/>
                <a:gd name="T7" fmla="*/ 183 h 242"/>
                <a:gd name="T8" fmla="*/ 59 w 258"/>
                <a:gd name="T9" fmla="*/ 242 h 242"/>
                <a:gd name="T10" fmla="*/ 199 w 258"/>
                <a:gd name="T11" fmla="*/ 242 h 242"/>
                <a:gd name="T12" fmla="*/ 258 w 258"/>
                <a:gd name="T13" fmla="*/ 183 h 242"/>
                <a:gd name="T14" fmla="*/ 258 w 258"/>
                <a:gd name="T15" fmla="*/ 59 h 242"/>
                <a:gd name="T16" fmla="*/ 199 w 258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242">
                  <a:moveTo>
                    <a:pt x="199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7" y="0"/>
                    <a:pt x="0" y="27"/>
                    <a:pt x="0" y="5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215"/>
                    <a:pt x="27" y="242"/>
                    <a:pt x="59" y="242"/>
                  </a:cubicBezTo>
                  <a:cubicBezTo>
                    <a:pt x="199" y="242"/>
                    <a:pt x="199" y="242"/>
                    <a:pt x="199" y="242"/>
                  </a:cubicBezTo>
                  <a:cubicBezTo>
                    <a:pt x="232" y="242"/>
                    <a:pt x="258" y="215"/>
                    <a:pt x="258" y="183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27"/>
                    <a:pt x="232" y="0"/>
                    <a:pt x="199" y="0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13" name="Freeform 61"/>
            <p:cNvSpPr>
              <a:spLocks noChangeAspect="1"/>
            </p:cNvSpPr>
            <p:nvPr/>
          </p:nvSpPr>
          <p:spPr bwMode="auto">
            <a:xfrm>
              <a:off x="2570" y="1800"/>
              <a:ext cx="614" cy="218"/>
            </a:xfrm>
            <a:custGeom>
              <a:avLst/>
              <a:gdLst>
                <a:gd name="T0" fmla="*/ 260 w 260"/>
                <a:gd name="T1" fmla="*/ 57 h 92"/>
                <a:gd name="T2" fmla="*/ 196 w 260"/>
                <a:gd name="T3" fmla="*/ 0 h 92"/>
                <a:gd name="T4" fmla="*/ 132 w 260"/>
                <a:gd name="T5" fmla="*/ 0 h 92"/>
                <a:gd name="T6" fmla="*/ 128 w 260"/>
                <a:gd name="T7" fmla="*/ 0 h 92"/>
                <a:gd name="T8" fmla="*/ 64 w 260"/>
                <a:gd name="T9" fmla="*/ 0 h 92"/>
                <a:gd name="T10" fmla="*/ 0 w 260"/>
                <a:gd name="T11" fmla="*/ 57 h 92"/>
                <a:gd name="T12" fmla="*/ 1 w 260"/>
                <a:gd name="T13" fmla="*/ 57 h 92"/>
                <a:gd name="T14" fmla="*/ 1 w 260"/>
                <a:gd name="T15" fmla="*/ 60 h 92"/>
                <a:gd name="T16" fmla="*/ 10 w 260"/>
                <a:gd name="T17" fmla="*/ 84 h 92"/>
                <a:gd name="T18" fmla="*/ 33 w 260"/>
                <a:gd name="T19" fmla="*/ 92 h 92"/>
                <a:gd name="T20" fmla="*/ 53 w 260"/>
                <a:gd name="T21" fmla="*/ 89 h 92"/>
                <a:gd name="T22" fmla="*/ 130 w 260"/>
                <a:gd name="T23" fmla="*/ 78 h 92"/>
                <a:gd name="T24" fmla="*/ 130 w 260"/>
                <a:gd name="T25" fmla="*/ 78 h 92"/>
                <a:gd name="T26" fmla="*/ 208 w 260"/>
                <a:gd name="T27" fmla="*/ 89 h 92"/>
                <a:gd name="T28" fmla="*/ 227 w 260"/>
                <a:gd name="T29" fmla="*/ 92 h 92"/>
                <a:gd name="T30" fmla="*/ 251 w 260"/>
                <a:gd name="T31" fmla="*/ 84 h 92"/>
                <a:gd name="T32" fmla="*/ 259 w 260"/>
                <a:gd name="T33" fmla="*/ 60 h 92"/>
                <a:gd name="T34" fmla="*/ 259 w 260"/>
                <a:gd name="T35" fmla="*/ 57 h 92"/>
                <a:gd name="T36" fmla="*/ 260 w 260"/>
                <a:gd name="T37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0" h="92">
                  <a:moveTo>
                    <a:pt x="260" y="57"/>
                  </a:moveTo>
                  <a:cubicBezTo>
                    <a:pt x="260" y="25"/>
                    <a:pt x="231" y="0"/>
                    <a:pt x="196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5"/>
                    <a:pt x="0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1" y="59"/>
                    <a:pt x="1" y="60"/>
                  </a:cubicBezTo>
                  <a:cubicBezTo>
                    <a:pt x="1" y="71"/>
                    <a:pt x="4" y="79"/>
                    <a:pt x="10" y="84"/>
                  </a:cubicBezTo>
                  <a:cubicBezTo>
                    <a:pt x="15" y="90"/>
                    <a:pt x="23" y="92"/>
                    <a:pt x="33" y="92"/>
                  </a:cubicBezTo>
                  <a:cubicBezTo>
                    <a:pt x="39" y="92"/>
                    <a:pt x="45" y="91"/>
                    <a:pt x="53" y="89"/>
                  </a:cubicBezTo>
                  <a:cubicBezTo>
                    <a:pt x="70" y="85"/>
                    <a:pt x="62" y="78"/>
                    <a:pt x="130" y="78"/>
                  </a:cubicBezTo>
                  <a:cubicBezTo>
                    <a:pt x="130" y="78"/>
                    <a:pt x="130" y="78"/>
                    <a:pt x="130" y="78"/>
                  </a:cubicBezTo>
                  <a:cubicBezTo>
                    <a:pt x="198" y="78"/>
                    <a:pt x="190" y="85"/>
                    <a:pt x="208" y="89"/>
                  </a:cubicBezTo>
                  <a:cubicBezTo>
                    <a:pt x="215" y="91"/>
                    <a:pt x="221" y="92"/>
                    <a:pt x="227" y="92"/>
                  </a:cubicBezTo>
                  <a:cubicBezTo>
                    <a:pt x="237" y="92"/>
                    <a:pt x="245" y="90"/>
                    <a:pt x="251" y="84"/>
                  </a:cubicBezTo>
                  <a:cubicBezTo>
                    <a:pt x="256" y="79"/>
                    <a:pt x="259" y="71"/>
                    <a:pt x="259" y="60"/>
                  </a:cubicBezTo>
                  <a:cubicBezTo>
                    <a:pt x="259" y="59"/>
                    <a:pt x="259" y="58"/>
                    <a:pt x="259" y="57"/>
                  </a:cubicBezTo>
                  <a:lnTo>
                    <a:pt x="260" y="57"/>
                  </a:ln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14" name="Freeform 62"/>
            <p:cNvSpPr>
              <a:spLocks noChangeAspect="1"/>
            </p:cNvSpPr>
            <p:nvPr/>
          </p:nvSpPr>
          <p:spPr bwMode="auto">
            <a:xfrm>
              <a:off x="3156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19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19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19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19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15" name="Freeform 63"/>
            <p:cNvSpPr>
              <a:spLocks noChangeAspect="1"/>
            </p:cNvSpPr>
            <p:nvPr/>
          </p:nvSpPr>
          <p:spPr bwMode="auto">
            <a:xfrm>
              <a:off x="2509" y="1947"/>
              <a:ext cx="92" cy="468"/>
            </a:xfrm>
            <a:custGeom>
              <a:avLst/>
              <a:gdLst>
                <a:gd name="T0" fmla="*/ 39 w 39"/>
                <a:gd name="T1" fmla="*/ 171 h 198"/>
                <a:gd name="T2" fmla="*/ 39 w 39"/>
                <a:gd name="T3" fmla="*/ 27 h 198"/>
                <a:gd name="T4" fmla="*/ 20 w 39"/>
                <a:gd name="T5" fmla="*/ 0 h 198"/>
                <a:gd name="T6" fmla="*/ 0 w 39"/>
                <a:gd name="T7" fmla="*/ 27 h 198"/>
                <a:gd name="T8" fmla="*/ 0 w 39"/>
                <a:gd name="T9" fmla="*/ 171 h 198"/>
                <a:gd name="T10" fmla="*/ 20 w 39"/>
                <a:gd name="T11" fmla="*/ 198 h 198"/>
                <a:gd name="T12" fmla="*/ 39 w 39"/>
                <a:gd name="T13" fmla="*/ 1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98">
                  <a:moveTo>
                    <a:pt x="39" y="171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39" y="13"/>
                    <a:pt x="31" y="0"/>
                    <a:pt x="20" y="0"/>
                  </a:cubicBezTo>
                  <a:cubicBezTo>
                    <a:pt x="8" y="0"/>
                    <a:pt x="0" y="13"/>
                    <a:pt x="0" y="2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86"/>
                    <a:pt x="8" y="198"/>
                    <a:pt x="20" y="198"/>
                  </a:cubicBezTo>
                  <a:cubicBezTo>
                    <a:pt x="31" y="198"/>
                    <a:pt x="39" y="186"/>
                    <a:pt x="39" y="171"/>
                  </a:cubicBezTo>
                  <a:close/>
                </a:path>
              </a:pathLst>
            </a:custGeom>
            <a:solidFill>
              <a:srgbClr val="96A8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2913859" y="5557105"/>
            <a:ext cx="1044000" cy="378129"/>
            <a:chOff x="2913859" y="6931509"/>
            <a:chExt cx="1044000" cy="378129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3030529" y="7105691"/>
              <a:ext cx="738867" cy="203947"/>
              <a:chOff x="2282673" y="6060520"/>
              <a:chExt cx="738867" cy="188259"/>
            </a:xfrm>
          </p:grpSpPr>
          <p:grpSp>
            <p:nvGrpSpPr>
              <p:cNvPr id="217" name="Group 54"/>
              <p:cNvGrpSpPr>
                <a:grpSpLocks noChangeAspect="1"/>
              </p:cNvGrpSpPr>
              <p:nvPr/>
            </p:nvGrpSpPr>
            <p:grpSpPr bwMode="auto">
              <a:xfrm flipV="1">
                <a:off x="2282673" y="6060520"/>
                <a:ext cx="323063" cy="188259"/>
                <a:chOff x="2509" y="1800"/>
                <a:chExt cx="739" cy="721"/>
              </a:xfrm>
            </p:grpSpPr>
            <p:sp>
              <p:nvSpPr>
                <p:cNvPr id="228" name="Freeform 55"/>
                <p:cNvSpPr>
                  <a:spLocks noChangeAspect="1"/>
                </p:cNvSpPr>
                <p:nvPr/>
              </p:nvSpPr>
              <p:spPr bwMode="auto">
                <a:xfrm>
                  <a:off x="2572" y="1949"/>
                  <a:ext cx="610" cy="572"/>
                </a:xfrm>
                <a:custGeom>
                  <a:avLst/>
                  <a:gdLst>
                    <a:gd name="T0" fmla="*/ 199 w 258"/>
                    <a:gd name="T1" fmla="*/ 0 h 242"/>
                    <a:gd name="T2" fmla="*/ 59 w 258"/>
                    <a:gd name="T3" fmla="*/ 0 h 242"/>
                    <a:gd name="T4" fmla="*/ 0 w 258"/>
                    <a:gd name="T5" fmla="*/ 59 h 242"/>
                    <a:gd name="T6" fmla="*/ 0 w 258"/>
                    <a:gd name="T7" fmla="*/ 183 h 242"/>
                    <a:gd name="T8" fmla="*/ 59 w 258"/>
                    <a:gd name="T9" fmla="*/ 242 h 242"/>
                    <a:gd name="T10" fmla="*/ 199 w 258"/>
                    <a:gd name="T11" fmla="*/ 242 h 242"/>
                    <a:gd name="T12" fmla="*/ 258 w 258"/>
                    <a:gd name="T13" fmla="*/ 183 h 242"/>
                    <a:gd name="T14" fmla="*/ 258 w 258"/>
                    <a:gd name="T15" fmla="*/ 59 h 242"/>
                    <a:gd name="T16" fmla="*/ 199 w 258"/>
                    <a:gd name="T17" fmla="*/ 0 h 2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58" h="242">
                      <a:moveTo>
                        <a:pt x="199" y="0"/>
                      </a:moveTo>
                      <a:cubicBezTo>
                        <a:pt x="59" y="0"/>
                        <a:pt x="59" y="0"/>
                        <a:pt x="59" y="0"/>
                      </a:cubicBezTo>
                      <a:cubicBezTo>
                        <a:pt x="27" y="0"/>
                        <a:pt x="0" y="27"/>
                        <a:pt x="0" y="59"/>
                      </a:cubicBezTo>
                      <a:cubicBezTo>
                        <a:pt x="0" y="183"/>
                        <a:pt x="0" y="183"/>
                        <a:pt x="0" y="183"/>
                      </a:cubicBezTo>
                      <a:cubicBezTo>
                        <a:pt x="0" y="215"/>
                        <a:pt x="27" y="242"/>
                        <a:pt x="59" y="242"/>
                      </a:cubicBezTo>
                      <a:cubicBezTo>
                        <a:pt x="199" y="242"/>
                        <a:pt x="199" y="242"/>
                        <a:pt x="199" y="242"/>
                      </a:cubicBezTo>
                      <a:cubicBezTo>
                        <a:pt x="232" y="242"/>
                        <a:pt x="258" y="215"/>
                        <a:pt x="258" y="183"/>
                      </a:cubicBezTo>
                      <a:cubicBezTo>
                        <a:pt x="258" y="59"/>
                        <a:pt x="258" y="59"/>
                        <a:pt x="258" y="59"/>
                      </a:cubicBezTo>
                      <a:cubicBezTo>
                        <a:pt x="258" y="27"/>
                        <a:pt x="232" y="0"/>
                        <a:pt x="199" y="0"/>
                      </a:cubicBezTo>
                      <a:close/>
                    </a:path>
                  </a:pathLst>
                </a:custGeom>
                <a:solidFill>
                  <a:srgbClr val="96A8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229" name="Freeform 56"/>
                <p:cNvSpPr>
                  <a:spLocks noChangeAspect="1"/>
                </p:cNvSpPr>
                <p:nvPr/>
              </p:nvSpPr>
              <p:spPr bwMode="auto">
                <a:xfrm>
                  <a:off x="2570" y="1800"/>
                  <a:ext cx="614" cy="218"/>
                </a:xfrm>
                <a:custGeom>
                  <a:avLst/>
                  <a:gdLst>
                    <a:gd name="T0" fmla="*/ 260 w 260"/>
                    <a:gd name="T1" fmla="*/ 57 h 92"/>
                    <a:gd name="T2" fmla="*/ 196 w 260"/>
                    <a:gd name="T3" fmla="*/ 0 h 92"/>
                    <a:gd name="T4" fmla="*/ 132 w 260"/>
                    <a:gd name="T5" fmla="*/ 0 h 92"/>
                    <a:gd name="T6" fmla="*/ 128 w 260"/>
                    <a:gd name="T7" fmla="*/ 0 h 92"/>
                    <a:gd name="T8" fmla="*/ 64 w 260"/>
                    <a:gd name="T9" fmla="*/ 0 h 92"/>
                    <a:gd name="T10" fmla="*/ 0 w 260"/>
                    <a:gd name="T11" fmla="*/ 57 h 92"/>
                    <a:gd name="T12" fmla="*/ 1 w 260"/>
                    <a:gd name="T13" fmla="*/ 57 h 92"/>
                    <a:gd name="T14" fmla="*/ 1 w 260"/>
                    <a:gd name="T15" fmla="*/ 60 h 92"/>
                    <a:gd name="T16" fmla="*/ 10 w 260"/>
                    <a:gd name="T17" fmla="*/ 84 h 92"/>
                    <a:gd name="T18" fmla="*/ 33 w 260"/>
                    <a:gd name="T19" fmla="*/ 92 h 92"/>
                    <a:gd name="T20" fmla="*/ 53 w 260"/>
                    <a:gd name="T21" fmla="*/ 89 h 92"/>
                    <a:gd name="T22" fmla="*/ 130 w 260"/>
                    <a:gd name="T23" fmla="*/ 78 h 92"/>
                    <a:gd name="T24" fmla="*/ 130 w 260"/>
                    <a:gd name="T25" fmla="*/ 78 h 92"/>
                    <a:gd name="T26" fmla="*/ 208 w 260"/>
                    <a:gd name="T27" fmla="*/ 89 h 92"/>
                    <a:gd name="T28" fmla="*/ 227 w 260"/>
                    <a:gd name="T29" fmla="*/ 92 h 92"/>
                    <a:gd name="T30" fmla="*/ 251 w 260"/>
                    <a:gd name="T31" fmla="*/ 84 h 92"/>
                    <a:gd name="T32" fmla="*/ 259 w 260"/>
                    <a:gd name="T33" fmla="*/ 60 h 92"/>
                    <a:gd name="T34" fmla="*/ 259 w 260"/>
                    <a:gd name="T35" fmla="*/ 57 h 92"/>
                    <a:gd name="T36" fmla="*/ 260 w 260"/>
                    <a:gd name="T37" fmla="*/ 57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60" h="92">
                      <a:moveTo>
                        <a:pt x="260" y="57"/>
                      </a:moveTo>
                      <a:cubicBezTo>
                        <a:pt x="260" y="25"/>
                        <a:pt x="231" y="0"/>
                        <a:pt x="196" y="0"/>
                      </a:cubicBezTo>
                      <a:cubicBezTo>
                        <a:pt x="132" y="0"/>
                        <a:pt x="132" y="0"/>
                        <a:pt x="132" y="0"/>
                      </a:cubicBezTo>
                      <a:cubicBezTo>
                        <a:pt x="128" y="0"/>
                        <a:pt x="128" y="0"/>
                        <a:pt x="128" y="0"/>
                      </a:cubicBezTo>
                      <a:cubicBezTo>
                        <a:pt x="64" y="0"/>
                        <a:pt x="64" y="0"/>
                        <a:pt x="64" y="0"/>
                      </a:cubicBezTo>
                      <a:cubicBezTo>
                        <a:pt x="29" y="0"/>
                        <a:pt x="0" y="25"/>
                        <a:pt x="0" y="57"/>
                      </a:cubicBezTo>
                      <a:cubicBezTo>
                        <a:pt x="1" y="57"/>
                        <a:pt x="1" y="57"/>
                        <a:pt x="1" y="57"/>
                      </a:cubicBezTo>
                      <a:cubicBezTo>
                        <a:pt x="1" y="58"/>
                        <a:pt x="1" y="59"/>
                        <a:pt x="1" y="60"/>
                      </a:cubicBezTo>
                      <a:cubicBezTo>
                        <a:pt x="1" y="71"/>
                        <a:pt x="4" y="79"/>
                        <a:pt x="10" y="84"/>
                      </a:cubicBezTo>
                      <a:cubicBezTo>
                        <a:pt x="15" y="90"/>
                        <a:pt x="23" y="92"/>
                        <a:pt x="33" y="92"/>
                      </a:cubicBezTo>
                      <a:cubicBezTo>
                        <a:pt x="39" y="92"/>
                        <a:pt x="45" y="91"/>
                        <a:pt x="53" y="89"/>
                      </a:cubicBezTo>
                      <a:cubicBezTo>
                        <a:pt x="70" y="85"/>
                        <a:pt x="62" y="78"/>
                        <a:pt x="130" y="78"/>
                      </a:cubicBezTo>
                      <a:cubicBezTo>
                        <a:pt x="130" y="78"/>
                        <a:pt x="130" y="78"/>
                        <a:pt x="130" y="78"/>
                      </a:cubicBezTo>
                      <a:cubicBezTo>
                        <a:pt x="198" y="78"/>
                        <a:pt x="190" y="85"/>
                        <a:pt x="208" y="89"/>
                      </a:cubicBezTo>
                      <a:cubicBezTo>
                        <a:pt x="215" y="91"/>
                        <a:pt x="221" y="92"/>
                        <a:pt x="227" y="92"/>
                      </a:cubicBezTo>
                      <a:cubicBezTo>
                        <a:pt x="237" y="92"/>
                        <a:pt x="245" y="90"/>
                        <a:pt x="251" y="84"/>
                      </a:cubicBezTo>
                      <a:cubicBezTo>
                        <a:pt x="256" y="79"/>
                        <a:pt x="259" y="71"/>
                        <a:pt x="259" y="60"/>
                      </a:cubicBezTo>
                      <a:cubicBezTo>
                        <a:pt x="259" y="59"/>
                        <a:pt x="259" y="58"/>
                        <a:pt x="259" y="57"/>
                      </a:cubicBezTo>
                      <a:lnTo>
                        <a:pt x="260" y="57"/>
                      </a:lnTo>
                      <a:close/>
                    </a:path>
                  </a:pathLst>
                </a:custGeom>
                <a:solidFill>
                  <a:srgbClr val="96A8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230" name="Freeform 57"/>
                <p:cNvSpPr>
                  <a:spLocks noChangeAspect="1"/>
                </p:cNvSpPr>
                <p:nvPr/>
              </p:nvSpPr>
              <p:spPr bwMode="auto">
                <a:xfrm>
                  <a:off x="3156" y="1947"/>
                  <a:ext cx="92" cy="468"/>
                </a:xfrm>
                <a:custGeom>
                  <a:avLst/>
                  <a:gdLst>
                    <a:gd name="T0" fmla="*/ 39 w 39"/>
                    <a:gd name="T1" fmla="*/ 171 h 198"/>
                    <a:gd name="T2" fmla="*/ 39 w 39"/>
                    <a:gd name="T3" fmla="*/ 27 h 198"/>
                    <a:gd name="T4" fmla="*/ 19 w 39"/>
                    <a:gd name="T5" fmla="*/ 0 h 198"/>
                    <a:gd name="T6" fmla="*/ 0 w 39"/>
                    <a:gd name="T7" fmla="*/ 27 h 198"/>
                    <a:gd name="T8" fmla="*/ 0 w 39"/>
                    <a:gd name="T9" fmla="*/ 171 h 198"/>
                    <a:gd name="T10" fmla="*/ 19 w 39"/>
                    <a:gd name="T11" fmla="*/ 198 h 198"/>
                    <a:gd name="T12" fmla="*/ 39 w 39"/>
                    <a:gd name="T13" fmla="*/ 171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9" h="198">
                      <a:moveTo>
                        <a:pt x="39" y="171"/>
                      </a:moveTo>
                      <a:cubicBezTo>
                        <a:pt x="39" y="27"/>
                        <a:pt x="39" y="27"/>
                        <a:pt x="39" y="27"/>
                      </a:cubicBezTo>
                      <a:cubicBezTo>
                        <a:pt x="39" y="13"/>
                        <a:pt x="31" y="0"/>
                        <a:pt x="19" y="0"/>
                      </a:cubicBezTo>
                      <a:cubicBezTo>
                        <a:pt x="8" y="0"/>
                        <a:pt x="0" y="13"/>
                        <a:pt x="0" y="27"/>
                      </a:cubicBezTo>
                      <a:cubicBezTo>
                        <a:pt x="0" y="171"/>
                        <a:pt x="0" y="171"/>
                        <a:pt x="0" y="171"/>
                      </a:cubicBezTo>
                      <a:cubicBezTo>
                        <a:pt x="0" y="186"/>
                        <a:pt x="8" y="198"/>
                        <a:pt x="19" y="198"/>
                      </a:cubicBezTo>
                      <a:cubicBezTo>
                        <a:pt x="31" y="198"/>
                        <a:pt x="39" y="186"/>
                        <a:pt x="39" y="171"/>
                      </a:cubicBezTo>
                      <a:close/>
                    </a:path>
                  </a:pathLst>
                </a:custGeom>
                <a:solidFill>
                  <a:srgbClr val="96A8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231" name="Freeform 58"/>
                <p:cNvSpPr>
                  <a:spLocks noChangeAspect="1"/>
                </p:cNvSpPr>
                <p:nvPr/>
              </p:nvSpPr>
              <p:spPr bwMode="auto">
                <a:xfrm>
                  <a:off x="2509" y="1947"/>
                  <a:ext cx="92" cy="468"/>
                </a:xfrm>
                <a:custGeom>
                  <a:avLst/>
                  <a:gdLst>
                    <a:gd name="T0" fmla="*/ 39 w 39"/>
                    <a:gd name="T1" fmla="*/ 171 h 198"/>
                    <a:gd name="T2" fmla="*/ 39 w 39"/>
                    <a:gd name="T3" fmla="*/ 27 h 198"/>
                    <a:gd name="T4" fmla="*/ 20 w 39"/>
                    <a:gd name="T5" fmla="*/ 0 h 198"/>
                    <a:gd name="T6" fmla="*/ 0 w 39"/>
                    <a:gd name="T7" fmla="*/ 27 h 198"/>
                    <a:gd name="T8" fmla="*/ 0 w 39"/>
                    <a:gd name="T9" fmla="*/ 171 h 198"/>
                    <a:gd name="T10" fmla="*/ 20 w 39"/>
                    <a:gd name="T11" fmla="*/ 198 h 198"/>
                    <a:gd name="T12" fmla="*/ 39 w 39"/>
                    <a:gd name="T13" fmla="*/ 171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9" h="198">
                      <a:moveTo>
                        <a:pt x="39" y="171"/>
                      </a:moveTo>
                      <a:cubicBezTo>
                        <a:pt x="39" y="27"/>
                        <a:pt x="39" y="27"/>
                        <a:pt x="39" y="27"/>
                      </a:cubicBezTo>
                      <a:cubicBezTo>
                        <a:pt x="39" y="13"/>
                        <a:pt x="31" y="0"/>
                        <a:pt x="20" y="0"/>
                      </a:cubicBezTo>
                      <a:cubicBezTo>
                        <a:pt x="8" y="0"/>
                        <a:pt x="0" y="13"/>
                        <a:pt x="0" y="27"/>
                      </a:cubicBezTo>
                      <a:cubicBezTo>
                        <a:pt x="0" y="171"/>
                        <a:pt x="0" y="171"/>
                        <a:pt x="0" y="171"/>
                      </a:cubicBezTo>
                      <a:cubicBezTo>
                        <a:pt x="0" y="186"/>
                        <a:pt x="8" y="198"/>
                        <a:pt x="20" y="198"/>
                      </a:cubicBezTo>
                      <a:cubicBezTo>
                        <a:pt x="31" y="198"/>
                        <a:pt x="39" y="186"/>
                        <a:pt x="39" y="171"/>
                      </a:cubicBezTo>
                      <a:close/>
                    </a:path>
                  </a:pathLst>
                </a:custGeom>
                <a:solidFill>
                  <a:srgbClr val="96A8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</p:grpSp>
          <p:grpSp>
            <p:nvGrpSpPr>
              <p:cNvPr id="219" name="Group 64"/>
              <p:cNvGrpSpPr>
                <a:grpSpLocks noChangeAspect="1"/>
              </p:cNvGrpSpPr>
              <p:nvPr/>
            </p:nvGrpSpPr>
            <p:grpSpPr bwMode="auto">
              <a:xfrm flipV="1">
                <a:off x="2698477" y="6060520"/>
                <a:ext cx="323063" cy="188259"/>
                <a:chOff x="2509" y="1800"/>
                <a:chExt cx="739" cy="721"/>
              </a:xfrm>
            </p:grpSpPr>
            <p:sp>
              <p:nvSpPr>
                <p:cNvPr id="220" name="Freeform 65"/>
                <p:cNvSpPr>
                  <a:spLocks noChangeAspect="1"/>
                </p:cNvSpPr>
                <p:nvPr/>
              </p:nvSpPr>
              <p:spPr bwMode="auto">
                <a:xfrm>
                  <a:off x="2572" y="1949"/>
                  <a:ext cx="610" cy="572"/>
                </a:xfrm>
                <a:custGeom>
                  <a:avLst/>
                  <a:gdLst>
                    <a:gd name="T0" fmla="*/ 199 w 258"/>
                    <a:gd name="T1" fmla="*/ 0 h 242"/>
                    <a:gd name="T2" fmla="*/ 59 w 258"/>
                    <a:gd name="T3" fmla="*/ 0 h 242"/>
                    <a:gd name="T4" fmla="*/ 0 w 258"/>
                    <a:gd name="T5" fmla="*/ 59 h 242"/>
                    <a:gd name="T6" fmla="*/ 0 w 258"/>
                    <a:gd name="T7" fmla="*/ 183 h 242"/>
                    <a:gd name="T8" fmla="*/ 59 w 258"/>
                    <a:gd name="T9" fmla="*/ 242 h 242"/>
                    <a:gd name="T10" fmla="*/ 199 w 258"/>
                    <a:gd name="T11" fmla="*/ 242 h 242"/>
                    <a:gd name="T12" fmla="*/ 258 w 258"/>
                    <a:gd name="T13" fmla="*/ 183 h 242"/>
                    <a:gd name="T14" fmla="*/ 258 w 258"/>
                    <a:gd name="T15" fmla="*/ 59 h 242"/>
                    <a:gd name="T16" fmla="*/ 199 w 258"/>
                    <a:gd name="T17" fmla="*/ 0 h 2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58" h="242">
                      <a:moveTo>
                        <a:pt x="199" y="0"/>
                      </a:moveTo>
                      <a:cubicBezTo>
                        <a:pt x="59" y="0"/>
                        <a:pt x="59" y="0"/>
                        <a:pt x="59" y="0"/>
                      </a:cubicBezTo>
                      <a:cubicBezTo>
                        <a:pt x="27" y="0"/>
                        <a:pt x="0" y="27"/>
                        <a:pt x="0" y="59"/>
                      </a:cubicBezTo>
                      <a:cubicBezTo>
                        <a:pt x="0" y="183"/>
                        <a:pt x="0" y="183"/>
                        <a:pt x="0" y="183"/>
                      </a:cubicBezTo>
                      <a:cubicBezTo>
                        <a:pt x="0" y="215"/>
                        <a:pt x="27" y="242"/>
                        <a:pt x="59" y="242"/>
                      </a:cubicBezTo>
                      <a:cubicBezTo>
                        <a:pt x="199" y="242"/>
                        <a:pt x="199" y="242"/>
                        <a:pt x="199" y="242"/>
                      </a:cubicBezTo>
                      <a:cubicBezTo>
                        <a:pt x="232" y="242"/>
                        <a:pt x="258" y="215"/>
                        <a:pt x="258" y="183"/>
                      </a:cubicBezTo>
                      <a:cubicBezTo>
                        <a:pt x="258" y="59"/>
                        <a:pt x="258" y="59"/>
                        <a:pt x="258" y="59"/>
                      </a:cubicBezTo>
                      <a:cubicBezTo>
                        <a:pt x="258" y="27"/>
                        <a:pt x="232" y="0"/>
                        <a:pt x="199" y="0"/>
                      </a:cubicBezTo>
                      <a:close/>
                    </a:path>
                  </a:pathLst>
                </a:custGeom>
                <a:solidFill>
                  <a:srgbClr val="96A8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221" name="Freeform 66"/>
                <p:cNvSpPr>
                  <a:spLocks noChangeAspect="1"/>
                </p:cNvSpPr>
                <p:nvPr/>
              </p:nvSpPr>
              <p:spPr bwMode="auto">
                <a:xfrm>
                  <a:off x="2570" y="1800"/>
                  <a:ext cx="614" cy="218"/>
                </a:xfrm>
                <a:custGeom>
                  <a:avLst/>
                  <a:gdLst>
                    <a:gd name="T0" fmla="*/ 260 w 260"/>
                    <a:gd name="T1" fmla="*/ 57 h 92"/>
                    <a:gd name="T2" fmla="*/ 196 w 260"/>
                    <a:gd name="T3" fmla="*/ 0 h 92"/>
                    <a:gd name="T4" fmla="*/ 132 w 260"/>
                    <a:gd name="T5" fmla="*/ 0 h 92"/>
                    <a:gd name="T6" fmla="*/ 128 w 260"/>
                    <a:gd name="T7" fmla="*/ 0 h 92"/>
                    <a:gd name="T8" fmla="*/ 64 w 260"/>
                    <a:gd name="T9" fmla="*/ 0 h 92"/>
                    <a:gd name="T10" fmla="*/ 0 w 260"/>
                    <a:gd name="T11" fmla="*/ 57 h 92"/>
                    <a:gd name="T12" fmla="*/ 1 w 260"/>
                    <a:gd name="T13" fmla="*/ 57 h 92"/>
                    <a:gd name="T14" fmla="*/ 1 w 260"/>
                    <a:gd name="T15" fmla="*/ 60 h 92"/>
                    <a:gd name="T16" fmla="*/ 10 w 260"/>
                    <a:gd name="T17" fmla="*/ 84 h 92"/>
                    <a:gd name="T18" fmla="*/ 33 w 260"/>
                    <a:gd name="T19" fmla="*/ 92 h 92"/>
                    <a:gd name="T20" fmla="*/ 53 w 260"/>
                    <a:gd name="T21" fmla="*/ 89 h 92"/>
                    <a:gd name="T22" fmla="*/ 130 w 260"/>
                    <a:gd name="T23" fmla="*/ 78 h 92"/>
                    <a:gd name="T24" fmla="*/ 130 w 260"/>
                    <a:gd name="T25" fmla="*/ 78 h 92"/>
                    <a:gd name="T26" fmla="*/ 208 w 260"/>
                    <a:gd name="T27" fmla="*/ 89 h 92"/>
                    <a:gd name="T28" fmla="*/ 227 w 260"/>
                    <a:gd name="T29" fmla="*/ 92 h 92"/>
                    <a:gd name="T30" fmla="*/ 251 w 260"/>
                    <a:gd name="T31" fmla="*/ 84 h 92"/>
                    <a:gd name="T32" fmla="*/ 259 w 260"/>
                    <a:gd name="T33" fmla="*/ 60 h 92"/>
                    <a:gd name="T34" fmla="*/ 259 w 260"/>
                    <a:gd name="T35" fmla="*/ 57 h 92"/>
                    <a:gd name="T36" fmla="*/ 260 w 260"/>
                    <a:gd name="T37" fmla="*/ 57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60" h="92">
                      <a:moveTo>
                        <a:pt x="260" y="57"/>
                      </a:moveTo>
                      <a:cubicBezTo>
                        <a:pt x="260" y="25"/>
                        <a:pt x="231" y="0"/>
                        <a:pt x="196" y="0"/>
                      </a:cubicBezTo>
                      <a:cubicBezTo>
                        <a:pt x="132" y="0"/>
                        <a:pt x="132" y="0"/>
                        <a:pt x="132" y="0"/>
                      </a:cubicBezTo>
                      <a:cubicBezTo>
                        <a:pt x="128" y="0"/>
                        <a:pt x="128" y="0"/>
                        <a:pt x="128" y="0"/>
                      </a:cubicBezTo>
                      <a:cubicBezTo>
                        <a:pt x="64" y="0"/>
                        <a:pt x="64" y="0"/>
                        <a:pt x="64" y="0"/>
                      </a:cubicBezTo>
                      <a:cubicBezTo>
                        <a:pt x="29" y="0"/>
                        <a:pt x="0" y="25"/>
                        <a:pt x="0" y="57"/>
                      </a:cubicBezTo>
                      <a:cubicBezTo>
                        <a:pt x="1" y="57"/>
                        <a:pt x="1" y="57"/>
                        <a:pt x="1" y="57"/>
                      </a:cubicBezTo>
                      <a:cubicBezTo>
                        <a:pt x="1" y="58"/>
                        <a:pt x="1" y="59"/>
                        <a:pt x="1" y="60"/>
                      </a:cubicBezTo>
                      <a:cubicBezTo>
                        <a:pt x="1" y="71"/>
                        <a:pt x="4" y="79"/>
                        <a:pt x="10" y="84"/>
                      </a:cubicBezTo>
                      <a:cubicBezTo>
                        <a:pt x="15" y="90"/>
                        <a:pt x="23" y="92"/>
                        <a:pt x="33" y="92"/>
                      </a:cubicBezTo>
                      <a:cubicBezTo>
                        <a:pt x="39" y="92"/>
                        <a:pt x="45" y="91"/>
                        <a:pt x="53" y="89"/>
                      </a:cubicBezTo>
                      <a:cubicBezTo>
                        <a:pt x="70" y="85"/>
                        <a:pt x="62" y="78"/>
                        <a:pt x="130" y="78"/>
                      </a:cubicBezTo>
                      <a:cubicBezTo>
                        <a:pt x="130" y="78"/>
                        <a:pt x="130" y="78"/>
                        <a:pt x="130" y="78"/>
                      </a:cubicBezTo>
                      <a:cubicBezTo>
                        <a:pt x="198" y="78"/>
                        <a:pt x="190" y="85"/>
                        <a:pt x="208" y="89"/>
                      </a:cubicBezTo>
                      <a:cubicBezTo>
                        <a:pt x="215" y="91"/>
                        <a:pt x="221" y="92"/>
                        <a:pt x="227" y="92"/>
                      </a:cubicBezTo>
                      <a:cubicBezTo>
                        <a:pt x="237" y="92"/>
                        <a:pt x="245" y="90"/>
                        <a:pt x="251" y="84"/>
                      </a:cubicBezTo>
                      <a:cubicBezTo>
                        <a:pt x="256" y="79"/>
                        <a:pt x="259" y="71"/>
                        <a:pt x="259" y="60"/>
                      </a:cubicBezTo>
                      <a:cubicBezTo>
                        <a:pt x="259" y="59"/>
                        <a:pt x="259" y="58"/>
                        <a:pt x="259" y="57"/>
                      </a:cubicBezTo>
                      <a:lnTo>
                        <a:pt x="260" y="57"/>
                      </a:lnTo>
                      <a:close/>
                    </a:path>
                  </a:pathLst>
                </a:custGeom>
                <a:solidFill>
                  <a:srgbClr val="96A8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222" name="Freeform 67"/>
                <p:cNvSpPr>
                  <a:spLocks noChangeAspect="1"/>
                </p:cNvSpPr>
                <p:nvPr/>
              </p:nvSpPr>
              <p:spPr bwMode="auto">
                <a:xfrm>
                  <a:off x="3156" y="1947"/>
                  <a:ext cx="92" cy="468"/>
                </a:xfrm>
                <a:custGeom>
                  <a:avLst/>
                  <a:gdLst>
                    <a:gd name="T0" fmla="*/ 39 w 39"/>
                    <a:gd name="T1" fmla="*/ 171 h 198"/>
                    <a:gd name="T2" fmla="*/ 39 w 39"/>
                    <a:gd name="T3" fmla="*/ 27 h 198"/>
                    <a:gd name="T4" fmla="*/ 19 w 39"/>
                    <a:gd name="T5" fmla="*/ 0 h 198"/>
                    <a:gd name="T6" fmla="*/ 0 w 39"/>
                    <a:gd name="T7" fmla="*/ 27 h 198"/>
                    <a:gd name="T8" fmla="*/ 0 w 39"/>
                    <a:gd name="T9" fmla="*/ 171 h 198"/>
                    <a:gd name="T10" fmla="*/ 19 w 39"/>
                    <a:gd name="T11" fmla="*/ 198 h 198"/>
                    <a:gd name="T12" fmla="*/ 39 w 39"/>
                    <a:gd name="T13" fmla="*/ 171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9" h="198">
                      <a:moveTo>
                        <a:pt x="39" y="171"/>
                      </a:moveTo>
                      <a:cubicBezTo>
                        <a:pt x="39" y="27"/>
                        <a:pt x="39" y="27"/>
                        <a:pt x="39" y="27"/>
                      </a:cubicBezTo>
                      <a:cubicBezTo>
                        <a:pt x="39" y="13"/>
                        <a:pt x="31" y="0"/>
                        <a:pt x="19" y="0"/>
                      </a:cubicBezTo>
                      <a:cubicBezTo>
                        <a:pt x="8" y="0"/>
                        <a:pt x="0" y="13"/>
                        <a:pt x="0" y="27"/>
                      </a:cubicBezTo>
                      <a:cubicBezTo>
                        <a:pt x="0" y="171"/>
                        <a:pt x="0" y="171"/>
                        <a:pt x="0" y="171"/>
                      </a:cubicBezTo>
                      <a:cubicBezTo>
                        <a:pt x="0" y="186"/>
                        <a:pt x="8" y="198"/>
                        <a:pt x="19" y="198"/>
                      </a:cubicBezTo>
                      <a:cubicBezTo>
                        <a:pt x="31" y="198"/>
                        <a:pt x="39" y="186"/>
                        <a:pt x="39" y="171"/>
                      </a:cubicBezTo>
                      <a:close/>
                    </a:path>
                  </a:pathLst>
                </a:custGeom>
                <a:solidFill>
                  <a:srgbClr val="96A8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  <p:sp>
              <p:nvSpPr>
                <p:cNvPr id="223" name="Freeform 68"/>
                <p:cNvSpPr>
                  <a:spLocks noChangeAspect="1"/>
                </p:cNvSpPr>
                <p:nvPr/>
              </p:nvSpPr>
              <p:spPr bwMode="auto">
                <a:xfrm>
                  <a:off x="2509" y="1947"/>
                  <a:ext cx="92" cy="468"/>
                </a:xfrm>
                <a:custGeom>
                  <a:avLst/>
                  <a:gdLst>
                    <a:gd name="T0" fmla="*/ 39 w 39"/>
                    <a:gd name="T1" fmla="*/ 171 h 198"/>
                    <a:gd name="T2" fmla="*/ 39 w 39"/>
                    <a:gd name="T3" fmla="*/ 27 h 198"/>
                    <a:gd name="T4" fmla="*/ 20 w 39"/>
                    <a:gd name="T5" fmla="*/ 0 h 198"/>
                    <a:gd name="T6" fmla="*/ 0 w 39"/>
                    <a:gd name="T7" fmla="*/ 27 h 198"/>
                    <a:gd name="T8" fmla="*/ 0 w 39"/>
                    <a:gd name="T9" fmla="*/ 171 h 198"/>
                    <a:gd name="T10" fmla="*/ 20 w 39"/>
                    <a:gd name="T11" fmla="*/ 198 h 198"/>
                    <a:gd name="T12" fmla="*/ 39 w 39"/>
                    <a:gd name="T13" fmla="*/ 171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9" h="198">
                      <a:moveTo>
                        <a:pt x="39" y="171"/>
                      </a:moveTo>
                      <a:cubicBezTo>
                        <a:pt x="39" y="27"/>
                        <a:pt x="39" y="27"/>
                        <a:pt x="39" y="27"/>
                      </a:cubicBezTo>
                      <a:cubicBezTo>
                        <a:pt x="39" y="13"/>
                        <a:pt x="31" y="0"/>
                        <a:pt x="20" y="0"/>
                      </a:cubicBezTo>
                      <a:cubicBezTo>
                        <a:pt x="8" y="0"/>
                        <a:pt x="0" y="13"/>
                        <a:pt x="0" y="27"/>
                      </a:cubicBezTo>
                      <a:cubicBezTo>
                        <a:pt x="0" y="171"/>
                        <a:pt x="0" y="171"/>
                        <a:pt x="0" y="171"/>
                      </a:cubicBezTo>
                      <a:cubicBezTo>
                        <a:pt x="0" y="186"/>
                        <a:pt x="8" y="198"/>
                        <a:pt x="20" y="198"/>
                      </a:cubicBezTo>
                      <a:cubicBezTo>
                        <a:pt x="31" y="198"/>
                        <a:pt x="39" y="186"/>
                        <a:pt x="39" y="171"/>
                      </a:cubicBezTo>
                      <a:close/>
                    </a:path>
                  </a:pathLst>
                </a:custGeom>
                <a:solidFill>
                  <a:srgbClr val="96A8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dirty="0"/>
                </a:p>
              </p:txBody>
            </p:sp>
          </p:grpSp>
        </p:grpSp>
        <p:sp>
          <p:nvSpPr>
            <p:cNvPr id="50" name="正方形/長方形 49"/>
            <p:cNvSpPr/>
            <p:nvPr/>
          </p:nvSpPr>
          <p:spPr>
            <a:xfrm>
              <a:off x="2913859" y="6931509"/>
              <a:ext cx="1044000" cy="273000"/>
            </a:xfrm>
            <a:prstGeom prst="rect">
              <a:avLst/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>
                <a:latin typeface="+mn-ea"/>
              </a:endParaRPr>
            </a:p>
          </p:txBody>
        </p:sp>
      </p:grpSp>
      <p:sp>
        <p:nvSpPr>
          <p:cNvPr id="24" name="正方形/長方形 23"/>
          <p:cNvSpPr/>
          <p:nvPr/>
        </p:nvSpPr>
        <p:spPr>
          <a:xfrm rot="20752859">
            <a:off x="1838227" y="1193113"/>
            <a:ext cx="420831" cy="256042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451950" y="5285202"/>
            <a:ext cx="11176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050" dirty="0" smtClean="0">
                <a:latin typeface="+mn-ea"/>
              </a:rPr>
              <a:t>大向  一輝</a:t>
            </a:r>
            <a:r>
              <a:rPr lang="ja-JP" altLang="en-US" sz="1050" dirty="0">
                <a:latin typeface="+mn-ea"/>
              </a:rPr>
              <a:t> </a:t>
            </a:r>
            <a:r>
              <a:rPr kumimoji="1" lang="ja-JP" altLang="en-US" sz="1050" dirty="0" smtClean="0">
                <a:latin typeface="+mn-ea"/>
              </a:rPr>
              <a:t>委員</a:t>
            </a:r>
            <a:endParaRPr kumimoji="1" lang="en-US" altLang="ja-JP" sz="1050" dirty="0" smtClean="0">
              <a:latin typeface="+mn-ea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287872" y="4709138"/>
            <a:ext cx="10759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+mn-ea"/>
              </a:rPr>
              <a:t>小林 巌生 委員</a:t>
            </a:r>
            <a:endParaRPr kumimoji="1" lang="en-US" altLang="ja-JP" sz="1050" dirty="0" smtClean="0">
              <a:latin typeface="+mn-e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287872" y="3892188"/>
            <a:ext cx="992579" cy="484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900" dirty="0">
                <a:latin typeface="+mj-ea"/>
                <a:ea typeface="+mj-ea"/>
              </a:rPr>
              <a:t>総務省</a:t>
            </a:r>
            <a:endParaRPr lang="en-US" altLang="ja-JP" sz="900" dirty="0">
              <a:latin typeface="+mj-ea"/>
              <a:ea typeface="+mj-ea"/>
            </a:endParaRPr>
          </a:p>
          <a:p>
            <a:pPr>
              <a:lnSpc>
                <a:spcPts val="900"/>
              </a:lnSpc>
            </a:pPr>
            <a:r>
              <a:rPr lang="zh-TW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情報流通振興</a:t>
            </a:r>
            <a:r>
              <a:rPr lang="ja-JP" altLang="en-US" sz="900" dirty="0" smtClean="0">
                <a:latin typeface="+mj-ea"/>
                <a:ea typeface="+mj-ea"/>
              </a:rPr>
              <a:t>課</a:t>
            </a:r>
            <a:endParaRPr kumimoji="1" lang="en-US" altLang="ja-JP" sz="900" dirty="0" smtClean="0">
              <a:latin typeface="+mj-ea"/>
              <a:ea typeface="+mj-ea"/>
            </a:endParaRPr>
          </a:p>
          <a:p>
            <a:r>
              <a:rPr lang="ja-JP" altLang="en-US" sz="1050" dirty="0">
                <a:latin typeface="+mj-ea"/>
                <a:ea typeface="+mj-ea"/>
              </a:rPr>
              <a:t>岡崎　</a:t>
            </a:r>
            <a:r>
              <a:rPr lang="ja-JP" altLang="en-US" sz="1050" dirty="0" smtClean="0">
                <a:latin typeface="+mj-ea"/>
                <a:ea typeface="+mj-ea"/>
              </a:rPr>
              <a:t>毅 課長</a:t>
            </a:r>
            <a:endParaRPr kumimoji="1" lang="en-US" altLang="ja-JP" sz="1050" dirty="0" smtClean="0">
              <a:latin typeface="+mj-ea"/>
              <a:ea typeface="+mj-ea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287872" y="3264441"/>
            <a:ext cx="1479892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>
                <a:latin typeface="+mj-ea"/>
                <a:ea typeface="+mj-ea"/>
              </a:rPr>
              <a:t>内閣</a:t>
            </a:r>
            <a:r>
              <a:rPr lang="ja-JP" altLang="en-US" sz="900" dirty="0" smtClean="0">
                <a:latin typeface="+mj-ea"/>
                <a:ea typeface="+mj-ea"/>
              </a:rPr>
              <a:t>官房 </a:t>
            </a:r>
            <a:r>
              <a:rPr lang="en-US" altLang="ja-JP" sz="900" dirty="0" smtClean="0">
                <a:latin typeface="+mj-ea"/>
                <a:ea typeface="+mj-ea"/>
              </a:rPr>
              <a:t>IT</a:t>
            </a:r>
            <a:r>
              <a:rPr lang="ja-JP" altLang="en-US" sz="900" dirty="0">
                <a:latin typeface="+mj-ea"/>
                <a:ea typeface="+mj-ea"/>
              </a:rPr>
              <a:t>総合</a:t>
            </a:r>
            <a:r>
              <a:rPr lang="ja-JP" altLang="en-US" sz="900" dirty="0" smtClean="0">
                <a:latin typeface="+mj-ea"/>
                <a:ea typeface="+mj-ea"/>
              </a:rPr>
              <a:t>戦略室</a:t>
            </a:r>
            <a:endParaRPr lang="en-US" altLang="ja-JP" sz="900" dirty="0" smtClean="0">
              <a:latin typeface="+mj-ea"/>
              <a:ea typeface="+mj-ea"/>
            </a:endParaRPr>
          </a:p>
          <a:p>
            <a:r>
              <a:rPr lang="ja-JP" altLang="en-US" sz="1050" dirty="0" smtClean="0">
                <a:latin typeface="+mj-ea"/>
                <a:ea typeface="+mj-ea"/>
              </a:rPr>
              <a:t>鈴木 一広 内閣参事官</a:t>
            </a:r>
            <a:endParaRPr kumimoji="1" lang="en-US" altLang="ja-JP" sz="1050" dirty="0" smtClean="0">
              <a:latin typeface="+mj-ea"/>
              <a:ea typeface="+mj-ea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287872" y="2452028"/>
            <a:ext cx="1909497" cy="484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900" dirty="0" smtClean="0">
                <a:latin typeface="+mj-ea"/>
                <a:ea typeface="+mj-ea"/>
              </a:rPr>
              <a:t>経済</a:t>
            </a:r>
            <a:r>
              <a:rPr lang="ja-JP" altLang="en-US" sz="900" dirty="0">
                <a:latin typeface="+mj-ea"/>
                <a:ea typeface="+mj-ea"/>
              </a:rPr>
              <a:t>産業省</a:t>
            </a:r>
            <a:endParaRPr lang="en-US" altLang="ja-JP" sz="900" dirty="0">
              <a:latin typeface="+mj-ea"/>
              <a:ea typeface="+mj-ea"/>
            </a:endParaRPr>
          </a:p>
          <a:p>
            <a:pPr>
              <a:lnSpc>
                <a:spcPts val="900"/>
              </a:lnSpc>
            </a:pPr>
            <a:r>
              <a:rPr lang="ja-JP" altLang="en-US" sz="900" dirty="0">
                <a:latin typeface="+mj-ea"/>
                <a:ea typeface="+mj-ea"/>
              </a:rPr>
              <a:t>商務情報</a:t>
            </a:r>
            <a:r>
              <a:rPr lang="ja-JP" altLang="en-US" sz="900" dirty="0" smtClean="0">
                <a:latin typeface="+mj-ea"/>
                <a:ea typeface="+mj-ea"/>
              </a:rPr>
              <a:t>政策局情報プロジェクト室</a:t>
            </a:r>
            <a:endParaRPr kumimoji="1" lang="en-US" altLang="ja-JP" sz="900" dirty="0" smtClean="0">
              <a:latin typeface="+mj-ea"/>
              <a:ea typeface="+mj-ea"/>
            </a:endParaRPr>
          </a:p>
          <a:p>
            <a:r>
              <a:rPr lang="ja-JP" altLang="en-US" sz="1050" dirty="0">
                <a:latin typeface="+mj-ea"/>
                <a:ea typeface="+mj-ea"/>
              </a:rPr>
              <a:t>宮里　</a:t>
            </a:r>
            <a:r>
              <a:rPr lang="ja-JP" altLang="en-US" sz="1050" dirty="0" smtClean="0">
                <a:latin typeface="+mj-ea"/>
                <a:ea typeface="+mj-ea"/>
              </a:rPr>
              <a:t>孝則　室長補佐</a:t>
            </a:r>
            <a:endParaRPr kumimoji="1" lang="en-US" altLang="ja-JP" sz="1050" dirty="0" smtClean="0">
              <a:latin typeface="+mj-ea"/>
              <a:ea typeface="+mj-ea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222401" y="3152800"/>
            <a:ext cx="1347163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+mj-ea"/>
                <a:ea typeface="+mj-ea"/>
              </a:rPr>
              <a:t>国土地理院</a:t>
            </a:r>
            <a:endParaRPr lang="en-US" altLang="ja-JP" sz="900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j-ea"/>
                <a:ea typeface="+mj-ea"/>
              </a:rPr>
              <a:t>企画部</a:t>
            </a:r>
            <a:endParaRPr lang="en-US" altLang="ja-JP" sz="900" dirty="0" smtClean="0">
              <a:latin typeface="+mj-ea"/>
              <a:ea typeface="+mj-ea"/>
            </a:endParaRPr>
          </a:p>
          <a:p>
            <a:r>
              <a:rPr lang="ja-JP" altLang="en-US" sz="1050" dirty="0" smtClean="0">
                <a:latin typeface="+mj-ea"/>
                <a:ea typeface="+mj-ea"/>
              </a:rPr>
              <a:t>中野 修 専門</a:t>
            </a:r>
            <a:r>
              <a:rPr lang="ja-JP" altLang="en-US" sz="1050" dirty="0">
                <a:latin typeface="+mj-ea"/>
                <a:ea typeface="+mj-ea"/>
              </a:rPr>
              <a:t>調査官</a:t>
            </a:r>
            <a:endParaRPr kumimoji="1" lang="en-US" altLang="ja-JP" sz="1050" dirty="0" smtClean="0">
              <a:latin typeface="+mj-ea"/>
              <a:ea typeface="+mj-ea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124744" y="2544361"/>
            <a:ext cx="1347164" cy="392415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zh-TW" altLang="en-US" sz="900" dirty="0" smtClean="0">
                <a:latin typeface="ＭＳ Ｐゴシック" pitchFamily="50" charset="-128"/>
                <a:ea typeface="ＭＳ Ｐゴシック" pitchFamily="50" charset="-128"/>
              </a:rPr>
              <a:t>気象庁</a:t>
            </a:r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zh-TW" altLang="en-US" sz="900" dirty="0" smtClean="0">
                <a:latin typeface="ＭＳ Ｐゴシック" pitchFamily="50" charset="-128"/>
                <a:ea typeface="ＭＳ Ｐゴシック" pitchFamily="50" charset="-128"/>
              </a:rPr>
              <a:t>総務部</a:t>
            </a:r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企画課</a:t>
            </a:r>
            <a:r>
              <a:rPr lang="zh-TW" altLang="en-US" sz="9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zh-TW" sz="9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algn="r"/>
            <a:r>
              <a:rPr lang="ja-JP" altLang="en-US" sz="1050" dirty="0" smtClean="0">
                <a:latin typeface="ＭＳ Ｐゴシック" pitchFamily="50" charset="-128"/>
                <a:ea typeface="ＭＳ Ｐゴシック" pitchFamily="50" charset="-128"/>
              </a:rPr>
              <a:t>新井 隆之 </a:t>
            </a:r>
            <a:r>
              <a:rPr lang="zh-TW" altLang="en-US" sz="1050" dirty="0" smtClean="0">
                <a:latin typeface="ＭＳ Ｐゴシック" pitchFamily="50" charset="-128"/>
                <a:ea typeface="ＭＳ Ｐゴシック" pitchFamily="50" charset="-128"/>
              </a:rPr>
              <a:t>企画</a:t>
            </a:r>
            <a:r>
              <a:rPr lang="zh-TW" altLang="en-US" sz="1050" dirty="0">
                <a:latin typeface="ＭＳ Ｐゴシック" pitchFamily="50" charset="-128"/>
                <a:ea typeface="ＭＳ Ｐゴシック" pitchFamily="50" charset="-128"/>
              </a:rPr>
              <a:t>係長</a:t>
            </a:r>
            <a:endParaRPr kumimoji="1" lang="en-US" altLang="ja-JP" sz="105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7253" y="1052567"/>
            <a:ext cx="6840747" cy="858095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6237312" y="2066680"/>
            <a:ext cx="504056" cy="4659685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オブザーバー・会員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62002" y="150434"/>
            <a:ext cx="44390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平成</a:t>
            </a:r>
            <a:r>
              <a:rPr kumimoji="1" lang="en-US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25</a:t>
            </a:r>
            <a:r>
              <a:rPr kumimoji="1"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年度 第</a:t>
            </a:r>
            <a:r>
              <a:rPr lang="en-US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kumimoji="1"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回 利活用・普及委員会　座席表</a:t>
            </a:r>
            <a:endParaRPr kumimoji="1" lang="en-US" altLang="ja-JP" sz="16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200" dirty="0" smtClean="0">
                <a:latin typeface="+mn-ea"/>
              </a:rPr>
              <a:t>　■日時：</a:t>
            </a:r>
            <a:r>
              <a:rPr lang="en-US" altLang="ja-JP" sz="1200" dirty="0" smtClean="0">
                <a:latin typeface="+mn-ea"/>
              </a:rPr>
              <a:t>2014</a:t>
            </a:r>
            <a:r>
              <a:rPr lang="ja-JP" altLang="en-US" sz="1200" dirty="0" smtClean="0">
                <a:latin typeface="+mn-ea"/>
              </a:rPr>
              <a:t>年</a:t>
            </a:r>
            <a:r>
              <a:rPr lang="en-US" altLang="ja-JP" sz="1200" dirty="0" smtClean="0">
                <a:latin typeface="+mn-ea"/>
              </a:rPr>
              <a:t>2</a:t>
            </a:r>
            <a:r>
              <a:rPr lang="ja-JP" altLang="en-US" sz="1200" dirty="0" smtClean="0">
                <a:latin typeface="+mn-ea"/>
              </a:rPr>
              <a:t>月</a:t>
            </a:r>
            <a:r>
              <a:rPr lang="en-US" altLang="ja-JP" sz="1200" dirty="0" smtClean="0">
                <a:latin typeface="+mn-ea"/>
              </a:rPr>
              <a:t>20</a:t>
            </a:r>
            <a:r>
              <a:rPr lang="ja-JP" altLang="en-US" sz="1200" dirty="0" smtClean="0">
                <a:latin typeface="+mn-ea"/>
              </a:rPr>
              <a:t>日（木）</a:t>
            </a:r>
            <a:r>
              <a:rPr lang="en-US" altLang="ja-JP" sz="1200" dirty="0" smtClean="0">
                <a:latin typeface="+mn-ea"/>
              </a:rPr>
              <a:t>15</a:t>
            </a:r>
            <a:r>
              <a:rPr lang="ja-JP" altLang="en-US" sz="1200" dirty="0" smtClean="0">
                <a:latin typeface="+mn-ea"/>
              </a:rPr>
              <a:t>：</a:t>
            </a:r>
            <a:r>
              <a:rPr lang="en-US" altLang="ja-JP" sz="1200" dirty="0" smtClean="0">
                <a:latin typeface="+mn-ea"/>
              </a:rPr>
              <a:t>00</a:t>
            </a:r>
            <a:r>
              <a:rPr lang="ja-JP" altLang="en-US" sz="1200" dirty="0" smtClean="0">
                <a:latin typeface="+mn-ea"/>
              </a:rPr>
              <a:t>～</a:t>
            </a:r>
            <a:r>
              <a:rPr lang="en-US" altLang="ja-JP" sz="1200" dirty="0" smtClean="0">
                <a:latin typeface="+mn-ea"/>
              </a:rPr>
              <a:t>17</a:t>
            </a:r>
            <a:r>
              <a:rPr lang="ja-JP" altLang="en-US" sz="1200" dirty="0" smtClean="0">
                <a:latin typeface="+mn-ea"/>
              </a:rPr>
              <a:t>：</a:t>
            </a:r>
            <a:r>
              <a:rPr lang="en-US" altLang="ja-JP" sz="1200" dirty="0" smtClean="0">
                <a:latin typeface="+mn-ea"/>
              </a:rPr>
              <a:t>00</a:t>
            </a:r>
          </a:p>
          <a:p>
            <a:r>
              <a:rPr kumimoji="1" lang="ja-JP" altLang="en-US" sz="1200" dirty="0" smtClean="0">
                <a:latin typeface="+mn-ea"/>
              </a:rPr>
              <a:t>　■場所：</a:t>
            </a:r>
            <a:r>
              <a:rPr lang="en-US" altLang="ja-JP" sz="1200" dirty="0" smtClean="0">
                <a:latin typeface="+mn-ea"/>
              </a:rPr>
              <a:t>TKP</a:t>
            </a:r>
            <a:r>
              <a:rPr lang="ja-JP" altLang="en-US" sz="1200" dirty="0" smtClean="0">
                <a:latin typeface="+mn-ea"/>
              </a:rPr>
              <a:t>大手町ビジネスセンター </a:t>
            </a:r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ホール</a:t>
            </a:r>
            <a:r>
              <a:rPr lang="ja-JP" altLang="en-US" sz="1200" dirty="0">
                <a:latin typeface="+mn-ea"/>
              </a:rPr>
              <a:t>４</a:t>
            </a:r>
            <a:r>
              <a:rPr lang="en-US" altLang="ja-JP" sz="1200" dirty="0" smtClean="0">
                <a:latin typeface="+mn-ea"/>
              </a:rPr>
              <a:t>A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88640" y="2066680"/>
            <a:ext cx="700311" cy="4659685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オブザーバー・会員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357736" y="1202607"/>
            <a:ext cx="2184675" cy="0"/>
          </a:xfrm>
          <a:prstGeom prst="line">
            <a:avLst/>
          </a:prstGeom>
          <a:ln w="88900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93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120656" y="1118029"/>
            <a:ext cx="65883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スクリーン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497920" y="7905328"/>
            <a:ext cx="288032" cy="2476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268760" y="8152979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+mn-ea"/>
              </a:rPr>
              <a:t>UST</a:t>
            </a:r>
            <a:r>
              <a:rPr kumimoji="1" lang="ja-JP" altLang="en-US" sz="1200" dirty="0" smtClean="0">
                <a:latin typeface="+mn-ea"/>
              </a:rPr>
              <a:t>中継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57581" y="8853434"/>
            <a:ext cx="90423" cy="5751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フリーフォーム 14"/>
          <p:cNvSpPr/>
          <p:nvPr/>
        </p:nvSpPr>
        <p:spPr>
          <a:xfrm>
            <a:off x="438572" y="7897976"/>
            <a:ext cx="6105822" cy="1574638"/>
          </a:xfrm>
          <a:custGeom>
            <a:avLst/>
            <a:gdLst>
              <a:gd name="connsiteX0" fmla="*/ 9525 w 5467350"/>
              <a:gd name="connsiteY0" fmla="*/ 0 h 1676400"/>
              <a:gd name="connsiteX1" fmla="*/ 1276350 w 5467350"/>
              <a:gd name="connsiteY1" fmla="*/ 0 h 1676400"/>
              <a:gd name="connsiteX2" fmla="*/ 1276350 w 5467350"/>
              <a:gd name="connsiteY2" fmla="*/ 485775 h 1676400"/>
              <a:gd name="connsiteX3" fmla="*/ 4248150 w 5467350"/>
              <a:gd name="connsiteY3" fmla="*/ 485775 h 1676400"/>
              <a:gd name="connsiteX4" fmla="*/ 4248150 w 5467350"/>
              <a:gd name="connsiteY4" fmla="*/ 19050 h 1676400"/>
              <a:gd name="connsiteX5" fmla="*/ 5467350 w 5467350"/>
              <a:gd name="connsiteY5" fmla="*/ 19050 h 1676400"/>
              <a:gd name="connsiteX6" fmla="*/ 5467350 w 5467350"/>
              <a:gd name="connsiteY6" fmla="*/ 1676400 h 1676400"/>
              <a:gd name="connsiteX7" fmla="*/ 0 w 5467350"/>
              <a:gd name="connsiteY7" fmla="*/ 1676400 h 1676400"/>
              <a:gd name="connsiteX8" fmla="*/ 9525 w 5467350"/>
              <a:gd name="connsiteY8" fmla="*/ 0 h 1676400"/>
              <a:gd name="connsiteX0" fmla="*/ 9525 w 5467350"/>
              <a:gd name="connsiteY0" fmla="*/ 0 h 1676400"/>
              <a:gd name="connsiteX1" fmla="*/ 1276350 w 5467350"/>
              <a:gd name="connsiteY1" fmla="*/ 0 h 1676400"/>
              <a:gd name="connsiteX2" fmla="*/ 1276350 w 5467350"/>
              <a:gd name="connsiteY2" fmla="*/ 703331 h 1676400"/>
              <a:gd name="connsiteX3" fmla="*/ 4248150 w 5467350"/>
              <a:gd name="connsiteY3" fmla="*/ 485775 h 1676400"/>
              <a:gd name="connsiteX4" fmla="*/ 4248150 w 5467350"/>
              <a:gd name="connsiteY4" fmla="*/ 19050 h 1676400"/>
              <a:gd name="connsiteX5" fmla="*/ 5467350 w 5467350"/>
              <a:gd name="connsiteY5" fmla="*/ 19050 h 1676400"/>
              <a:gd name="connsiteX6" fmla="*/ 5467350 w 5467350"/>
              <a:gd name="connsiteY6" fmla="*/ 1676400 h 1676400"/>
              <a:gd name="connsiteX7" fmla="*/ 0 w 5467350"/>
              <a:gd name="connsiteY7" fmla="*/ 1676400 h 1676400"/>
              <a:gd name="connsiteX8" fmla="*/ 9525 w 5467350"/>
              <a:gd name="connsiteY8" fmla="*/ 0 h 1676400"/>
              <a:gd name="connsiteX0" fmla="*/ 9525 w 5467350"/>
              <a:gd name="connsiteY0" fmla="*/ 0 h 1676400"/>
              <a:gd name="connsiteX1" fmla="*/ 1276350 w 5467350"/>
              <a:gd name="connsiteY1" fmla="*/ 0 h 1676400"/>
              <a:gd name="connsiteX2" fmla="*/ 1276350 w 5467350"/>
              <a:gd name="connsiteY2" fmla="*/ 703331 h 1676400"/>
              <a:gd name="connsiteX3" fmla="*/ 4276712 w 5467350"/>
              <a:gd name="connsiteY3" fmla="*/ 652143 h 1676400"/>
              <a:gd name="connsiteX4" fmla="*/ 4248150 w 5467350"/>
              <a:gd name="connsiteY4" fmla="*/ 19050 h 1676400"/>
              <a:gd name="connsiteX5" fmla="*/ 5467350 w 5467350"/>
              <a:gd name="connsiteY5" fmla="*/ 19050 h 1676400"/>
              <a:gd name="connsiteX6" fmla="*/ 5467350 w 5467350"/>
              <a:gd name="connsiteY6" fmla="*/ 1676400 h 1676400"/>
              <a:gd name="connsiteX7" fmla="*/ 0 w 5467350"/>
              <a:gd name="connsiteY7" fmla="*/ 1676400 h 1676400"/>
              <a:gd name="connsiteX8" fmla="*/ 9525 w 5467350"/>
              <a:gd name="connsiteY8" fmla="*/ 0 h 1676400"/>
              <a:gd name="connsiteX0" fmla="*/ 9525 w 5467350"/>
              <a:gd name="connsiteY0" fmla="*/ 0 h 1676400"/>
              <a:gd name="connsiteX1" fmla="*/ 1276350 w 5467350"/>
              <a:gd name="connsiteY1" fmla="*/ 0 h 1676400"/>
              <a:gd name="connsiteX2" fmla="*/ 1276350 w 5467350"/>
              <a:gd name="connsiteY2" fmla="*/ 703331 h 1676400"/>
              <a:gd name="connsiteX3" fmla="*/ 4257671 w 5467350"/>
              <a:gd name="connsiteY3" fmla="*/ 652143 h 1676400"/>
              <a:gd name="connsiteX4" fmla="*/ 4248150 w 5467350"/>
              <a:gd name="connsiteY4" fmla="*/ 19050 h 1676400"/>
              <a:gd name="connsiteX5" fmla="*/ 5467350 w 5467350"/>
              <a:gd name="connsiteY5" fmla="*/ 19050 h 1676400"/>
              <a:gd name="connsiteX6" fmla="*/ 5467350 w 5467350"/>
              <a:gd name="connsiteY6" fmla="*/ 1676400 h 1676400"/>
              <a:gd name="connsiteX7" fmla="*/ 0 w 5467350"/>
              <a:gd name="connsiteY7" fmla="*/ 1676400 h 1676400"/>
              <a:gd name="connsiteX8" fmla="*/ 9525 w 5467350"/>
              <a:gd name="connsiteY8" fmla="*/ 0 h 1676400"/>
              <a:gd name="connsiteX0" fmla="*/ 9525 w 5467350"/>
              <a:gd name="connsiteY0" fmla="*/ 0 h 1676400"/>
              <a:gd name="connsiteX1" fmla="*/ 1276350 w 5467350"/>
              <a:gd name="connsiteY1" fmla="*/ 0 h 1676400"/>
              <a:gd name="connsiteX2" fmla="*/ 1285870 w 5467350"/>
              <a:gd name="connsiteY2" fmla="*/ 677736 h 1676400"/>
              <a:gd name="connsiteX3" fmla="*/ 4257671 w 5467350"/>
              <a:gd name="connsiteY3" fmla="*/ 652143 h 1676400"/>
              <a:gd name="connsiteX4" fmla="*/ 4248150 w 5467350"/>
              <a:gd name="connsiteY4" fmla="*/ 19050 h 1676400"/>
              <a:gd name="connsiteX5" fmla="*/ 5467350 w 5467350"/>
              <a:gd name="connsiteY5" fmla="*/ 19050 h 1676400"/>
              <a:gd name="connsiteX6" fmla="*/ 5467350 w 5467350"/>
              <a:gd name="connsiteY6" fmla="*/ 1676400 h 1676400"/>
              <a:gd name="connsiteX7" fmla="*/ 0 w 5467350"/>
              <a:gd name="connsiteY7" fmla="*/ 1676400 h 1676400"/>
              <a:gd name="connsiteX8" fmla="*/ 9525 w 5467350"/>
              <a:gd name="connsiteY8" fmla="*/ 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67350" h="1676400">
                <a:moveTo>
                  <a:pt x="9525" y="0"/>
                </a:moveTo>
                <a:lnTo>
                  <a:pt x="1276350" y="0"/>
                </a:lnTo>
                <a:lnTo>
                  <a:pt x="1285870" y="677736"/>
                </a:lnTo>
                <a:lnTo>
                  <a:pt x="4257671" y="652143"/>
                </a:lnTo>
                <a:lnTo>
                  <a:pt x="4248150" y="19050"/>
                </a:lnTo>
                <a:lnTo>
                  <a:pt x="5467350" y="19050"/>
                </a:lnTo>
                <a:lnTo>
                  <a:pt x="5467350" y="1676400"/>
                </a:lnTo>
                <a:lnTo>
                  <a:pt x="0" y="1676400"/>
                </a:lnTo>
                <a:lnTo>
                  <a:pt x="9525" y="0"/>
                </a:lnTo>
                <a:close/>
              </a:path>
            </a:pathLst>
          </a:cu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 rot="5400000">
            <a:off x="2105036" y="5019837"/>
            <a:ext cx="1404000" cy="21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+mn-ea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2105036" y="3645237"/>
            <a:ext cx="1404000" cy="21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+mn-ea"/>
            </a:endParaRPr>
          </a:p>
        </p:txBody>
      </p:sp>
      <p:sp>
        <p:nvSpPr>
          <p:cNvPr id="70" name="正方形/長方形 69"/>
          <p:cNvSpPr/>
          <p:nvPr/>
        </p:nvSpPr>
        <p:spPr>
          <a:xfrm rot="5400000">
            <a:off x="2105036" y="2270636"/>
            <a:ext cx="1404000" cy="21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+mn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96752" y="1803956"/>
            <a:ext cx="1372812" cy="484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altLang="ja-JP" sz="900" dirty="0">
                <a:latin typeface="+mj-ea"/>
                <a:ea typeface="+mj-ea"/>
              </a:rPr>
              <a:t>ASP</a:t>
            </a:r>
            <a:r>
              <a:rPr lang="ja-JP" altLang="en-US" sz="900" dirty="0">
                <a:latin typeface="+mj-ea"/>
                <a:ea typeface="+mj-ea"/>
              </a:rPr>
              <a:t>・</a:t>
            </a:r>
            <a:r>
              <a:rPr lang="en-US" altLang="ja-JP" sz="900" dirty="0">
                <a:latin typeface="+mj-ea"/>
                <a:ea typeface="+mj-ea"/>
              </a:rPr>
              <a:t>SaaS</a:t>
            </a:r>
            <a:r>
              <a:rPr lang="ja-JP" altLang="en-US" sz="900" dirty="0">
                <a:latin typeface="+mj-ea"/>
                <a:ea typeface="+mj-ea"/>
              </a:rPr>
              <a:t>・クラウド </a:t>
            </a:r>
            <a:endParaRPr lang="en-US" altLang="ja-JP" sz="900" dirty="0">
              <a:latin typeface="+mj-ea"/>
              <a:ea typeface="+mj-ea"/>
            </a:endParaRPr>
          </a:p>
          <a:p>
            <a:pPr>
              <a:lnSpc>
                <a:spcPts val="900"/>
              </a:lnSpc>
            </a:pPr>
            <a:r>
              <a:rPr lang="ja-JP" altLang="en-US" sz="900" dirty="0">
                <a:latin typeface="+mj-ea"/>
                <a:ea typeface="+mj-ea"/>
              </a:rPr>
              <a:t>コンソーシアム</a:t>
            </a:r>
            <a:r>
              <a:rPr lang="ja-JP" altLang="en-US" sz="900" dirty="0" smtClean="0">
                <a:latin typeface="+mj-ea"/>
                <a:ea typeface="+mj-ea"/>
              </a:rPr>
              <a:t>（</a:t>
            </a:r>
            <a:r>
              <a:rPr lang="en-US" altLang="ja-JP" sz="900" dirty="0" smtClean="0">
                <a:latin typeface="+mj-ea"/>
                <a:ea typeface="+mj-ea"/>
              </a:rPr>
              <a:t>ASPIC</a:t>
            </a:r>
            <a:r>
              <a:rPr lang="ja-JP" altLang="en-US" sz="900" dirty="0" smtClean="0">
                <a:latin typeface="+mj-ea"/>
                <a:ea typeface="+mj-ea"/>
              </a:rPr>
              <a:t>）</a:t>
            </a:r>
            <a:endParaRPr kumimoji="1" lang="en-US" altLang="ja-JP" sz="900" dirty="0" smtClean="0">
              <a:latin typeface="+mj-ea"/>
              <a:ea typeface="+mj-ea"/>
            </a:endParaRPr>
          </a:p>
          <a:p>
            <a:pPr algn="r"/>
            <a:r>
              <a:rPr lang="ja-JP" altLang="en-US" sz="1050" dirty="0" smtClean="0">
                <a:latin typeface="+mj-ea"/>
                <a:ea typeface="+mj-ea"/>
              </a:rPr>
              <a:t>河合 輝欣 会長</a:t>
            </a:r>
            <a:endParaRPr kumimoji="1" lang="en-US" altLang="ja-JP" sz="1050" dirty="0" smtClean="0">
              <a:latin typeface="+mj-ea"/>
              <a:ea typeface="+mj-ea"/>
            </a:endParaRPr>
          </a:p>
        </p:txBody>
      </p:sp>
      <p:sp>
        <p:nvSpPr>
          <p:cNvPr id="85" name="正方形/長方形 84"/>
          <p:cNvSpPr/>
          <p:nvPr/>
        </p:nvSpPr>
        <p:spPr>
          <a:xfrm rot="5400000">
            <a:off x="3342912" y="5010531"/>
            <a:ext cx="1404000" cy="21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+mn-ea"/>
            </a:endParaRPr>
          </a:p>
        </p:txBody>
      </p:sp>
      <p:sp>
        <p:nvSpPr>
          <p:cNvPr id="86" name="正方形/長方形 85"/>
          <p:cNvSpPr/>
          <p:nvPr/>
        </p:nvSpPr>
        <p:spPr>
          <a:xfrm rot="5400000">
            <a:off x="3342912" y="3635931"/>
            <a:ext cx="1404000" cy="21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+mn-ea"/>
            </a:endParaRPr>
          </a:p>
        </p:txBody>
      </p:sp>
      <p:sp>
        <p:nvSpPr>
          <p:cNvPr id="87" name="正方形/長方形 86"/>
          <p:cNvSpPr/>
          <p:nvPr/>
        </p:nvSpPr>
        <p:spPr>
          <a:xfrm rot="5400000">
            <a:off x="3342912" y="2261330"/>
            <a:ext cx="1404000" cy="216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64702" y="5994985"/>
            <a:ext cx="346249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050" dirty="0" smtClean="0">
                <a:latin typeface="+mn-ea"/>
              </a:rPr>
              <a:t>中村 伊</a:t>
            </a:r>
            <a:r>
              <a:rPr lang="ja-JP" altLang="en-US" sz="1050" dirty="0">
                <a:latin typeface="+mn-ea"/>
              </a:rPr>
              <a:t>知</a:t>
            </a:r>
            <a:r>
              <a:rPr lang="ja-JP" altLang="en-US" sz="1050" dirty="0" smtClean="0">
                <a:latin typeface="+mn-ea"/>
              </a:rPr>
              <a:t>哉 主査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871328" y="5994985"/>
            <a:ext cx="507831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50" dirty="0" smtClean="0">
                <a:latin typeface="+mn-ea"/>
              </a:rPr>
              <a:t>村上 文洋</a:t>
            </a:r>
            <a:r>
              <a:rPr lang="ja-JP" altLang="en-US" sz="1050" dirty="0">
                <a:latin typeface="+mn-ea"/>
              </a:rPr>
              <a:t> </a:t>
            </a:r>
            <a:r>
              <a:rPr kumimoji="1" lang="ja-JP" altLang="en-US" sz="1050" dirty="0" smtClean="0">
                <a:latin typeface="+mn-ea"/>
              </a:rPr>
              <a:t>副主査</a:t>
            </a:r>
            <a:endParaRPr kumimoji="1" lang="en-US" altLang="ja-JP" sz="1050" dirty="0" smtClean="0">
              <a:latin typeface="+mn-ea"/>
            </a:endParaRPr>
          </a:p>
          <a:p>
            <a:r>
              <a:rPr lang="ja-JP" altLang="en-US" sz="1050" dirty="0" smtClean="0">
                <a:latin typeface="+mn-ea"/>
              </a:rPr>
              <a:t>（兼・事務局）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1124744" y="3846021"/>
            <a:ext cx="1347164" cy="530915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zh-CN" altLang="en-US" sz="900" dirty="0" smtClean="0">
                <a:latin typeface="ＭＳ Ｐゴシック" pitchFamily="50" charset="-128"/>
                <a:ea typeface="ＭＳ Ｐゴシック" pitchFamily="50" charset="-128"/>
              </a:rPr>
              <a:t>国立</a:t>
            </a:r>
            <a:r>
              <a:rPr lang="zh-CN" altLang="en-US" sz="900" dirty="0">
                <a:latin typeface="ＭＳ Ｐゴシック" pitchFamily="50" charset="-128"/>
                <a:ea typeface="ＭＳ Ｐゴシック" pitchFamily="50" charset="-128"/>
              </a:rPr>
              <a:t>国会</a:t>
            </a:r>
            <a:r>
              <a:rPr lang="zh-CN" altLang="en-US" sz="900" dirty="0" smtClean="0">
                <a:latin typeface="ＭＳ Ｐゴシック" pitchFamily="50" charset="-128"/>
                <a:ea typeface="ＭＳ Ｐゴシック" pitchFamily="50" charset="-128"/>
              </a:rPr>
              <a:t>図書館</a:t>
            </a:r>
            <a:endParaRPr lang="en-US" altLang="zh-CN" sz="9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900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zh-TW" altLang="en-US" sz="900" dirty="0" smtClean="0">
                <a:latin typeface="ＭＳ Ｐゴシック" pitchFamily="50" charset="-128"/>
                <a:ea typeface="ＭＳ Ｐゴシック" pitchFamily="50" charset="-128"/>
              </a:rPr>
              <a:t>電子</a:t>
            </a:r>
            <a:r>
              <a:rPr lang="zh-TW" altLang="en-US" sz="900" dirty="0">
                <a:latin typeface="ＭＳ Ｐゴシック" pitchFamily="50" charset="-128"/>
                <a:ea typeface="ＭＳ Ｐゴシック" pitchFamily="50" charset="-128"/>
              </a:rPr>
              <a:t>情報流通課　</a:t>
            </a:r>
            <a:endParaRPr lang="en-US" altLang="zh-TW" sz="9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algn="r"/>
            <a:r>
              <a:rPr lang="ja-JP" altLang="en-US" sz="1050" dirty="0">
                <a:latin typeface="ＭＳ Ｐゴシック" pitchFamily="50" charset="-128"/>
                <a:ea typeface="ＭＳ Ｐゴシック" pitchFamily="50" charset="-128"/>
              </a:rPr>
              <a:t>林　</a:t>
            </a:r>
            <a:r>
              <a:rPr lang="ja-JP" altLang="en-US" sz="1050" dirty="0" smtClean="0">
                <a:latin typeface="ＭＳ Ｐゴシック" pitchFamily="50" charset="-128"/>
                <a:ea typeface="ＭＳ Ｐゴシック" pitchFamily="50" charset="-128"/>
              </a:rPr>
              <a:t>直樹 課長</a:t>
            </a:r>
            <a:r>
              <a:rPr lang="ja-JP" altLang="en-US" sz="1050" dirty="0">
                <a:latin typeface="ＭＳ Ｐゴシック" pitchFamily="50" charset="-128"/>
                <a:ea typeface="ＭＳ Ｐゴシック" pitchFamily="50" charset="-128"/>
              </a:rPr>
              <a:t>補佐</a:t>
            </a:r>
            <a:endParaRPr kumimoji="1" lang="en-US" altLang="ja-JP" sz="105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3152581" y="871493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会員</a:t>
            </a:r>
            <a:endParaRPr kumimoji="1" lang="en-US" altLang="ja-JP" sz="1200" dirty="0" smtClean="0">
              <a:latin typeface="+mn-ea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5866888" y="104267"/>
            <a:ext cx="667170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+mn-ea"/>
              </a:rPr>
              <a:t>資料１</a:t>
            </a:r>
            <a:endParaRPr kumimoji="1" lang="en-US" altLang="ja-JP" sz="1400" dirty="0" smtClean="0">
              <a:latin typeface="+mn-ea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445538" y="4704859"/>
            <a:ext cx="11240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050" dirty="0">
                <a:latin typeface="+mn-ea"/>
              </a:rPr>
              <a:t>庄司　</a:t>
            </a:r>
            <a:r>
              <a:rPr lang="ja-JP" altLang="en-US" sz="1050" dirty="0" smtClean="0">
                <a:latin typeface="+mn-ea"/>
              </a:rPr>
              <a:t>昌彦 </a:t>
            </a:r>
            <a:r>
              <a:rPr kumimoji="1" lang="ja-JP" altLang="en-US" sz="1050" dirty="0" smtClean="0">
                <a:latin typeface="+mn-ea"/>
              </a:rPr>
              <a:t>委員</a:t>
            </a:r>
            <a:endParaRPr kumimoji="1" lang="en-US" altLang="ja-JP" sz="1050" dirty="0" smtClean="0">
              <a:latin typeface="+mn-ea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287872" y="1796619"/>
            <a:ext cx="1338828" cy="484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900" dirty="0" smtClean="0">
                <a:latin typeface="+mj-ea"/>
                <a:ea typeface="+mj-ea"/>
              </a:rPr>
              <a:t>国土交通省</a:t>
            </a:r>
            <a:endParaRPr lang="en-US" altLang="ja-JP" sz="900" dirty="0">
              <a:latin typeface="+mj-ea"/>
              <a:ea typeface="+mj-ea"/>
            </a:endParaRPr>
          </a:p>
          <a:p>
            <a:pPr>
              <a:lnSpc>
                <a:spcPts val="900"/>
              </a:lnSpc>
            </a:pPr>
            <a:r>
              <a:rPr lang="ja-JP" altLang="en-US" sz="900" dirty="0" smtClean="0">
                <a:latin typeface="+mj-ea"/>
                <a:ea typeface="+mj-ea"/>
              </a:rPr>
              <a:t>国土政策局国土情報課</a:t>
            </a:r>
            <a:endParaRPr kumimoji="1" lang="en-US" altLang="ja-JP" sz="900" dirty="0" smtClean="0">
              <a:latin typeface="+mj-ea"/>
              <a:ea typeface="+mj-ea"/>
            </a:endParaRPr>
          </a:p>
          <a:p>
            <a:r>
              <a:rPr lang="ja-JP" altLang="en-US" sz="1050" dirty="0" smtClean="0">
                <a:latin typeface="+mj-ea"/>
                <a:ea typeface="+mj-ea"/>
              </a:rPr>
              <a:t>妹尾</a:t>
            </a:r>
            <a:r>
              <a:rPr lang="ja-JP" altLang="en-US" sz="1050" dirty="0">
                <a:latin typeface="+mj-ea"/>
                <a:ea typeface="+mj-ea"/>
              </a:rPr>
              <a:t>　昌俊</a:t>
            </a:r>
            <a:r>
              <a:rPr lang="ja-JP" altLang="en-US" sz="1050" dirty="0" smtClean="0">
                <a:latin typeface="+mj-ea"/>
                <a:ea typeface="+mj-ea"/>
              </a:rPr>
              <a:t>　</a:t>
            </a:r>
            <a:r>
              <a:rPr lang="ja-JP" altLang="en-US" sz="1050" dirty="0">
                <a:latin typeface="+mj-ea"/>
                <a:ea typeface="+mj-ea"/>
              </a:rPr>
              <a:t>係長</a:t>
            </a:r>
            <a:endParaRPr kumimoji="1" lang="en-US" altLang="ja-JP" sz="1050" dirty="0" smtClean="0">
              <a:latin typeface="+mj-ea"/>
              <a:ea typeface="+mj-ea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287872" y="5265094"/>
            <a:ext cx="11240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+mn-ea"/>
              </a:rPr>
              <a:t>川島 宏一　委員</a:t>
            </a:r>
            <a:endParaRPr kumimoji="1" lang="en-US" altLang="ja-JP" sz="105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7003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2661</TotalTime>
  <Words>94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橋田　理恵</dc:creator>
  <cp:lastModifiedBy>MRI</cp:lastModifiedBy>
  <cp:revision>80</cp:revision>
  <cp:lastPrinted>2014-02-18T09:42:35Z</cp:lastPrinted>
  <dcterms:created xsi:type="dcterms:W3CDTF">2013-01-17T05:51:56Z</dcterms:created>
  <dcterms:modified xsi:type="dcterms:W3CDTF">2014-02-20T01:36:52Z</dcterms:modified>
</cp:coreProperties>
</file>