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15"/>
  </p:notesMasterIdLst>
  <p:handoutMasterIdLst>
    <p:handoutMasterId r:id="rId16"/>
  </p:handoutMasterIdLst>
  <p:sldIdLst>
    <p:sldId id="257" r:id="rId2"/>
    <p:sldId id="265" r:id="rId3"/>
    <p:sldId id="267" r:id="rId4"/>
    <p:sldId id="276" r:id="rId5"/>
    <p:sldId id="274" r:id="rId6"/>
    <p:sldId id="269" r:id="rId7"/>
    <p:sldId id="270" r:id="rId8"/>
    <p:sldId id="273" r:id="rId9"/>
    <p:sldId id="271" r:id="rId10"/>
    <p:sldId id="272" r:id="rId11"/>
    <p:sldId id="275" r:id="rId12"/>
    <p:sldId id="268" r:id="rId13"/>
    <p:sldId id="264" r:id="rId14"/>
  </p:sldIdLst>
  <p:sldSz cx="9906000" cy="6858000" type="A4"/>
  <p:notesSz cx="6797675" cy="9926638"/>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85" autoAdjust="0"/>
    <p:restoredTop sz="99566" autoAdjust="0"/>
  </p:normalViewPr>
  <p:slideViewPr>
    <p:cSldViewPr>
      <p:cViewPr varScale="1">
        <p:scale>
          <a:sx n="76" d="100"/>
          <a:sy n="76" d="100"/>
        </p:scale>
        <p:origin x="-960" y="-96"/>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128"/>
        <p:guide pos="213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54858" y="9433395"/>
            <a:ext cx="2942822" cy="493249"/>
          </a:xfrm>
          <a:prstGeom prst="rect">
            <a:avLst/>
          </a:prstGeom>
          <a:noFill/>
          <a:ln w="9525">
            <a:noFill/>
            <a:miter lim="800000"/>
            <a:headEnd/>
            <a:tailEnd/>
          </a:ln>
          <a:effectLst/>
        </p:spPr>
        <p:txBody>
          <a:bodyPr vert="horz" wrap="square" lIns="95369" tIns="47687" rIns="95369" bIns="47687" numCol="1" anchor="b" anchorCtr="0" compatLnSpc="1">
            <a:prstTxWarp prst="textNoShape">
              <a:avLst/>
            </a:prstTxWarp>
          </a:bodyPr>
          <a:lstStyle>
            <a:lvl1pPr algn="r" defTabSz="954233">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2942822" cy="493249"/>
          </a:xfrm>
          <a:prstGeom prst="rect">
            <a:avLst/>
          </a:prstGeom>
          <a:noFill/>
          <a:ln w="12700" cap="sq">
            <a:noFill/>
            <a:miter lim="800000"/>
            <a:headEnd type="none" w="sm" len="sm"/>
            <a:tailEnd type="none" w="sm" len="sm"/>
          </a:ln>
          <a:effectLst/>
        </p:spPr>
        <p:txBody>
          <a:bodyPr vert="horz" wrap="none" lIns="95369" tIns="47687" rIns="95369" bIns="47687" numCol="1" anchor="ctr" anchorCtr="0" compatLnSpc="1">
            <a:prstTxWarp prst="textNoShape">
              <a:avLst/>
            </a:prstTxWarp>
          </a:bodyPr>
          <a:lstStyle>
            <a:lvl1pPr algn="l" defTabSz="954233">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54858" y="3"/>
            <a:ext cx="2942822" cy="493249"/>
          </a:xfrm>
          <a:prstGeom prst="rect">
            <a:avLst/>
          </a:prstGeom>
          <a:noFill/>
          <a:ln w="12700" cap="sq">
            <a:noFill/>
            <a:miter lim="800000"/>
            <a:headEnd type="none" w="sm" len="sm"/>
            <a:tailEnd type="none" w="sm" len="sm"/>
          </a:ln>
          <a:effectLst/>
        </p:spPr>
        <p:txBody>
          <a:bodyPr vert="horz" wrap="none" lIns="95369" tIns="47687" rIns="95369" bIns="47687" numCol="1" anchor="ctr" anchorCtr="0" compatLnSpc="1">
            <a:prstTxWarp prst="textNoShape">
              <a:avLst/>
            </a:prstTxWarp>
          </a:bodyPr>
          <a:lstStyle>
            <a:lvl1pPr algn="r" defTabSz="954233">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08025" y="742950"/>
            <a:ext cx="5381625" cy="37274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07473" y="4715160"/>
            <a:ext cx="4982732" cy="4468529"/>
          </a:xfrm>
          <a:prstGeom prst="rect">
            <a:avLst/>
          </a:prstGeom>
          <a:noFill/>
          <a:ln w="12700" cap="sq">
            <a:noFill/>
            <a:miter lim="800000"/>
            <a:headEnd type="none" w="sm" len="sm"/>
            <a:tailEnd type="none" w="sm" len="sm"/>
          </a:ln>
          <a:effectLst/>
        </p:spPr>
        <p:txBody>
          <a:bodyPr vert="horz" wrap="none" lIns="95369" tIns="47687" rIns="95369" bIns="47687"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433395"/>
            <a:ext cx="2942822" cy="493249"/>
          </a:xfrm>
          <a:prstGeom prst="rect">
            <a:avLst/>
          </a:prstGeom>
          <a:noFill/>
          <a:ln w="12700" cap="sq">
            <a:noFill/>
            <a:miter lim="800000"/>
            <a:headEnd type="none" w="sm" len="sm"/>
            <a:tailEnd type="none" w="sm" len="sm"/>
          </a:ln>
          <a:effectLst/>
        </p:spPr>
        <p:txBody>
          <a:bodyPr vert="horz" wrap="none" lIns="95369" tIns="47687" rIns="95369" bIns="47687" numCol="1" anchor="b" anchorCtr="0" compatLnSpc="1">
            <a:prstTxWarp prst="textNoShape">
              <a:avLst/>
            </a:prstTxWarp>
          </a:bodyPr>
          <a:lstStyle>
            <a:lvl1pPr algn="l" defTabSz="954233">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54858" y="9433395"/>
            <a:ext cx="2942822" cy="493249"/>
          </a:xfrm>
          <a:prstGeom prst="rect">
            <a:avLst/>
          </a:prstGeom>
          <a:noFill/>
          <a:ln w="12700" cap="sq">
            <a:noFill/>
            <a:miter lim="800000"/>
            <a:headEnd type="none" w="sm" len="sm"/>
            <a:tailEnd type="none" w="sm" len="sm"/>
          </a:ln>
          <a:effectLst/>
        </p:spPr>
        <p:txBody>
          <a:bodyPr vert="horz" wrap="none" lIns="95369" tIns="47687" rIns="95369" bIns="47687" numCol="1" anchor="b" anchorCtr="0" compatLnSpc="1">
            <a:prstTxWarp prst="textNoShape">
              <a:avLst/>
            </a:prstTxWarp>
          </a:bodyPr>
          <a:lstStyle>
            <a:lvl1pPr algn="r" defTabSz="954233">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989995" y="5134039"/>
            <a:ext cx="6419106" cy="437233"/>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400">
                <a:solidFill>
                  <a:schemeClr val="bg2">
                    <a:lumMod val="50000"/>
                    <a:lumOff val="50000"/>
                  </a:schemeClr>
                </a:solidFill>
                <a:latin typeface="ヒラギノ角ゴ Pro W6"/>
                <a:ea typeface="ヒラギノ角ゴ Pro W6"/>
              </a:defRPr>
            </a:lvl1pPr>
          </a:lstStyle>
          <a:p>
            <a:r>
              <a:rPr lang="ja-JP" altLang="en-US" dirty="0"/>
              <a:t>マスタ</a:t>
            </a:r>
            <a:r>
              <a:rPr lang="en-US" altLang="ja-JP" dirty="0"/>
              <a:t> </a:t>
            </a:r>
            <a:r>
              <a:rPr lang="ja-JP" altLang="en-US" dirty="0"/>
              <a:t>サブタイトルの書式設定</a:t>
            </a:r>
          </a:p>
        </p:txBody>
      </p:sp>
      <p:sp>
        <p:nvSpPr>
          <p:cNvPr id="1914885" name="Rectangle 5"/>
          <p:cNvSpPr>
            <a:spLocks noGrp="1" noChangeArrowheads="1"/>
          </p:cNvSpPr>
          <p:nvPr>
            <p:ph type="ctrTitle" sz="quarter"/>
          </p:nvPr>
        </p:nvSpPr>
        <p:spPr>
          <a:xfrm>
            <a:off x="2971800" y="3035389"/>
            <a:ext cx="6359403"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dirty="0"/>
              <a:t>マスタ</a:t>
            </a:r>
            <a:r>
              <a:rPr lang="en-US" altLang="ja-JP" dirty="0"/>
              <a:t> </a:t>
            </a:r>
            <a:r>
              <a:rPr lang="ja-JP" altLang="en-US" dirty="0"/>
              <a:t>タイトルの書式設定</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0" cap="none">
                <a:solidFill>
                  <a:schemeClr val="bg2">
                    <a:lumMod val="75000"/>
                    <a:lumOff val="25000"/>
                  </a:schemeClr>
                </a:solidFill>
                <a:latin typeface="Franklin Gothic Demi" pitchFamily="34" charset="0"/>
                <a:ea typeface="ヒラギノ角ゴ ProN W6"/>
              </a:defRPr>
            </a:lvl1pPr>
          </a:lstStyle>
          <a:p>
            <a:r>
              <a:rPr lang="ja-JP" altLang="en-US" dirty="0" smtClean="0"/>
              <a:t>マスタ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Franklin Gothic Demi" pitchFamily="34" charset="0"/>
                <a:ea typeface="ヒラギノ角ゴ Pro W6"/>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dirty="0" smtClean="0"/>
              <a:t>マスタ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rgbClr val="1F497D"/>
          </a:solidFill>
          <a:ln w="38100" cap="sq" cmpd="sng" algn="ctr">
            <a:solidFill>
              <a:srgbClr val="1F497D"/>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95441" y="1021902"/>
            <a:ext cx="8307732" cy="2139643"/>
          </a:xfrm>
        </p:spPr>
        <p:txBody>
          <a:bodyPr/>
          <a:lstStyle>
            <a:lvl1pPr algn="ctr">
              <a:defRPr sz="4400" b="0" cap="none">
                <a:solidFill>
                  <a:schemeClr val="bg2">
                    <a:lumMod val="75000"/>
                    <a:lumOff val="25000"/>
                  </a:schemeClr>
                </a:solidFill>
                <a:latin typeface="Franklin Gothic Demi" pitchFamily="34" charset="0"/>
                <a:ea typeface="ヒラギノ角ゴ ProN W6"/>
              </a:defRPr>
            </a:lvl1pPr>
          </a:lstStyle>
          <a:p>
            <a:r>
              <a:rPr lang="ja-JP" altLang="en-US" dirty="0" smtClean="0"/>
              <a:t>マスタ タイトルの書式設定</a:t>
            </a:r>
            <a:endParaRPr lang="ja-JP" altLang="en-US" dirty="0"/>
          </a:p>
        </p:txBody>
      </p:sp>
      <p:sp>
        <p:nvSpPr>
          <p:cNvPr id="3" name="テキスト プレースホルダ 2"/>
          <p:cNvSpPr>
            <a:spLocks noGrp="1"/>
          </p:cNvSpPr>
          <p:nvPr>
            <p:ph type="body" idx="1"/>
          </p:nvPr>
        </p:nvSpPr>
        <p:spPr>
          <a:xfrm>
            <a:off x="895441" y="3589473"/>
            <a:ext cx="8307732" cy="2343585"/>
          </a:xfrm>
        </p:spPr>
        <p:txBody>
          <a:bodyPr anchor="ctr"/>
          <a:lstStyle>
            <a:lvl1pPr marL="0" indent="0" algn="ctr">
              <a:buNone/>
              <a:defRPr sz="2600">
                <a:solidFill>
                  <a:schemeClr val="bg2">
                    <a:lumMod val="75000"/>
                    <a:lumOff val="25000"/>
                  </a:schemeClr>
                </a:solidFill>
                <a:latin typeface="Franklin Gothic Demi" pitchFamily="34" charset="0"/>
                <a:ea typeface="ヒラギノ角ゴ Pro W6"/>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dirty="0" smtClean="0"/>
              <a:t>マスタ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6" name="Rectangle 15"/>
          <p:cNvSpPr>
            <a:spLocks noChangeArrowheads="1"/>
          </p:cNvSpPr>
          <p:nvPr userDrawn="1"/>
        </p:nvSpPr>
        <p:spPr bwMode="auto">
          <a:xfrm>
            <a:off x="0" y="1"/>
            <a:ext cx="9906000" cy="228599"/>
          </a:xfrm>
          <a:prstGeom prst="rect">
            <a:avLst/>
          </a:prstGeom>
          <a:solidFill>
            <a:schemeClr val="bg1"/>
          </a:solidFill>
          <a:ln>
            <a:solidFill>
              <a:schemeClr val="bg1"/>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オープンデータ流通推進コンソーシアム</a:t>
            </a:r>
            <a:endParaRPr lang="en-US" altLang="ja-JP" sz="1200" b="1" i="0" dirty="0">
              <a:latin typeface="メイリオ"/>
              <a:ea typeface="メイリオ"/>
              <a:cs typeface="メイリオ"/>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15789" y="1322775"/>
            <a:ext cx="9183247" cy="1196877"/>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2733616"/>
            <a:ext cx="9182040" cy="3677511"/>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bg1"/>
          </a:solidFill>
          <a:ln>
            <a:solidFill>
              <a:schemeClr val="bg1"/>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オープンデータ流通推進コンソーシアム</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userDrawn="1"/>
        </p:nvSpPr>
        <p:spPr bwMode="auto">
          <a:xfrm>
            <a:off x="252420" y="6638448"/>
            <a:ext cx="3967000"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defRPr/>
            </a:pPr>
            <a:r>
              <a:rPr lang="en-US" altLang="ja-JP" sz="1000" b="1" dirty="0" smtClean="0">
                <a:solidFill>
                  <a:srgbClr val="353535"/>
                </a:solidFill>
                <a:latin typeface="Arial" charset="0"/>
              </a:rPr>
              <a:t>© 2013 Open Data Promotion Consortium</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userDrawn="1"/>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702" r:id="rId4"/>
    <p:sldLayoutId id="2147483674" r:id="rId5"/>
    <p:sldLayoutId id="2147483689" r:id="rId6"/>
    <p:sldLayoutId id="2147483705" r:id="rId7"/>
    <p:sldLayoutId id="2147483676" r:id="rId8"/>
    <p:sldLayoutId id="2147483677" r:id="rId9"/>
    <p:sldLayoutId id="2147483684" r:id="rId10"/>
  </p:sldLayoutIdLst>
  <p:hf hdr="0" ftr="0" dt="0"/>
  <p:txStyles>
    <p:titleStyle>
      <a:lvl1pPr algn="l" defTabSz="972616" rtl="0" eaLnBrk="0" fontAlgn="base" hangingPunct="0">
        <a:spcBef>
          <a:spcPct val="0"/>
        </a:spcBef>
        <a:spcAft>
          <a:spcPct val="0"/>
        </a:spcAft>
        <a:defRPr kumimoji="1" sz="2600" baseline="0">
          <a:solidFill>
            <a:schemeClr val="bg2">
              <a:lumMod val="75000"/>
              <a:lumOff val="25000"/>
            </a:schemeClr>
          </a:solidFill>
          <a:latin typeface="ＤＦＧ華康ゴシック体W5" pitchFamily="50" charset="-128"/>
          <a:ea typeface="ＤＦＧ華康ゴシック体W5" pitchFamily="50" charset="-128"/>
          <a:cs typeface="+mj-cs"/>
        </a:defRPr>
      </a:lvl1pPr>
      <a:lvl2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0" fontAlgn="base" hangingPunct="0">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0" fontAlgn="base" hangingPunct="0">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0" fontAlgn="base" hangingPunct="0">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0" fontAlgn="base" hangingPunct="0">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0" fontAlgn="base" hangingPunct="0">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989995" y="5134039"/>
            <a:ext cx="6419106" cy="683454"/>
          </a:xfrm>
        </p:spPr>
        <p:txBody>
          <a:bodyPr/>
          <a:lstStyle/>
          <a:p>
            <a:r>
              <a:rPr lang="en-US" altLang="ja-JP" sz="2000" dirty="0" smtClean="0">
                <a:latin typeface="ヒラギノ角ゴ ProN W6" pitchFamily="34" charset="-128"/>
                <a:ea typeface="ヒラギノ角ゴ ProN W6" pitchFamily="34" charset="-128"/>
              </a:rPr>
              <a:t>2013.12.04</a:t>
            </a:r>
            <a:r>
              <a:rPr lang="ja-JP" altLang="en-US" sz="2000" dirty="0" smtClean="0">
                <a:latin typeface="ヒラギノ角ゴ ProN W6" pitchFamily="34" charset="-128"/>
                <a:ea typeface="ヒラギノ角ゴ ProN W6" pitchFamily="34" charset="-128"/>
              </a:rPr>
              <a:t/>
            </a:r>
            <a:br>
              <a:rPr lang="ja-JP" altLang="en-US" sz="2000" dirty="0" smtClean="0">
                <a:latin typeface="ヒラギノ角ゴ ProN W6" pitchFamily="34" charset="-128"/>
                <a:ea typeface="ヒラギノ角ゴ ProN W6" pitchFamily="34" charset="-128"/>
              </a:rPr>
            </a:br>
            <a:r>
              <a:rPr lang="ja-JP" altLang="en-US" sz="2000" dirty="0" smtClean="0">
                <a:latin typeface="ヒラギノ角ゴ ProN W6" pitchFamily="34" charset="-128"/>
                <a:ea typeface="ヒラギノ角ゴ ProN W6" pitchFamily="34" charset="-128"/>
              </a:rPr>
              <a:t>オープンデータ流通推進コンソーシアム 事務局</a:t>
            </a:r>
            <a:endParaRPr lang="en-US" altLang="ja-JP" sz="2000" dirty="0" smtClean="0">
              <a:latin typeface="ヒラギノ角ゴ ProN W6" pitchFamily="34" charset="-128"/>
              <a:ea typeface="ヒラギノ角ゴ ProN W6" pitchFamily="34" charset="-128"/>
            </a:endParaRPr>
          </a:p>
        </p:txBody>
      </p:sp>
      <p:sp>
        <p:nvSpPr>
          <p:cNvPr id="3" name="タイトル 2"/>
          <p:cNvSpPr>
            <a:spLocks noGrp="1"/>
          </p:cNvSpPr>
          <p:nvPr>
            <p:ph type="ctrTitle" sz="quarter"/>
          </p:nvPr>
        </p:nvSpPr>
        <p:spPr>
          <a:xfrm>
            <a:off x="2971800" y="2510938"/>
            <a:ext cx="6427985" cy="1422118"/>
          </a:xfrm>
        </p:spPr>
        <p:txBody>
          <a:bodyPr/>
          <a:lstStyle/>
          <a:p>
            <a:r>
              <a:rPr lang="ja-JP" altLang="en-US" sz="2400" dirty="0" smtClean="0">
                <a:latin typeface="メイリオ" pitchFamily="50" charset="-128"/>
                <a:ea typeface="メイリオ" pitchFamily="50" charset="-128"/>
                <a:cs typeface="メイリオ" pitchFamily="50" charset="-128"/>
              </a:rPr>
              <a:t>オープンデータ流通推進コンソーシアム</a:t>
            </a:r>
            <a:r>
              <a:rPr lang="en-US" altLang="ja-JP" dirty="0" smtClean="0">
                <a:latin typeface="メイリオ" pitchFamily="50" charset="-128"/>
                <a:ea typeface="メイリオ" pitchFamily="50" charset="-128"/>
                <a:cs typeface="メイリオ" pitchFamily="50" charset="-128"/>
              </a:rPr>
              <a:t/>
            </a:r>
            <a:br>
              <a:rPr lang="en-US" altLang="ja-JP" dirty="0" smtClean="0">
                <a:latin typeface="メイリオ" pitchFamily="50" charset="-128"/>
                <a:ea typeface="メイリオ" pitchFamily="50" charset="-128"/>
                <a:cs typeface="メイリオ" pitchFamily="50" charset="-128"/>
              </a:rPr>
            </a:br>
            <a:r>
              <a:rPr lang="ja-JP" altLang="en-US" dirty="0">
                <a:latin typeface="メイリオ" pitchFamily="50" charset="-128"/>
                <a:ea typeface="メイリオ" pitchFamily="50" charset="-128"/>
                <a:cs typeface="メイリオ" pitchFamily="50" charset="-128"/>
              </a:rPr>
              <a:t>「</a:t>
            </a:r>
            <a:r>
              <a:rPr lang="ja-JP" altLang="en-US" dirty="0" smtClean="0">
                <a:latin typeface="メイリオ" pitchFamily="50" charset="-128"/>
                <a:ea typeface="メイリオ" pitchFamily="50" charset="-128"/>
                <a:cs typeface="メイリオ" pitchFamily="50" charset="-128"/>
              </a:rPr>
              <a:t>オープンデータ化のための技術</a:t>
            </a:r>
            <a:r>
              <a:rPr lang="ja-JP" altLang="en-US" dirty="0">
                <a:latin typeface="メイリオ" pitchFamily="50" charset="-128"/>
                <a:ea typeface="メイリオ" pitchFamily="50" charset="-128"/>
                <a:cs typeface="メイリオ" pitchFamily="50" charset="-128"/>
              </a:rPr>
              <a:t>ガイド</a:t>
            </a:r>
            <a:r>
              <a:rPr lang="ja-JP" altLang="en-US" dirty="0" smtClean="0">
                <a:latin typeface="メイリオ" pitchFamily="50" charset="-128"/>
                <a:ea typeface="メイリオ" pitchFamily="50" charset="-128"/>
                <a:cs typeface="メイリオ" pitchFamily="50" charset="-128"/>
              </a:rPr>
              <a:t>」作成案</a:t>
            </a:r>
            <a:endParaRPr lang="ja-JP" altLang="en-US" dirty="0">
              <a:latin typeface="メイリオ" pitchFamily="50" charset="-128"/>
              <a:ea typeface="メイリオ" pitchFamily="50" charset="-128"/>
              <a:cs typeface="メイリオ" pitchFamily="50" charset="-128"/>
            </a:endParaRPr>
          </a:p>
        </p:txBody>
      </p:sp>
      <p:pic>
        <p:nvPicPr>
          <p:cNvPr id="5" name="図 4"/>
          <p:cNvPicPr>
            <a:picLocks noChangeAspect="1"/>
          </p:cNvPicPr>
          <p:nvPr/>
        </p:nvPicPr>
        <p:blipFill>
          <a:blip r:embed="rId2" cstate="print"/>
          <a:stretch>
            <a:fillRect/>
          </a:stretch>
        </p:blipFill>
        <p:spPr>
          <a:xfrm>
            <a:off x="381000" y="1447800"/>
            <a:ext cx="2286000" cy="2097740"/>
          </a:xfrm>
          <a:prstGeom prst="rect">
            <a:avLst/>
          </a:prstGeom>
        </p:spPr>
      </p:pic>
      <p:sp>
        <p:nvSpPr>
          <p:cNvPr id="7" name="テキスト ボックス 6"/>
          <p:cNvSpPr txBox="1"/>
          <p:nvPr/>
        </p:nvSpPr>
        <p:spPr>
          <a:xfrm>
            <a:off x="3048000" y="1981200"/>
            <a:ext cx="6858000" cy="369332"/>
          </a:xfrm>
          <a:prstGeom prst="rect">
            <a:avLst/>
          </a:prstGeom>
          <a:solidFill>
            <a:schemeClr val="bg1"/>
          </a:solidFill>
          <a:ln>
            <a:solidFill>
              <a:srgbClr val="1F497D"/>
            </a:solidFill>
          </a:ln>
        </p:spPr>
        <p:txBody>
          <a:bodyPr wrap="square" rtlCol="0">
            <a:spAutoFit/>
          </a:bodyPr>
          <a:lstStyle/>
          <a:p>
            <a:pPr algn="l"/>
            <a:r>
              <a:rPr kumimoji="1" lang="ja-JP" altLang="en-US" dirty="0" smtClean="0">
                <a:latin typeface="ヒラギノ角ゴ ProN W6"/>
                <a:ea typeface="ヒラギノ角ゴ ProN W6"/>
                <a:cs typeface="ヒラギノ角ゴ ProN W6"/>
              </a:rPr>
              <a:t>平成</a:t>
            </a:r>
            <a:r>
              <a:rPr kumimoji="1" lang="en-US" altLang="ja-JP" dirty="0" smtClean="0">
                <a:latin typeface="ヒラギノ角ゴ ProN W6"/>
                <a:ea typeface="ヒラギノ角ゴ ProN W6"/>
                <a:cs typeface="ヒラギノ角ゴ ProN W6"/>
              </a:rPr>
              <a:t>25</a:t>
            </a:r>
            <a:r>
              <a:rPr kumimoji="1" lang="ja-JP" altLang="en-US" dirty="0" smtClean="0">
                <a:latin typeface="ヒラギノ角ゴ ProN W6"/>
                <a:ea typeface="ヒラギノ角ゴ ProN W6"/>
                <a:cs typeface="ヒラギノ角ゴ ProN W6"/>
              </a:rPr>
              <a:t>年度第</a:t>
            </a:r>
            <a:r>
              <a:rPr kumimoji="1" lang="en-US" altLang="ja-JP" smtClean="0">
                <a:latin typeface="ヒラギノ角ゴ ProN W6"/>
                <a:ea typeface="ヒラギノ角ゴ ProN W6"/>
                <a:cs typeface="ヒラギノ角ゴ ProN W6"/>
              </a:rPr>
              <a:t>1</a:t>
            </a:r>
            <a:r>
              <a:rPr kumimoji="1" lang="ja-JP" altLang="en-US" smtClean="0">
                <a:latin typeface="ヒラギノ角ゴ ProN W6"/>
                <a:ea typeface="ヒラギノ角ゴ ProN W6"/>
                <a:cs typeface="ヒラギノ角ゴ ProN W6"/>
              </a:rPr>
              <a:t>回</a:t>
            </a:r>
            <a:r>
              <a:rPr kumimoji="1" lang="en-US" altLang="ja-JP" dirty="0" smtClean="0">
                <a:latin typeface="ヒラギノ角ゴ ProN W6"/>
                <a:ea typeface="ヒラギノ角ゴ ProN W6"/>
                <a:cs typeface="ヒラギノ角ゴ ProN W6"/>
              </a:rPr>
              <a:t> </a:t>
            </a:r>
            <a:r>
              <a:rPr kumimoji="1" lang="ja-JP" altLang="en-US" dirty="0" smtClean="0">
                <a:latin typeface="ヒラギノ角ゴ ProN W6"/>
                <a:ea typeface="ヒラギノ角ゴ ProN W6"/>
                <a:cs typeface="ヒラギノ角ゴ ProN W6"/>
              </a:rPr>
              <a:t>技術委員会資料</a:t>
            </a:r>
          </a:p>
        </p:txBody>
      </p:sp>
      <p:sp>
        <p:nvSpPr>
          <p:cNvPr id="6" name="Text Box 785"/>
          <p:cNvSpPr txBox="1">
            <a:spLocks noChangeArrowheads="1"/>
          </p:cNvSpPr>
          <p:nvPr/>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r>
              <a:rPr lang="ja-JP" altLang="en-US" dirty="0" smtClean="0">
                <a:solidFill>
                  <a:schemeClr val="bg2"/>
                </a:solidFill>
              </a:rPr>
              <a:t>資料</a:t>
            </a:r>
            <a:r>
              <a:rPr lang="en-US" altLang="ja-JP" smtClean="0">
                <a:solidFill>
                  <a:schemeClr val="bg2"/>
                </a:solidFill>
              </a:rPr>
              <a:t>1-6</a:t>
            </a:r>
            <a:endParaRPr lang="en-US" altLang="ja-JP" dirty="0">
              <a:solidFill>
                <a:schemeClr val="bg2"/>
              </a:solidFill>
            </a:endParaRPr>
          </a:p>
        </p:txBody>
      </p:sp>
    </p:spTree>
    <p:extLst>
      <p:ext uri="{BB962C8B-B14F-4D97-AF65-F5344CB8AC3E}">
        <p14:creationId xmlns:p14="http://schemas.microsoft.com/office/powerpoint/2010/main" val="2616960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地理</a:t>
            </a:r>
            <a:r>
              <a:rPr lang="ja-JP" altLang="en-US" dirty="0"/>
              <a:t>空間</a:t>
            </a:r>
            <a:r>
              <a:rPr lang="ja-JP" altLang="en-US" dirty="0" smtClean="0"/>
              <a:t>データに関する参考規格</a:t>
            </a:r>
            <a:endParaRPr kumimoji="1" lang="ja-JP" altLang="en-US" dirty="0"/>
          </a:p>
        </p:txBody>
      </p:sp>
      <p:sp>
        <p:nvSpPr>
          <p:cNvPr id="3" name="コンテンツ プレースホルダー 2"/>
          <p:cNvSpPr>
            <a:spLocks noGrp="1"/>
          </p:cNvSpPr>
          <p:nvPr>
            <p:ph idx="1"/>
          </p:nvPr>
        </p:nvSpPr>
        <p:spPr/>
        <p:txBody>
          <a:bodyPr/>
          <a:lstStyle/>
          <a:p>
            <a:r>
              <a:rPr lang="en-US" altLang="ja-JP" dirty="0"/>
              <a:t>GML </a:t>
            </a:r>
            <a:r>
              <a:rPr lang="en-US" altLang="ja-JP" dirty="0" smtClean="0"/>
              <a:t>(</a:t>
            </a:r>
            <a:r>
              <a:rPr lang="en-US" altLang="ja-JP" dirty="0"/>
              <a:t>Geography Markup Language</a:t>
            </a:r>
            <a:r>
              <a:rPr lang="en-US" altLang="ja-JP" dirty="0" smtClean="0"/>
              <a:t>)</a:t>
            </a:r>
          </a:p>
          <a:p>
            <a:pPr lvl="1"/>
            <a:r>
              <a:rPr lang="en-US" altLang="ja-JP" dirty="0"/>
              <a:t>Open Geospatial Consortium (OGC)</a:t>
            </a:r>
            <a:r>
              <a:rPr lang="ja-JP" altLang="en-US" dirty="0"/>
              <a:t>によって開発</a:t>
            </a:r>
            <a:r>
              <a:rPr lang="ja-JP" altLang="en-US" dirty="0" smtClean="0"/>
              <a:t>された、地理的</a:t>
            </a:r>
            <a:r>
              <a:rPr lang="ja-JP" altLang="en-US" dirty="0"/>
              <a:t>特徴を表現する </a:t>
            </a:r>
            <a:r>
              <a:rPr lang="en-US" altLang="ja-JP" dirty="0"/>
              <a:t>XML</a:t>
            </a:r>
            <a:r>
              <a:rPr lang="ja-JP" altLang="en-US" dirty="0"/>
              <a:t>ベースのマークアップ言語。</a:t>
            </a:r>
          </a:p>
          <a:p>
            <a:pPr lvl="1"/>
            <a:r>
              <a:rPr lang="en-US" altLang="ja-JP" dirty="0"/>
              <a:t>ISO 19136</a:t>
            </a:r>
            <a:r>
              <a:rPr lang="ja-JP" altLang="en-US" dirty="0"/>
              <a:t>として標準化されている。</a:t>
            </a:r>
          </a:p>
          <a:p>
            <a:pPr lvl="1"/>
            <a:r>
              <a:rPr lang="ja-JP" altLang="en-US" dirty="0"/>
              <a:t>データ構造は</a:t>
            </a:r>
            <a:r>
              <a:rPr lang="ja-JP" altLang="en-US" dirty="0" smtClean="0"/>
              <a:t>、</a:t>
            </a:r>
            <a:r>
              <a:rPr lang="en-US" altLang="ja-JP" dirty="0" smtClean="0"/>
              <a:t>RDF</a:t>
            </a:r>
            <a:r>
              <a:rPr lang="ja-JP" altLang="en-US" dirty="0"/>
              <a:t>に準拠している。</a:t>
            </a:r>
          </a:p>
          <a:p>
            <a:pPr lvl="1"/>
            <a:r>
              <a:rPr lang="ja-JP" altLang="en-US" dirty="0"/>
              <a:t>平成</a:t>
            </a:r>
            <a:r>
              <a:rPr lang="en-US" altLang="ja-JP" dirty="0"/>
              <a:t>20</a:t>
            </a:r>
            <a:r>
              <a:rPr lang="ja-JP" altLang="en-US" dirty="0"/>
              <a:t>年</a:t>
            </a:r>
            <a:r>
              <a:rPr lang="en-US" altLang="ja-JP" dirty="0"/>
              <a:t>4</a:t>
            </a:r>
            <a:r>
              <a:rPr lang="ja-JP" altLang="en-US" dirty="0"/>
              <a:t>月から国土地理院が提供している基盤地図情報は、この形式で提供されている</a:t>
            </a:r>
            <a:r>
              <a:rPr lang="ja-JP" altLang="en-US" dirty="0" smtClean="0"/>
              <a:t>。</a:t>
            </a:r>
            <a:endParaRPr lang="en-US" altLang="ja-JP" dirty="0" smtClean="0"/>
          </a:p>
          <a:p>
            <a:r>
              <a:rPr kumimoji="1" lang="en-US" altLang="ja-JP" dirty="0" smtClean="0"/>
              <a:t>KML (OGC KML)</a:t>
            </a:r>
          </a:p>
          <a:p>
            <a:pPr lvl="1"/>
            <a:r>
              <a:rPr kumimoji="1" lang="en-US" altLang="ja-JP" dirty="0" smtClean="0"/>
              <a:t> </a:t>
            </a:r>
            <a:r>
              <a:rPr lang="en-US" altLang="ja-JP" dirty="0"/>
              <a:t>Open Geospatial Consortium (OGC</a:t>
            </a:r>
            <a:r>
              <a:rPr lang="en-US" altLang="ja-JP" dirty="0" smtClean="0"/>
              <a:t>)</a:t>
            </a:r>
            <a:r>
              <a:rPr lang="ja-JP" altLang="en-US" dirty="0" smtClean="0"/>
              <a:t>が規格化する、</a:t>
            </a:r>
            <a:r>
              <a:rPr lang="ja-JP" altLang="en-US" dirty="0"/>
              <a:t>地理的特徴を表現する </a:t>
            </a:r>
            <a:r>
              <a:rPr lang="en-US" altLang="ja-JP" dirty="0"/>
              <a:t>XML</a:t>
            </a:r>
            <a:r>
              <a:rPr lang="ja-JP" altLang="en-US" dirty="0"/>
              <a:t>ベースのマークアップ言語</a:t>
            </a:r>
            <a:r>
              <a:rPr lang="ja-JP" altLang="en-US" dirty="0" smtClean="0"/>
              <a:t>。</a:t>
            </a:r>
          </a:p>
          <a:p>
            <a:pPr lvl="1"/>
            <a:r>
              <a:rPr lang="en-US" altLang="ja-JP" dirty="0"/>
              <a:t>Google Earth</a:t>
            </a:r>
            <a:r>
              <a:rPr lang="ja-JP" altLang="en-US" dirty="0"/>
              <a:t>や</a:t>
            </a:r>
            <a:r>
              <a:rPr lang="en-US" altLang="ja-JP" dirty="0"/>
              <a:t>Google Maps</a:t>
            </a:r>
            <a:r>
              <a:rPr lang="ja-JP" altLang="en-US" dirty="0" err="1"/>
              <a:t>、</a:t>
            </a:r>
            <a:r>
              <a:rPr lang="en-US" altLang="ja-JP" dirty="0"/>
              <a:t>Google </a:t>
            </a:r>
            <a:r>
              <a:rPr lang="en-US" altLang="ja-JP" dirty="0" smtClean="0"/>
              <a:t>Mobile</a:t>
            </a:r>
            <a:r>
              <a:rPr lang="ja-JP" altLang="en-US" dirty="0" smtClean="0"/>
              <a:t>などで利用されている。</a:t>
            </a:r>
          </a:p>
          <a:p>
            <a:r>
              <a:rPr kumimoji="1" lang="en-US" altLang="ja-JP" dirty="0" smtClean="0"/>
              <a:t>shape</a:t>
            </a:r>
          </a:p>
          <a:p>
            <a:pPr lvl="1"/>
            <a:r>
              <a:rPr lang="ja-JP" altLang="en-US" dirty="0" smtClean="0"/>
              <a:t>米国</a:t>
            </a:r>
            <a:r>
              <a:rPr lang="en-US" altLang="ja-JP" dirty="0" smtClean="0"/>
              <a:t>ESRI</a:t>
            </a:r>
            <a:r>
              <a:rPr lang="ja-JP" altLang="en-US" dirty="0" smtClean="0"/>
              <a:t>社の提唱する、ベクトル形式の</a:t>
            </a:r>
            <a:r>
              <a:rPr lang="en-US" altLang="ja-JP" dirty="0" smtClean="0"/>
              <a:t>GIS</a:t>
            </a:r>
            <a:r>
              <a:rPr lang="ja-JP" altLang="en-US" dirty="0" smtClean="0"/>
              <a:t>標準データフォーマット形式。</a:t>
            </a:r>
          </a:p>
          <a:p>
            <a:pPr lvl="1"/>
            <a:r>
              <a:rPr kumimoji="1" lang="ja-JP" altLang="en-US" dirty="0"/>
              <a:t>国際</a:t>
            </a:r>
            <a:r>
              <a:rPr kumimoji="1" lang="ja-JP" altLang="en-US" dirty="0" smtClean="0"/>
              <a:t>標準化規格ではないが、業界標準フォーマットの</a:t>
            </a:r>
            <a:r>
              <a:rPr kumimoji="1" lang="en-US" altLang="ja-JP" dirty="0" smtClean="0"/>
              <a:t>1</a:t>
            </a:r>
            <a:r>
              <a:rPr kumimoji="1" lang="ja-JP" altLang="en-US" dirty="0" err="1" smtClean="0"/>
              <a:t>つに</a:t>
            </a:r>
            <a:r>
              <a:rPr kumimoji="1" lang="ja-JP" altLang="en-US" dirty="0" smtClean="0"/>
              <a:t>なっている。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10</a:t>
            </a:fld>
            <a:endParaRPr lang="en-US" altLang="ja-JP"/>
          </a:p>
        </p:txBody>
      </p:sp>
    </p:spTree>
    <p:extLst>
      <p:ext uri="{BB962C8B-B14F-4D97-AF65-F5344CB8AC3E}">
        <p14:creationId xmlns:p14="http://schemas.microsoft.com/office/powerpoint/2010/main" val="2378554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リアルタイムデータに関する参考規格</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Streams API(*6)</a:t>
            </a:r>
            <a:endParaRPr kumimoji="1" lang="ja-JP" altLang="en-US" dirty="0" smtClean="0"/>
          </a:p>
          <a:p>
            <a:pPr lvl="1"/>
            <a:r>
              <a:rPr kumimoji="1" lang="ja-JP" altLang="en-US" dirty="0" smtClean="0"/>
              <a:t>サーバ・クライアント間での</a:t>
            </a:r>
            <a:r>
              <a:rPr kumimoji="1" lang="en-US" altLang="ja-JP" dirty="0" smtClean="0"/>
              <a:t>HTTP</a:t>
            </a:r>
            <a:r>
              <a:rPr kumimoji="1" lang="ja-JP" altLang="en-US" dirty="0" smtClean="0"/>
              <a:t>コネクションを継続し、値が更新されるごとにその結果を返す仕組み。</a:t>
            </a:r>
          </a:p>
          <a:p>
            <a:pPr lvl="1"/>
            <a:r>
              <a:rPr lang="en-US" altLang="ja-JP" dirty="0" smtClean="0"/>
              <a:t>Twitter</a:t>
            </a:r>
            <a:r>
              <a:rPr lang="ja-JP" altLang="en-US" dirty="0" smtClean="0"/>
              <a:t>や</a:t>
            </a:r>
            <a:r>
              <a:rPr lang="en-US" altLang="ja-JP" dirty="0" smtClean="0"/>
              <a:t>Transport for London</a:t>
            </a:r>
            <a:r>
              <a:rPr lang="ja-JP" altLang="en-US" dirty="0" smtClean="0"/>
              <a:t>などで利用されている。</a:t>
            </a:r>
          </a:p>
          <a:p>
            <a:r>
              <a:rPr lang="en-US" altLang="ja-JP" dirty="0"/>
              <a:t> GTFS</a:t>
            </a:r>
            <a:r>
              <a:rPr lang="ja-JP" altLang="en-US" dirty="0"/>
              <a:t>（</a:t>
            </a:r>
            <a:r>
              <a:rPr lang="en-US" altLang="ja-JP" dirty="0"/>
              <a:t>General Transit Feed Spec</a:t>
            </a:r>
            <a:r>
              <a:rPr lang="ja-JP" altLang="en-US" dirty="0" smtClean="0"/>
              <a:t>）</a:t>
            </a:r>
            <a:r>
              <a:rPr lang="en-US" altLang="ja-JP" dirty="0" err="1" smtClean="0"/>
              <a:t>Realtime</a:t>
            </a:r>
            <a:endParaRPr lang="ja-JP" altLang="en-US" dirty="0" smtClean="0"/>
          </a:p>
          <a:p>
            <a:pPr lvl="1"/>
            <a:r>
              <a:rPr lang="en-US" altLang="ja-JP" dirty="0" smtClean="0"/>
              <a:t>GTFS</a:t>
            </a:r>
            <a:r>
              <a:rPr lang="ja-JP" altLang="en-US" dirty="0" smtClean="0"/>
              <a:t>は、公共</a:t>
            </a:r>
            <a:r>
              <a:rPr lang="ja-JP" altLang="en-US" dirty="0"/>
              <a:t>交通機関の時刻表とその地理的情報に使用される共通</a:t>
            </a:r>
            <a:r>
              <a:rPr lang="ja-JP" altLang="en-US" dirty="0" smtClean="0"/>
              <a:t>形式。</a:t>
            </a:r>
          </a:p>
          <a:p>
            <a:pPr lvl="1"/>
            <a:r>
              <a:rPr lang="en-US" altLang="ja-JP" dirty="0" smtClean="0"/>
              <a:t>GTFS </a:t>
            </a:r>
            <a:r>
              <a:rPr lang="en-US" altLang="ja-JP" dirty="0" err="1" smtClean="0"/>
              <a:t>Realtime</a:t>
            </a:r>
            <a:r>
              <a:rPr lang="ja-JP" altLang="en-US" dirty="0"/>
              <a:t>は、公共交通機関が運行車両に関するリアルタイムの最新情報をアプリケーション デベロッパーに提供できるようにするためのフィードの</a:t>
            </a:r>
            <a:r>
              <a:rPr lang="ja-JP" altLang="en-US" dirty="0" smtClean="0"/>
              <a:t>仕様。</a:t>
            </a:r>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11</a:t>
            </a:fld>
            <a:endParaRPr lang="en-US" altLang="ja-JP"/>
          </a:p>
        </p:txBody>
      </p:sp>
      <p:sp>
        <p:nvSpPr>
          <p:cNvPr id="5" name="テキスト ボックス 4"/>
          <p:cNvSpPr txBox="1"/>
          <p:nvPr/>
        </p:nvSpPr>
        <p:spPr>
          <a:xfrm>
            <a:off x="4953000" y="6248345"/>
            <a:ext cx="4888518" cy="276999"/>
          </a:xfrm>
          <a:prstGeom prst="rect">
            <a:avLst/>
          </a:prstGeom>
          <a:noFill/>
        </p:spPr>
        <p:txBody>
          <a:bodyPr wrap="none" rtlCol="0">
            <a:spAutoFit/>
          </a:bodyPr>
          <a:lstStyle/>
          <a:p>
            <a:pPr algn="l"/>
            <a:r>
              <a:rPr kumimoji="1" lang="en-US" altLang="ja-JP" sz="1200" dirty="0" smtClean="0">
                <a:solidFill>
                  <a:schemeClr val="bg2"/>
                </a:solidFill>
                <a:latin typeface="+mn-lt"/>
                <a:ea typeface="ヒラギノ角ゴ ProN W6"/>
                <a:cs typeface="ヒラギノ角ゴ ProN W6"/>
              </a:rPr>
              <a:t>(*6</a:t>
            </a:r>
            <a:r>
              <a:rPr kumimoji="1" lang="en-US" altLang="ja-JP" sz="1200" dirty="0">
                <a:solidFill>
                  <a:schemeClr val="bg2"/>
                </a:solidFill>
                <a:latin typeface="+mn-lt"/>
                <a:ea typeface="ヒラギノ角ゴ ProN W6"/>
                <a:cs typeface="ヒラギノ角ゴ ProN W6"/>
              </a:rPr>
              <a:t>) </a:t>
            </a:r>
            <a:r>
              <a:rPr kumimoji="1" lang="en-US" altLang="ja-JP" sz="1200" dirty="0" err="1">
                <a:solidFill>
                  <a:schemeClr val="bg2"/>
                </a:solidFill>
                <a:latin typeface="+mn-lt"/>
                <a:ea typeface="ヒラギノ角ゴ ProN W6"/>
                <a:cs typeface="ヒラギノ角ゴ ProN W6"/>
              </a:rPr>
              <a:t>Feras</a:t>
            </a:r>
            <a:r>
              <a:rPr kumimoji="1" lang="en-US" altLang="ja-JP" sz="1200" dirty="0">
                <a:solidFill>
                  <a:schemeClr val="bg2"/>
                </a:solidFill>
                <a:latin typeface="+mn-lt"/>
                <a:ea typeface="ヒラギノ角ゴ ProN W6"/>
                <a:cs typeface="ヒラギノ角ゴ ProN W6"/>
              </a:rPr>
              <a:t> </a:t>
            </a:r>
            <a:r>
              <a:rPr kumimoji="1" lang="en-US" altLang="ja-JP" sz="1200" dirty="0" err="1" smtClean="0">
                <a:solidFill>
                  <a:schemeClr val="bg2"/>
                </a:solidFill>
                <a:latin typeface="+mn-lt"/>
                <a:ea typeface="ヒラギノ角ゴ ProN W6"/>
                <a:cs typeface="ヒラギノ角ゴ ProN W6"/>
              </a:rPr>
              <a:t>Moussa</a:t>
            </a:r>
            <a:r>
              <a:rPr kumimoji="1" lang="en-US" altLang="ja-JP" sz="1200" dirty="0" smtClean="0">
                <a:solidFill>
                  <a:schemeClr val="bg2"/>
                </a:solidFill>
                <a:latin typeface="+mn-lt"/>
                <a:ea typeface="ヒラギノ角ゴ ProN W6"/>
                <a:cs typeface="ヒラギノ角ゴ ProN W6"/>
              </a:rPr>
              <a:t>. Streams API. 2013. http://www.w3.org/TR/streams-api/</a:t>
            </a:r>
            <a:endParaRPr kumimoji="1" lang="ja-JP" altLang="en-US" sz="1200" dirty="0" smtClean="0">
              <a:solidFill>
                <a:schemeClr val="bg2"/>
              </a:solidFill>
              <a:latin typeface="+mn-lt"/>
              <a:ea typeface="ヒラギノ角ゴ ProN W6"/>
              <a:cs typeface="ヒラギノ角ゴ ProN W6"/>
            </a:endParaRPr>
          </a:p>
        </p:txBody>
      </p:sp>
    </p:spTree>
    <p:extLst>
      <p:ext uri="{BB962C8B-B14F-4D97-AF65-F5344CB8AC3E}">
        <p14:creationId xmlns:p14="http://schemas.microsoft.com/office/powerpoint/2010/main" val="3907458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「オープンデータ化のための技術ガイド</a:t>
            </a:r>
            <a:r>
              <a:rPr lang="ja-JP" altLang="en-US" dirty="0" smtClean="0"/>
              <a:t>」</a:t>
            </a:r>
            <a:r>
              <a:rPr lang="en-US" altLang="ja-JP" dirty="0" smtClean="0"/>
              <a:t>: </a:t>
            </a:r>
            <a:r>
              <a:rPr lang="ja-JP" altLang="en-US" dirty="0" smtClean="0"/>
              <a:t>昨年度部分の精査方針案</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smtClean="0"/>
              <a:t>表形式データ</a:t>
            </a:r>
          </a:p>
          <a:p>
            <a:pPr lvl="1"/>
            <a:r>
              <a:rPr lang="ja-JP" altLang="en-US" dirty="0" smtClean="0"/>
              <a:t>以下に代表される、各種規格との整合性・互換性を確認し、必要な修正を加える。</a:t>
            </a:r>
          </a:p>
          <a:p>
            <a:pPr lvl="2"/>
            <a:r>
              <a:rPr lang="en-US" altLang="ja-JP" dirty="0" smtClean="0"/>
              <a:t>RFC4180: Common </a:t>
            </a:r>
            <a:r>
              <a:rPr lang="en-US" altLang="ja-JP" dirty="0"/>
              <a:t>Format and MIME Type for Comma-Separated Values (CSV) </a:t>
            </a:r>
            <a:r>
              <a:rPr lang="en-US" altLang="ja-JP" dirty="0" smtClean="0"/>
              <a:t>Files</a:t>
            </a:r>
          </a:p>
          <a:p>
            <a:pPr lvl="2"/>
            <a:r>
              <a:rPr lang="en-US" altLang="ja-JP" dirty="0" smtClean="0"/>
              <a:t>Simple Data Format</a:t>
            </a:r>
          </a:p>
          <a:p>
            <a:r>
              <a:rPr lang="ja-JP" altLang="en-US" dirty="0" smtClean="0"/>
              <a:t>地理</a:t>
            </a:r>
            <a:r>
              <a:rPr lang="ja-JP" altLang="en-US" dirty="0"/>
              <a:t>空間</a:t>
            </a:r>
            <a:r>
              <a:rPr lang="ja-JP" altLang="en-US" dirty="0" smtClean="0"/>
              <a:t>データ</a:t>
            </a:r>
          </a:p>
          <a:p>
            <a:pPr lvl="1"/>
            <a:r>
              <a:rPr lang="ja-JP" altLang="en-US" dirty="0" smtClean="0"/>
              <a:t>既存のフォーマットや、それらの利用方法についての解説を追加する。</a:t>
            </a:r>
          </a:p>
          <a:p>
            <a:pPr lvl="2"/>
            <a:r>
              <a:rPr lang="en-US" altLang="ja-JP" dirty="0" smtClean="0"/>
              <a:t>GML</a:t>
            </a:r>
            <a:endParaRPr lang="ja-JP" altLang="en-US" dirty="0" smtClean="0"/>
          </a:p>
          <a:p>
            <a:pPr lvl="2"/>
            <a:r>
              <a:rPr lang="en-US" altLang="ja-JP" dirty="0" smtClean="0"/>
              <a:t>KML</a:t>
            </a:r>
            <a:endParaRPr lang="ja-JP" altLang="en-US" dirty="0" smtClean="0"/>
          </a:p>
          <a:p>
            <a:pPr lvl="2"/>
            <a:r>
              <a:rPr lang="en-US" altLang="ja-JP" dirty="0" smtClean="0"/>
              <a:t>shape</a:t>
            </a:r>
            <a:r>
              <a:rPr lang="ja-JP" altLang="en-US" dirty="0" smtClean="0"/>
              <a:t>  など</a:t>
            </a:r>
            <a:endParaRPr lang="ja-JP" altLang="en-US" dirty="0"/>
          </a:p>
          <a:p>
            <a:r>
              <a:rPr lang="ja-JP" altLang="en-US" dirty="0" smtClean="0"/>
              <a:t>文書データ</a:t>
            </a:r>
          </a:p>
          <a:p>
            <a:pPr lvl="1"/>
            <a:r>
              <a:rPr lang="ja-JP" altLang="en-US" dirty="0" smtClean="0"/>
              <a:t>文字列の抽出・検索に関する方式を調査し、必要な修正を加える。</a:t>
            </a:r>
          </a:p>
          <a:p>
            <a:r>
              <a:rPr lang="ja-JP" altLang="en-US" dirty="0" smtClean="0"/>
              <a:t>リアルタイムデータ</a:t>
            </a:r>
          </a:p>
          <a:p>
            <a:pPr lvl="1"/>
            <a:r>
              <a:rPr lang="ja-JP" altLang="en-US" dirty="0" smtClean="0"/>
              <a:t>リアルタイムデータの記述・配信機構に対応した代表的な規格に関する解説を追加する。</a:t>
            </a:r>
          </a:p>
          <a:p>
            <a:pPr lvl="2"/>
            <a:r>
              <a:rPr lang="en-US" altLang="ja-JP" dirty="0" smtClean="0"/>
              <a:t>Stream API</a:t>
            </a:r>
            <a:endParaRPr lang="ja-JP" altLang="en-US" dirty="0" smtClean="0"/>
          </a:p>
          <a:p>
            <a:pPr lvl="2"/>
            <a:r>
              <a:rPr lang="en-US" altLang="ja-JP" dirty="0" smtClean="0"/>
              <a:t>GTFS</a:t>
            </a:r>
            <a:r>
              <a:rPr lang="ja-JP" altLang="en-US" dirty="0" smtClean="0"/>
              <a:t>（</a:t>
            </a:r>
            <a:r>
              <a:rPr lang="en-US" altLang="ja-JP" dirty="0"/>
              <a:t>General Transit Feed Spec</a:t>
            </a:r>
            <a:r>
              <a:rPr lang="ja-JP" altLang="en-US" dirty="0" smtClean="0"/>
              <a:t>） </a:t>
            </a:r>
            <a:r>
              <a:rPr lang="en-US" altLang="ja-JP" dirty="0" err="1" smtClean="0"/>
              <a:t>Realtime</a:t>
            </a:r>
            <a:r>
              <a:rPr lang="ja-JP" altLang="en-US" dirty="0" smtClean="0"/>
              <a:t>   など</a:t>
            </a:r>
            <a:endParaRPr lang="en-US" altLang="ja-JP" dirty="0"/>
          </a:p>
          <a:p>
            <a:endParaRPr kumimoji="1" lang="en-US" altLang="ja-JP" dirty="0" smtClean="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12</a:t>
            </a:fld>
            <a:endParaRPr lang="en-US" altLang="ja-JP"/>
          </a:p>
        </p:txBody>
      </p:sp>
    </p:spTree>
    <p:extLst>
      <p:ext uri="{BB962C8B-B14F-4D97-AF65-F5344CB8AC3E}">
        <p14:creationId xmlns:p14="http://schemas.microsoft.com/office/powerpoint/2010/main" val="1296521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cstate="print"/>
          <a:stretch>
            <a:fillRect/>
          </a:stretch>
        </p:blipFill>
        <p:spPr>
          <a:xfrm>
            <a:off x="3810000" y="2743200"/>
            <a:ext cx="2286000" cy="209774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背景と目的</a:t>
            </a:r>
            <a:endParaRPr kumimoji="1" lang="ja-JP" altLang="en-US" dirty="0"/>
          </a:p>
        </p:txBody>
      </p:sp>
      <p:sp>
        <p:nvSpPr>
          <p:cNvPr id="3" name="コンテンツ プレースホルダー 2"/>
          <p:cNvSpPr>
            <a:spLocks noGrp="1"/>
          </p:cNvSpPr>
          <p:nvPr>
            <p:ph idx="1"/>
          </p:nvPr>
        </p:nvSpPr>
        <p:spPr>
          <a:xfrm>
            <a:off x="351414" y="1143000"/>
            <a:ext cx="9426122" cy="5268127"/>
          </a:xfrm>
        </p:spPr>
        <p:txBody>
          <a:bodyPr>
            <a:normAutofit/>
          </a:bodyPr>
          <a:lstStyle/>
          <a:p>
            <a:r>
              <a:rPr lang="ja-JP" altLang="en-US" dirty="0" smtClean="0"/>
              <a:t>作成の背景</a:t>
            </a:r>
          </a:p>
          <a:p>
            <a:pPr lvl="1"/>
            <a:r>
              <a:rPr lang="ja-JP" altLang="en-US" dirty="0" smtClean="0"/>
              <a:t>政府等によるオープンデータ化の推進</a:t>
            </a:r>
          </a:p>
          <a:p>
            <a:pPr lvl="2"/>
            <a:r>
              <a:rPr lang="ja-JP" altLang="en-US" dirty="0"/>
              <a:t>電子行政オープンデータ推進のための</a:t>
            </a:r>
            <a:r>
              <a:rPr lang="ja-JP" altLang="en-US" dirty="0" smtClean="0"/>
              <a:t>ロードマップ（電子行政オープンデータ実務者会議）</a:t>
            </a:r>
          </a:p>
          <a:p>
            <a:pPr lvl="2"/>
            <a:r>
              <a:rPr lang="en-US" altLang="ja-JP" dirty="0" smtClean="0"/>
              <a:t>Open Data METI</a:t>
            </a:r>
            <a:r>
              <a:rPr lang="ja-JP" altLang="en-US" dirty="0" smtClean="0"/>
              <a:t>（経済産業省）</a:t>
            </a:r>
          </a:p>
          <a:p>
            <a:pPr lvl="2"/>
            <a:r>
              <a:rPr lang="ja-JP" altLang="en-US" dirty="0" smtClean="0"/>
              <a:t>情報通信白書のオープンデータ化（総務省）</a:t>
            </a:r>
          </a:p>
          <a:p>
            <a:pPr lvl="2"/>
            <a:r>
              <a:rPr lang="ja-JP" altLang="en-US" dirty="0" smtClean="0"/>
              <a:t>自治体によるオープンデータ化への取組（鯖江市・横浜市・流山市など）</a:t>
            </a:r>
          </a:p>
          <a:p>
            <a:pPr lvl="1"/>
            <a:endParaRPr lang="en-US" altLang="ja-JP" dirty="0" smtClean="0"/>
          </a:p>
          <a:p>
            <a:pPr lvl="1"/>
            <a:r>
              <a:rPr lang="ja-JP" altLang="en-US" dirty="0" smtClean="0"/>
              <a:t>政府・自治体職員がオープンデータ化を実施するうえでのガイドが必要</a:t>
            </a:r>
          </a:p>
          <a:p>
            <a:pPr lvl="2"/>
            <a:r>
              <a:rPr lang="ja-JP" altLang="en-US" dirty="0"/>
              <a:t>当委員会において「オープンデータ化のためのデータ作成に関する技術ガイド</a:t>
            </a:r>
            <a:r>
              <a:rPr lang="ja-JP" altLang="en-US" dirty="0" smtClean="0"/>
              <a:t>」を作成</a:t>
            </a:r>
            <a:endParaRPr lang="ja-JP" altLang="en-US" dirty="0"/>
          </a:p>
          <a:p>
            <a:pPr lvl="2"/>
            <a:r>
              <a:rPr lang="ja-JP" altLang="en-US" dirty="0" smtClean="0"/>
              <a:t>電子</a:t>
            </a:r>
            <a:r>
              <a:rPr lang="ja-JP" altLang="en-US" dirty="0"/>
              <a:t>行政オープンデータ実務者</a:t>
            </a:r>
            <a:r>
              <a:rPr lang="ja-JP" altLang="en-US" dirty="0" smtClean="0"/>
              <a:t>会議において「数値</a:t>
            </a:r>
            <a:r>
              <a:rPr lang="ja-JP" altLang="en-US" dirty="0"/>
              <a:t>（表）、文章、地理空間情報のデータ作成</a:t>
            </a:r>
            <a:r>
              <a:rPr lang="ja-JP" altLang="en-US" dirty="0" smtClean="0"/>
              <a:t>に当たって</a:t>
            </a:r>
            <a:r>
              <a:rPr lang="ja-JP" altLang="en-US" dirty="0"/>
              <a:t>の留意</a:t>
            </a:r>
            <a:r>
              <a:rPr lang="ja-JP" altLang="en-US" dirty="0" smtClean="0"/>
              <a:t>事項」を作成</a:t>
            </a:r>
          </a:p>
          <a:p>
            <a:pPr lvl="3"/>
            <a:r>
              <a:rPr lang="ja-JP" altLang="en-US" dirty="0"/>
              <a:t>本文書の内容</a:t>
            </a:r>
            <a:r>
              <a:rPr lang="ja-JP" altLang="en-US" dirty="0" smtClean="0"/>
              <a:t>は「実務者</a:t>
            </a:r>
            <a:r>
              <a:rPr lang="ja-JP" altLang="en-US" dirty="0"/>
              <a:t>会議の議論の進展や関連技術の進展を踏まえ、随時改定する」とある</a:t>
            </a:r>
            <a:r>
              <a:rPr lang="ja-JP" altLang="en-US" dirty="0" smtClean="0"/>
              <a:t>（</a:t>
            </a:r>
            <a:r>
              <a:rPr lang="ja-JP" altLang="en-US" dirty="0"/>
              <a:t>電子行政オープンデータ実務者</a:t>
            </a:r>
            <a:r>
              <a:rPr lang="ja-JP" altLang="en-US" dirty="0" smtClean="0"/>
              <a:t>会議・二次</a:t>
            </a:r>
            <a:r>
              <a:rPr lang="ja-JP" altLang="en-US" dirty="0"/>
              <a:t>利用の促進のための府省のデータ公開に関する基本的考え方（ガイドライン）の</a:t>
            </a:r>
            <a:r>
              <a:rPr lang="ja-JP" altLang="en-US" dirty="0" smtClean="0"/>
              <a:t>概要）</a:t>
            </a:r>
          </a:p>
          <a:p>
            <a:r>
              <a:rPr lang="ja-JP" altLang="en-US" dirty="0" smtClean="0"/>
              <a:t>作成の目的</a:t>
            </a:r>
          </a:p>
          <a:p>
            <a:pPr lvl="1"/>
            <a:r>
              <a:rPr lang="ja-JP" altLang="en-US" dirty="0" smtClean="0"/>
              <a:t>昨年度のガイド・留意事項文書を精査</a:t>
            </a:r>
            <a:r>
              <a:rPr lang="ja-JP" altLang="en-US" dirty="0"/>
              <a:t>し、政府・自治体職員がオープンデータ化を実施するうえ</a:t>
            </a:r>
            <a:r>
              <a:rPr lang="ja-JP" altLang="en-US" dirty="0" smtClean="0"/>
              <a:t>で使いやすいガイドの作成を目指す。</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
        <p:nvSpPr>
          <p:cNvPr id="5" name="下矢印 4"/>
          <p:cNvSpPr/>
          <p:nvPr/>
        </p:nvSpPr>
        <p:spPr bwMode="auto">
          <a:xfrm>
            <a:off x="4808984" y="2996952"/>
            <a:ext cx="792088" cy="432048"/>
          </a:xfrm>
          <a:prstGeom prst="downArrow">
            <a:avLst/>
          </a:prstGeom>
          <a:solidFill>
            <a:schemeClr val="accent1"/>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extLst>
      <p:ext uri="{BB962C8B-B14F-4D97-AF65-F5344CB8AC3E}">
        <p14:creationId xmlns:p14="http://schemas.microsoft.com/office/powerpoint/2010/main" val="4254076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「オープンデータ化のための技術</a:t>
            </a:r>
            <a:r>
              <a:rPr lang="ja-JP" altLang="en-US" dirty="0" smtClean="0"/>
              <a:t>ガイド」目次案</a:t>
            </a:r>
            <a:endParaRPr kumimoji="1" lang="ja-JP" altLang="en-US" dirty="0"/>
          </a:p>
        </p:txBody>
      </p:sp>
      <p:sp>
        <p:nvSpPr>
          <p:cNvPr id="3" name="コンテンツ プレースホルダー 2"/>
          <p:cNvSpPr>
            <a:spLocks noGrp="1"/>
          </p:cNvSpPr>
          <p:nvPr>
            <p:ph idx="1"/>
          </p:nvPr>
        </p:nvSpPr>
        <p:spPr>
          <a:xfrm>
            <a:off x="351414" y="1143000"/>
            <a:ext cx="9486526" cy="5268127"/>
          </a:xfrm>
        </p:spPr>
        <p:txBody>
          <a:bodyPr>
            <a:normAutofit fontScale="85000" lnSpcReduction="20000"/>
          </a:bodyPr>
          <a:lstStyle/>
          <a:p>
            <a:pPr marL="457200" indent="-457200">
              <a:buFont typeface="+mj-lt"/>
              <a:buAutoNum type="arabicPeriod"/>
            </a:pPr>
            <a:r>
              <a:rPr lang="ja-JP" altLang="en-US" dirty="0" smtClean="0"/>
              <a:t>はじめに</a:t>
            </a:r>
          </a:p>
          <a:p>
            <a:pPr lvl="1"/>
            <a:r>
              <a:rPr lang="ja-JP" altLang="en-US" dirty="0" smtClean="0"/>
              <a:t>技術</a:t>
            </a:r>
            <a:r>
              <a:rPr lang="ja-JP" altLang="en-US" dirty="0"/>
              <a:t>ガイドの</a:t>
            </a:r>
            <a:r>
              <a:rPr lang="ja-JP" altLang="en-US" dirty="0" smtClean="0"/>
              <a:t>位置づけや、記載概要を示す。</a:t>
            </a:r>
            <a:endParaRPr lang="ja-JP" altLang="en-US" dirty="0"/>
          </a:p>
          <a:p>
            <a:pPr marL="457200" indent="-457200">
              <a:buFont typeface="+mj-lt"/>
              <a:buAutoNum type="arabicPeriod"/>
            </a:pPr>
            <a:r>
              <a:rPr lang="ja-JP" altLang="en-US" dirty="0" smtClean="0"/>
              <a:t>オープンデータ化</a:t>
            </a:r>
            <a:r>
              <a:rPr lang="ja-JP" altLang="en-US" dirty="0"/>
              <a:t>の</a:t>
            </a:r>
            <a:r>
              <a:rPr lang="ja-JP" altLang="en-US" dirty="0" smtClean="0"/>
              <a:t>意義</a:t>
            </a:r>
          </a:p>
          <a:p>
            <a:pPr lvl="1"/>
            <a:r>
              <a:rPr lang="ja-JP" altLang="en-US" dirty="0" smtClean="0"/>
              <a:t>オープンデータ化</a:t>
            </a:r>
            <a:r>
              <a:rPr lang="ja-JP" altLang="en-US" dirty="0"/>
              <a:t>の背景と</a:t>
            </a:r>
            <a:r>
              <a:rPr lang="ja-JP" altLang="en-US" dirty="0" smtClean="0"/>
              <a:t>経緯を述べる。</a:t>
            </a:r>
          </a:p>
          <a:p>
            <a:pPr marL="457200" indent="-457200">
              <a:buFont typeface="+mj-lt"/>
              <a:buAutoNum type="arabicPeriod"/>
            </a:pPr>
            <a:r>
              <a:rPr lang="ja-JP" altLang="en-US" dirty="0"/>
              <a:t>オープンデータに関する技術</a:t>
            </a:r>
            <a:r>
              <a:rPr lang="ja-JP" altLang="en-US" dirty="0" smtClean="0"/>
              <a:t>背景・要求</a:t>
            </a:r>
          </a:p>
          <a:p>
            <a:pPr lvl="1"/>
            <a:r>
              <a:rPr lang="ja-JP" altLang="en-US" dirty="0" smtClean="0"/>
              <a:t>オープンデータ化に際して参考</a:t>
            </a:r>
            <a:r>
              <a:rPr lang="ja-JP" altLang="en-US" dirty="0"/>
              <a:t>になる技術や</a:t>
            </a:r>
            <a:r>
              <a:rPr lang="ja-JP" altLang="en-US" dirty="0" smtClean="0"/>
              <a:t>規格を列記し、それらを解説する。</a:t>
            </a:r>
          </a:p>
          <a:p>
            <a:pPr lvl="2"/>
            <a:r>
              <a:rPr lang="ja-JP" altLang="en-US" u="sng" dirty="0" smtClean="0"/>
              <a:t>識別子</a:t>
            </a:r>
            <a:r>
              <a:rPr lang="ja-JP" altLang="en-US" dirty="0" smtClean="0"/>
              <a:t>に関する規格についても、ここで解説する。</a:t>
            </a:r>
          </a:p>
          <a:p>
            <a:pPr marL="457200" indent="-457200">
              <a:buFont typeface="+mj-lt"/>
              <a:buAutoNum type="arabicPeriod"/>
            </a:pPr>
            <a:r>
              <a:rPr lang="ja-JP" altLang="en-US" dirty="0" smtClean="0"/>
              <a:t>オープンデータ化</a:t>
            </a:r>
            <a:r>
              <a:rPr lang="ja-JP" altLang="en-US" dirty="0"/>
              <a:t>のための技術的指針</a:t>
            </a:r>
          </a:p>
          <a:p>
            <a:pPr lvl="1"/>
            <a:r>
              <a:rPr lang="ja-JP" altLang="en-US" u="sng" dirty="0" smtClean="0"/>
              <a:t>表</a:t>
            </a:r>
            <a:r>
              <a:rPr lang="ja-JP" altLang="en-US" u="sng" dirty="0"/>
              <a:t>形式／文書／地理データ／リアルタイムデータ</a:t>
            </a:r>
            <a:r>
              <a:rPr lang="ja-JP" altLang="en-US" dirty="0"/>
              <a:t>のそれぞれの形式ごとに、オープンデータ化を行う上での留意事項や推奨事項を</a:t>
            </a:r>
            <a:r>
              <a:rPr lang="ja-JP" altLang="en-US" dirty="0" smtClean="0"/>
              <a:t>解説する。</a:t>
            </a:r>
          </a:p>
          <a:p>
            <a:pPr lvl="2"/>
            <a:r>
              <a:rPr lang="ja-JP" altLang="en-US" dirty="0" smtClean="0"/>
              <a:t>昨年度のガイドは、この部分のみが記載されていた。</a:t>
            </a:r>
          </a:p>
          <a:p>
            <a:pPr lvl="1"/>
            <a:r>
              <a:rPr lang="ja-JP" altLang="en-US" dirty="0" smtClean="0"/>
              <a:t>メタデータを記述するための手法や留意事項、推奨</a:t>
            </a:r>
            <a:r>
              <a:rPr lang="ja-JP" altLang="en-US" dirty="0"/>
              <a:t>事項を解説する</a:t>
            </a:r>
            <a:r>
              <a:rPr lang="ja-JP" altLang="en-US" dirty="0" smtClean="0"/>
              <a:t>。</a:t>
            </a:r>
            <a:endParaRPr lang="en-US" altLang="ja-JP" dirty="0" smtClean="0"/>
          </a:p>
          <a:p>
            <a:pPr lvl="2"/>
            <a:r>
              <a:rPr lang="en-US" altLang="ja-JP" dirty="0" smtClean="0"/>
              <a:t>Word/Excel/PDF</a:t>
            </a:r>
            <a:r>
              <a:rPr lang="ja-JP" altLang="en-US" dirty="0" smtClean="0"/>
              <a:t>等のプロパティ、</a:t>
            </a:r>
            <a:r>
              <a:rPr lang="en-US" altLang="ja-JP" dirty="0" smtClean="0"/>
              <a:t>Simple Data Format</a:t>
            </a:r>
            <a:r>
              <a:rPr lang="ja-JP" altLang="en-US" dirty="0" err="1" smtClean="0"/>
              <a:t>、</a:t>
            </a:r>
            <a:r>
              <a:rPr lang="ja-JP" altLang="en-US" dirty="0" smtClean="0"/>
              <a:t>データカタログの表現など。</a:t>
            </a:r>
            <a:endParaRPr lang="en-US" altLang="ja-JP" dirty="0" smtClean="0"/>
          </a:p>
          <a:p>
            <a:endParaRPr lang="ja-JP" altLang="en-US" dirty="0" smtClean="0"/>
          </a:p>
          <a:p>
            <a:r>
              <a:rPr lang="ja-JP" altLang="en-US" dirty="0" smtClean="0"/>
              <a:t>上記構成を提案する理由</a:t>
            </a:r>
          </a:p>
          <a:p>
            <a:pPr lvl="1"/>
            <a:r>
              <a:rPr lang="ja-JP" altLang="en-US" dirty="0"/>
              <a:t>実務担当者がオープンデータ化を進める際には、オープンデータ化の技術背景を理解する必要がある</a:t>
            </a:r>
            <a:r>
              <a:rPr lang="ja-JP" altLang="en-US" dirty="0" smtClean="0"/>
              <a:t>。</a:t>
            </a:r>
            <a:br>
              <a:rPr lang="ja-JP" altLang="en-US" dirty="0" smtClean="0"/>
            </a:br>
            <a:r>
              <a:rPr lang="ja-JP" altLang="en-US" dirty="0" smtClean="0"/>
              <a:t>この</a:t>
            </a:r>
            <a:r>
              <a:rPr lang="ja-JP" altLang="en-US" dirty="0"/>
              <a:t>ため、これらの背景に関する解説を追記する。</a:t>
            </a:r>
          </a:p>
          <a:p>
            <a:pPr lvl="1"/>
            <a:r>
              <a:rPr lang="ja-JP" altLang="en-US" dirty="0"/>
              <a:t>データ形式については、国内外で広く利用されている</a:t>
            </a:r>
            <a:r>
              <a:rPr lang="ja-JP" altLang="en-US" dirty="0" smtClean="0"/>
              <a:t>規格がすでにある。</a:t>
            </a:r>
            <a:br>
              <a:rPr lang="ja-JP" altLang="en-US" dirty="0" smtClean="0"/>
            </a:br>
            <a:r>
              <a:rPr lang="ja-JP" altLang="en-US" dirty="0" smtClean="0"/>
              <a:t>それらの調査結果</a:t>
            </a:r>
            <a:r>
              <a:rPr lang="ja-JP" altLang="en-US" dirty="0"/>
              <a:t>を技術ガイドに反映させる</a:t>
            </a:r>
            <a:r>
              <a:rPr lang="ja-JP" altLang="en-US" dirty="0" smtClean="0"/>
              <a:t>。</a:t>
            </a:r>
            <a:endParaRPr lang="ja-JP" altLang="en-US" dirty="0"/>
          </a:p>
        </p:txBody>
      </p:sp>
      <p:sp>
        <p:nvSpPr>
          <p:cNvPr id="4" name="スライド番号プレースホルダー 3"/>
          <p:cNvSpPr>
            <a:spLocks noGrp="1"/>
          </p:cNvSpPr>
          <p:nvPr>
            <p:ph type="sldNum" sz="quarter" idx="10"/>
          </p:nvPr>
        </p:nvSpPr>
        <p:spPr/>
        <p:txBody>
          <a:bodyPr/>
          <a:lstStyle/>
          <a:p>
            <a:fld id="{C140608F-B86E-B348-B2D5-58A4308397F8}" type="slidenum">
              <a:rPr lang="ja-JP" altLang="en-US" smtClean="0"/>
              <a:pPr/>
              <a:t>3</a:t>
            </a:fld>
            <a:endParaRPr lang="ja-JP" altLang="en-US"/>
          </a:p>
        </p:txBody>
      </p:sp>
      <p:sp>
        <p:nvSpPr>
          <p:cNvPr id="5" name="右中かっこ 4"/>
          <p:cNvSpPr/>
          <p:nvPr/>
        </p:nvSpPr>
        <p:spPr bwMode="auto">
          <a:xfrm>
            <a:off x="4391090" y="1086732"/>
            <a:ext cx="518159" cy="1096873"/>
          </a:xfrm>
          <a:prstGeom prst="rightBrac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6" name="テキスト ボックス 5"/>
          <p:cNvSpPr txBox="1"/>
          <p:nvPr/>
        </p:nvSpPr>
        <p:spPr>
          <a:xfrm>
            <a:off x="4909249" y="1340768"/>
            <a:ext cx="3057247" cy="830997"/>
          </a:xfrm>
          <a:prstGeom prst="rect">
            <a:avLst/>
          </a:prstGeom>
          <a:noFill/>
        </p:spPr>
        <p:txBody>
          <a:bodyPr wrap="none" rtlCol="0">
            <a:spAutoFit/>
          </a:bodyPr>
          <a:lstStyle/>
          <a:p>
            <a:pPr algn="l"/>
            <a:r>
              <a:rPr kumimoji="1" lang="ja-JP" altLang="en-US" sz="16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データガバナンス委員会で</a:t>
            </a:r>
            <a:br>
              <a:rPr kumimoji="1" lang="ja-JP" altLang="en-US" sz="16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6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検討中の、データガバナンスの</a:t>
            </a:r>
            <a:br>
              <a:rPr kumimoji="1" lang="ja-JP" altLang="en-US" sz="16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6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ガイドと整合性をとる。</a:t>
            </a:r>
          </a:p>
        </p:txBody>
      </p:sp>
      <p:sp>
        <p:nvSpPr>
          <p:cNvPr id="7" name="右中かっこ 6"/>
          <p:cNvSpPr/>
          <p:nvPr/>
        </p:nvSpPr>
        <p:spPr bwMode="auto">
          <a:xfrm>
            <a:off x="7628900" y="1124744"/>
            <a:ext cx="518159" cy="2204190"/>
          </a:xfrm>
          <a:prstGeom prst="rightBrac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0" name="テキスト ボックス 9"/>
          <p:cNvSpPr txBox="1"/>
          <p:nvPr/>
        </p:nvSpPr>
        <p:spPr>
          <a:xfrm>
            <a:off x="8167419" y="2066269"/>
            <a:ext cx="1826141" cy="584775"/>
          </a:xfrm>
          <a:prstGeom prst="rect">
            <a:avLst/>
          </a:prstGeom>
          <a:noFill/>
        </p:spPr>
        <p:txBody>
          <a:bodyPr wrap="none" rtlCol="0">
            <a:spAutoFit/>
          </a:bodyPr>
          <a:lstStyle/>
          <a:p>
            <a:pPr algn="l"/>
            <a:r>
              <a:rPr kumimoji="1" lang="ja-JP" altLang="en-US" sz="16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昨年度版のガイド</a:t>
            </a:r>
            <a:br>
              <a:rPr kumimoji="1" lang="ja-JP" altLang="en-US" sz="16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6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に追加する。</a:t>
            </a:r>
          </a:p>
        </p:txBody>
      </p:sp>
    </p:spTree>
    <p:extLst>
      <p:ext uri="{BB962C8B-B14F-4D97-AF65-F5344CB8AC3E}">
        <p14:creationId xmlns:p14="http://schemas.microsoft.com/office/powerpoint/2010/main" val="1756683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a:t>
            </a:r>
            <a:r>
              <a:rPr lang="ja-JP" altLang="en-US" dirty="0" smtClean="0"/>
              <a:t>とする識別子規格</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en-US" dirty="0" smtClean="0"/>
              <a:t>調査の指標（</a:t>
            </a:r>
            <a:r>
              <a:rPr lang="en-US" altLang="ja-JP" dirty="0" smtClean="0">
                <a:sym typeface="Wingdings" panose="05000000000000000000" pitchFamily="2" charset="2"/>
              </a:rPr>
              <a:t> </a:t>
            </a:r>
            <a:r>
              <a:rPr lang="ja-JP" altLang="en-US" dirty="0" smtClean="0">
                <a:sym typeface="Wingdings" panose="05000000000000000000" pitchFamily="2" charset="2"/>
              </a:rPr>
              <a:t>データを識別するうえでの要求事項）</a:t>
            </a:r>
            <a:endParaRPr lang="ja-JP" altLang="en-US" dirty="0" smtClean="0"/>
          </a:p>
          <a:p>
            <a:pPr lvl="1"/>
            <a:r>
              <a:rPr kumimoji="1" lang="en-US" altLang="ja-JP" dirty="0" smtClean="0"/>
              <a:t>URI</a:t>
            </a:r>
            <a:r>
              <a:rPr kumimoji="1" lang="ja-JP" altLang="en-US" dirty="0" smtClean="0"/>
              <a:t>表現可能性（</a:t>
            </a:r>
            <a:r>
              <a:rPr kumimoji="1" lang="en-US" altLang="ja-JP" dirty="0" smtClean="0"/>
              <a:t>RDF</a:t>
            </a:r>
            <a:r>
              <a:rPr kumimoji="1" lang="ja-JP" altLang="en-US" dirty="0" smtClean="0"/>
              <a:t>で利用できるか）</a:t>
            </a:r>
          </a:p>
          <a:p>
            <a:pPr lvl="1"/>
            <a:r>
              <a:rPr lang="ja-JP" altLang="en-US" dirty="0" smtClean="0"/>
              <a:t>唯一性保証の方法</a:t>
            </a:r>
          </a:p>
          <a:p>
            <a:pPr lvl="1"/>
            <a:r>
              <a:rPr lang="ja-JP" altLang="en-US" dirty="0" smtClean="0"/>
              <a:t>識別対象</a:t>
            </a:r>
          </a:p>
          <a:p>
            <a:pPr lvl="1"/>
            <a:r>
              <a:rPr lang="ja-JP" altLang="en-US" dirty="0" smtClean="0"/>
              <a:t>永続性</a:t>
            </a:r>
          </a:p>
          <a:p>
            <a:pPr lvl="1"/>
            <a:r>
              <a:rPr kumimoji="1" lang="en-US" altLang="ja-JP" dirty="0" smtClean="0"/>
              <a:t>ID</a:t>
            </a:r>
            <a:r>
              <a:rPr kumimoji="1" lang="ja-JP" altLang="en-US" dirty="0" smtClean="0"/>
              <a:t>長（可変・固定）</a:t>
            </a:r>
            <a:endParaRPr kumimoji="1" lang="en-US" altLang="ja-JP" dirty="0" smtClean="0"/>
          </a:p>
          <a:p>
            <a:pPr lvl="1"/>
            <a:r>
              <a:rPr lang="ja-JP" altLang="en-US" dirty="0"/>
              <a:t>他</a:t>
            </a:r>
            <a:r>
              <a:rPr lang="ja-JP" altLang="en-US" dirty="0" smtClean="0"/>
              <a:t>の識別子体系の取り込み可能性</a:t>
            </a:r>
          </a:p>
          <a:p>
            <a:pPr lvl="1"/>
            <a:r>
              <a:rPr lang="ja-JP" altLang="en-US" dirty="0"/>
              <a:t>運営</a:t>
            </a:r>
            <a:r>
              <a:rPr lang="ja-JP" altLang="en-US" dirty="0" smtClean="0"/>
              <a:t>主体（利用するための手続きなど）</a:t>
            </a:r>
          </a:p>
          <a:p>
            <a:pPr lvl="1"/>
            <a:r>
              <a:rPr kumimoji="1" lang="ja-JP" altLang="en-US" dirty="0"/>
              <a:t>連番・分散</a:t>
            </a:r>
            <a:r>
              <a:rPr kumimoji="1" lang="ja-JP" altLang="en-US" dirty="0" smtClean="0"/>
              <a:t>管理の可能性				など</a:t>
            </a:r>
          </a:p>
          <a:p>
            <a:r>
              <a:rPr lang="ja-JP" altLang="en-US" dirty="0"/>
              <a:t>調査</a:t>
            </a:r>
            <a:r>
              <a:rPr lang="ja-JP" altLang="en-US" dirty="0" smtClean="0"/>
              <a:t>対象とする識別子案</a:t>
            </a:r>
            <a:endParaRPr lang="ja-JP" altLang="en-US" dirty="0"/>
          </a:p>
          <a:p>
            <a:pPr lvl="1"/>
            <a:r>
              <a:rPr lang="en-US" altLang="ja-JP" dirty="0"/>
              <a:t>ucode [ITU-T H.642.1]</a:t>
            </a:r>
          </a:p>
          <a:p>
            <a:pPr lvl="1"/>
            <a:r>
              <a:rPr lang="en-US" altLang="ja-JP" dirty="0"/>
              <a:t>EPC SGTIN/SSCC/SGLN</a:t>
            </a:r>
          </a:p>
          <a:p>
            <a:pPr lvl="1"/>
            <a:r>
              <a:rPr lang="en-US" altLang="ja-JP" dirty="0" err="1" smtClean="0"/>
              <a:t>DoI</a:t>
            </a:r>
            <a:r>
              <a:rPr lang="en-US" altLang="ja-JP" dirty="0" smtClean="0"/>
              <a:t> </a:t>
            </a:r>
            <a:r>
              <a:rPr lang="en-US" altLang="ja-JP" dirty="0"/>
              <a:t>(Digital Object </a:t>
            </a:r>
            <a:r>
              <a:rPr lang="en-US" altLang="ja-JP" dirty="0" smtClean="0"/>
              <a:t>Identifiers</a:t>
            </a:r>
            <a:r>
              <a:rPr lang="ja-JP" altLang="en-US" dirty="0" smtClean="0"/>
              <a:t>） </a:t>
            </a:r>
            <a:r>
              <a:rPr lang="en-US" altLang="ja-JP" dirty="0" smtClean="0"/>
              <a:t>[ISO 26234]</a:t>
            </a:r>
          </a:p>
          <a:p>
            <a:pPr lvl="1"/>
            <a:r>
              <a:rPr lang="en-US" altLang="ja-JP" dirty="0"/>
              <a:t>UUID [ISO/IEC 11578</a:t>
            </a:r>
            <a:r>
              <a:rPr lang="en-US" altLang="ja-JP" dirty="0" smtClean="0"/>
              <a:t>]</a:t>
            </a:r>
          </a:p>
          <a:p>
            <a:pPr lvl="1"/>
            <a:r>
              <a:rPr lang="en-US" altLang="ja-JP" dirty="0" smtClean="0"/>
              <a:t>ISBN [ISO 2108] / ISSN [ISO 3279]</a:t>
            </a:r>
          </a:p>
          <a:p>
            <a:pPr lvl="1"/>
            <a:r>
              <a:rPr lang="ja-JP" altLang="en-US" dirty="0" smtClean="0"/>
              <a:t>企業コード </a:t>
            </a:r>
            <a:r>
              <a:rPr lang="en-US" altLang="ja-JP" dirty="0" smtClean="0"/>
              <a:t>[ISO 6523]</a:t>
            </a:r>
          </a:p>
          <a:p>
            <a:pPr lvl="1"/>
            <a:r>
              <a:rPr lang="ja-JP" altLang="en-US" dirty="0"/>
              <a:t>国名</a:t>
            </a:r>
            <a:r>
              <a:rPr lang="ja-JP" altLang="en-US" dirty="0" smtClean="0"/>
              <a:t>コード </a:t>
            </a:r>
            <a:r>
              <a:rPr lang="en-US" altLang="ja-JP" dirty="0" smtClean="0"/>
              <a:t>[ISO 3166-1] / </a:t>
            </a:r>
            <a:r>
              <a:rPr lang="ja-JP" altLang="en-US" dirty="0" smtClean="0"/>
              <a:t>行政区画コード </a:t>
            </a:r>
            <a:r>
              <a:rPr lang="en-US" altLang="ja-JP" dirty="0" smtClean="0"/>
              <a:t>[ISO 3166-2]</a:t>
            </a:r>
          </a:p>
          <a:p>
            <a:pPr lvl="1"/>
            <a:r>
              <a:rPr lang="en-US" altLang="ja-JP" dirty="0" err="1" smtClean="0"/>
              <a:t>OpenID</a:t>
            </a:r>
            <a:endParaRPr lang="en-US" altLang="ja-JP" dirty="0" smtClean="0"/>
          </a:p>
          <a:p>
            <a:pPr lvl="1"/>
            <a:r>
              <a:rPr lang="en-US" altLang="ja-JP" dirty="0" smtClean="0"/>
              <a:t>RFID</a:t>
            </a:r>
            <a:r>
              <a:rPr lang="ja-JP" altLang="en-US" dirty="0" smtClean="0"/>
              <a:t>の固有</a:t>
            </a:r>
            <a:r>
              <a:rPr lang="en-US" altLang="ja-JP" dirty="0" smtClean="0"/>
              <a:t>ID [ISO/IEC 15963]			</a:t>
            </a:r>
            <a:r>
              <a:rPr lang="ja-JP" altLang="en-US" dirty="0" smtClean="0"/>
              <a:t>など</a:t>
            </a:r>
            <a:endParaRPr lang="en-US" altLang="ja-JP" dirty="0"/>
          </a:p>
          <a:p>
            <a:r>
              <a:rPr kumimoji="1" lang="ja-JP" altLang="en-US" dirty="0" smtClean="0"/>
              <a:t>調査結果は次回報告する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Tree>
    <p:extLst>
      <p:ext uri="{BB962C8B-B14F-4D97-AF65-F5344CB8AC3E}">
        <p14:creationId xmlns:p14="http://schemas.microsoft.com/office/powerpoint/2010/main" val="3289373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参考とするファイル形式規格</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表形式データ</a:t>
            </a:r>
          </a:p>
          <a:p>
            <a:pPr lvl="1"/>
            <a:r>
              <a:rPr lang="en-US" altLang="ja-JP" dirty="0" smtClean="0"/>
              <a:t>Common </a:t>
            </a:r>
            <a:r>
              <a:rPr lang="en-US" altLang="ja-JP" dirty="0"/>
              <a:t>Format and MIME Type for Comma-Separated Values (CSV) </a:t>
            </a:r>
            <a:r>
              <a:rPr lang="en-US" altLang="ja-JP" dirty="0" smtClean="0"/>
              <a:t>Files</a:t>
            </a:r>
            <a:br>
              <a:rPr lang="en-US" altLang="ja-JP" dirty="0" smtClean="0"/>
            </a:br>
            <a:r>
              <a:rPr lang="en-US" altLang="ja-JP" dirty="0" smtClean="0"/>
              <a:t>[RFC 4180]</a:t>
            </a:r>
          </a:p>
          <a:p>
            <a:pPr lvl="1"/>
            <a:r>
              <a:rPr lang="en-US" altLang="ja-JP" dirty="0" smtClean="0"/>
              <a:t>Simple Data Format</a:t>
            </a:r>
          </a:p>
          <a:p>
            <a:pPr lvl="1"/>
            <a:r>
              <a:rPr lang="en-US" altLang="ja-JP" dirty="0" smtClean="0"/>
              <a:t>Linked CSV</a:t>
            </a:r>
          </a:p>
          <a:p>
            <a:r>
              <a:rPr lang="ja-JP" altLang="en-US" dirty="0" smtClean="0"/>
              <a:t>地理</a:t>
            </a:r>
            <a:r>
              <a:rPr lang="ja-JP" altLang="en-US" dirty="0"/>
              <a:t>空間</a:t>
            </a:r>
            <a:r>
              <a:rPr lang="ja-JP" altLang="en-US" dirty="0" smtClean="0"/>
              <a:t>データ</a:t>
            </a:r>
          </a:p>
          <a:p>
            <a:pPr lvl="1"/>
            <a:r>
              <a:rPr lang="en-US" altLang="ja-JP" dirty="0" smtClean="0"/>
              <a:t>GML</a:t>
            </a:r>
            <a:endParaRPr lang="ja-JP" altLang="en-US" dirty="0" smtClean="0"/>
          </a:p>
          <a:p>
            <a:pPr lvl="1"/>
            <a:r>
              <a:rPr lang="en-US" altLang="ja-JP" dirty="0" smtClean="0"/>
              <a:t>KML</a:t>
            </a:r>
            <a:endParaRPr lang="ja-JP" altLang="en-US" dirty="0" smtClean="0"/>
          </a:p>
          <a:p>
            <a:pPr lvl="1"/>
            <a:r>
              <a:rPr lang="en-US" altLang="ja-JP" dirty="0" smtClean="0"/>
              <a:t>shape</a:t>
            </a:r>
            <a:endParaRPr lang="ja-JP" altLang="en-US" dirty="0"/>
          </a:p>
          <a:p>
            <a:r>
              <a:rPr lang="ja-JP" altLang="en-US" dirty="0" smtClean="0"/>
              <a:t>リアルタイムデータ</a:t>
            </a:r>
          </a:p>
          <a:p>
            <a:pPr lvl="1"/>
            <a:r>
              <a:rPr lang="en-US" altLang="ja-JP" dirty="0" smtClean="0"/>
              <a:t>Stream API</a:t>
            </a:r>
            <a:endParaRPr lang="ja-JP" altLang="en-US" dirty="0" smtClean="0"/>
          </a:p>
          <a:p>
            <a:pPr lvl="1"/>
            <a:r>
              <a:rPr lang="en-US" altLang="ja-JP" dirty="0" smtClean="0"/>
              <a:t>GTFS</a:t>
            </a:r>
            <a:r>
              <a:rPr lang="ja-JP" altLang="en-US" dirty="0" smtClean="0"/>
              <a:t>（</a:t>
            </a:r>
            <a:r>
              <a:rPr lang="en-US" altLang="ja-JP" dirty="0"/>
              <a:t>General Transit Feed Spec</a:t>
            </a:r>
            <a:r>
              <a:rPr lang="ja-JP" altLang="en-US" dirty="0" smtClean="0"/>
              <a:t>）</a:t>
            </a:r>
            <a:r>
              <a:rPr lang="en-US" altLang="ja-JP" dirty="0" err="1" smtClean="0"/>
              <a:t>Realtime</a:t>
            </a:r>
            <a:endParaRPr kumimoji="1" lang="en-US" altLang="ja-JP" dirty="0" smtClean="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spTree>
    <p:extLst>
      <p:ext uri="{BB962C8B-B14F-4D97-AF65-F5344CB8AC3E}">
        <p14:creationId xmlns:p14="http://schemas.microsoft.com/office/powerpoint/2010/main" val="4266445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表形式データに関する参考企画 </a:t>
            </a:r>
            <a:r>
              <a:rPr kumimoji="1" lang="en-US" altLang="ja-JP" dirty="0" smtClean="0"/>
              <a:t>(1/3: RFC 4180)</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RFC4180</a:t>
            </a:r>
            <a:r>
              <a:rPr kumimoji="1" lang="en-US" altLang="ja-JP" baseline="30000" dirty="0" smtClean="0"/>
              <a:t>(*1)</a:t>
            </a:r>
            <a:r>
              <a:rPr kumimoji="1" lang="ja-JP" altLang="en-US" dirty="0" smtClean="0"/>
              <a:t>の概要</a:t>
            </a:r>
          </a:p>
          <a:p>
            <a:pPr lvl="1"/>
            <a:r>
              <a:rPr lang="en-US" altLang="ja-JP" dirty="0" smtClean="0"/>
              <a:t>CSV</a:t>
            </a:r>
            <a:r>
              <a:rPr lang="ja-JP" altLang="en-US" dirty="0" smtClean="0"/>
              <a:t>（</a:t>
            </a:r>
            <a:r>
              <a:rPr lang="en-US" altLang="ja-JP" dirty="0" smtClean="0"/>
              <a:t>Comma-Separated Values</a:t>
            </a:r>
            <a:r>
              <a:rPr lang="ja-JP" altLang="en-US" dirty="0" smtClean="0"/>
              <a:t>）ファイルの書式と、それに関連づけられる</a:t>
            </a:r>
            <a:r>
              <a:rPr lang="en-US" altLang="ja-JP" dirty="0" smtClean="0"/>
              <a:t>MIME</a:t>
            </a:r>
            <a:r>
              <a:rPr lang="ja-JP" altLang="en-US" dirty="0" smtClean="0"/>
              <a:t>タイプ（</a:t>
            </a:r>
            <a:r>
              <a:rPr lang="en-US" altLang="ja-JP" dirty="0" smtClean="0"/>
              <a:t>text/</a:t>
            </a:r>
            <a:r>
              <a:rPr lang="en-US" altLang="ja-JP" dirty="0" err="1" smtClean="0"/>
              <a:t>csv</a:t>
            </a:r>
            <a:r>
              <a:rPr lang="ja-JP" altLang="en-US" dirty="0" smtClean="0"/>
              <a:t>）を規定している。</a:t>
            </a:r>
          </a:p>
          <a:p>
            <a:pPr lvl="2"/>
            <a:r>
              <a:rPr lang="en-US" altLang="ja-JP" dirty="0"/>
              <a:t>CSV</a:t>
            </a:r>
            <a:r>
              <a:rPr lang="ja-JP" altLang="en-US" dirty="0"/>
              <a:t>形式の仕様と実装は多岐に</a:t>
            </a:r>
            <a:r>
              <a:rPr lang="ja-JP" altLang="en-US" dirty="0" smtClean="0"/>
              <a:t>渡っており、公式な仕様はない。</a:t>
            </a:r>
            <a:r>
              <a:rPr lang="en-US" altLang="ja-JP" dirty="0" smtClean="0"/>
              <a:t>RFC4180</a:t>
            </a:r>
            <a:r>
              <a:rPr lang="ja-JP" altLang="en-US" dirty="0"/>
              <a:t>は、殆どの実装が解釈可能な</a:t>
            </a:r>
            <a:r>
              <a:rPr lang="en-US" altLang="ja-JP" dirty="0"/>
              <a:t>CSV</a:t>
            </a:r>
            <a:r>
              <a:rPr lang="ja-JP" altLang="en-US" dirty="0"/>
              <a:t>形式の書式</a:t>
            </a:r>
            <a:r>
              <a:rPr lang="ja-JP" altLang="en-US" dirty="0" smtClean="0"/>
              <a:t>を規定している。</a:t>
            </a:r>
            <a:endParaRPr lang="ja-JP" altLang="en-US" dirty="0"/>
          </a:p>
          <a:p>
            <a:pPr lvl="1"/>
            <a:r>
              <a:rPr lang="en-US" altLang="ja-JP" dirty="0" smtClean="0"/>
              <a:t>CSV</a:t>
            </a:r>
            <a:r>
              <a:rPr lang="ja-JP" altLang="en-US" dirty="0" smtClean="0"/>
              <a:t>形式のフォーマットだけでなく、ヘッダ行に関する規定もある。</a:t>
            </a:r>
          </a:p>
          <a:p>
            <a:pPr lvl="2"/>
            <a:r>
              <a:rPr lang="en-US" altLang="ja-JP" dirty="0"/>
              <a:t>There maybe an optional header line appearing as the </a:t>
            </a:r>
            <a:r>
              <a:rPr lang="en-US" altLang="ja-JP" u="sng" dirty="0"/>
              <a:t>first </a:t>
            </a:r>
            <a:r>
              <a:rPr lang="en-US" altLang="ja-JP" u="sng" dirty="0" smtClean="0"/>
              <a:t>line </a:t>
            </a:r>
            <a:r>
              <a:rPr lang="en-US" altLang="ja-JP" u="sng" dirty="0"/>
              <a:t>of the file</a:t>
            </a:r>
            <a:r>
              <a:rPr lang="en-US" altLang="ja-JP" dirty="0"/>
              <a:t> with the same format as normal record lines.  </a:t>
            </a:r>
            <a:r>
              <a:rPr lang="en-US" altLang="ja-JP" dirty="0" smtClean="0"/>
              <a:t>This header </a:t>
            </a:r>
            <a:r>
              <a:rPr lang="en-US" altLang="ja-JP" dirty="0"/>
              <a:t>will contain names corresponding to the fields in the </a:t>
            </a:r>
            <a:r>
              <a:rPr lang="en-US" altLang="ja-JP" dirty="0" smtClean="0"/>
              <a:t>file and </a:t>
            </a:r>
            <a:r>
              <a:rPr lang="en-US" altLang="ja-JP" dirty="0"/>
              <a:t>should contain the same number of fields as the records </a:t>
            </a:r>
            <a:r>
              <a:rPr lang="en-US" altLang="ja-JP" dirty="0" smtClean="0"/>
              <a:t>in the </a:t>
            </a:r>
            <a:r>
              <a:rPr lang="en-US" altLang="ja-JP" dirty="0"/>
              <a:t>rest of the file (the presence or absence of the header </a:t>
            </a:r>
            <a:r>
              <a:rPr lang="en-US" altLang="ja-JP" dirty="0" smtClean="0"/>
              <a:t>line should </a:t>
            </a:r>
            <a:r>
              <a:rPr lang="en-US" altLang="ja-JP" dirty="0"/>
              <a:t>be indicated via the optional </a:t>
            </a:r>
            <a:r>
              <a:rPr lang="en-US" altLang="ja-JP" dirty="0" smtClean="0"/>
              <a:t>"header</a:t>
            </a:r>
            <a:r>
              <a:rPr lang="en-US" altLang="ja-JP" dirty="0"/>
              <a:t>" parameter of </a:t>
            </a:r>
            <a:r>
              <a:rPr lang="en-US" altLang="ja-JP" dirty="0" smtClean="0"/>
              <a:t>this MIME </a:t>
            </a:r>
            <a:r>
              <a:rPr lang="en-US" altLang="ja-JP" dirty="0"/>
              <a:t>type).</a:t>
            </a:r>
            <a:endParaRPr kumimoji="1" lang="ja-JP" altLang="en-US" dirty="0" smtClean="0"/>
          </a:p>
          <a:p>
            <a:r>
              <a:rPr kumimoji="1" lang="ja-JP" altLang="en-US" dirty="0" smtClean="0"/>
              <a:t>平成</a:t>
            </a:r>
            <a:r>
              <a:rPr kumimoji="1" lang="en-US" altLang="ja-JP" dirty="0" smtClean="0"/>
              <a:t>24</a:t>
            </a:r>
            <a:r>
              <a:rPr kumimoji="1" lang="ja-JP" altLang="en-US" dirty="0" smtClean="0"/>
              <a:t>年度版技術ガイドとの関連</a:t>
            </a:r>
          </a:p>
          <a:p>
            <a:pPr lvl="1"/>
            <a:r>
              <a:rPr lang="en-US" altLang="ja-JP" dirty="0" smtClean="0"/>
              <a:t>RFC4180</a:t>
            </a:r>
            <a:r>
              <a:rPr lang="ja-JP" altLang="en-US" dirty="0" smtClean="0"/>
              <a:t>では、ヘッダ（表のタイトル部分）を最大</a:t>
            </a:r>
            <a:r>
              <a:rPr lang="en-US" altLang="ja-JP" dirty="0" smtClean="0"/>
              <a:t>1</a:t>
            </a:r>
            <a:r>
              <a:rPr lang="ja-JP" altLang="en-US" dirty="0" smtClean="0"/>
              <a:t>行にするように求めている。</a:t>
            </a:r>
          </a:p>
          <a:p>
            <a:pPr lvl="1"/>
            <a:r>
              <a:rPr lang="ja-JP" altLang="en-US" dirty="0"/>
              <a:t>一方、平成</a:t>
            </a:r>
            <a:r>
              <a:rPr lang="en-US" altLang="ja-JP" dirty="0"/>
              <a:t>24</a:t>
            </a:r>
            <a:r>
              <a:rPr lang="ja-JP" altLang="en-US" dirty="0"/>
              <a:t>年度版技術</a:t>
            </a:r>
            <a:r>
              <a:rPr lang="ja-JP" altLang="en-US" dirty="0" smtClean="0"/>
              <a:t>ガイド</a:t>
            </a:r>
            <a:r>
              <a:rPr lang="en-US" altLang="ja-JP" dirty="0" smtClean="0"/>
              <a:t>9</a:t>
            </a:r>
            <a:r>
              <a:rPr lang="ja-JP" altLang="en-US" dirty="0"/>
              <a:t>「データセルの内容・単位・記数単位を示すタイトルが、それぞれ別の行に記載されている</a:t>
            </a:r>
            <a:r>
              <a:rPr lang="ja-JP" altLang="en-US" dirty="0" smtClean="0"/>
              <a:t>」を満たすと、</a:t>
            </a:r>
            <a:r>
              <a:rPr lang="en-US" altLang="ja-JP" dirty="0" smtClean="0"/>
              <a:t>RFC4180</a:t>
            </a:r>
            <a:r>
              <a:rPr lang="ja-JP" altLang="en-US" dirty="0" smtClean="0"/>
              <a:t>に準拠しなくなる。 </a:t>
            </a:r>
            <a:r>
              <a:rPr lang="en-US" altLang="ja-JP" dirty="0" smtClean="0">
                <a:sym typeface="Wingdings" panose="05000000000000000000" pitchFamily="2" charset="2"/>
              </a:rPr>
              <a:t> Simple Data Format</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sp>
        <p:nvSpPr>
          <p:cNvPr id="5" name="テキスト ボックス 4"/>
          <p:cNvSpPr txBox="1"/>
          <p:nvPr/>
        </p:nvSpPr>
        <p:spPr>
          <a:xfrm>
            <a:off x="2745642" y="6135687"/>
            <a:ext cx="7160358" cy="461665"/>
          </a:xfrm>
          <a:prstGeom prst="rect">
            <a:avLst/>
          </a:prstGeom>
          <a:noFill/>
        </p:spPr>
        <p:txBody>
          <a:bodyPr wrap="none" rtlCol="0">
            <a:spAutoFit/>
          </a:bodyPr>
          <a:lstStyle/>
          <a:p>
            <a:pPr algn="l"/>
            <a:r>
              <a:rPr kumimoji="1" lang="en-US" altLang="ja-JP" sz="1200" dirty="0" smtClean="0">
                <a:solidFill>
                  <a:schemeClr val="bg2"/>
                </a:solidFill>
                <a:latin typeface="+mn-lt"/>
                <a:ea typeface="ヒラギノ角ゴ ProN W6"/>
                <a:cs typeface="ヒラギノ角ゴ ProN W6"/>
              </a:rPr>
              <a:t>(*1</a:t>
            </a:r>
            <a:r>
              <a:rPr kumimoji="1" lang="en-US" altLang="ja-JP" sz="1200" dirty="0">
                <a:solidFill>
                  <a:schemeClr val="bg2"/>
                </a:solidFill>
                <a:latin typeface="+mn-lt"/>
                <a:ea typeface="ヒラギノ角ゴ ProN W6"/>
                <a:cs typeface="ヒラギノ角ゴ ProN W6"/>
              </a:rPr>
              <a:t>) Y. </a:t>
            </a:r>
            <a:r>
              <a:rPr kumimoji="1" lang="en-US" altLang="ja-JP" sz="1200" dirty="0" err="1" smtClean="0">
                <a:solidFill>
                  <a:schemeClr val="bg2"/>
                </a:solidFill>
                <a:latin typeface="+mn-lt"/>
                <a:ea typeface="ヒラギノ角ゴ ProN W6"/>
                <a:cs typeface="ヒラギノ角ゴ ProN W6"/>
              </a:rPr>
              <a:t>Shafranovich</a:t>
            </a:r>
            <a:r>
              <a:rPr kumimoji="1" lang="en-US" altLang="ja-JP" sz="1200" dirty="0">
                <a:solidFill>
                  <a:schemeClr val="bg2"/>
                </a:solidFill>
                <a:latin typeface="+mn-lt"/>
                <a:ea typeface="ヒラギノ角ゴ ProN W6"/>
                <a:cs typeface="ヒラギノ角ゴ ProN W6"/>
              </a:rPr>
              <a:t>. Common Format and MIME Type for Comma-Separated Values (CSV) </a:t>
            </a:r>
            <a:r>
              <a:rPr kumimoji="1" lang="en-US" altLang="ja-JP" sz="1200" dirty="0" smtClean="0">
                <a:solidFill>
                  <a:schemeClr val="bg2"/>
                </a:solidFill>
                <a:latin typeface="+mn-lt"/>
                <a:ea typeface="ヒラギノ角ゴ ProN W6"/>
                <a:cs typeface="ヒラギノ角ゴ ProN W6"/>
              </a:rPr>
              <a:t>Files. RFC 4180, 2005.</a:t>
            </a:r>
          </a:p>
          <a:p>
            <a:pPr algn="l"/>
            <a:r>
              <a:rPr kumimoji="1" lang="en-US" altLang="ja-JP" sz="1200" dirty="0" smtClean="0">
                <a:solidFill>
                  <a:schemeClr val="bg2"/>
                </a:solidFill>
                <a:latin typeface="+mn-lt"/>
                <a:ea typeface="ヒラギノ角ゴ ProN W6"/>
                <a:cs typeface="ヒラギノ角ゴ ProN W6"/>
              </a:rPr>
              <a:t>http</a:t>
            </a:r>
            <a:r>
              <a:rPr kumimoji="1" lang="en-US" altLang="ja-JP" sz="1200" dirty="0">
                <a:solidFill>
                  <a:schemeClr val="bg2"/>
                </a:solidFill>
                <a:latin typeface="+mn-lt"/>
                <a:ea typeface="ヒラギノ角ゴ ProN W6"/>
                <a:cs typeface="ヒラギノ角ゴ ProN W6"/>
              </a:rPr>
              <a:t>://tools.ietf.org/html/rfc4180</a:t>
            </a:r>
            <a:endParaRPr kumimoji="1" lang="ja-JP" altLang="en-US" sz="1200" dirty="0" smtClean="0">
              <a:solidFill>
                <a:schemeClr val="bg2"/>
              </a:solidFill>
              <a:latin typeface="+mn-lt"/>
              <a:ea typeface="ヒラギノ角ゴ ProN W6"/>
              <a:cs typeface="ヒラギノ角ゴ ProN W6"/>
            </a:endParaRPr>
          </a:p>
        </p:txBody>
      </p:sp>
    </p:spTree>
    <p:extLst>
      <p:ext uri="{BB962C8B-B14F-4D97-AF65-F5344CB8AC3E}">
        <p14:creationId xmlns:p14="http://schemas.microsoft.com/office/powerpoint/2010/main" val="3806024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表形式データに関する参考企画 </a:t>
            </a:r>
            <a:r>
              <a:rPr lang="en-US" altLang="ja-JP" dirty="0" smtClean="0"/>
              <a:t>(2/3: Simple Data Format)</a:t>
            </a:r>
            <a:endParaRPr kumimoji="1" lang="ja-JP" altLang="en-US" dirty="0"/>
          </a:p>
        </p:txBody>
      </p:sp>
      <p:sp>
        <p:nvSpPr>
          <p:cNvPr id="3" name="コンテンツ プレースホルダー 2"/>
          <p:cNvSpPr>
            <a:spLocks noGrp="1"/>
          </p:cNvSpPr>
          <p:nvPr>
            <p:ph idx="1"/>
          </p:nvPr>
        </p:nvSpPr>
        <p:spPr>
          <a:xfrm>
            <a:off x="351414" y="1143000"/>
            <a:ext cx="9354114" cy="5268127"/>
          </a:xfrm>
        </p:spPr>
        <p:txBody>
          <a:bodyPr>
            <a:normAutofit fontScale="92500"/>
          </a:bodyPr>
          <a:lstStyle/>
          <a:p>
            <a:r>
              <a:rPr kumimoji="1" lang="en-US" altLang="ja-JP" dirty="0" smtClean="0"/>
              <a:t>Simple Data Format</a:t>
            </a:r>
            <a:r>
              <a:rPr kumimoji="1" lang="en-US" altLang="ja-JP" baseline="30000" dirty="0" smtClean="0"/>
              <a:t>(*2)</a:t>
            </a:r>
            <a:r>
              <a:rPr kumimoji="1" lang="ja-JP" altLang="en-US" dirty="0" smtClean="0"/>
              <a:t>の概要</a:t>
            </a:r>
          </a:p>
          <a:p>
            <a:pPr lvl="1"/>
            <a:r>
              <a:rPr lang="en-US" altLang="ja-JP" dirty="0" smtClean="0"/>
              <a:t>Data Packages</a:t>
            </a:r>
            <a:r>
              <a:rPr lang="en-US" altLang="ja-JP" baseline="30000" dirty="0" smtClean="0"/>
              <a:t>(*3)</a:t>
            </a:r>
            <a:r>
              <a:rPr lang="ja-JP" altLang="en-US" dirty="0" smtClean="0"/>
              <a:t>や</a:t>
            </a:r>
            <a:r>
              <a:rPr lang="en-US" altLang="ja-JP" dirty="0" smtClean="0"/>
              <a:t>JSON Table Schema</a:t>
            </a:r>
            <a:r>
              <a:rPr lang="en-US" altLang="ja-JP" baseline="30000" dirty="0" smtClean="0"/>
              <a:t>(*4)</a:t>
            </a:r>
            <a:r>
              <a:rPr lang="ja-JP" altLang="en-US" dirty="0" smtClean="0"/>
              <a:t>等の規格を参照している。</a:t>
            </a:r>
          </a:p>
          <a:p>
            <a:pPr lvl="1"/>
            <a:r>
              <a:rPr lang="ja-JP" altLang="en-US" dirty="0" smtClean="0"/>
              <a:t>以下のようなフィールドを利用して、</a:t>
            </a:r>
            <a:r>
              <a:rPr lang="en-US" altLang="ja-JP" dirty="0" smtClean="0"/>
              <a:t>CSV</a:t>
            </a:r>
            <a:r>
              <a:rPr lang="ja-JP" altLang="en-US" dirty="0" smtClean="0"/>
              <a:t>形式データの</a:t>
            </a:r>
            <a:r>
              <a:rPr lang="ja-JP" altLang="en-US" dirty="0"/>
              <a:t>（メタデータ）</a:t>
            </a:r>
            <a:r>
              <a:rPr lang="ja-JP" altLang="en-US" dirty="0" smtClean="0"/>
              <a:t>定義を</a:t>
            </a:r>
            <a:r>
              <a:rPr lang="en-US" altLang="ja-JP" dirty="0"/>
              <a:t>JSON</a:t>
            </a:r>
            <a:r>
              <a:rPr lang="ja-JP" altLang="en-US" dirty="0"/>
              <a:t>形式で</a:t>
            </a:r>
            <a:r>
              <a:rPr lang="ja-JP" altLang="en-US" dirty="0" smtClean="0"/>
              <a:t>行う。</a:t>
            </a:r>
          </a:p>
          <a:p>
            <a:pPr lvl="1"/>
            <a:endParaRPr kumimoji="1" lang="ja-JP" altLang="en-US" dirty="0" smtClean="0"/>
          </a:p>
          <a:p>
            <a:pPr lvl="1"/>
            <a:r>
              <a:rPr kumimoji="1" lang="en-US" altLang="ja-JP" dirty="0" smtClean="0"/>
              <a:t>name</a:t>
            </a:r>
            <a:r>
              <a:rPr kumimoji="1" lang="ja-JP" altLang="en-US" dirty="0" smtClean="0"/>
              <a:t>（データ名）</a:t>
            </a:r>
          </a:p>
          <a:p>
            <a:pPr lvl="1"/>
            <a:r>
              <a:rPr lang="en-US" altLang="ja-JP" dirty="0" smtClean="0"/>
              <a:t>l</a:t>
            </a:r>
            <a:r>
              <a:rPr kumimoji="1" lang="en-US" altLang="ja-JP" dirty="0" smtClean="0"/>
              <a:t>icenses</a:t>
            </a:r>
            <a:r>
              <a:rPr kumimoji="1" lang="ja-JP" altLang="en-US" dirty="0" smtClean="0"/>
              <a:t>（ライセンス）</a:t>
            </a:r>
          </a:p>
          <a:p>
            <a:pPr lvl="1"/>
            <a:r>
              <a:rPr kumimoji="1" lang="en-US" altLang="ja-JP" dirty="0" err="1" smtClean="0"/>
              <a:t>datapackages_version</a:t>
            </a:r>
            <a:r>
              <a:rPr lang="ja-JP" altLang="en-US" dirty="0" smtClean="0"/>
              <a:t>（バージョン）</a:t>
            </a:r>
          </a:p>
          <a:p>
            <a:pPr lvl="1"/>
            <a:r>
              <a:rPr lang="en-US" altLang="ja-JP" dirty="0" smtClean="0"/>
              <a:t>resources</a:t>
            </a:r>
            <a:r>
              <a:rPr lang="ja-JP" altLang="en-US" dirty="0" smtClean="0"/>
              <a:t>（</a:t>
            </a:r>
            <a:r>
              <a:rPr lang="en-US" altLang="ja-JP" dirty="0" smtClean="0"/>
              <a:t>CSV</a:t>
            </a:r>
            <a:r>
              <a:rPr lang="ja-JP" altLang="en-US" dirty="0" smtClean="0"/>
              <a:t>ファイルの定義）</a:t>
            </a:r>
          </a:p>
          <a:p>
            <a:pPr lvl="2"/>
            <a:r>
              <a:rPr lang="en-US" altLang="ja-JP" dirty="0" err="1" smtClean="0"/>
              <a:t>url</a:t>
            </a:r>
            <a:r>
              <a:rPr lang="ja-JP" altLang="en-US" dirty="0" smtClean="0"/>
              <a:t>（データの</a:t>
            </a:r>
            <a:r>
              <a:rPr lang="en-US" altLang="ja-JP" dirty="0" smtClean="0"/>
              <a:t>URL</a:t>
            </a:r>
            <a:r>
              <a:rPr lang="ja-JP" altLang="en-US" dirty="0" smtClean="0"/>
              <a:t>）</a:t>
            </a:r>
          </a:p>
          <a:p>
            <a:pPr lvl="2"/>
            <a:r>
              <a:rPr lang="en-US" altLang="ja-JP" dirty="0" smtClean="0"/>
              <a:t>path</a:t>
            </a:r>
            <a:r>
              <a:rPr lang="ja-JP" altLang="en-US" dirty="0" smtClean="0"/>
              <a:t>（データのパス）</a:t>
            </a:r>
          </a:p>
          <a:p>
            <a:pPr lvl="2"/>
            <a:r>
              <a:rPr lang="en-US" altLang="ja-JP" dirty="0" smtClean="0"/>
              <a:t>schema</a:t>
            </a:r>
            <a:r>
              <a:rPr lang="ja-JP" altLang="en-US" dirty="0" smtClean="0"/>
              <a:t>（</a:t>
            </a:r>
            <a:r>
              <a:rPr lang="en-US" altLang="ja-JP" dirty="0" err="1" smtClean="0"/>
              <a:t>url</a:t>
            </a:r>
            <a:r>
              <a:rPr lang="ja-JP" altLang="en-US" dirty="0" smtClean="0"/>
              <a:t>または</a:t>
            </a:r>
            <a:r>
              <a:rPr lang="en-US" altLang="ja-JP" dirty="0" smtClean="0"/>
              <a:t>path</a:t>
            </a:r>
            <a:r>
              <a:rPr lang="ja-JP" altLang="en-US" dirty="0" smtClean="0"/>
              <a:t>が示す</a:t>
            </a:r>
            <a:r>
              <a:rPr lang="en-US" altLang="ja-JP" dirty="0" smtClean="0"/>
              <a:t>CSV</a:t>
            </a:r>
            <a:r>
              <a:rPr lang="ja-JP" altLang="en-US" dirty="0" smtClean="0"/>
              <a:t>データの定義）</a:t>
            </a:r>
          </a:p>
          <a:p>
            <a:pPr lvl="3"/>
            <a:r>
              <a:rPr lang="en-US" altLang="ja-JP" dirty="0" smtClean="0"/>
              <a:t>fields</a:t>
            </a:r>
            <a:r>
              <a:rPr lang="ja-JP" altLang="en-US" dirty="0" smtClean="0"/>
              <a:t>（</a:t>
            </a:r>
            <a:r>
              <a:rPr lang="en-US" altLang="ja-JP" dirty="0" smtClean="0"/>
              <a:t>CSV</a:t>
            </a:r>
            <a:r>
              <a:rPr lang="ja-JP" altLang="en-US" dirty="0" smtClean="0"/>
              <a:t>データのカラム定義）</a:t>
            </a:r>
            <a:endParaRPr lang="en-US" altLang="ja-JP" dirty="0" smtClean="0"/>
          </a:p>
          <a:p>
            <a:pPr lvl="4"/>
            <a:r>
              <a:rPr lang="en-US" altLang="ja-JP" dirty="0" smtClean="0"/>
              <a:t>name</a:t>
            </a:r>
            <a:r>
              <a:rPr lang="ja-JP" altLang="en-US" dirty="0" smtClean="0"/>
              <a:t>（カラム名）</a:t>
            </a:r>
          </a:p>
          <a:p>
            <a:pPr lvl="4"/>
            <a:r>
              <a:rPr lang="en-US" altLang="ja-JP" dirty="0" smtClean="0"/>
              <a:t>type</a:t>
            </a:r>
            <a:r>
              <a:rPr lang="ja-JP" altLang="en-US" dirty="0" smtClean="0"/>
              <a:t>（データ型／</a:t>
            </a:r>
            <a:r>
              <a:rPr lang="en-US" altLang="ja-JP" dirty="0" smtClean="0"/>
              <a:t>string, number, integer, date, time, </a:t>
            </a:r>
            <a:r>
              <a:rPr lang="en-US" altLang="ja-JP" dirty="0" err="1" smtClean="0"/>
              <a:t>datetime</a:t>
            </a:r>
            <a:r>
              <a:rPr lang="en-US" altLang="ja-JP" dirty="0" smtClean="0"/>
              <a:t>, </a:t>
            </a:r>
            <a:r>
              <a:rPr lang="en-US" altLang="ja-JP" dirty="0" err="1" smtClean="0"/>
              <a:t>boolean</a:t>
            </a:r>
            <a:r>
              <a:rPr lang="en-US" altLang="ja-JP" dirty="0" smtClean="0"/>
              <a:t>, binary, object, </a:t>
            </a:r>
            <a:r>
              <a:rPr lang="en-US" altLang="ja-JP" dirty="0" err="1" smtClean="0"/>
              <a:t>geopoint</a:t>
            </a:r>
            <a:r>
              <a:rPr lang="en-US" altLang="ja-JP" dirty="0" smtClean="0"/>
              <a:t>, </a:t>
            </a:r>
            <a:r>
              <a:rPr lang="en-US" altLang="ja-JP" dirty="0" err="1" smtClean="0"/>
              <a:t>geojson</a:t>
            </a:r>
            <a:r>
              <a:rPr lang="en-US" altLang="ja-JP" dirty="0" smtClean="0"/>
              <a:t>, array, any</a:t>
            </a:r>
            <a:r>
              <a:rPr lang="ja-JP" altLang="en-US" dirty="0" smtClean="0"/>
              <a:t>）</a:t>
            </a:r>
          </a:p>
          <a:p>
            <a:pPr lvl="4"/>
            <a:r>
              <a:rPr lang="en-US" altLang="ja-JP" dirty="0" smtClean="0"/>
              <a:t>description</a:t>
            </a:r>
            <a:r>
              <a:rPr lang="ja-JP" altLang="en-US" dirty="0" smtClean="0"/>
              <a:t>（カラムの説明）</a:t>
            </a:r>
            <a:endParaRPr lang="en-US" altLang="ja-JP" dirty="0" smtClean="0"/>
          </a:p>
          <a:p>
            <a:pPr lvl="1"/>
            <a:r>
              <a:rPr lang="ja-JP" altLang="en-US" dirty="0"/>
              <a:t>フィールド名にボキャブラリを割り当てれば、</a:t>
            </a:r>
            <a:r>
              <a:rPr lang="en-US" altLang="ja-JP" dirty="0"/>
              <a:t>RDF</a:t>
            </a:r>
            <a:r>
              <a:rPr lang="ja-JP" altLang="en-US" dirty="0"/>
              <a:t>に</a:t>
            </a:r>
            <a:r>
              <a:rPr lang="ja-JP" altLang="en-US" dirty="0" smtClean="0"/>
              <a:t>よる</a:t>
            </a:r>
            <a:r>
              <a:rPr lang="en-US" altLang="ja-JP" dirty="0" smtClean="0"/>
              <a:t/>
            </a:r>
            <a:br>
              <a:rPr lang="en-US" altLang="ja-JP" dirty="0" smtClean="0"/>
            </a:br>
            <a:r>
              <a:rPr lang="ja-JP" altLang="en-US" dirty="0" smtClean="0"/>
              <a:t>メタデータ</a:t>
            </a:r>
            <a:r>
              <a:rPr lang="ja-JP" altLang="en-US" dirty="0"/>
              <a:t>表記にもなり得る。</a:t>
            </a:r>
          </a:p>
          <a:p>
            <a:pPr lvl="1"/>
            <a:endParaRPr lang="en-US" altLang="ja-JP"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sp>
        <p:nvSpPr>
          <p:cNvPr id="5" name="テキスト ボックス 4"/>
          <p:cNvSpPr txBox="1"/>
          <p:nvPr/>
        </p:nvSpPr>
        <p:spPr>
          <a:xfrm>
            <a:off x="6601732" y="5949280"/>
            <a:ext cx="3319820" cy="646331"/>
          </a:xfrm>
          <a:prstGeom prst="rect">
            <a:avLst/>
          </a:prstGeom>
          <a:noFill/>
        </p:spPr>
        <p:txBody>
          <a:bodyPr wrap="none" rtlCol="0">
            <a:spAutoFit/>
          </a:bodyPr>
          <a:lstStyle/>
          <a:p>
            <a:pPr algn="l"/>
            <a:r>
              <a:rPr kumimoji="1" lang="en-US" altLang="ja-JP" sz="1200" dirty="0" smtClean="0">
                <a:solidFill>
                  <a:schemeClr val="bg2"/>
                </a:solidFill>
                <a:latin typeface="+mn-lt"/>
                <a:ea typeface="ヒラギノ角ゴ ProN W6"/>
                <a:cs typeface="ヒラギノ角ゴ ProN W6"/>
              </a:rPr>
              <a:t>(*2</a:t>
            </a:r>
            <a:r>
              <a:rPr kumimoji="1" lang="en-US" altLang="ja-JP" sz="1200" dirty="0">
                <a:solidFill>
                  <a:schemeClr val="bg2"/>
                </a:solidFill>
                <a:latin typeface="+mn-lt"/>
                <a:ea typeface="ヒラギノ角ゴ ProN W6"/>
                <a:cs typeface="ヒラギノ角ゴ ProN W6"/>
              </a:rPr>
              <a:t>) http://dataprotocols.org/simple-data-format</a:t>
            </a:r>
            <a:r>
              <a:rPr kumimoji="1" lang="en-US" altLang="ja-JP" sz="1200" dirty="0" smtClean="0">
                <a:solidFill>
                  <a:schemeClr val="bg2"/>
                </a:solidFill>
                <a:latin typeface="+mn-lt"/>
                <a:ea typeface="ヒラギノ角ゴ ProN W6"/>
                <a:cs typeface="ヒラギノ角ゴ ProN W6"/>
              </a:rPr>
              <a:t>/</a:t>
            </a:r>
          </a:p>
          <a:p>
            <a:pPr algn="l"/>
            <a:r>
              <a:rPr kumimoji="1" lang="en-US" altLang="ja-JP" sz="1200" dirty="0">
                <a:solidFill>
                  <a:schemeClr val="bg2"/>
                </a:solidFill>
                <a:latin typeface="+mn-lt"/>
                <a:ea typeface="ヒラギノ角ゴ ProN W6"/>
                <a:cs typeface="ヒラギノ角ゴ ProN W6"/>
              </a:rPr>
              <a:t>(*3) http://dataprotocols.org/data-packages</a:t>
            </a:r>
            <a:r>
              <a:rPr kumimoji="1" lang="en-US" altLang="ja-JP" sz="1200" dirty="0" smtClean="0">
                <a:solidFill>
                  <a:schemeClr val="bg2"/>
                </a:solidFill>
                <a:latin typeface="+mn-lt"/>
                <a:ea typeface="ヒラギノ角ゴ ProN W6"/>
                <a:cs typeface="ヒラギノ角ゴ ProN W6"/>
              </a:rPr>
              <a:t>/</a:t>
            </a:r>
          </a:p>
          <a:p>
            <a:pPr algn="l"/>
            <a:r>
              <a:rPr kumimoji="1" lang="en-US" altLang="ja-JP" sz="1200" dirty="0">
                <a:solidFill>
                  <a:schemeClr val="bg2"/>
                </a:solidFill>
                <a:latin typeface="+mn-lt"/>
                <a:ea typeface="ヒラギノ角ゴ ProN W6"/>
                <a:cs typeface="ヒラギノ角ゴ ProN W6"/>
              </a:rPr>
              <a:t>(*4) http://dataprotocols.org/json-table-schema/</a:t>
            </a:r>
            <a:endParaRPr kumimoji="1" lang="ja-JP" altLang="en-US" sz="1200" dirty="0" smtClean="0">
              <a:solidFill>
                <a:schemeClr val="bg2"/>
              </a:solidFill>
              <a:latin typeface="+mn-lt"/>
              <a:ea typeface="ヒラギノ角ゴ ProN W6"/>
              <a:cs typeface="ヒラギノ角ゴ ProN W6"/>
            </a:endParaRPr>
          </a:p>
        </p:txBody>
      </p:sp>
    </p:spTree>
    <p:extLst>
      <p:ext uri="{BB962C8B-B14F-4D97-AF65-F5344CB8AC3E}">
        <p14:creationId xmlns:p14="http://schemas.microsoft.com/office/powerpoint/2010/main" val="707545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表形式データに関する参考企画 </a:t>
            </a:r>
            <a:r>
              <a:rPr lang="en-US" altLang="ja-JP" dirty="0"/>
              <a:t>(2/3: Simple Data Format)</a:t>
            </a:r>
            <a:endParaRPr kumimoji="1" lang="ja-JP" altLang="en-US" dirty="0"/>
          </a:p>
        </p:txBody>
      </p:sp>
      <p:sp>
        <p:nvSpPr>
          <p:cNvPr id="3" name="コンテンツ プレースホルダー 2"/>
          <p:cNvSpPr>
            <a:spLocks noGrp="1"/>
          </p:cNvSpPr>
          <p:nvPr>
            <p:ph idx="1"/>
          </p:nvPr>
        </p:nvSpPr>
        <p:spPr/>
        <p:txBody>
          <a:bodyPr/>
          <a:lstStyle/>
          <a:p>
            <a:r>
              <a:rPr lang="en-US" altLang="ja-JP" dirty="0"/>
              <a:t>Simple Data </a:t>
            </a:r>
            <a:r>
              <a:rPr lang="en-US" altLang="ja-JP" dirty="0" smtClean="0"/>
              <a:t>Format</a:t>
            </a:r>
            <a:r>
              <a:rPr lang="ja-JP" altLang="en-US" dirty="0" smtClean="0"/>
              <a:t>による記述例</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8</a:t>
            </a:fld>
            <a:endParaRPr lang="en-US" altLang="ja-JP"/>
          </a:p>
        </p:txBody>
      </p:sp>
      <p:sp>
        <p:nvSpPr>
          <p:cNvPr id="5" name="テキスト ボックス 4"/>
          <p:cNvSpPr txBox="1"/>
          <p:nvPr/>
        </p:nvSpPr>
        <p:spPr>
          <a:xfrm>
            <a:off x="920552" y="1484784"/>
            <a:ext cx="5688632" cy="4524315"/>
          </a:xfrm>
          <a:prstGeom prst="rect">
            <a:avLst/>
          </a:prstGeom>
          <a:noFill/>
          <a:ln>
            <a:solidFill>
              <a:schemeClr val="bg1"/>
            </a:solidFill>
          </a:ln>
        </p:spPr>
        <p:txBody>
          <a:bodyPr wrap="square" rtlCol="0">
            <a:spAutoFit/>
          </a:bodyPr>
          <a:lstStyle/>
          <a:p>
            <a:pPr algn="l"/>
            <a:r>
              <a:rPr kumimoji="1" lang="en-US" altLang="ja-JP" sz="1200" dirty="0">
                <a:solidFill>
                  <a:schemeClr val="bg2"/>
                </a:solidFill>
                <a:latin typeface="+mn-lt"/>
                <a:ea typeface="ヒラギノ角ゴ ProN W6"/>
                <a:cs typeface="ヒラギノ角ゴ ProN W6"/>
              </a:rPr>
              <a:t>{</a:t>
            </a:r>
          </a:p>
          <a:p>
            <a:pPr algn="l"/>
            <a:r>
              <a:rPr kumimoji="1" lang="en-US" altLang="ja-JP" sz="1200" dirty="0">
                <a:solidFill>
                  <a:schemeClr val="bg2"/>
                </a:solidFill>
                <a:latin typeface="+mn-lt"/>
                <a:ea typeface="ヒラギノ角ゴ ProN W6"/>
                <a:cs typeface="ヒラギノ角ゴ ProN W6"/>
              </a:rPr>
              <a:t>  "name": "my-dataset",</a:t>
            </a:r>
          </a:p>
          <a:p>
            <a:pPr algn="l"/>
            <a:r>
              <a:rPr kumimoji="1" lang="ja-JP" altLang="en-US" sz="1200" dirty="0">
                <a:solidFill>
                  <a:schemeClr val="bg2"/>
                </a:solidFill>
                <a:latin typeface="+mn-lt"/>
                <a:ea typeface="ヒラギノ角ゴ ProN W6"/>
                <a:cs typeface="ヒラギノ角ゴ ProN W6"/>
              </a:rPr>
              <a:t> </a:t>
            </a:r>
            <a:r>
              <a:rPr kumimoji="1" lang="ja-JP" altLang="en-US" sz="1200" dirty="0" smtClean="0">
                <a:solidFill>
                  <a:schemeClr val="bg2"/>
                </a:solidFill>
                <a:latin typeface="+mn-lt"/>
                <a:ea typeface="ヒラギノ角ゴ ProN W6"/>
                <a:cs typeface="ヒラギノ角ゴ ProN W6"/>
              </a:rPr>
              <a:t> </a:t>
            </a:r>
            <a:r>
              <a:rPr kumimoji="1" lang="en-US" altLang="ja-JP" sz="1200" dirty="0" smtClean="0">
                <a:solidFill>
                  <a:schemeClr val="bg2"/>
                </a:solidFill>
                <a:latin typeface="+mn-lt"/>
                <a:ea typeface="ヒラギノ角ゴ ProN W6"/>
                <a:cs typeface="ヒラギノ角ゴ ProN W6"/>
              </a:rPr>
              <a:t>"</a:t>
            </a:r>
            <a:r>
              <a:rPr kumimoji="1" lang="en-US" altLang="ja-JP" sz="1200" dirty="0">
                <a:solidFill>
                  <a:schemeClr val="bg2"/>
                </a:solidFill>
                <a:latin typeface="+mn-lt"/>
                <a:ea typeface="ヒラギノ角ゴ ProN W6"/>
                <a:cs typeface="ヒラギノ角ゴ ProN W6"/>
              </a:rPr>
              <a:t>resources": [</a:t>
            </a:r>
          </a:p>
          <a:p>
            <a:pPr algn="l"/>
            <a:r>
              <a:rPr kumimoji="1" lang="en-US" altLang="ja-JP" sz="1200" dirty="0">
                <a:solidFill>
                  <a:schemeClr val="bg2"/>
                </a:solidFill>
                <a:latin typeface="+mn-lt"/>
                <a:ea typeface="ヒラギノ角ゴ ProN W6"/>
                <a:cs typeface="ヒラギノ角ゴ ProN W6"/>
              </a:rPr>
              <a:t>    {</a:t>
            </a:r>
          </a:p>
          <a:p>
            <a:pPr algn="l"/>
            <a:r>
              <a:rPr kumimoji="1" lang="en-US" altLang="ja-JP" sz="1200" dirty="0">
                <a:solidFill>
                  <a:schemeClr val="bg2"/>
                </a:solidFill>
                <a:latin typeface="+mn-lt"/>
                <a:ea typeface="ヒラギノ角ゴ ProN W6"/>
                <a:cs typeface="ヒラギノ角ゴ ProN W6"/>
              </a:rPr>
              <a:t>      "path": "data.csv",</a:t>
            </a:r>
          </a:p>
          <a:p>
            <a:pPr algn="l"/>
            <a:r>
              <a:rPr kumimoji="1" lang="en-US" altLang="ja-JP" sz="1200" dirty="0">
                <a:solidFill>
                  <a:schemeClr val="bg2"/>
                </a:solidFill>
                <a:latin typeface="+mn-lt"/>
                <a:ea typeface="ヒラギノ角ゴ ProN W6"/>
                <a:cs typeface="ヒラギノ角ゴ ProN W6"/>
              </a:rPr>
              <a:t>      "schema": {</a:t>
            </a:r>
          </a:p>
          <a:p>
            <a:pPr algn="l"/>
            <a:r>
              <a:rPr kumimoji="1" lang="en-US" altLang="ja-JP" sz="1200" dirty="0">
                <a:solidFill>
                  <a:schemeClr val="bg2"/>
                </a:solidFill>
                <a:latin typeface="+mn-lt"/>
                <a:ea typeface="ヒラギノ角ゴ ProN W6"/>
                <a:cs typeface="ヒラギノ角ゴ ProN W6"/>
              </a:rPr>
              <a:t>        "fields": [</a:t>
            </a:r>
          </a:p>
          <a:p>
            <a:pPr algn="l"/>
            <a:r>
              <a:rPr kumimoji="1" lang="en-US" altLang="ja-JP" sz="1200" dirty="0">
                <a:solidFill>
                  <a:schemeClr val="bg2"/>
                </a:solidFill>
                <a:latin typeface="+mn-lt"/>
                <a:ea typeface="ヒラギノ角ゴ ProN W6"/>
                <a:cs typeface="ヒラギノ角ゴ ProN W6"/>
              </a:rPr>
              <a:t>          {</a:t>
            </a:r>
          </a:p>
          <a:p>
            <a:pPr algn="l"/>
            <a:r>
              <a:rPr kumimoji="1" lang="en-US" altLang="ja-JP" sz="1200" dirty="0">
                <a:solidFill>
                  <a:schemeClr val="bg2"/>
                </a:solidFill>
                <a:latin typeface="+mn-lt"/>
                <a:ea typeface="ヒラギノ角ゴ ProN W6"/>
                <a:cs typeface="ヒラギノ角ゴ ProN W6"/>
              </a:rPr>
              <a:t>            "name": "var1",</a:t>
            </a:r>
          </a:p>
          <a:p>
            <a:pPr algn="l"/>
            <a:r>
              <a:rPr kumimoji="1" lang="en-US" altLang="ja-JP" sz="1200" dirty="0">
                <a:solidFill>
                  <a:schemeClr val="bg2"/>
                </a:solidFill>
                <a:latin typeface="+mn-lt"/>
                <a:ea typeface="ヒラギノ角ゴ ProN W6"/>
                <a:cs typeface="ヒラギノ角ゴ ProN W6"/>
              </a:rPr>
              <a:t>            "type": "string"</a:t>
            </a:r>
          </a:p>
          <a:p>
            <a:pPr algn="l"/>
            <a:r>
              <a:rPr kumimoji="1" lang="en-US" altLang="ja-JP" sz="1200" dirty="0">
                <a:solidFill>
                  <a:schemeClr val="bg2"/>
                </a:solidFill>
                <a:latin typeface="+mn-lt"/>
                <a:ea typeface="ヒラギノ角ゴ ProN W6"/>
                <a:cs typeface="ヒラギノ角ゴ ProN W6"/>
              </a:rPr>
              <a:t>          </a:t>
            </a:r>
            <a:r>
              <a:rPr kumimoji="1" lang="en-US" altLang="ja-JP" sz="1200" dirty="0" smtClean="0">
                <a:solidFill>
                  <a:schemeClr val="bg2"/>
                </a:solidFill>
                <a:latin typeface="+mn-lt"/>
                <a:ea typeface="ヒラギノ角ゴ ProN W6"/>
                <a:cs typeface="ヒラギノ角ゴ ProN W6"/>
              </a:rPr>
              <a:t>},</a:t>
            </a:r>
          </a:p>
          <a:p>
            <a:pPr algn="l"/>
            <a:r>
              <a:rPr kumimoji="1" lang="en-US" altLang="ja-JP" sz="1200" dirty="0">
                <a:solidFill>
                  <a:schemeClr val="bg2"/>
                </a:solidFill>
                <a:latin typeface="+mn-lt"/>
                <a:ea typeface="ヒラギノ角ゴ ProN W6"/>
                <a:cs typeface="ヒラギノ角ゴ ProN W6"/>
              </a:rPr>
              <a:t> {</a:t>
            </a:r>
          </a:p>
          <a:p>
            <a:pPr algn="l"/>
            <a:r>
              <a:rPr kumimoji="1" lang="en-US" altLang="ja-JP" sz="1200" dirty="0">
                <a:solidFill>
                  <a:schemeClr val="bg2"/>
                </a:solidFill>
                <a:latin typeface="+mn-lt"/>
                <a:ea typeface="ヒラギノ角ゴ ProN W6"/>
                <a:cs typeface="ヒラギノ角ゴ ProN W6"/>
              </a:rPr>
              <a:t>            "name": "var2",</a:t>
            </a:r>
          </a:p>
          <a:p>
            <a:pPr algn="l"/>
            <a:r>
              <a:rPr kumimoji="1" lang="en-US" altLang="ja-JP" sz="1200" dirty="0">
                <a:solidFill>
                  <a:schemeClr val="bg2"/>
                </a:solidFill>
                <a:latin typeface="+mn-lt"/>
                <a:ea typeface="ヒラギノ角ゴ ProN W6"/>
                <a:cs typeface="ヒラギノ角ゴ ProN W6"/>
              </a:rPr>
              <a:t>            "type": "integer"</a:t>
            </a:r>
          </a:p>
          <a:p>
            <a:pPr algn="l"/>
            <a:r>
              <a:rPr kumimoji="1" lang="en-US" altLang="ja-JP" sz="1200" dirty="0">
                <a:solidFill>
                  <a:schemeClr val="bg2"/>
                </a:solidFill>
                <a:latin typeface="+mn-lt"/>
                <a:ea typeface="ヒラギノ角ゴ ProN W6"/>
                <a:cs typeface="ヒラギノ角ゴ ProN W6"/>
              </a:rPr>
              <a:t>          },</a:t>
            </a:r>
          </a:p>
          <a:p>
            <a:pPr algn="l"/>
            <a:r>
              <a:rPr kumimoji="1" lang="en-US" altLang="ja-JP" sz="1200" dirty="0">
                <a:solidFill>
                  <a:schemeClr val="bg2"/>
                </a:solidFill>
                <a:latin typeface="+mn-lt"/>
                <a:ea typeface="ヒラギノ角ゴ ProN W6"/>
                <a:cs typeface="ヒラギノ角ゴ ProN W6"/>
              </a:rPr>
              <a:t>          {</a:t>
            </a:r>
          </a:p>
          <a:p>
            <a:pPr algn="l"/>
            <a:r>
              <a:rPr kumimoji="1" lang="en-US" altLang="ja-JP" sz="1200" dirty="0">
                <a:solidFill>
                  <a:schemeClr val="bg2"/>
                </a:solidFill>
                <a:latin typeface="+mn-lt"/>
                <a:ea typeface="ヒラギノ角ゴ ProN W6"/>
                <a:cs typeface="ヒラギノ角ゴ ProN W6"/>
              </a:rPr>
              <a:t>            "name": "var3",</a:t>
            </a:r>
          </a:p>
          <a:p>
            <a:pPr algn="l"/>
            <a:r>
              <a:rPr kumimoji="1" lang="en-US" altLang="ja-JP" sz="1200" dirty="0">
                <a:solidFill>
                  <a:schemeClr val="bg2"/>
                </a:solidFill>
                <a:latin typeface="+mn-lt"/>
                <a:ea typeface="ヒラギノ角ゴ ProN W6"/>
                <a:cs typeface="ヒラギノ角ゴ ProN W6"/>
              </a:rPr>
              <a:t>            "type": "number"</a:t>
            </a:r>
          </a:p>
          <a:p>
            <a:pPr algn="l"/>
            <a:r>
              <a:rPr kumimoji="1" lang="en-US" altLang="ja-JP" sz="1200" dirty="0">
                <a:solidFill>
                  <a:schemeClr val="bg2"/>
                </a:solidFill>
                <a:latin typeface="+mn-lt"/>
                <a:ea typeface="ヒラギノ角ゴ ProN W6"/>
                <a:cs typeface="ヒラギノ角ゴ ProN W6"/>
              </a:rPr>
              <a:t>          }</a:t>
            </a:r>
          </a:p>
          <a:p>
            <a:pPr algn="l"/>
            <a:r>
              <a:rPr kumimoji="1" lang="en-US" altLang="ja-JP" sz="1200" dirty="0">
                <a:solidFill>
                  <a:schemeClr val="bg2"/>
                </a:solidFill>
                <a:latin typeface="+mn-lt"/>
                <a:ea typeface="ヒラギノ角ゴ ProN W6"/>
                <a:cs typeface="ヒラギノ角ゴ ProN W6"/>
              </a:rPr>
              <a:t>        ]</a:t>
            </a:r>
          </a:p>
          <a:p>
            <a:pPr algn="l"/>
            <a:r>
              <a:rPr kumimoji="1" lang="en-US" altLang="ja-JP" sz="1200" dirty="0">
                <a:solidFill>
                  <a:schemeClr val="bg2"/>
                </a:solidFill>
                <a:latin typeface="+mn-lt"/>
                <a:ea typeface="ヒラギノ角ゴ ProN W6"/>
                <a:cs typeface="ヒラギノ角ゴ ProN W6"/>
              </a:rPr>
              <a:t>      }</a:t>
            </a:r>
          </a:p>
          <a:p>
            <a:pPr algn="l"/>
            <a:r>
              <a:rPr kumimoji="1" lang="en-US" altLang="ja-JP" sz="1200" dirty="0">
                <a:solidFill>
                  <a:schemeClr val="bg2"/>
                </a:solidFill>
                <a:latin typeface="+mn-lt"/>
                <a:ea typeface="ヒラギノ角ゴ ProN W6"/>
                <a:cs typeface="ヒラギノ角ゴ ProN W6"/>
              </a:rPr>
              <a:t>    }</a:t>
            </a:r>
          </a:p>
          <a:p>
            <a:pPr algn="l"/>
            <a:r>
              <a:rPr kumimoji="1" lang="en-US" altLang="ja-JP" sz="1200" dirty="0">
                <a:solidFill>
                  <a:schemeClr val="bg2"/>
                </a:solidFill>
                <a:latin typeface="+mn-lt"/>
                <a:ea typeface="ヒラギノ角ゴ ProN W6"/>
                <a:cs typeface="ヒラギノ角ゴ ProN W6"/>
              </a:rPr>
              <a:t>  ]</a:t>
            </a:r>
          </a:p>
          <a:p>
            <a:pPr algn="l"/>
            <a:r>
              <a:rPr kumimoji="1" lang="en-US" altLang="ja-JP" sz="1200" dirty="0">
                <a:solidFill>
                  <a:schemeClr val="bg2"/>
                </a:solidFill>
                <a:latin typeface="+mn-lt"/>
                <a:ea typeface="ヒラギノ角ゴ ProN W6"/>
                <a:cs typeface="ヒラギノ角ゴ ProN W6"/>
              </a:rPr>
              <a:t>}</a:t>
            </a:r>
          </a:p>
        </p:txBody>
      </p:sp>
      <p:sp>
        <p:nvSpPr>
          <p:cNvPr id="10" name="テキスト ボックス 9"/>
          <p:cNvSpPr txBox="1"/>
          <p:nvPr/>
        </p:nvSpPr>
        <p:spPr>
          <a:xfrm>
            <a:off x="2936776" y="1673024"/>
            <a:ext cx="2305696" cy="276999"/>
          </a:xfrm>
          <a:prstGeom prst="rect">
            <a:avLst/>
          </a:prstGeom>
          <a:noFill/>
        </p:spPr>
        <p:txBody>
          <a:bodyPr wrap="none" rtlCol="0">
            <a:spAutoFit/>
          </a:bodyPr>
          <a:lstStyle/>
          <a:p>
            <a:pPr algn="l"/>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データセット名 </a:t>
            </a:r>
            <a:r>
              <a:rPr kumimoji="1"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“my-dataset”</a:t>
            </a:r>
            <a:endPar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右中かっこ 10"/>
          <p:cNvSpPr/>
          <p:nvPr/>
        </p:nvSpPr>
        <p:spPr bwMode="auto">
          <a:xfrm>
            <a:off x="2648744" y="1700808"/>
            <a:ext cx="72008" cy="138499"/>
          </a:xfrm>
          <a:prstGeom prst="rightBrac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2" name="右中かっこ 11"/>
          <p:cNvSpPr/>
          <p:nvPr/>
        </p:nvSpPr>
        <p:spPr bwMode="auto">
          <a:xfrm>
            <a:off x="2648744" y="2132856"/>
            <a:ext cx="72008" cy="282515"/>
          </a:xfrm>
          <a:prstGeom prst="rightBrac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3" name="テキスト ボックス 12"/>
          <p:cNvSpPr txBox="1"/>
          <p:nvPr/>
        </p:nvSpPr>
        <p:spPr>
          <a:xfrm>
            <a:off x="2899028" y="2215897"/>
            <a:ext cx="2845779" cy="276999"/>
          </a:xfrm>
          <a:prstGeom prst="rect">
            <a:avLst/>
          </a:prstGeom>
          <a:noFill/>
        </p:spPr>
        <p:txBody>
          <a:bodyPr wrap="none" rtlCol="0">
            <a:spAutoFit/>
          </a:bodyPr>
          <a:lstStyle/>
          <a:p>
            <a:pPr algn="l"/>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データファイルのパス情報</a:t>
            </a:r>
            <a:r>
              <a:rPr kumimoji="1"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“data.csv”</a:t>
            </a:r>
            <a:endPar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右中かっこ 13"/>
          <p:cNvSpPr/>
          <p:nvPr/>
        </p:nvSpPr>
        <p:spPr bwMode="auto">
          <a:xfrm>
            <a:off x="2648744" y="2636912"/>
            <a:ext cx="72008" cy="2232248"/>
          </a:xfrm>
          <a:prstGeom prst="rightBrac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5" name="テキスト ボックス 14"/>
          <p:cNvSpPr txBox="1"/>
          <p:nvPr/>
        </p:nvSpPr>
        <p:spPr>
          <a:xfrm>
            <a:off x="2921675" y="3277433"/>
            <a:ext cx="3349250" cy="1015663"/>
          </a:xfrm>
          <a:prstGeom prst="rect">
            <a:avLst/>
          </a:prstGeom>
          <a:noFill/>
        </p:spPr>
        <p:txBody>
          <a:bodyPr wrap="none" rtlCol="0">
            <a:spAutoFit/>
          </a:bodyPr>
          <a:lstStyle/>
          <a:p>
            <a:pPr algn="l"/>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カラム定義</a:t>
            </a:r>
            <a:b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カラム</a:t>
            </a:r>
            <a:r>
              <a:rPr kumimoji="1"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var1</a:t>
            </a:r>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」という名前の文字列情報</a:t>
            </a:r>
          </a:p>
          <a:p>
            <a:pPr algn="l"/>
            <a:r>
              <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カラム</a:t>
            </a:r>
            <a:r>
              <a:rPr kumimoji="1"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var2</a:t>
            </a:r>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という名前</a:t>
            </a:r>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の整数情報</a:t>
            </a:r>
          </a:p>
          <a:p>
            <a:pPr algn="l"/>
            <a:r>
              <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カラム</a:t>
            </a:r>
            <a:r>
              <a:rPr kumimoji="1"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var2</a:t>
            </a:r>
            <a:r>
              <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」という名前の数値情報</a:t>
            </a:r>
          </a:p>
          <a:p>
            <a:pPr algn="l"/>
            <a:endPar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41594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表形式データに関する参考企画 </a:t>
            </a:r>
            <a:r>
              <a:rPr lang="en-US" altLang="ja-JP" dirty="0" smtClean="0"/>
              <a:t>(3/3</a:t>
            </a:r>
            <a:r>
              <a:rPr lang="en-US" altLang="ja-JP" dirty="0"/>
              <a:t>: </a:t>
            </a:r>
            <a:r>
              <a:rPr kumimoji="1" lang="en-US" altLang="ja-JP" dirty="0" smtClean="0"/>
              <a:t>Linked CSV)</a:t>
            </a:r>
            <a:endParaRPr kumimoji="1" lang="ja-JP" altLang="en-US" dirty="0"/>
          </a:p>
        </p:txBody>
      </p:sp>
      <p:sp>
        <p:nvSpPr>
          <p:cNvPr id="3" name="コンテンツ プレースホルダー 2"/>
          <p:cNvSpPr>
            <a:spLocks noGrp="1"/>
          </p:cNvSpPr>
          <p:nvPr>
            <p:ph idx="1"/>
          </p:nvPr>
        </p:nvSpPr>
        <p:spPr>
          <a:xfrm>
            <a:off x="351414" y="1143000"/>
            <a:ext cx="9146415" cy="5382344"/>
          </a:xfrm>
        </p:spPr>
        <p:txBody>
          <a:bodyPr>
            <a:normAutofit fontScale="92500" lnSpcReduction="10000"/>
          </a:bodyPr>
          <a:lstStyle/>
          <a:p>
            <a:r>
              <a:rPr kumimoji="1" lang="en-US" altLang="ja-JP" dirty="0" smtClean="0"/>
              <a:t>Linked CSV</a:t>
            </a:r>
            <a:r>
              <a:rPr kumimoji="1" lang="en-US" altLang="ja-JP" baseline="30000" dirty="0" smtClean="0"/>
              <a:t>(*5)</a:t>
            </a:r>
            <a:r>
              <a:rPr kumimoji="1" lang="ja-JP" altLang="en-US" dirty="0" smtClean="0"/>
              <a:t>の概要</a:t>
            </a:r>
          </a:p>
          <a:p>
            <a:pPr lvl="1"/>
            <a:r>
              <a:rPr kumimoji="1" lang="en-US" altLang="ja-JP" dirty="0" smtClean="0"/>
              <a:t>RDF</a:t>
            </a:r>
            <a:r>
              <a:rPr kumimoji="1" lang="ja-JP" altLang="en-US" dirty="0" smtClean="0"/>
              <a:t>化を意識した</a:t>
            </a:r>
            <a:r>
              <a:rPr kumimoji="1" lang="en-US" altLang="ja-JP" dirty="0" smtClean="0"/>
              <a:t>CSV</a:t>
            </a:r>
            <a:r>
              <a:rPr kumimoji="1" lang="ja-JP" altLang="en-US" dirty="0" smtClean="0"/>
              <a:t>データを記述フォーマットを規定しようとしている。</a:t>
            </a:r>
          </a:p>
          <a:p>
            <a:pPr lvl="2"/>
            <a:r>
              <a:rPr kumimoji="1" lang="ja-JP" altLang="en-US" dirty="0" smtClean="0"/>
              <a:t>ヘッダとデータ本体の間にメタ情報（</a:t>
            </a:r>
            <a:r>
              <a:rPr kumimoji="1" lang="en-US" altLang="ja-JP" dirty="0" smtClean="0"/>
              <a:t>type</a:t>
            </a:r>
            <a:r>
              <a:rPr kumimoji="1" lang="ja-JP" altLang="en-US" dirty="0" err="1" smtClean="0"/>
              <a:t>、</a:t>
            </a:r>
            <a:r>
              <a:rPr kumimoji="1" lang="en-US" altLang="ja-JP" dirty="0" smtClean="0"/>
              <a:t>see</a:t>
            </a:r>
            <a:r>
              <a:rPr kumimoji="1" lang="ja-JP" altLang="en-US" dirty="0" err="1" smtClean="0"/>
              <a:t>、</a:t>
            </a:r>
            <a:r>
              <a:rPr kumimoji="1" lang="en-US" altLang="ja-JP" dirty="0" err="1" smtClean="0"/>
              <a:t>lang</a:t>
            </a:r>
            <a:r>
              <a:rPr kumimoji="1" lang="ja-JP" altLang="en-US" dirty="0" smtClean="0"/>
              <a:t>など）を記述する。</a:t>
            </a:r>
          </a:p>
          <a:p>
            <a:pPr lvl="2"/>
            <a:r>
              <a:rPr kumimoji="1" lang="ja-JP" altLang="en-US" dirty="0" smtClean="0"/>
              <a:t>記述例（可読性を確保するために</a:t>
            </a:r>
            <a:r>
              <a:rPr kumimoji="1" lang="en-US" altLang="ja-JP" dirty="0" smtClean="0"/>
              <a:t>CSV</a:t>
            </a:r>
            <a:r>
              <a:rPr kumimoji="1" lang="ja-JP" altLang="en-US" dirty="0" smtClean="0"/>
              <a:t>データを表形式で示す）</a:t>
            </a:r>
            <a:br>
              <a:rPr kumimoji="1" lang="ja-JP" altLang="en-US" dirty="0" smtClean="0"/>
            </a:br>
            <a:endParaRPr kumimoji="1" lang="ja-JP" altLang="en-US" dirty="0" smtClean="0"/>
          </a:p>
          <a:p>
            <a:pPr lvl="2"/>
            <a:endParaRPr lang="ja-JP" altLang="en-US" dirty="0"/>
          </a:p>
          <a:p>
            <a:pPr lvl="2"/>
            <a:endParaRPr kumimoji="1" lang="ja-JP" altLang="en-US" dirty="0" smtClean="0"/>
          </a:p>
          <a:p>
            <a:pPr lvl="2"/>
            <a:endParaRPr lang="ja-JP" altLang="en-US" dirty="0"/>
          </a:p>
          <a:p>
            <a:pPr lvl="2"/>
            <a:endParaRPr kumimoji="1" lang="ja-JP" altLang="en-US" dirty="0" smtClean="0"/>
          </a:p>
          <a:p>
            <a:pPr lvl="2"/>
            <a:endParaRPr lang="ja-JP" altLang="en-US" dirty="0"/>
          </a:p>
          <a:p>
            <a:pPr lvl="2"/>
            <a:endParaRPr kumimoji="1" lang="ja-JP" altLang="en-US" dirty="0" smtClean="0"/>
          </a:p>
          <a:p>
            <a:pPr lvl="2"/>
            <a:endParaRPr lang="ja-JP" altLang="en-US" dirty="0"/>
          </a:p>
          <a:p>
            <a:pPr lvl="2"/>
            <a:endParaRPr kumimoji="1" lang="ja-JP" altLang="en-US" dirty="0" smtClean="0"/>
          </a:p>
          <a:p>
            <a:pPr lvl="2"/>
            <a:endParaRPr lang="ja-JP" altLang="en-US" dirty="0"/>
          </a:p>
          <a:p>
            <a:pPr lvl="2"/>
            <a:endParaRPr kumimoji="1" lang="ja-JP" altLang="en-US" dirty="0" smtClean="0"/>
          </a:p>
          <a:p>
            <a:pPr lvl="2"/>
            <a:endParaRPr lang="ja-JP" altLang="en-US" dirty="0"/>
          </a:p>
          <a:p>
            <a:pPr lvl="2"/>
            <a:endParaRPr kumimoji="1" lang="ja-JP" altLang="en-US" dirty="0" smtClean="0"/>
          </a:p>
          <a:p>
            <a:pPr lvl="1"/>
            <a:endParaRPr kumimoji="1" lang="ja-JP" altLang="en-US" dirty="0" smtClean="0"/>
          </a:p>
          <a:p>
            <a:pPr lvl="2"/>
            <a:endParaRPr kumimoji="1" lang="ja-JP" altLang="en-US" dirty="0" smtClean="0"/>
          </a:p>
          <a:p>
            <a:pPr lvl="2"/>
            <a:endParaRPr kumimoji="1" lang="ja-JP" altLang="en-US" dirty="0" smtClean="0"/>
          </a:p>
          <a:p>
            <a:pPr lvl="1"/>
            <a:r>
              <a:rPr kumimoji="1" lang="ja-JP" altLang="en-US" dirty="0" smtClean="0"/>
              <a:t>ただし、</a:t>
            </a:r>
            <a:r>
              <a:rPr lang="ja-JP" altLang="en-US" dirty="0"/>
              <a:t>厳密には</a:t>
            </a:r>
            <a:r>
              <a:rPr kumimoji="1" lang="ja-JP" altLang="en-US" dirty="0" smtClean="0"/>
              <a:t>この記法は</a:t>
            </a:r>
            <a:r>
              <a:rPr lang="en-US" altLang="ja-JP" dirty="0" smtClean="0"/>
              <a:t>RFC4180</a:t>
            </a:r>
            <a:r>
              <a:rPr lang="ja-JP" altLang="en-US" dirty="0" smtClean="0"/>
              <a:t>に準拠していない</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9</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2283486712"/>
              </p:ext>
            </p:extLst>
          </p:nvPr>
        </p:nvGraphicFramePr>
        <p:xfrm>
          <a:off x="1064568" y="2349830"/>
          <a:ext cx="8640960" cy="1645920"/>
        </p:xfrm>
        <a:graphic>
          <a:graphicData uri="http://schemas.openxmlformats.org/drawingml/2006/table">
            <a:tbl>
              <a:tblPr firstRow="1" bandRow="1">
                <a:tableStyleId>{5C22544A-7EE6-4342-B048-85BDC9FD1C3A}</a:tableStyleId>
              </a:tblPr>
              <a:tblGrid>
                <a:gridCol w="1061171"/>
                <a:gridCol w="2971277"/>
                <a:gridCol w="720080"/>
                <a:gridCol w="3888432"/>
              </a:tblGrid>
              <a:tr h="139463">
                <a:tc>
                  <a:txBody>
                    <a:bodyPr/>
                    <a:lstStyle/>
                    <a:p>
                      <a:r>
                        <a:rPr kumimoji="1" lang="en-US" altLang="ja-JP" sz="1200" dirty="0" smtClean="0">
                          <a:latin typeface="+mj-lt"/>
                        </a:rPr>
                        <a:t>#</a:t>
                      </a:r>
                      <a:endParaRPr kumimoji="1" lang="ja-JP" altLang="en-US" sz="1200" dirty="0">
                        <a:latin typeface="+mj-lt"/>
                      </a:endParaRPr>
                    </a:p>
                  </a:txBody>
                  <a:tcPr/>
                </a:tc>
                <a:tc>
                  <a:txBody>
                    <a:bodyPr/>
                    <a:lstStyle/>
                    <a:p>
                      <a:r>
                        <a:rPr kumimoji="1" lang="en-US" altLang="ja-JP" sz="1200" dirty="0" smtClean="0">
                          <a:latin typeface="+mj-lt"/>
                        </a:rPr>
                        <a:t>country</a:t>
                      </a:r>
                      <a:endParaRPr kumimoji="1" lang="ja-JP" altLang="en-US" sz="1200" dirty="0">
                        <a:latin typeface="+mj-lt"/>
                      </a:endParaRPr>
                    </a:p>
                  </a:txBody>
                  <a:tcPr/>
                </a:tc>
                <a:tc>
                  <a:txBody>
                    <a:bodyPr/>
                    <a:lstStyle/>
                    <a:p>
                      <a:r>
                        <a:rPr kumimoji="1" lang="en-US" altLang="ja-JP" sz="1200" dirty="0" smtClean="0">
                          <a:latin typeface="+mj-lt"/>
                        </a:rPr>
                        <a:t>year</a:t>
                      </a:r>
                      <a:endParaRPr kumimoji="1" lang="ja-JP" altLang="en-US" sz="1200" dirty="0">
                        <a:latin typeface="+mj-lt"/>
                      </a:endParaRPr>
                    </a:p>
                  </a:txBody>
                  <a:tcPr/>
                </a:tc>
                <a:tc>
                  <a:txBody>
                    <a:bodyPr/>
                    <a:lstStyle/>
                    <a:p>
                      <a:r>
                        <a:rPr kumimoji="1" lang="en-US" altLang="ja-JP" sz="1200" dirty="0" smtClean="0">
                          <a:latin typeface="+mj-lt"/>
                        </a:rPr>
                        <a:t>population</a:t>
                      </a:r>
                      <a:endParaRPr kumimoji="1" lang="ja-JP" altLang="en-US" sz="1200" dirty="0">
                        <a:latin typeface="+mj-lt"/>
                      </a:endParaRPr>
                    </a:p>
                  </a:txBody>
                  <a:tcPr/>
                </a:tc>
              </a:tr>
              <a:tr h="139463">
                <a:tc>
                  <a:txBody>
                    <a:bodyPr/>
                    <a:lstStyle/>
                    <a:p>
                      <a:r>
                        <a:rPr kumimoji="1" lang="en-US" altLang="ja-JP" sz="1200" dirty="0" smtClean="0">
                          <a:latin typeface="+mj-lt"/>
                        </a:rPr>
                        <a:t>type</a:t>
                      </a:r>
                      <a:endParaRPr kumimoji="1" lang="ja-JP" altLang="en-US" sz="1200" dirty="0">
                        <a:latin typeface="+mj-lt"/>
                      </a:endParaRPr>
                    </a:p>
                  </a:txBody>
                  <a:tcPr/>
                </a:tc>
                <a:tc>
                  <a:txBody>
                    <a:bodyPr/>
                    <a:lstStyle/>
                    <a:p>
                      <a:r>
                        <a:rPr kumimoji="1" lang="en-US" altLang="ja-JP" sz="1200" dirty="0" err="1" smtClean="0">
                          <a:latin typeface="+mj-lt"/>
                        </a:rPr>
                        <a:t>url</a:t>
                      </a:r>
                      <a:endParaRPr kumimoji="1" lang="ja-JP" altLang="en-US" sz="1200" dirty="0">
                        <a:latin typeface="+mj-lt"/>
                      </a:endParaRPr>
                    </a:p>
                  </a:txBody>
                  <a:tcPr/>
                </a:tc>
                <a:tc>
                  <a:txBody>
                    <a:bodyPr/>
                    <a:lstStyle/>
                    <a:p>
                      <a:r>
                        <a:rPr kumimoji="1" lang="en-US" altLang="ja-JP" sz="1200" dirty="0" smtClean="0">
                          <a:latin typeface="+mj-lt"/>
                        </a:rPr>
                        <a:t>time</a:t>
                      </a:r>
                      <a:endParaRPr kumimoji="1" lang="ja-JP" altLang="en-US" sz="1200" dirty="0">
                        <a:latin typeface="+mj-lt"/>
                      </a:endParaRPr>
                    </a:p>
                  </a:txBody>
                  <a:tcPr/>
                </a:tc>
                <a:tc>
                  <a:txBody>
                    <a:bodyPr/>
                    <a:lstStyle/>
                    <a:p>
                      <a:r>
                        <a:rPr kumimoji="1" lang="en-US" altLang="ja-JP" sz="1200" dirty="0" smtClean="0">
                          <a:latin typeface="+mj-lt"/>
                        </a:rPr>
                        <a:t>integer</a:t>
                      </a:r>
                      <a:endParaRPr kumimoji="1" lang="ja-JP" altLang="en-US" sz="1200" dirty="0">
                        <a:latin typeface="+mj-lt"/>
                      </a:endParaRPr>
                    </a:p>
                  </a:txBody>
                  <a:tcPr/>
                </a:tc>
              </a:tr>
              <a:tr h="139463">
                <a:tc>
                  <a:txBody>
                    <a:bodyPr/>
                    <a:lstStyle/>
                    <a:p>
                      <a:r>
                        <a:rPr kumimoji="1" lang="en-US" altLang="ja-JP" sz="1200" dirty="0" smtClean="0">
                          <a:latin typeface="+mj-lt"/>
                        </a:rPr>
                        <a:t>meta</a:t>
                      </a:r>
                      <a:endParaRPr kumimoji="1" lang="ja-JP" altLang="en-US" sz="1200" dirty="0">
                        <a:latin typeface="+mj-lt"/>
                      </a:endParaRPr>
                    </a:p>
                  </a:txBody>
                  <a:tcPr/>
                </a:tc>
                <a:tc>
                  <a:txBody>
                    <a:bodyPr/>
                    <a:lstStyle/>
                    <a:p>
                      <a:r>
                        <a:rPr kumimoji="1" lang="en-US" altLang="ja-JP" sz="1200" dirty="0" smtClean="0">
                          <a:latin typeface="+mj-lt"/>
                        </a:rPr>
                        <a:t>index</a:t>
                      </a:r>
                      <a:endParaRPr kumimoji="1" lang="ja-JP" altLang="en-US" sz="1200" dirty="0">
                        <a:latin typeface="+mj-lt"/>
                      </a:endParaRPr>
                    </a:p>
                  </a:txBody>
                  <a:tcPr/>
                </a:tc>
                <a:tc>
                  <a:txBody>
                    <a:bodyPr/>
                    <a:lstStyle/>
                    <a:p>
                      <a:r>
                        <a:rPr kumimoji="1" lang="en-US" altLang="ja-JP" sz="1200" dirty="0" err="1" smtClean="0">
                          <a:latin typeface="+mj-lt"/>
                        </a:rPr>
                        <a:t>url</a:t>
                      </a:r>
                      <a:endParaRPr kumimoji="1" lang="ja-JP" altLang="en-US" sz="1200" dirty="0">
                        <a:latin typeface="+mj-lt"/>
                      </a:endParaRPr>
                    </a:p>
                  </a:txBody>
                  <a:tcPr/>
                </a:tc>
                <a:tc>
                  <a:txBody>
                    <a:bodyPr/>
                    <a:lstStyle/>
                    <a:p>
                      <a:r>
                        <a:rPr kumimoji="1" lang="en-US" altLang="ja-JP" sz="1200" dirty="0" smtClean="0">
                          <a:latin typeface="+mj-lt"/>
                        </a:rPr>
                        <a:t>/populations</a:t>
                      </a:r>
                      <a:endParaRPr kumimoji="1" lang="ja-JP" altLang="en-US" sz="1200" dirty="0">
                        <a:latin typeface="+mj-lt"/>
                      </a:endParaRPr>
                    </a:p>
                  </a:txBody>
                  <a:tcPr/>
                </a:tc>
              </a:tr>
              <a:tr h="197860">
                <a:tc>
                  <a:txBody>
                    <a:bodyPr/>
                    <a:lstStyle/>
                    <a:p>
                      <a:r>
                        <a:rPr kumimoji="1" lang="en-US" altLang="ja-JP" sz="1200" dirty="0" smtClean="0">
                          <a:latin typeface="+mj-lt"/>
                        </a:rPr>
                        <a:t>meta</a:t>
                      </a:r>
                      <a:endParaRPr kumimoji="1" lang="ja-JP" altLang="en-US" sz="1200" dirty="0">
                        <a:latin typeface="+mj-lt"/>
                      </a:endParaRPr>
                    </a:p>
                  </a:txBody>
                  <a:tcPr/>
                </a:tc>
                <a:tc>
                  <a:txBody>
                    <a:bodyPr/>
                    <a:lstStyle/>
                    <a:p>
                      <a:r>
                        <a:rPr kumimoji="1" lang="en-US" altLang="ja-JP" sz="1200" dirty="0" smtClean="0">
                          <a:latin typeface="+mj-lt"/>
                        </a:rPr>
                        <a:t>license</a:t>
                      </a:r>
                      <a:endParaRPr kumimoji="1" lang="ja-JP" altLang="en-US" sz="1200" dirty="0">
                        <a:latin typeface="+mj-lt"/>
                      </a:endParaRPr>
                    </a:p>
                  </a:txBody>
                  <a:tcPr/>
                </a:tc>
                <a:tc>
                  <a:txBody>
                    <a:bodyPr/>
                    <a:lstStyle/>
                    <a:p>
                      <a:r>
                        <a:rPr kumimoji="1" lang="en-US" altLang="ja-JP" sz="1200" dirty="0" err="1" smtClean="0">
                          <a:latin typeface="+mj-lt"/>
                        </a:rPr>
                        <a:t>url</a:t>
                      </a:r>
                      <a:endParaRPr kumimoji="1" lang="ja-JP" altLang="en-US" sz="1200" dirty="0">
                        <a:latin typeface="+mj-lt"/>
                      </a:endParaRPr>
                    </a:p>
                  </a:txBody>
                  <a:tcPr/>
                </a:tc>
                <a:tc>
                  <a:txBody>
                    <a:bodyPr/>
                    <a:lstStyle/>
                    <a:p>
                      <a:r>
                        <a:rPr kumimoji="1" lang="en-US" altLang="ja-JP" sz="1200" dirty="0" smtClean="0">
                          <a:latin typeface="+mj-lt"/>
                        </a:rPr>
                        <a:t>http://creativecommons.org/publicdomain/mark/1.0/</a:t>
                      </a:r>
                      <a:endParaRPr kumimoji="1" lang="ja-JP" altLang="en-US" sz="1200" dirty="0">
                        <a:latin typeface="+mj-lt"/>
                      </a:endParaRPr>
                    </a:p>
                  </a:txBody>
                  <a:tcPr/>
                </a:tc>
              </a:tr>
              <a:tr h="139463">
                <a:tc>
                  <a:txBody>
                    <a:bodyPr/>
                    <a:lstStyle/>
                    <a:p>
                      <a:endParaRPr kumimoji="1" lang="ja-JP" altLang="en-US" sz="1200" dirty="0">
                        <a:latin typeface="+mj-lt"/>
                      </a:endParaRPr>
                    </a:p>
                  </a:txBody>
                  <a:tcPr/>
                </a:tc>
                <a:tc>
                  <a:txBody>
                    <a:bodyPr/>
                    <a:lstStyle/>
                    <a:p>
                      <a:r>
                        <a:rPr kumimoji="1" lang="en-US" altLang="ja-JP" sz="1200" dirty="0" smtClean="0">
                          <a:latin typeface="+mj-lt"/>
                        </a:rPr>
                        <a:t>http://en.wikipedia.org/wiki/Afganistan</a:t>
                      </a:r>
                      <a:endParaRPr kumimoji="1" lang="ja-JP" altLang="en-US" sz="1200" dirty="0">
                        <a:latin typeface="+mj-lt"/>
                      </a:endParaRPr>
                    </a:p>
                  </a:txBody>
                  <a:tcPr/>
                </a:tc>
                <a:tc>
                  <a:txBody>
                    <a:bodyPr/>
                    <a:lstStyle/>
                    <a:p>
                      <a:r>
                        <a:rPr kumimoji="1" lang="en-US" altLang="ja-JP" sz="1200" dirty="0" smtClean="0">
                          <a:latin typeface="+mj-lt"/>
                        </a:rPr>
                        <a:t>1960</a:t>
                      </a:r>
                      <a:endParaRPr kumimoji="1" lang="ja-JP" altLang="en-US" sz="1200" dirty="0">
                        <a:latin typeface="+mj-lt"/>
                      </a:endParaRPr>
                    </a:p>
                  </a:txBody>
                  <a:tcPr/>
                </a:tc>
                <a:tc>
                  <a:txBody>
                    <a:bodyPr/>
                    <a:lstStyle/>
                    <a:p>
                      <a:r>
                        <a:rPr kumimoji="1" lang="en-US" altLang="ja-JP" sz="1200" dirty="0" smtClean="0">
                          <a:latin typeface="+mj-lt"/>
                        </a:rPr>
                        <a:t>9616353</a:t>
                      </a:r>
                      <a:endParaRPr kumimoji="1" lang="ja-JP" altLang="en-US" sz="1200" dirty="0">
                        <a:latin typeface="+mj-lt"/>
                      </a:endParaRPr>
                    </a:p>
                  </a:txBody>
                  <a:tcPr/>
                </a:tc>
              </a:tr>
              <a:tr h="139463">
                <a:tc>
                  <a:txBody>
                    <a:bodyPr/>
                    <a:lstStyle/>
                    <a:p>
                      <a:endParaRPr kumimoji="1" lang="ja-JP" altLang="en-US" sz="1200" dirty="0">
                        <a:latin typeface="+mj-lt"/>
                      </a:endParaRPr>
                    </a:p>
                  </a:txBody>
                  <a:tcPr/>
                </a:tc>
                <a:tc>
                  <a:txBody>
                    <a:bodyPr/>
                    <a:lstStyle/>
                    <a:p>
                      <a:r>
                        <a:rPr kumimoji="1" lang="en-US" altLang="ja-JP" sz="1200" dirty="0" smtClean="0">
                          <a:latin typeface="+mj-lt"/>
                        </a:rPr>
                        <a:t>http://en.wikipedia.org/wiki/Afganistan</a:t>
                      </a:r>
                      <a:endParaRPr kumimoji="1" lang="ja-JP" altLang="en-US" sz="1200" dirty="0">
                        <a:latin typeface="+mj-lt"/>
                      </a:endParaRPr>
                    </a:p>
                  </a:txBody>
                  <a:tcPr/>
                </a:tc>
                <a:tc>
                  <a:txBody>
                    <a:bodyPr/>
                    <a:lstStyle/>
                    <a:p>
                      <a:r>
                        <a:rPr kumimoji="1" lang="en-US" altLang="ja-JP" sz="1200" dirty="0" smtClean="0">
                          <a:latin typeface="+mj-lt"/>
                        </a:rPr>
                        <a:t>1961</a:t>
                      </a:r>
                      <a:endParaRPr kumimoji="1" lang="ja-JP" altLang="en-US" sz="1200" dirty="0">
                        <a:latin typeface="+mj-lt"/>
                      </a:endParaRPr>
                    </a:p>
                  </a:txBody>
                  <a:tcPr/>
                </a:tc>
                <a:tc>
                  <a:txBody>
                    <a:bodyPr/>
                    <a:lstStyle/>
                    <a:p>
                      <a:r>
                        <a:rPr kumimoji="1" lang="en-US" altLang="ja-JP" sz="1200" dirty="0" smtClean="0">
                          <a:latin typeface="+mj-lt"/>
                        </a:rPr>
                        <a:t>9799379</a:t>
                      </a:r>
                      <a:endParaRPr kumimoji="1" lang="ja-JP" altLang="en-US" sz="1200" dirty="0">
                        <a:latin typeface="+mj-lt"/>
                      </a:endParaRPr>
                    </a:p>
                  </a:txBody>
                  <a:tcPr/>
                </a:tc>
              </a:tr>
            </a:tbl>
          </a:graphicData>
        </a:graphic>
      </p:graphicFrame>
      <p:sp>
        <p:nvSpPr>
          <p:cNvPr id="6" name="テキスト ボックス 5"/>
          <p:cNvSpPr txBox="1"/>
          <p:nvPr/>
        </p:nvSpPr>
        <p:spPr>
          <a:xfrm>
            <a:off x="1352600" y="4113654"/>
            <a:ext cx="4376967" cy="2123658"/>
          </a:xfrm>
          <a:prstGeom prst="rect">
            <a:avLst/>
          </a:prstGeom>
          <a:noFill/>
        </p:spPr>
        <p:txBody>
          <a:bodyPr wrap="none" rtlCol="0">
            <a:spAutoFit/>
          </a:bodyPr>
          <a:lstStyle/>
          <a:p>
            <a:pPr algn="l"/>
            <a:r>
              <a:rPr kumimoji="1" lang="en-US" altLang="ja-JP" sz="1200" dirty="0">
                <a:solidFill>
                  <a:schemeClr val="bg2"/>
                </a:solidFill>
                <a:latin typeface="+mj-lt"/>
                <a:ea typeface="ヒラギノ角ゴ ProN W6"/>
                <a:cs typeface="ヒラギノ角ゴ ProN W6"/>
              </a:rPr>
              <a:t>@prefix </a:t>
            </a:r>
            <a:r>
              <a:rPr kumimoji="1" lang="en-US" altLang="ja-JP" sz="1200" dirty="0" err="1">
                <a:solidFill>
                  <a:schemeClr val="bg2"/>
                </a:solidFill>
                <a:latin typeface="+mj-lt"/>
                <a:ea typeface="ヒラギノ角ゴ ProN W6"/>
                <a:cs typeface="ヒラギノ角ゴ ProN W6"/>
              </a:rPr>
              <a:t>xsd</a:t>
            </a:r>
            <a:r>
              <a:rPr kumimoji="1" lang="en-US" altLang="ja-JP" sz="1200" dirty="0">
                <a:solidFill>
                  <a:schemeClr val="bg2"/>
                </a:solidFill>
                <a:latin typeface="+mj-lt"/>
                <a:ea typeface="ヒラギノ角ゴ ProN W6"/>
                <a:cs typeface="ヒラギノ角ゴ ProN W6"/>
              </a:rPr>
              <a:t>: &lt;http://www.w3.org/2001/XMLSchema#&gt;</a:t>
            </a:r>
          </a:p>
          <a:p>
            <a:pPr algn="l"/>
            <a:r>
              <a:rPr kumimoji="1" lang="en-US" altLang="ja-JP" sz="1200" dirty="0">
                <a:solidFill>
                  <a:schemeClr val="bg2"/>
                </a:solidFill>
                <a:latin typeface="+mj-lt"/>
                <a:ea typeface="ヒラギノ角ゴ ProN W6"/>
                <a:cs typeface="ヒラギノ角ゴ ProN W6"/>
              </a:rPr>
              <a:t>@prefix </a:t>
            </a:r>
            <a:r>
              <a:rPr kumimoji="1" lang="en-US" altLang="ja-JP" sz="1200" dirty="0" err="1">
                <a:solidFill>
                  <a:schemeClr val="bg2"/>
                </a:solidFill>
                <a:latin typeface="+mj-lt"/>
                <a:ea typeface="ヒラギノ角ゴ ProN W6"/>
                <a:cs typeface="ヒラギノ角ゴ ProN W6"/>
              </a:rPr>
              <a:t>rel</a:t>
            </a:r>
            <a:r>
              <a:rPr kumimoji="1" lang="en-US" altLang="ja-JP" sz="1200" dirty="0">
                <a:solidFill>
                  <a:schemeClr val="bg2"/>
                </a:solidFill>
                <a:latin typeface="+mj-lt"/>
                <a:ea typeface="ヒラギノ角ゴ ProN W6"/>
                <a:cs typeface="ヒラギノ角ゴ ProN W6"/>
              </a:rPr>
              <a:t>: &lt;http://www.iana.org/assignments/relation/&gt;</a:t>
            </a:r>
          </a:p>
          <a:p>
            <a:pPr algn="l"/>
            <a:r>
              <a:rPr kumimoji="1" lang="en-US" altLang="ja-JP" sz="1200" dirty="0">
                <a:solidFill>
                  <a:schemeClr val="bg2"/>
                </a:solidFill>
                <a:latin typeface="+mj-lt"/>
                <a:ea typeface="ヒラギノ角ゴ ProN W6"/>
                <a:cs typeface="ヒラギノ角ゴ ProN W6"/>
              </a:rPr>
              <a:t>@prefix : &lt;http://example.org/af-population#&gt;</a:t>
            </a:r>
          </a:p>
          <a:p>
            <a:pPr algn="l"/>
            <a:endParaRPr kumimoji="1" lang="en-US" altLang="ja-JP" sz="1200" dirty="0">
              <a:solidFill>
                <a:schemeClr val="bg2"/>
              </a:solidFill>
              <a:latin typeface="+mj-lt"/>
              <a:ea typeface="ヒラギノ角ゴ ProN W6"/>
              <a:cs typeface="ヒラギノ角ゴ ProN W6"/>
            </a:endParaRPr>
          </a:p>
          <a:p>
            <a:pPr algn="l"/>
            <a:r>
              <a:rPr kumimoji="1" lang="en-US" altLang="ja-JP" sz="1200" dirty="0">
                <a:solidFill>
                  <a:schemeClr val="bg2"/>
                </a:solidFill>
                <a:latin typeface="+mj-lt"/>
                <a:ea typeface="ヒラギノ角ゴ ProN W6"/>
                <a:cs typeface="ヒラギノ角ゴ ProN W6"/>
              </a:rPr>
              <a:t>&lt;&gt;</a:t>
            </a:r>
          </a:p>
          <a:p>
            <a:pPr algn="l"/>
            <a:r>
              <a:rPr kumimoji="1" lang="en-US" altLang="ja-JP" sz="1200" dirty="0">
                <a:solidFill>
                  <a:schemeClr val="bg2"/>
                </a:solidFill>
                <a:latin typeface="+mj-lt"/>
                <a:ea typeface="ヒラギノ角ゴ ProN W6"/>
                <a:cs typeface="ヒラギノ角ゴ ProN W6"/>
              </a:rPr>
              <a:t>  </a:t>
            </a:r>
            <a:r>
              <a:rPr kumimoji="1" lang="en-US" altLang="ja-JP" sz="1200" dirty="0" err="1">
                <a:solidFill>
                  <a:schemeClr val="bg2"/>
                </a:solidFill>
                <a:latin typeface="+mj-lt"/>
                <a:ea typeface="ヒラギノ角ゴ ProN W6"/>
                <a:cs typeface="ヒラギノ角ゴ ProN W6"/>
              </a:rPr>
              <a:t>rel:describedby</a:t>
            </a:r>
            <a:r>
              <a:rPr kumimoji="1" lang="en-US" altLang="ja-JP" sz="1200" dirty="0">
                <a:solidFill>
                  <a:schemeClr val="bg2"/>
                </a:solidFill>
                <a:latin typeface="+mj-lt"/>
                <a:ea typeface="ヒラギノ角ゴ ProN W6"/>
                <a:cs typeface="ヒラギノ角ゴ ProN W6"/>
              </a:rPr>
              <a:t> </a:t>
            </a:r>
          </a:p>
          <a:p>
            <a:pPr algn="l"/>
            <a:r>
              <a:rPr kumimoji="1" lang="en-US" altLang="ja-JP" sz="1200" dirty="0">
                <a:solidFill>
                  <a:schemeClr val="bg2"/>
                </a:solidFill>
                <a:latin typeface="+mj-lt"/>
                <a:ea typeface="ヒラギノ角ゴ ProN W6"/>
                <a:cs typeface="ヒラギノ角ゴ ProN W6"/>
              </a:rPr>
              <a:t>    &lt;http://example.org/af-population#row:1&gt;, </a:t>
            </a:r>
          </a:p>
          <a:p>
            <a:pPr algn="l"/>
            <a:r>
              <a:rPr kumimoji="1" lang="en-US" altLang="ja-JP" sz="1200" dirty="0">
                <a:solidFill>
                  <a:schemeClr val="bg2"/>
                </a:solidFill>
                <a:latin typeface="+mj-lt"/>
                <a:ea typeface="ヒラギノ角ゴ ProN W6"/>
                <a:cs typeface="ヒラギノ角ゴ ProN W6"/>
              </a:rPr>
              <a:t>    &lt;http://example.org/af-population#row:2&gt; ;</a:t>
            </a:r>
          </a:p>
          <a:p>
            <a:pPr algn="l"/>
            <a:r>
              <a:rPr kumimoji="1" lang="en-US" altLang="ja-JP" sz="1200" dirty="0">
                <a:solidFill>
                  <a:schemeClr val="bg2"/>
                </a:solidFill>
                <a:latin typeface="+mj-lt"/>
                <a:ea typeface="ヒラギノ角ゴ ProN W6"/>
                <a:cs typeface="ヒラギノ角ゴ ProN W6"/>
              </a:rPr>
              <a:t>  :index &lt;populations&gt; ;</a:t>
            </a:r>
          </a:p>
          <a:p>
            <a:pPr algn="l"/>
            <a:r>
              <a:rPr kumimoji="1" lang="en-US" altLang="ja-JP" sz="1200" dirty="0">
                <a:solidFill>
                  <a:schemeClr val="bg2"/>
                </a:solidFill>
                <a:latin typeface="+mj-lt"/>
                <a:ea typeface="ヒラギノ角ゴ ProN W6"/>
                <a:cs typeface="ヒラギノ角ゴ ProN W6"/>
              </a:rPr>
              <a:t>  :license &lt;http://creativecommons.org/publicdomain/mark/1.0/&gt; ;</a:t>
            </a:r>
          </a:p>
          <a:p>
            <a:pPr algn="l"/>
            <a:r>
              <a:rPr kumimoji="1" lang="en-US" altLang="ja-JP" sz="1200" dirty="0">
                <a:solidFill>
                  <a:schemeClr val="bg2"/>
                </a:solidFill>
                <a:latin typeface="+mj-lt"/>
                <a:ea typeface="ヒラギノ角ゴ ProN W6"/>
                <a:cs typeface="ヒラギノ角ゴ ProN W6"/>
              </a:rPr>
              <a:t>  </a:t>
            </a:r>
            <a:r>
              <a:rPr kumimoji="1" lang="en-US" altLang="ja-JP" sz="1200" dirty="0" smtClean="0">
                <a:solidFill>
                  <a:schemeClr val="bg2"/>
                </a:solidFill>
                <a:latin typeface="+mj-lt"/>
                <a:ea typeface="ヒラギノ角ゴ ProN W6"/>
                <a:cs typeface="ヒラギノ角ゴ ProN W6"/>
              </a:rPr>
              <a:t>.</a:t>
            </a:r>
            <a:endParaRPr kumimoji="1" lang="en-US" altLang="ja-JP" sz="1200" dirty="0">
              <a:solidFill>
                <a:schemeClr val="bg2"/>
              </a:solidFill>
              <a:latin typeface="+mj-lt"/>
              <a:ea typeface="ヒラギノ角ゴ ProN W6"/>
              <a:cs typeface="ヒラギノ角ゴ ProN W6"/>
            </a:endParaRPr>
          </a:p>
        </p:txBody>
      </p:sp>
      <p:sp>
        <p:nvSpPr>
          <p:cNvPr id="7" name="テキスト ボックス 6"/>
          <p:cNvSpPr txBox="1"/>
          <p:nvPr/>
        </p:nvSpPr>
        <p:spPr>
          <a:xfrm>
            <a:off x="202213" y="2359913"/>
            <a:ext cx="646331" cy="276999"/>
          </a:xfrm>
          <a:prstGeom prst="rect">
            <a:avLst/>
          </a:prstGeom>
          <a:noFill/>
        </p:spPr>
        <p:txBody>
          <a:bodyPr wrap="none" rtlCol="0">
            <a:spAutoFit/>
          </a:bodyPr>
          <a:lstStyle/>
          <a:p>
            <a:pPr algn="l"/>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ヘッダ</a:t>
            </a:r>
          </a:p>
        </p:txBody>
      </p:sp>
      <p:sp>
        <p:nvSpPr>
          <p:cNvPr id="8" name="テキスト ボックス 7"/>
          <p:cNvSpPr txBox="1"/>
          <p:nvPr/>
        </p:nvSpPr>
        <p:spPr>
          <a:xfrm>
            <a:off x="5729567" y="4159528"/>
            <a:ext cx="4028923" cy="1754326"/>
          </a:xfrm>
          <a:prstGeom prst="rect">
            <a:avLst/>
          </a:prstGeom>
          <a:noFill/>
        </p:spPr>
        <p:txBody>
          <a:bodyPr wrap="none" rtlCol="0">
            <a:spAutoFit/>
          </a:bodyPr>
          <a:lstStyle/>
          <a:p>
            <a:pPr algn="l"/>
            <a:r>
              <a:rPr kumimoji="1" lang="en-US" altLang="ja-JP" sz="1200" dirty="0" smtClean="0">
                <a:solidFill>
                  <a:schemeClr val="bg2"/>
                </a:solidFill>
                <a:latin typeface="+mj-lt"/>
                <a:ea typeface="ヒラギノ角ゴ ProN W6"/>
                <a:cs typeface="ヒラギノ角ゴ ProN W6"/>
              </a:rPr>
              <a:t>[ </a:t>
            </a:r>
            <a:r>
              <a:rPr kumimoji="1" lang="en-US" altLang="ja-JP" sz="1200" dirty="0" err="1">
                <a:solidFill>
                  <a:schemeClr val="bg2"/>
                </a:solidFill>
                <a:latin typeface="+mj-lt"/>
                <a:ea typeface="ヒラギノ角ゴ ProN W6"/>
                <a:cs typeface="ヒラギノ角ゴ ProN W6"/>
              </a:rPr>
              <a:t>rel:describedby</a:t>
            </a:r>
            <a:r>
              <a:rPr kumimoji="1" lang="en-US" altLang="ja-JP" sz="1200" dirty="0">
                <a:solidFill>
                  <a:schemeClr val="bg2"/>
                </a:solidFill>
                <a:latin typeface="+mj-lt"/>
                <a:ea typeface="ヒラギノ角ゴ ProN W6"/>
                <a:cs typeface="ヒラギノ角ゴ ProN W6"/>
              </a:rPr>
              <a:t> &lt;http://example.org/af-population#row:3&gt; ;</a:t>
            </a:r>
          </a:p>
          <a:p>
            <a:pPr algn="l"/>
            <a:r>
              <a:rPr kumimoji="1" lang="en-US" altLang="ja-JP" sz="1200" dirty="0">
                <a:solidFill>
                  <a:schemeClr val="bg2"/>
                </a:solidFill>
                <a:latin typeface="+mj-lt"/>
                <a:ea typeface="ヒラギノ角ゴ ProN W6"/>
                <a:cs typeface="ヒラギノ角ゴ ProN W6"/>
              </a:rPr>
              <a:t>  :country &lt;http://en.wikipedia.org/wiki/Afghanistan&gt; ;</a:t>
            </a:r>
          </a:p>
          <a:p>
            <a:pPr algn="l"/>
            <a:r>
              <a:rPr kumimoji="1" lang="en-US" altLang="ja-JP" sz="1200" dirty="0">
                <a:solidFill>
                  <a:schemeClr val="bg2"/>
                </a:solidFill>
                <a:latin typeface="+mj-lt"/>
                <a:ea typeface="ヒラギノ角ゴ ProN W6"/>
                <a:cs typeface="ヒラギノ角ゴ ProN W6"/>
              </a:rPr>
              <a:t>  :year "1960"^^</a:t>
            </a:r>
            <a:r>
              <a:rPr kumimoji="1" lang="en-US" altLang="ja-JP" sz="1200" dirty="0" err="1">
                <a:solidFill>
                  <a:schemeClr val="bg2"/>
                </a:solidFill>
                <a:latin typeface="+mj-lt"/>
                <a:ea typeface="ヒラギノ角ゴ ProN W6"/>
                <a:cs typeface="ヒラギノ角ゴ ProN W6"/>
              </a:rPr>
              <a:t>xsd:gYear</a:t>
            </a:r>
            <a:r>
              <a:rPr kumimoji="1" lang="en-US" altLang="ja-JP" sz="1200" dirty="0">
                <a:solidFill>
                  <a:schemeClr val="bg2"/>
                </a:solidFill>
                <a:latin typeface="+mj-lt"/>
                <a:ea typeface="ヒラギノ角ゴ ProN W6"/>
                <a:cs typeface="ヒラギノ角ゴ ProN W6"/>
              </a:rPr>
              <a:t> ;</a:t>
            </a:r>
          </a:p>
          <a:p>
            <a:pPr algn="l"/>
            <a:r>
              <a:rPr kumimoji="1" lang="en-US" altLang="ja-JP" sz="1200" dirty="0">
                <a:solidFill>
                  <a:schemeClr val="bg2"/>
                </a:solidFill>
                <a:latin typeface="+mj-lt"/>
                <a:ea typeface="ヒラギノ角ゴ ProN W6"/>
                <a:cs typeface="ヒラギノ角ゴ ProN W6"/>
              </a:rPr>
              <a:t>  :population 9616353 ]</a:t>
            </a:r>
          </a:p>
          <a:p>
            <a:pPr algn="l"/>
            <a:endParaRPr kumimoji="1" lang="en-US" altLang="ja-JP" sz="1200" dirty="0">
              <a:solidFill>
                <a:schemeClr val="bg2"/>
              </a:solidFill>
              <a:latin typeface="+mj-lt"/>
              <a:ea typeface="ヒラギノ角ゴ ProN W6"/>
              <a:cs typeface="ヒラギノ角ゴ ProN W6"/>
            </a:endParaRPr>
          </a:p>
          <a:p>
            <a:pPr algn="l"/>
            <a:r>
              <a:rPr kumimoji="1" lang="en-US" altLang="ja-JP" sz="1200" dirty="0">
                <a:solidFill>
                  <a:schemeClr val="bg2"/>
                </a:solidFill>
                <a:latin typeface="+mj-lt"/>
                <a:ea typeface="ヒラギノ角ゴ ProN W6"/>
                <a:cs typeface="ヒラギノ角ゴ ProN W6"/>
              </a:rPr>
              <a:t>[ </a:t>
            </a:r>
            <a:r>
              <a:rPr kumimoji="1" lang="en-US" altLang="ja-JP" sz="1200" dirty="0" err="1">
                <a:solidFill>
                  <a:schemeClr val="bg2"/>
                </a:solidFill>
                <a:latin typeface="+mj-lt"/>
                <a:ea typeface="ヒラギノ角ゴ ProN W6"/>
                <a:cs typeface="ヒラギノ角ゴ ProN W6"/>
              </a:rPr>
              <a:t>rel:describedby</a:t>
            </a:r>
            <a:r>
              <a:rPr kumimoji="1" lang="en-US" altLang="ja-JP" sz="1200" dirty="0">
                <a:solidFill>
                  <a:schemeClr val="bg2"/>
                </a:solidFill>
                <a:latin typeface="+mj-lt"/>
                <a:ea typeface="ヒラギノ角ゴ ProN W6"/>
                <a:cs typeface="ヒラギノ角ゴ ProN W6"/>
              </a:rPr>
              <a:t> &lt;http://example.org/af-population#row:4&gt; ;</a:t>
            </a:r>
          </a:p>
          <a:p>
            <a:pPr algn="l"/>
            <a:r>
              <a:rPr kumimoji="1" lang="en-US" altLang="ja-JP" sz="1200" dirty="0">
                <a:solidFill>
                  <a:schemeClr val="bg2"/>
                </a:solidFill>
                <a:latin typeface="+mj-lt"/>
                <a:ea typeface="ヒラギノ角ゴ ProN W6"/>
                <a:cs typeface="ヒラギノ角ゴ ProN W6"/>
              </a:rPr>
              <a:t>  :country &lt;http://en.wikipedia.org/wiki/Afghanistan&gt; ;</a:t>
            </a:r>
          </a:p>
          <a:p>
            <a:pPr algn="l"/>
            <a:r>
              <a:rPr kumimoji="1" lang="en-US" altLang="ja-JP" sz="1200" dirty="0">
                <a:solidFill>
                  <a:schemeClr val="bg2"/>
                </a:solidFill>
                <a:latin typeface="+mj-lt"/>
                <a:ea typeface="ヒラギノ角ゴ ProN W6"/>
                <a:cs typeface="ヒラギノ角ゴ ProN W6"/>
              </a:rPr>
              <a:t>  :year "1961"^^</a:t>
            </a:r>
            <a:r>
              <a:rPr kumimoji="1" lang="en-US" altLang="ja-JP" sz="1200" dirty="0" err="1">
                <a:solidFill>
                  <a:schemeClr val="bg2"/>
                </a:solidFill>
                <a:latin typeface="+mj-lt"/>
                <a:ea typeface="ヒラギノ角ゴ ProN W6"/>
                <a:cs typeface="ヒラギノ角ゴ ProN W6"/>
              </a:rPr>
              <a:t>xsd:gYear</a:t>
            </a:r>
            <a:r>
              <a:rPr kumimoji="1" lang="en-US" altLang="ja-JP" sz="1200" dirty="0">
                <a:solidFill>
                  <a:schemeClr val="bg2"/>
                </a:solidFill>
                <a:latin typeface="+mj-lt"/>
                <a:ea typeface="ヒラギノ角ゴ ProN W6"/>
                <a:cs typeface="ヒラギノ角ゴ ProN W6"/>
              </a:rPr>
              <a:t> ;</a:t>
            </a:r>
          </a:p>
          <a:p>
            <a:pPr algn="l"/>
            <a:r>
              <a:rPr kumimoji="1" lang="en-US" altLang="ja-JP" sz="1200" dirty="0">
                <a:solidFill>
                  <a:schemeClr val="bg2"/>
                </a:solidFill>
                <a:latin typeface="+mj-lt"/>
                <a:ea typeface="ヒラギノ角ゴ ProN W6"/>
                <a:cs typeface="ヒラギノ角ゴ ProN W6"/>
              </a:rPr>
              <a:t>  :population 9799379 ]</a:t>
            </a:r>
            <a:endParaRPr kumimoji="1" lang="ja-JP" altLang="en-US" sz="1200" dirty="0" smtClean="0">
              <a:solidFill>
                <a:schemeClr val="bg2"/>
              </a:solidFill>
              <a:latin typeface="+mj-lt"/>
              <a:ea typeface="ヒラギノ角ゴ ProN W6"/>
              <a:cs typeface="ヒラギノ角ゴ ProN W6"/>
            </a:endParaRPr>
          </a:p>
        </p:txBody>
      </p:sp>
      <p:sp>
        <p:nvSpPr>
          <p:cNvPr id="12" name="正方形/長方形 11"/>
          <p:cNvSpPr/>
          <p:nvPr/>
        </p:nvSpPr>
        <p:spPr bwMode="auto">
          <a:xfrm>
            <a:off x="1352600" y="4113654"/>
            <a:ext cx="8405890" cy="1979642"/>
          </a:xfrm>
          <a:prstGeom prst="rect">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cxnSp>
        <p:nvCxnSpPr>
          <p:cNvPr id="14" name="直線コネクタ 13"/>
          <p:cNvCxnSpPr/>
          <p:nvPr/>
        </p:nvCxnSpPr>
        <p:spPr bwMode="auto">
          <a:xfrm>
            <a:off x="5745088" y="4113654"/>
            <a:ext cx="0" cy="1979642"/>
          </a:xfrm>
          <a:prstGeom prst="line">
            <a:avLst/>
          </a:prstGeom>
          <a:solidFill>
            <a:schemeClr val="accent1"/>
          </a:solidFill>
          <a:ln w="12700" cap="sq" cmpd="sng" algn="ctr">
            <a:solidFill>
              <a:schemeClr val="bg1"/>
            </a:solidFill>
            <a:prstDash val="dash"/>
            <a:round/>
            <a:headEnd type="none" w="sm" len="sm"/>
            <a:tailEnd type="none" w="sm" len="sm"/>
          </a:ln>
          <a:effectLst/>
        </p:spPr>
      </p:cxnSp>
      <p:sp>
        <p:nvSpPr>
          <p:cNvPr id="15" name="テキスト ボックス 14"/>
          <p:cNvSpPr txBox="1"/>
          <p:nvPr/>
        </p:nvSpPr>
        <p:spPr>
          <a:xfrm>
            <a:off x="120333" y="2935977"/>
            <a:ext cx="800219" cy="276999"/>
          </a:xfrm>
          <a:prstGeom prst="rect">
            <a:avLst/>
          </a:prstGeom>
          <a:noFill/>
        </p:spPr>
        <p:txBody>
          <a:bodyPr wrap="none" rtlCol="0">
            <a:spAutoFit/>
          </a:bodyPr>
          <a:lstStyle/>
          <a:p>
            <a:pPr algn="l"/>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メタ情報</a:t>
            </a:r>
          </a:p>
        </p:txBody>
      </p:sp>
      <p:sp>
        <p:nvSpPr>
          <p:cNvPr id="16" name="テキスト ボックス 15"/>
          <p:cNvSpPr txBox="1"/>
          <p:nvPr/>
        </p:nvSpPr>
        <p:spPr>
          <a:xfrm>
            <a:off x="-33555" y="3501008"/>
            <a:ext cx="954107" cy="276999"/>
          </a:xfrm>
          <a:prstGeom prst="rect">
            <a:avLst/>
          </a:prstGeom>
          <a:noFill/>
        </p:spPr>
        <p:txBody>
          <a:bodyPr wrap="none" rtlCol="0">
            <a:spAutoFit/>
          </a:bodyPr>
          <a:lstStyle/>
          <a:p>
            <a:pPr algn="l"/>
            <a:r>
              <a:rPr kumimoji="1"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データ本体</a:t>
            </a:r>
          </a:p>
        </p:txBody>
      </p:sp>
      <p:sp>
        <p:nvSpPr>
          <p:cNvPr id="17" name="左中かっこ 16"/>
          <p:cNvSpPr/>
          <p:nvPr/>
        </p:nvSpPr>
        <p:spPr bwMode="auto">
          <a:xfrm>
            <a:off x="848544" y="3429000"/>
            <a:ext cx="153888" cy="493023"/>
          </a:xfrm>
          <a:prstGeom prst="leftBrac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8" name="左中かっこ 17"/>
          <p:cNvSpPr/>
          <p:nvPr/>
        </p:nvSpPr>
        <p:spPr bwMode="auto">
          <a:xfrm>
            <a:off x="848544" y="2636913"/>
            <a:ext cx="144016" cy="792087"/>
          </a:xfrm>
          <a:prstGeom prst="leftBrac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9" name="左中かっこ 18"/>
          <p:cNvSpPr/>
          <p:nvPr/>
        </p:nvSpPr>
        <p:spPr bwMode="auto">
          <a:xfrm>
            <a:off x="848545" y="2348881"/>
            <a:ext cx="144016" cy="288032"/>
          </a:xfrm>
          <a:prstGeom prst="leftBrac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21" name="右矢印 20"/>
          <p:cNvSpPr/>
          <p:nvPr/>
        </p:nvSpPr>
        <p:spPr bwMode="auto">
          <a:xfrm>
            <a:off x="416496" y="4725144"/>
            <a:ext cx="864096" cy="936104"/>
          </a:xfrm>
          <a:prstGeom prst="rightArrow">
            <a:avLst/>
          </a:prstGeom>
          <a:solidFill>
            <a:schemeClr val="accent1"/>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RDF</a:t>
            </a:r>
            <a:r>
              <a:rPr kumimoji="0" lang="ja-JP" altLang="en-US" sz="12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化</a:t>
            </a:r>
          </a:p>
        </p:txBody>
      </p:sp>
      <p:sp>
        <p:nvSpPr>
          <p:cNvPr id="22" name="テキスト ボックス 21"/>
          <p:cNvSpPr txBox="1"/>
          <p:nvPr/>
        </p:nvSpPr>
        <p:spPr>
          <a:xfrm>
            <a:off x="5378414" y="6248345"/>
            <a:ext cx="4527586" cy="276999"/>
          </a:xfrm>
          <a:prstGeom prst="rect">
            <a:avLst/>
          </a:prstGeom>
          <a:noFill/>
        </p:spPr>
        <p:txBody>
          <a:bodyPr wrap="none" rtlCol="0">
            <a:spAutoFit/>
          </a:bodyPr>
          <a:lstStyle/>
          <a:p>
            <a:pPr algn="l"/>
            <a:r>
              <a:rPr kumimoji="1" lang="en-US" altLang="ja-JP" sz="1200" dirty="0">
                <a:solidFill>
                  <a:schemeClr val="bg2"/>
                </a:solidFill>
                <a:latin typeface="+mn-lt"/>
                <a:ea typeface="ヒラギノ角ゴ ProN W6"/>
                <a:cs typeface="ヒラギノ角ゴ ProN W6"/>
              </a:rPr>
              <a:t>(*5) </a:t>
            </a:r>
            <a:r>
              <a:rPr kumimoji="1" lang="en-US" altLang="ja-JP" sz="1200" dirty="0" err="1">
                <a:solidFill>
                  <a:schemeClr val="bg2"/>
                </a:solidFill>
                <a:latin typeface="+mn-lt"/>
                <a:ea typeface="ヒラギノ角ゴ ProN W6"/>
                <a:cs typeface="ヒラギノ角ゴ ProN W6"/>
              </a:rPr>
              <a:t>Jeni</a:t>
            </a:r>
            <a:r>
              <a:rPr kumimoji="1" lang="en-US" altLang="ja-JP" sz="1200" dirty="0">
                <a:solidFill>
                  <a:schemeClr val="bg2"/>
                </a:solidFill>
                <a:latin typeface="+mn-lt"/>
                <a:ea typeface="ヒラギノ角ゴ ProN W6"/>
                <a:cs typeface="ヒラギノ角ゴ ProN W6"/>
              </a:rPr>
              <a:t> </a:t>
            </a:r>
            <a:r>
              <a:rPr kumimoji="1" lang="en-US" altLang="ja-JP" sz="1200" dirty="0" err="1" smtClean="0">
                <a:solidFill>
                  <a:schemeClr val="bg2"/>
                </a:solidFill>
                <a:latin typeface="+mn-lt"/>
                <a:ea typeface="ヒラギノ角ゴ ProN W6"/>
                <a:cs typeface="ヒラギノ角ゴ ProN W6"/>
              </a:rPr>
              <a:t>Tennison</a:t>
            </a:r>
            <a:r>
              <a:rPr kumimoji="1" lang="en-US" altLang="ja-JP" sz="1200" dirty="0" smtClean="0">
                <a:solidFill>
                  <a:schemeClr val="bg2"/>
                </a:solidFill>
                <a:latin typeface="+mn-lt"/>
                <a:ea typeface="ヒラギノ角ゴ ProN W6"/>
                <a:cs typeface="ヒラギノ角ゴ ProN W6"/>
              </a:rPr>
              <a:t>. Linked CSV, 2013. http</a:t>
            </a:r>
            <a:r>
              <a:rPr kumimoji="1" lang="en-US" altLang="ja-JP" sz="1200" dirty="0">
                <a:solidFill>
                  <a:schemeClr val="bg2"/>
                </a:solidFill>
                <a:latin typeface="+mn-lt"/>
                <a:ea typeface="ヒラギノ角ゴ ProN W6"/>
                <a:cs typeface="ヒラギノ角ゴ ProN W6"/>
              </a:rPr>
              <a:t>://jenit.github.io/linked-csv/</a:t>
            </a:r>
            <a:endParaRPr kumimoji="1" lang="ja-JP" altLang="en-US" sz="1200" dirty="0" smtClean="0">
              <a:solidFill>
                <a:schemeClr val="bg2"/>
              </a:solidFill>
              <a:latin typeface="+mn-lt"/>
              <a:ea typeface="ヒラギノ角ゴ ProN W6"/>
              <a:cs typeface="ヒラギノ角ゴ ProN W6"/>
            </a:endParaRPr>
          </a:p>
        </p:txBody>
      </p:sp>
    </p:spTree>
    <p:extLst>
      <p:ext uri="{BB962C8B-B14F-4D97-AF65-F5344CB8AC3E}">
        <p14:creationId xmlns:p14="http://schemas.microsoft.com/office/powerpoint/2010/main" val="1494307446"/>
      </p:ext>
    </p:extLst>
  </p:cSld>
  <p:clrMapOvr>
    <a:masterClrMapping/>
  </p:clrMapOvr>
</p:sld>
</file>

<file path=ppt/theme/theme1.xml><?xml version="1.0" encoding="utf-8"?>
<a:theme xmlns:a="http://schemas.openxmlformats.org/drawingml/2006/main" name="SUPER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1739</Words>
  <Application>Microsoft Office PowerPoint</Application>
  <PresentationFormat>A4 210 x 297 mm</PresentationFormat>
  <Paragraphs>247</Paragraphs>
  <Slides>13</Slides>
  <Notes>0</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SUPERP</vt:lpstr>
      <vt:lpstr>オープンデータ流通推進コンソーシアム 「オープンデータ化のための技術ガイド」作成案</vt:lpstr>
      <vt:lpstr>背景と目的</vt:lpstr>
      <vt:lpstr>「オープンデータ化のための技術ガイド」目次案</vt:lpstr>
      <vt:lpstr>参考とする識別子規格</vt:lpstr>
      <vt:lpstr>参考とするファイル形式規格</vt:lpstr>
      <vt:lpstr>表形式データに関する参考企画 (1/3: RFC 4180)</vt:lpstr>
      <vt:lpstr>表形式データに関する参考企画 (2/3: Simple Data Format)</vt:lpstr>
      <vt:lpstr>表形式データに関する参考企画 (2/3: Simple Data Format)</vt:lpstr>
      <vt:lpstr>表形式データに関する参考企画 (3/3: Linked CSV)</vt:lpstr>
      <vt:lpstr>地理空間データに関する参考規格</vt:lpstr>
      <vt:lpstr>リアルタイムデータに関する参考規格</vt:lpstr>
      <vt:lpstr>「オープンデータ化のための技術ガイド」: 昨年度部分の精査方針案</vt:lpstr>
      <vt:lpstr>PowerPoint プレゼンテーション</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2013-01-10T00:12:03Z</dcterms:created>
  <dcterms:modified xsi:type="dcterms:W3CDTF">2013-11-21T02:31:29Z</dcterms:modified>
</cp:coreProperties>
</file>