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6" r:id="rId3"/>
    <p:sldId id="265" r:id="rId4"/>
    <p:sldId id="268" r:id="rId5"/>
    <p:sldId id="272" r:id="rId6"/>
    <p:sldId id="271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3" r:id="rId16"/>
    <p:sldId id="282" r:id="rId17"/>
    <p:sldId id="284" r:id="rId18"/>
    <p:sldId id="264" r:id="rId19"/>
  </p:sldIdLst>
  <p:sldSz cx="9906000" cy="6858000" type="A4"/>
  <p:notesSz cx="6807200" cy="994568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33627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672541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00881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345082" algn="ctr" rtl="0" fontAlgn="base" latinLnBrk="1">
      <a:spcBef>
        <a:spcPct val="0"/>
      </a:spcBef>
      <a:spcAft>
        <a:spcPct val="0"/>
      </a:spcAft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1681353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01762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2353894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2690165" algn="l" defTabSz="672541" rtl="0" eaLnBrk="1" latinLnBrk="0" hangingPunct="1">
      <a:defRPr sz="18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216469E-EC6C-40AC-A117-E342A30599F9}">
          <p14:sldIdLst>
            <p14:sldId id="257"/>
            <p14:sldId id="266"/>
            <p14:sldId id="265"/>
            <p14:sldId id="268"/>
            <p14:sldId id="272"/>
            <p14:sldId id="271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  <p14:sldId id="283"/>
            <p14:sldId id="282"/>
            <p14:sldId id="284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0000FF"/>
    <a:srgbClr val="FFFFFF"/>
    <a:srgbClr val="336699"/>
    <a:srgbClr val="E2D9B6"/>
    <a:srgbClr val="EAEAEA"/>
    <a:srgbClr val="003366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4" autoAdjust="0"/>
    <p:restoredTop sz="99566" autoAdjust="0"/>
  </p:normalViewPr>
  <p:slideViewPr>
    <p:cSldViewPr>
      <p:cViewPr varScale="1">
        <p:scale>
          <a:sx n="79" d="100"/>
          <a:sy n="79" d="100"/>
        </p:scale>
        <p:origin x="-738" y="-90"/>
      </p:cViewPr>
      <p:guideLst>
        <p:guide orient="horz" pos="4180"/>
        <p:guide pos="5984"/>
      </p:guideLst>
    </p:cSldViewPr>
  </p:slideViewPr>
  <p:outlineViewPr>
    <p:cViewPr>
      <p:scale>
        <a:sx n="33" d="100"/>
        <a:sy n="33" d="100"/>
      </p:scale>
      <p:origin x="0" y="439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140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134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259" y="9451499"/>
            <a:ext cx="2946946" cy="4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1" tIns="47768" rIns="95531" bIns="47768" numCol="1" anchor="b" anchorCtr="0" compatLnSpc="1">
            <a:prstTxWarp prst="textNoShape">
              <a:avLst/>
            </a:prstTxWarp>
          </a:bodyPr>
          <a:lstStyle>
            <a:lvl1pPr algn="r" defTabSz="955855">
              <a:defRPr kumimoji="1" sz="11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696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6946" cy="4941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531" tIns="47768" rIns="95531" bIns="47768" numCol="1" anchor="ctr" anchorCtr="0" compatLnSpc="1">
            <a:prstTxWarp prst="textNoShape">
              <a:avLst/>
            </a:prstTxWarp>
          </a:bodyPr>
          <a:lstStyle>
            <a:lvl1pPr algn="l" defTabSz="955855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259" y="3"/>
            <a:ext cx="2946946" cy="4941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531" tIns="47768" rIns="95531" bIns="47768" numCol="1" anchor="ctr" anchorCtr="0" compatLnSpc="1">
            <a:prstTxWarp prst="textNoShape">
              <a:avLst/>
            </a:prstTxWarp>
          </a:bodyPr>
          <a:lstStyle>
            <a:lvl1pPr algn="r" defTabSz="955855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911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45" y="4724209"/>
            <a:ext cx="4989714" cy="44771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531" tIns="47768" rIns="95531" bIns="47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51499"/>
            <a:ext cx="2946946" cy="4941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531" tIns="47768" rIns="95531" bIns="47768" numCol="1" anchor="b" anchorCtr="0" compatLnSpc="1">
            <a:prstTxWarp prst="textNoShape">
              <a:avLst/>
            </a:prstTxWarp>
          </a:bodyPr>
          <a:lstStyle>
            <a:lvl1pPr algn="l" defTabSz="955855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259" y="9451499"/>
            <a:ext cx="2946946" cy="4941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5531" tIns="47768" rIns="95531" bIns="47768" numCol="1" anchor="b" anchorCtr="0" compatLnSpc="1">
            <a:prstTxWarp prst="textNoShape">
              <a:avLst/>
            </a:prstTxWarp>
          </a:bodyPr>
          <a:lstStyle>
            <a:lvl1pPr algn="r" defTabSz="955855">
              <a:defRPr kumimoji="1" sz="11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60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33627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672541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00881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345082" algn="l" rtl="0" eaLnBrk="0" fontAlgn="base" latinLnBrk="1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1681353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1762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353894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690165" algn="l" defTabSz="672541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89995" y="5134039"/>
            <a:ext cx="6419106" cy="437233"/>
          </a:xfrm>
          <a:ln w="12700" cap="sq">
            <a:headEnd type="none" w="sm" len="sm"/>
            <a:tailEnd type="none" w="sm" len="sm"/>
          </a:ln>
        </p:spPr>
        <p:txBody>
          <a:bodyPr wrap="square" lIns="67245" rIns="67245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平成明朝" pitchFamily="17" charset="-128"/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サブタイトルの書式設定</a:t>
            </a:r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3035389"/>
            <a:ext cx="6359403" cy="560343"/>
          </a:xfrm>
          <a:ln w="12700" cap="sq">
            <a:headEnd type="none" w="sm" len="sm"/>
            <a:tailEnd type="none" w="sm" len="sm"/>
          </a:ln>
        </p:spPr>
        <p:txBody>
          <a:bodyPr wrap="square" lIns="67245" tIns="33622" rIns="67245" bIns="33622" anchor="b">
            <a:spAutoFit/>
          </a:bodyPr>
          <a:lstStyle>
            <a:lvl1pPr algn="l">
              <a:defRPr sz="3200" b="1" i="0">
                <a:solidFill>
                  <a:srgbClr val="404040"/>
                </a:solidFill>
                <a:latin typeface="メイリオ"/>
                <a:ea typeface="メイリオ"/>
                <a:cs typeface="メイリオ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697" y="169366"/>
            <a:ext cx="9134339" cy="58508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272626"/>
            <a:ext cx="4515242" cy="5138501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982586" y="1272626"/>
            <a:ext cx="4515243" cy="24572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982586" y="3930482"/>
            <a:ext cx="4515243" cy="248064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2708" y="2225443"/>
            <a:ext cx="7090465" cy="1913424"/>
          </a:xfrm>
        </p:spPr>
        <p:txBody>
          <a:bodyPr/>
          <a:lstStyle>
            <a:lvl1pPr algn="l">
              <a:defRPr sz="4400" b="0" cap="none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N W6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112708" y="4431965"/>
            <a:ext cx="7090465" cy="150109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 W6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752600" y="2198705"/>
            <a:ext cx="154210" cy="3744895"/>
          </a:xfrm>
          <a:prstGeom prst="rect">
            <a:avLst/>
          </a:prstGeom>
          <a:solidFill>
            <a:srgbClr val="1F497D"/>
          </a:solidFill>
          <a:ln w="38100" cap="sq" cmpd="sng" algn="ctr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441" y="1021902"/>
            <a:ext cx="8307732" cy="2139643"/>
          </a:xfrm>
        </p:spPr>
        <p:txBody>
          <a:bodyPr/>
          <a:lstStyle>
            <a:lvl1pPr algn="ctr">
              <a:defRPr sz="4400" b="0" cap="none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N W6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95441" y="3589473"/>
            <a:ext cx="8307732" cy="2343585"/>
          </a:xfrm>
        </p:spPr>
        <p:txBody>
          <a:bodyPr anchor="ctr"/>
          <a:lstStyle>
            <a:lvl1pPr marL="0" indent="0" algn="ctr">
              <a:buNone/>
              <a:defRPr sz="26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 W6"/>
              </a:defRPr>
            </a:lvl1pPr>
            <a:lvl2pPr marL="336271" indent="0">
              <a:buNone/>
              <a:defRPr sz="1300"/>
            </a:lvl2pPr>
            <a:lvl3pPr marL="672541" indent="0">
              <a:buNone/>
              <a:defRPr sz="1200"/>
            </a:lvl3pPr>
            <a:lvl4pPr marL="1008812" indent="0">
              <a:buNone/>
              <a:defRPr sz="1000"/>
            </a:lvl4pPr>
            <a:lvl5pPr marL="1345082" indent="0">
              <a:buNone/>
              <a:defRPr sz="1000"/>
            </a:lvl5pPr>
            <a:lvl6pPr marL="1681353" indent="0">
              <a:buNone/>
              <a:defRPr sz="1000"/>
            </a:lvl6pPr>
            <a:lvl7pPr marL="2017624" indent="0">
              <a:buNone/>
              <a:defRPr sz="1000"/>
            </a:lvl7pPr>
            <a:lvl8pPr marL="2353894" indent="0">
              <a:buNone/>
              <a:defRPr sz="1000"/>
            </a:lvl8pPr>
            <a:lvl9pPr marL="2690165" indent="0">
              <a:buNone/>
              <a:defRPr sz="10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9906000" cy="1128884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67254" tIns="33627" rIns="67254" bIns="3362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72541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オープンデータ流通推進コンソーシアム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1414" y="1322775"/>
            <a:ext cx="4515242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82586" y="1322775"/>
            <a:ext cx="4515243" cy="50883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143000"/>
            <a:ext cx="918324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3810001"/>
            <a:ext cx="9182040" cy="26011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5789" y="1322775"/>
            <a:ext cx="9183247" cy="119687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5789" y="2733616"/>
            <a:ext cx="9182040" cy="36775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1"/>
            <a:ext cx="99060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67254" tIns="33627" rIns="67254" bIns="33627" anchor="ctr"/>
          <a:lstStyle/>
          <a:p>
            <a:pPr algn="r">
              <a:defRPr/>
            </a:pPr>
            <a:r>
              <a:rPr lang="ja-JP" altLang="en-US" sz="1200" b="1" i="0" dirty="0" smtClean="0">
                <a:latin typeface="メイリオ"/>
                <a:ea typeface="メイリオ"/>
                <a:cs typeface="メイリオ"/>
              </a:rPr>
              <a:t>オープンデータ流通推進コンソーシアム</a:t>
            </a:r>
            <a:endParaRPr lang="en-US" altLang="ja-JP" sz="1200" b="1" i="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6576804"/>
            <a:ext cx="9906000" cy="0"/>
          </a:xfrm>
          <a:prstGeom prst="line">
            <a:avLst/>
          </a:prstGeom>
          <a:noFill/>
          <a:ln w="12700" cap="sq" cmpd="sng" algn="ctr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414" y="1143000"/>
            <a:ext cx="9146415" cy="526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3622" rIns="0" bIns="3362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036" y="6602804"/>
            <a:ext cx="406964" cy="25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245" tIns="33622" rIns="67245" bIns="33622" numCol="1" anchor="b" anchorCtr="0" compatLnSpc="1">
            <a:prstTxWarp prst="textNoShape">
              <a:avLst/>
            </a:prstTxWarp>
          </a:bodyPr>
          <a:lstStyle>
            <a:lvl1pPr algn="r">
              <a:defRPr kumimoji="1" sz="11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642" y="304800"/>
            <a:ext cx="9134339" cy="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 userDrawn="1"/>
        </p:nvSpPr>
        <p:spPr bwMode="auto">
          <a:xfrm>
            <a:off x="252420" y="6638448"/>
            <a:ext cx="3967000" cy="221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67254" tIns="33627" rIns="67254" bIns="33627">
            <a:spAutoFit/>
          </a:bodyPr>
          <a:lstStyle/>
          <a:p>
            <a:pPr>
              <a:defRPr/>
            </a:pP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© 2014 Open Data Promotion Consortium</a:t>
            </a:r>
            <a:r>
              <a:rPr lang="en-US" altLang="ja-JP" sz="1000" b="1" baseline="0" dirty="0" smtClean="0">
                <a:solidFill>
                  <a:srgbClr val="353535"/>
                </a:solidFill>
                <a:latin typeface="Arial" charset="0"/>
              </a:rPr>
              <a:t>.</a:t>
            </a:r>
            <a:r>
              <a:rPr lang="en-US" altLang="ja-JP" sz="1000" b="1" dirty="0" smtClean="0">
                <a:solidFill>
                  <a:srgbClr val="353535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353535"/>
                </a:solidFill>
                <a:latin typeface="Arial" charset="0"/>
              </a:rPr>
              <a:t>All Rights Reserved.</a:t>
            </a: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0" y="990600"/>
            <a:ext cx="9906000" cy="0"/>
          </a:xfrm>
          <a:prstGeom prst="line">
            <a:avLst/>
          </a:prstGeom>
          <a:noFill/>
          <a:ln w="12700" cap="sq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67254" tIns="33627" rIns="67254" bIns="33627" anchor="ctr"/>
          <a:lstStyle/>
          <a:p>
            <a:pPr>
              <a:defRPr/>
            </a:pPr>
            <a:endParaRPr lang="ja-JP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73" r:id="rId3"/>
    <p:sldLayoutId id="2147483702" r:id="rId4"/>
    <p:sldLayoutId id="2147483674" r:id="rId5"/>
    <p:sldLayoutId id="2147483689" r:id="rId6"/>
    <p:sldLayoutId id="2147483705" r:id="rId7"/>
    <p:sldLayoutId id="2147483676" r:id="rId8"/>
    <p:sldLayoutId id="2147483677" r:id="rId9"/>
    <p:sldLayoutId id="2147483684" r:id="rId10"/>
  </p:sldLayoutIdLst>
  <p:hf hdr="0" ftr="0" dt="0"/>
  <p:txStyles>
    <p:titleStyle>
      <a:lvl1pPr algn="l" defTabSz="972616" rtl="0" eaLnBrk="0" fontAlgn="base" hangingPunct="0">
        <a:spcBef>
          <a:spcPct val="0"/>
        </a:spcBef>
        <a:spcAft>
          <a:spcPct val="0"/>
        </a:spcAft>
        <a:defRPr kumimoji="1" sz="2600" baseline="0">
          <a:solidFill>
            <a:schemeClr val="bg2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972616" rtl="0" eaLnBrk="0" fontAlgn="base" hangingPunct="0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336271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672541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008812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345082" algn="l" defTabSz="972616" rtl="0" fontAlgn="base">
        <a:spcBef>
          <a:spcPct val="0"/>
        </a:spcBef>
        <a:spcAft>
          <a:spcPct val="0"/>
        </a:spcAft>
        <a:defRPr kumimoji="1" sz="35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326930" indent="-326930" algn="l" defTabSz="972616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775291" algn="l"/>
        </a:tabLst>
        <a:defRPr kumimoji="1" sz="2100" b="0" i="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533400" indent="-177800" algn="l" defTabSz="972616" rtl="0" eaLnBrk="0" fontAlgn="base" hangingPunct="0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533400" algn="l"/>
        </a:tabLst>
        <a:defRPr kumimoji="1" sz="18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622300" indent="-88900" algn="l" defTabSz="972616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622300" algn="l"/>
        </a:tabLst>
        <a:defRPr kumimoji="1" sz="15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923925" indent="-200025" algn="l" defTabSz="972616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924744" algn="l"/>
        </a:tabLst>
        <a:defRPr kumimoji="1" sz="13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990130" indent="0" algn="l" defTabSz="972616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tabLst>
          <a:tab pos="990130" algn="l"/>
        </a:tabLst>
        <a:defRPr kumimoji="1" sz="1200" baseline="0">
          <a:solidFill>
            <a:srgbClr val="464646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322369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2658640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2994910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3331181" indent="-242862" algn="l" defTabSz="972616" rtl="0" fontAlgn="base">
        <a:spcBef>
          <a:spcPct val="20000"/>
        </a:spcBef>
        <a:spcAft>
          <a:spcPct val="0"/>
        </a:spcAft>
        <a:buClr>
          <a:schemeClr val="tx1"/>
        </a:buClr>
        <a:tabLst>
          <a:tab pos="775291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27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2541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81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5082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353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762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3894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0165" algn="l" defTabSz="672541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2989995" y="5134039"/>
            <a:ext cx="6419106" cy="683454"/>
          </a:xfrm>
        </p:spPr>
        <p:txBody>
          <a:bodyPr/>
          <a:lstStyle/>
          <a:p>
            <a:r>
              <a:rPr lang="en-US" altLang="ja-JP" sz="2000" smtClean="0">
                <a:latin typeface="ヒラギノ角ゴ ProN W6" pitchFamily="34" charset="-128"/>
                <a:ea typeface="ヒラギノ角ゴ ProN W6" pitchFamily="34" charset="-128"/>
              </a:rPr>
              <a:t>2014.04.15</a:t>
            </a:r>
            <a: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  <a:t/>
            </a:r>
            <a:b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</a:br>
            <a:r>
              <a:rPr lang="ja-JP" altLang="en-US" sz="2000" dirty="0" smtClean="0">
                <a:latin typeface="ヒラギノ角ゴ ProN W6" pitchFamily="34" charset="-128"/>
                <a:ea typeface="ヒラギノ角ゴ ProN W6" pitchFamily="34" charset="-128"/>
              </a:rPr>
              <a:t>オープンデータ流通推進コンソーシアム 事務局</a:t>
            </a:r>
            <a:endParaRPr lang="en-US" altLang="ja-JP" sz="2000" dirty="0" smtClean="0">
              <a:latin typeface="ヒラギノ角ゴ ProN W6" pitchFamily="34" charset="-128"/>
              <a:ea typeface="ヒラギノ角ゴ ProN W6" pitchFamily="34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>
          <a:xfrm>
            <a:off x="2971800" y="2870978"/>
            <a:ext cx="6661720" cy="1914560"/>
          </a:xfrm>
        </p:spPr>
        <p:txBody>
          <a:bodyPr anchor="t"/>
          <a:lstStyle/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オープンデータ流通推進コンソーシアム</a:t>
            </a:r>
            <a: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データガバナンス委員会</a:t>
            </a:r>
            <a:r>
              <a:rPr lang="en-US" altLang="ja-JP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en-US" altLang="ja-JP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利</a:t>
            </a:r>
            <a:r>
              <a:rPr lang="ja-JP" altLang="en-US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活用・普及</a:t>
            </a:r>
            <a:r>
              <a:rPr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委員会</a:t>
            </a: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/>
            </a:r>
            <a:b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実施報告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286000" cy="20977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48000" y="1981200"/>
            <a:ext cx="6858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平成</a:t>
            </a:r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25</a:t>
            </a:r>
            <a:r>
              <a:rPr kumimoji="1" lang="ja-JP" altLang="en-US" dirty="0">
                <a:latin typeface="ヒラギノ角ゴ ProN W6"/>
                <a:ea typeface="ヒラギノ角ゴ ProN W6"/>
                <a:cs typeface="ヒラギノ角ゴ ProN W6"/>
              </a:rPr>
              <a:t>年度</a:t>
            </a:r>
            <a:r>
              <a:rPr kumimoji="1" lang="ja-JP" altLang="en-US" dirty="0" smtClean="0">
                <a:latin typeface="ヒラギノ角ゴ ProN W6"/>
                <a:ea typeface="ヒラギノ角ゴ ProN W6"/>
                <a:cs typeface="ヒラギノ角ゴ ProN W6"/>
              </a:rPr>
              <a:t>技術委員会</a:t>
            </a:r>
          </a:p>
        </p:txBody>
      </p:sp>
      <p:sp>
        <p:nvSpPr>
          <p:cNvPr id="6" name="Text Box 785"/>
          <p:cNvSpPr txBox="1">
            <a:spLocks noChangeArrowheads="1"/>
          </p:cNvSpPr>
          <p:nvPr/>
        </p:nvSpPr>
        <p:spPr bwMode="auto">
          <a:xfrm>
            <a:off x="8755694" y="195513"/>
            <a:ext cx="1058430" cy="27699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57263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dirty="0" smtClean="0">
                <a:solidFill>
                  <a:schemeClr val="bg2"/>
                </a:solidFill>
              </a:rPr>
              <a:t>資料</a:t>
            </a:r>
            <a:r>
              <a:rPr lang="en-US" altLang="ja-JP" dirty="0" smtClean="0">
                <a:solidFill>
                  <a:schemeClr val="bg2"/>
                </a:solidFill>
              </a:rPr>
              <a:t>3-2</a:t>
            </a:r>
            <a:endParaRPr lang="en-US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2.2</a:t>
            </a:r>
            <a:r>
              <a:rPr lang="ja-JP" altLang="en-US" smtClean="0"/>
              <a:t>　関連事業紹介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10</a:t>
            </a:fld>
            <a:endParaRPr lang="en-US" altLang="ja-JP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368039"/>
            <a:ext cx="4048588" cy="29366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1368038"/>
            <a:ext cx="4016088" cy="29366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462443"/>
            <a:ext cx="4016088" cy="177486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2.3</a:t>
            </a:r>
            <a:r>
              <a:rPr lang="ja-JP" altLang="en-US" smtClean="0"/>
              <a:t>　関連イベント紹介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11</a:t>
            </a:fld>
            <a:endParaRPr lang="en-US" altLang="ja-JP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052736"/>
            <a:ext cx="3734452" cy="26634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5" y="3788197"/>
            <a:ext cx="3734452" cy="270174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27" y="1052736"/>
            <a:ext cx="3703034" cy="26634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2.4</a:t>
            </a:r>
            <a:r>
              <a:rPr lang="ja-JP" altLang="en-US" smtClean="0"/>
              <a:t>　自治体分科会</a:t>
            </a:r>
            <a:r>
              <a:rPr lang="ja-JP" altLang="en-US"/>
              <a:t>活動</a:t>
            </a:r>
            <a:r>
              <a:rPr lang="ja-JP" altLang="en-US" smtClean="0"/>
              <a:t>報告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12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自治体分科会</a:t>
            </a:r>
            <a:r>
              <a:rPr lang="ja-JP" altLang="en-US"/>
              <a:t>構成</a:t>
            </a:r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2" y="1477339"/>
            <a:ext cx="8348860" cy="50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 bwMode="auto">
          <a:xfrm>
            <a:off x="3080792" y="2233795"/>
            <a:ext cx="468052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3080792" y="2492896"/>
            <a:ext cx="234026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305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2.4</a:t>
            </a:r>
            <a:r>
              <a:rPr lang="ja-JP" altLang="en-US" smtClean="0"/>
              <a:t>　自治体分科会</a:t>
            </a:r>
            <a:r>
              <a:rPr lang="ja-JP" altLang="en-US"/>
              <a:t>活動</a:t>
            </a:r>
            <a:r>
              <a:rPr lang="ja-JP" altLang="en-US" smtClean="0"/>
              <a:t>報告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13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会員／自治体アンケート結果</a:t>
            </a:r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7" y="1988841"/>
            <a:ext cx="46195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1988841"/>
            <a:ext cx="5015305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メモ 6"/>
          <p:cNvSpPr/>
          <p:nvPr/>
        </p:nvSpPr>
        <p:spPr bwMode="auto">
          <a:xfrm>
            <a:off x="632520" y="5589240"/>
            <a:ext cx="8856984" cy="936104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l" fontAlgn="b">
              <a:buFont typeface="Wingdings" pitchFamily="2" charset="2"/>
              <a:buChar char="n"/>
            </a:pPr>
            <a:r>
              <a:rPr lang="ja-JP" altLang="en-US" sz="1100">
                <a:solidFill>
                  <a:schemeClr val="bg2"/>
                </a:solidFill>
                <a:latin typeface="ＭＳ Ｐゴシック" charset="-128"/>
              </a:rPr>
              <a:t>統計データの</a:t>
            </a:r>
            <a:r>
              <a:rPr lang="ja-JP" altLang="en-US" sz="1100" u="sng">
                <a:solidFill>
                  <a:schemeClr val="bg2"/>
                </a:solidFill>
                <a:latin typeface="ＭＳ Ｐゴシック" charset="-128"/>
              </a:rPr>
              <a:t>最小単位での公開</a:t>
            </a:r>
            <a:r>
              <a:rPr lang="ja-JP" altLang="en-US" sz="1100">
                <a:solidFill>
                  <a:schemeClr val="bg2"/>
                </a:solidFill>
                <a:latin typeface="ＭＳ Ｐゴシック" charset="-128"/>
              </a:rPr>
              <a:t>に関しては、会員自治体から</a:t>
            </a:r>
            <a:r>
              <a:rPr lang="ja-JP" altLang="en-US" sz="1100" u="sng">
                <a:solidFill>
                  <a:schemeClr val="bg2"/>
                </a:solidFill>
                <a:latin typeface="ＭＳ Ｐゴシック" charset="-128"/>
              </a:rPr>
              <a:t>物理的な対応</a:t>
            </a:r>
            <a:r>
              <a:rPr lang="ja-JP" altLang="en-US" sz="1100">
                <a:solidFill>
                  <a:schemeClr val="bg2"/>
                </a:solidFill>
                <a:latin typeface="ＭＳ Ｐゴシック" charset="-128"/>
              </a:rPr>
              <a:t>としての検討事項と</a:t>
            </a:r>
            <a:r>
              <a:rPr lang="ja-JP" altLang="en-US" sz="1100" u="sng">
                <a:solidFill>
                  <a:schemeClr val="bg2"/>
                </a:solidFill>
                <a:latin typeface="ＭＳ Ｐゴシック" charset="-128"/>
              </a:rPr>
              <a:t>法的な対応</a:t>
            </a:r>
            <a:r>
              <a:rPr lang="ja-JP" altLang="en-US" sz="1100">
                <a:solidFill>
                  <a:schemeClr val="bg2"/>
                </a:solidFill>
                <a:latin typeface="ＭＳ Ｐゴシック" charset="-128"/>
              </a:rPr>
              <a:t>としての検討事項が提示された。</a:t>
            </a:r>
          </a:p>
          <a:p>
            <a:pPr marL="285750" indent="-285750" algn="l" fontAlgn="b">
              <a:buFont typeface="Wingdings" pitchFamily="2" charset="2"/>
              <a:buChar char="n"/>
            </a:pPr>
            <a:r>
              <a:rPr lang="ja-JP" altLang="en-US" sz="1100">
                <a:solidFill>
                  <a:schemeClr val="bg2"/>
                </a:solidFill>
                <a:latin typeface="ＭＳ Ｐゴシック" charset="-128"/>
              </a:rPr>
              <a:t>物理的な対応については、データの抽出方法の変更によりシステム改修が必要になる場合があり、ニーズや費用対効果の検証が必要との意見があった。</a:t>
            </a:r>
          </a:p>
          <a:p>
            <a:pPr marL="285750" indent="-285750" algn="l" fontAlgn="b">
              <a:buFont typeface="Wingdings" pitchFamily="2" charset="2"/>
              <a:buChar char="n"/>
            </a:pPr>
            <a:r>
              <a:rPr lang="ja-JP" altLang="en-US" sz="1100" u="sng" smtClean="0">
                <a:solidFill>
                  <a:schemeClr val="bg2"/>
                </a:solidFill>
                <a:latin typeface="ＭＳ Ｐゴシック" charset="-128"/>
              </a:rPr>
              <a:t>法的</a:t>
            </a:r>
            <a:r>
              <a:rPr lang="ja-JP" altLang="en-US" sz="1100" u="sng" dirty="0" smtClean="0">
                <a:solidFill>
                  <a:schemeClr val="bg2"/>
                </a:solidFill>
                <a:latin typeface="ＭＳ Ｐゴシック" charset="-128"/>
              </a:rPr>
              <a:t>な対応については、会員自治体内でも現状の対応や考え方も分かれているため、ガバナンス委員会に対応について諮問する</a:t>
            </a:r>
            <a:r>
              <a:rPr lang="ja-JP" altLang="en-US" sz="1100" dirty="0" smtClean="0">
                <a:solidFill>
                  <a:schemeClr val="bg2"/>
                </a:solidFill>
                <a:latin typeface="ＭＳ Ｐゴシック" charset="-128"/>
              </a:rPr>
              <a:t>こととする。</a:t>
            </a:r>
            <a:endParaRPr lang="en-US" altLang="ja-JP" sz="1100" dirty="0">
              <a:solidFill>
                <a:schemeClr val="bg2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9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2.5</a:t>
            </a:r>
            <a:r>
              <a:rPr lang="ja-JP" altLang="en-US" smtClean="0"/>
              <a:t>　オープンデータ・アプリコンテスト授与式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14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審査</a:t>
            </a:r>
            <a:r>
              <a:rPr lang="ja-JP" altLang="en-US"/>
              <a:t>結果</a:t>
            </a:r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28800"/>
            <a:ext cx="8143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00672" y="6057691"/>
            <a:ext cx="5398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参照：　</a:t>
            </a:r>
            <a:r>
              <a:rPr kumimoji="1" lang="en-US" altLang="ja-JP" sz="120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http://www.opendata.gr.jp/2013contest/award/index.html</a:t>
            </a:r>
            <a:r>
              <a:rPr kumimoji="1" lang="ja-JP" altLang="en-US" sz="120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200" dirty="0" smtClean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5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2.5</a:t>
            </a:r>
            <a:r>
              <a:rPr lang="ja-JP" altLang="en-US" smtClean="0"/>
              <a:t>　オープンデータ・アプリコンテスト授与式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15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/>
              <a:t>授賞式</a:t>
            </a:r>
            <a:endParaRPr kumimoji="1" lang="ja-JP" altLang="en-US"/>
          </a:p>
        </p:txBody>
      </p:sp>
      <p:pic>
        <p:nvPicPr>
          <p:cNvPr id="8194" name="Picture 2" descr="会場風景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484784"/>
            <a:ext cx="3429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受賞者プレゼン 最優秀賞 「花粉くん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8" y="4091382"/>
            <a:ext cx="3165813" cy="22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受賞者プレゼン 優秀賞 「フォトロケハンター!!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82" y="4091382"/>
            <a:ext cx="3165813" cy="22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受賞者プレゼン 佳作 「odStatViewer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31" y="4090638"/>
            <a:ext cx="3165813" cy="22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集合写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97" y="1484783"/>
            <a:ext cx="3429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2.6</a:t>
            </a:r>
            <a:r>
              <a:rPr lang="ja-JP" altLang="en-US" smtClean="0"/>
              <a:t>　</a:t>
            </a:r>
            <a:r>
              <a:rPr lang="zh-TW" altLang="en-US"/>
              <a:t>勝手表彰授与式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16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審査</a:t>
            </a:r>
            <a:r>
              <a:rPr lang="ja-JP" altLang="en-US"/>
              <a:t>結果</a:t>
            </a:r>
            <a:endParaRPr kumimoji="1" lang="ja-JP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56792"/>
            <a:ext cx="81438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2.6</a:t>
            </a:r>
            <a:r>
              <a:rPr lang="ja-JP" altLang="en-US" smtClean="0"/>
              <a:t>　</a:t>
            </a:r>
            <a:r>
              <a:rPr lang="zh-TW" altLang="en-US"/>
              <a:t>勝手表彰授与式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17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/>
          <a:lstStyle/>
          <a:p>
            <a:r>
              <a:rPr lang="ja-JP" altLang="en-US" smtClean="0"/>
              <a:t>受賞作品・イベントの一例</a:t>
            </a:r>
            <a:endParaRPr kumimoji="1" lang="ja-JP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484784"/>
            <a:ext cx="699864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743200"/>
            <a:ext cx="2286000" cy="209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データガバナンス委員会</a:t>
            </a:r>
            <a:r>
              <a:rPr lang="ja-JP" altLang="en-US" smtClean="0"/>
              <a:t>　第</a:t>
            </a:r>
            <a:r>
              <a:rPr lang="en-US" altLang="ja-JP" dirty="0"/>
              <a:t>3</a:t>
            </a:r>
            <a:r>
              <a:rPr lang="ja-JP" altLang="en-US" smtClean="0"/>
              <a:t>回</a:t>
            </a:r>
            <a:r>
              <a:rPr lang="ja-JP" altLang="en-US" dirty="0" smtClean="0"/>
              <a:t>実施概要紹介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0"/>
            <a:ext cx="9282106" cy="5268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/>
              <a:t>○</a:t>
            </a:r>
            <a:r>
              <a:rPr lang="ja-JP" altLang="en-US" b="1" smtClean="0"/>
              <a:t>第</a:t>
            </a:r>
            <a:r>
              <a:rPr lang="ja-JP" altLang="en-US" b="1"/>
              <a:t>３</a:t>
            </a:r>
            <a:r>
              <a:rPr lang="ja-JP" altLang="en-US" b="1" smtClean="0"/>
              <a:t>回</a:t>
            </a:r>
            <a:endParaRPr lang="en-US" altLang="ja-JP" b="1" dirty="0"/>
          </a:p>
          <a:p>
            <a:r>
              <a:rPr lang="ja-JP" altLang="en-US" dirty="0" smtClean="0"/>
              <a:t>日時 </a:t>
            </a:r>
            <a:r>
              <a:rPr lang="ja-JP" altLang="en-US"/>
              <a:t>： </a:t>
            </a:r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</a:t>
            </a:r>
            <a:r>
              <a:rPr lang="en-US" altLang="ja-JP" smtClean="0"/>
              <a:t>18</a:t>
            </a:r>
            <a:r>
              <a:rPr lang="ja-JP" altLang="en-US" smtClean="0"/>
              <a:t>日</a:t>
            </a:r>
            <a:r>
              <a:rPr lang="en-US" altLang="ja-JP" smtClean="0"/>
              <a:t>(</a:t>
            </a:r>
            <a:r>
              <a:rPr lang="ja-JP" altLang="en-US" smtClean="0"/>
              <a:t>火</a:t>
            </a:r>
            <a:r>
              <a:rPr lang="en-US" altLang="ja-JP" smtClean="0"/>
              <a:t>) 13:30</a:t>
            </a:r>
            <a:r>
              <a:rPr lang="ja-JP" altLang="en-US"/>
              <a:t>～</a:t>
            </a:r>
            <a:r>
              <a:rPr lang="en-US" altLang="ja-JP" smtClean="0"/>
              <a:t>15:30</a:t>
            </a:r>
            <a:endParaRPr lang="en-US" altLang="ja-JP" dirty="0" smtClean="0"/>
          </a:p>
          <a:p>
            <a:r>
              <a:rPr lang="ja-JP" altLang="en-US" dirty="0"/>
              <a:t>内容</a:t>
            </a:r>
            <a:endParaRPr lang="en-US" altLang="ja-JP" dirty="0"/>
          </a:p>
          <a:p>
            <a:pPr lvl="1"/>
            <a:r>
              <a:rPr lang="ja-JP" altLang="en-US" b="1" smtClean="0"/>
              <a:t>１．オープンデータ化</a:t>
            </a:r>
            <a:r>
              <a:rPr lang="ja-JP" altLang="en-US" b="1"/>
              <a:t>ガイド（利用ルール編）（骨子案）について</a:t>
            </a:r>
            <a:endParaRPr lang="ja-JP" altLang="en-US" dirty="0"/>
          </a:p>
          <a:p>
            <a:pPr lvl="1"/>
            <a:r>
              <a:rPr lang="ja-JP" altLang="en-US" b="1" smtClean="0"/>
              <a:t>２．自治体</a:t>
            </a:r>
            <a:r>
              <a:rPr lang="ja-JP" altLang="en-US" b="1"/>
              <a:t>分科会からの要望について</a:t>
            </a:r>
            <a:endParaRPr lang="en-US" altLang="ja-JP" b="1" dirty="0" smtClean="0"/>
          </a:p>
          <a:p>
            <a:pPr lvl="2"/>
            <a:r>
              <a:rPr lang="ja-JP" altLang="en-US" sz="1600" smtClean="0"/>
              <a:t>　自治体</a:t>
            </a:r>
            <a:r>
              <a:rPr lang="ja-JP" altLang="en-US" sz="1600"/>
              <a:t>分科会の検討における懸念点の紹介</a:t>
            </a:r>
            <a:endParaRPr lang="en-US" altLang="ja-JP" sz="1600" dirty="0" smtClean="0"/>
          </a:p>
          <a:p>
            <a:pPr lvl="2"/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25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1.1</a:t>
            </a:r>
            <a:r>
              <a:rPr lang="ja-JP" altLang="en-US" smtClean="0"/>
              <a:t>　オープンデータ化</a:t>
            </a:r>
            <a:r>
              <a:rPr lang="ja-JP" altLang="en-US"/>
              <a:t>ガイド（利用ルール編）（骨子案</a:t>
            </a:r>
            <a:r>
              <a:rPr lang="ja-JP" altLang="en-US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51414" y="1052736"/>
            <a:ext cx="9146415" cy="5268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100" smtClean="0"/>
              <a:t>目次</a:t>
            </a:r>
            <a:endParaRPr lang="en-US" altLang="ja-JP" sz="1100" smtClean="0"/>
          </a:p>
          <a:p>
            <a:pPr marL="0" indent="0">
              <a:buNone/>
            </a:pPr>
            <a:r>
              <a:rPr lang="ja-JP" altLang="en-US" sz="1100" smtClean="0"/>
              <a:t>１</a:t>
            </a:r>
            <a:r>
              <a:rPr lang="ja-JP" altLang="en-US" sz="1100"/>
              <a:t>．背景と目的</a:t>
            </a:r>
          </a:p>
          <a:p>
            <a:pPr marL="0" indent="0">
              <a:buNone/>
            </a:pPr>
            <a:r>
              <a:rPr lang="ja-JP" altLang="en-US" sz="1100"/>
              <a:t>　（１）オープンデータに関する主な動向</a:t>
            </a:r>
          </a:p>
          <a:p>
            <a:pPr marL="0" indent="0">
              <a:buNone/>
            </a:pPr>
            <a:r>
              <a:rPr lang="ja-JP" altLang="en-US" sz="1100"/>
              <a:t>　（２）オープンデータの定義</a:t>
            </a:r>
          </a:p>
          <a:p>
            <a:pPr marL="0" indent="0">
              <a:buNone/>
            </a:pPr>
            <a:r>
              <a:rPr lang="ja-JP" altLang="en-US" sz="1100"/>
              <a:t>　（３）本ガイドの作成目的</a:t>
            </a:r>
          </a:p>
          <a:p>
            <a:pPr marL="0" indent="0">
              <a:buNone/>
            </a:pPr>
            <a:r>
              <a:rPr lang="ja-JP" altLang="en-US" sz="1100"/>
              <a:t>２．オープンデータ化のために必要なこと</a:t>
            </a:r>
          </a:p>
          <a:p>
            <a:pPr marL="0" indent="0">
              <a:buNone/>
            </a:pPr>
            <a:r>
              <a:rPr lang="ja-JP" altLang="en-US" sz="1100"/>
              <a:t>　（１）オープンデータ化の課題</a:t>
            </a:r>
          </a:p>
          <a:p>
            <a:pPr marL="0" indent="0">
              <a:buNone/>
            </a:pPr>
            <a:r>
              <a:rPr lang="ja-JP" altLang="en-US" sz="1100"/>
              <a:t>　（２）課題への対応</a:t>
            </a:r>
          </a:p>
          <a:p>
            <a:pPr marL="0" indent="0">
              <a:buNone/>
            </a:pPr>
            <a:r>
              <a:rPr lang="ja-JP" altLang="en-US" sz="1100"/>
              <a:t>　（３）オープンデータに対応したライセンスの付与</a:t>
            </a:r>
          </a:p>
          <a:p>
            <a:pPr marL="0" indent="0">
              <a:buNone/>
            </a:pPr>
            <a:r>
              <a:rPr lang="ja-JP" altLang="en-US" sz="1100"/>
              <a:t>３．データガバナンス委員会におけるオープンデータ対応ライセンスの検討経緯</a:t>
            </a:r>
          </a:p>
          <a:p>
            <a:pPr marL="0" indent="0">
              <a:buNone/>
            </a:pPr>
            <a:r>
              <a:rPr lang="ja-JP" altLang="en-US" sz="1100"/>
              <a:t>４．主なライセンスの種類と概要</a:t>
            </a:r>
          </a:p>
          <a:p>
            <a:pPr marL="0" indent="0">
              <a:buNone/>
            </a:pPr>
            <a:r>
              <a:rPr lang="ja-JP" altLang="en-US" sz="1100"/>
              <a:t>　（１）</a:t>
            </a:r>
            <a:r>
              <a:rPr lang="en-US" altLang="ja-JP" sz="1100"/>
              <a:t>CC-BY</a:t>
            </a:r>
          </a:p>
          <a:p>
            <a:pPr marL="0" indent="0">
              <a:buNone/>
            </a:pPr>
            <a:r>
              <a:rPr lang="ja-JP" altLang="en-US" sz="1100"/>
              <a:t>　（２）パブリックドメインと</a:t>
            </a:r>
            <a:r>
              <a:rPr lang="en-US" altLang="ja-JP" sz="1100"/>
              <a:t>CC0</a:t>
            </a:r>
          </a:p>
          <a:p>
            <a:pPr marL="0" indent="0">
              <a:buNone/>
            </a:pPr>
            <a:r>
              <a:rPr lang="ja-JP" altLang="en-US" sz="1100"/>
              <a:t>　（３）利用ルールひな形（標準利用規約）</a:t>
            </a:r>
          </a:p>
          <a:p>
            <a:pPr marL="0" indent="0">
              <a:buNone/>
            </a:pPr>
            <a:r>
              <a:rPr lang="ja-JP" altLang="en-US" sz="1100"/>
              <a:t>５．各ライセンスの比較</a:t>
            </a:r>
          </a:p>
          <a:p>
            <a:pPr marL="0" indent="0">
              <a:buNone/>
            </a:pPr>
            <a:r>
              <a:rPr lang="ja-JP" altLang="en-US" sz="1100"/>
              <a:t>６．ライセンスの選定・利用にあたって</a:t>
            </a:r>
          </a:p>
          <a:p>
            <a:pPr marL="0" indent="0">
              <a:buNone/>
            </a:pPr>
            <a:endParaRPr lang="ja-JP" altLang="en-US" sz="1100"/>
          </a:p>
          <a:p>
            <a:pPr marL="0" indent="0">
              <a:buNone/>
            </a:pPr>
            <a:r>
              <a:rPr lang="ja-JP" altLang="en-US" sz="1100"/>
              <a:t>（参考資料）</a:t>
            </a:r>
          </a:p>
          <a:p>
            <a:pPr marL="0" indent="0">
              <a:buNone/>
            </a:pPr>
            <a:r>
              <a:rPr lang="ja-JP" altLang="en-US" sz="1100"/>
              <a:t>　参考１：　</a:t>
            </a:r>
            <a:r>
              <a:rPr lang="en-US" altLang="ja-JP" sz="1100"/>
              <a:t>CC-BY </a:t>
            </a:r>
            <a:r>
              <a:rPr lang="ja-JP" altLang="en-US" sz="1100"/>
              <a:t>リーガルコード </a:t>
            </a:r>
          </a:p>
          <a:p>
            <a:pPr marL="0" indent="0">
              <a:buNone/>
            </a:pPr>
            <a:r>
              <a:rPr lang="ja-JP" altLang="en-US" sz="1100"/>
              <a:t>　参考２：　</a:t>
            </a:r>
            <a:r>
              <a:rPr lang="en-US" altLang="ja-JP" sz="1100"/>
              <a:t>CC0 </a:t>
            </a:r>
            <a:r>
              <a:rPr lang="ja-JP" altLang="en-US" sz="1100"/>
              <a:t>リーガルコード  </a:t>
            </a:r>
            <a:r>
              <a:rPr lang="en-US" altLang="ja-JP" sz="1100"/>
              <a:t>※</a:t>
            </a:r>
            <a:r>
              <a:rPr lang="ja-JP" altLang="en-US" sz="1100"/>
              <a:t>日本語版ドラフト</a:t>
            </a:r>
          </a:p>
          <a:p>
            <a:pPr marL="0" indent="0">
              <a:buNone/>
            </a:pPr>
            <a:r>
              <a:rPr lang="ja-JP" altLang="en-US" sz="1100"/>
              <a:t>　参考３：　各府省ホームページの利用ルールの見直しのひな形（素案）</a:t>
            </a:r>
          </a:p>
          <a:p>
            <a:pPr marL="0" indent="0">
              <a:buNone/>
            </a:pPr>
            <a:r>
              <a:rPr lang="ja-JP" altLang="en-US" sz="1100"/>
              <a:t>　　　　　　　</a:t>
            </a:r>
            <a:r>
              <a:rPr lang="en-US" altLang="ja-JP" sz="1100"/>
              <a:t>※2014</a:t>
            </a:r>
            <a:r>
              <a:rPr lang="ja-JP" altLang="en-US" sz="1100"/>
              <a:t>年２月２８日　電子行政オープンデータ実務者会議　ルール・普及</a:t>
            </a:r>
            <a:r>
              <a:rPr lang="en-US" altLang="ja-JP" sz="1100"/>
              <a:t>WG</a:t>
            </a:r>
            <a:r>
              <a:rPr lang="ja-JP" altLang="en-US" sz="1100"/>
              <a:t>資料１</a:t>
            </a:r>
          </a:p>
          <a:p>
            <a:pPr marL="0" indent="0">
              <a:buNone/>
            </a:pPr>
            <a:endParaRPr lang="ja-JP" altLang="en-US" sz="1100"/>
          </a:p>
          <a:p>
            <a:pPr marL="0" indent="0">
              <a:buNone/>
            </a:pPr>
            <a:endParaRPr lang="ja-JP" altLang="en-US" sz="1100"/>
          </a:p>
          <a:p>
            <a:pPr marL="0" indent="0">
              <a:buNone/>
            </a:pPr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3487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1.2</a:t>
            </a:r>
            <a:r>
              <a:rPr lang="ja-JP" altLang="en-US" smtClean="0"/>
              <a:t>　自治体</a:t>
            </a:r>
            <a:r>
              <a:rPr lang="ja-JP" altLang="en-US"/>
              <a:t>分科会からの</a:t>
            </a:r>
            <a:r>
              <a:rPr lang="ja-JP" altLang="en-US" smtClean="0"/>
              <a:t>要望について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0"/>
            <a:ext cx="9282106" cy="5268127"/>
          </a:xfrm>
        </p:spPr>
        <p:txBody>
          <a:bodyPr>
            <a:normAutofit/>
          </a:bodyPr>
          <a:lstStyle/>
          <a:p>
            <a:r>
              <a:rPr lang="zh-TW" altLang="en-US" smtClean="0"/>
              <a:t>検討</a:t>
            </a:r>
            <a:r>
              <a:rPr lang="zh-TW" altLang="en-US"/>
              <a:t>依頼事項</a:t>
            </a:r>
            <a:endParaRPr lang="en-US" altLang="ja-JP" dirty="0" smtClean="0"/>
          </a:p>
          <a:p>
            <a:pPr lvl="1"/>
            <a:r>
              <a:rPr lang="zh-CN" altLang="en-US"/>
              <a:t>利活用普及</a:t>
            </a:r>
            <a:r>
              <a:rPr lang="zh-CN" altLang="en-US" smtClean="0"/>
              <a:t>委員会自治体分科会</a:t>
            </a:r>
            <a:r>
              <a:rPr lang="ja-JP" altLang="en-US" smtClean="0"/>
              <a:t>で実施した</a:t>
            </a:r>
            <a:r>
              <a:rPr lang="ja-JP" altLang="en-US" u="sng" smtClean="0"/>
              <a:t>会員</a:t>
            </a:r>
            <a:r>
              <a:rPr lang="ja-JP" altLang="en-US" u="sng"/>
              <a:t>アンケート</a:t>
            </a:r>
            <a:r>
              <a:rPr lang="ja-JP" altLang="en-US"/>
              <a:t>では、「住民基本台帳ベースの人口及び世帯データ」について、</a:t>
            </a:r>
            <a:r>
              <a:rPr lang="ja-JP" altLang="en-US" u="sng"/>
              <a:t>可能な限り粒度の細かい情報</a:t>
            </a:r>
            <a:r>
              <a:rPr lang="ja-JP" altLang="en-US"/>
              <a:t>に対するニーズが高いという結果が出ている。</a:t>
            </a:r>
          </a:p>
          <a:p>
            <a:pPr lvl="1"/>
            <a:r>
              <a:rPr lang="ja-JP" altLang="en-US"/>
              <a:t>このデータを公開することができるか</a:t>
            </a:r>
            <a:r>
              <a:rPr lang="ja-JP" altLang="en-US" u="sng"/>
              <a:t>自治体会員にアンケート</a:t>
            </a:r>
            <a:r>
              <a:rPr lang="ja-JP" altLang="en-US"/>
              <a:t>を実施したところ、以下のような論点が提示されている。</a:t>
            </a:r>
          </a:p>
          <a:p>
            <a:pPr lvl="2"/>
            <a:endParaRPr lang="en-US" altLang="ja-JP" smtClean="0"/>
          </a:p>
          <a:p>
            <a:pPr lvl="2"/>
            <a:r>
              <a:rPr lang="ja-JP" altLang="en-US" smtClean="0"/>
              <a:t>町</a:t>
            </a:r>
            <a:r>
              <a:rPr lang="ja-JP" altLang="en-US"/>
              <a:t>丁字別のデータ等で、対象者世帯が</a:t>
            </a:r>
            <a:r>
              <a:rPr lang="en-US" altLang="ja-JP"/>
              <a:t>1</a:t>
            </a:r>
            <a:r>
              <a:rPr lang="ja-JP" altLang="en-US"/>
              <a:t>つ（ないし少数）というような場合、</a:t>
            </a:r>
            <a:r>
              <a:rPr lang="ja-JP" altLang="en-US" u="sng"/>
              <a:t>世帯が特定されるおそれがある</a:t>
            </a:r>
            <a:r>
              <a:rPr lang="ja-JP" altLang="en-US"/>
              <a:t>が、それが</a:t>
            </a:r>
            <a:r>
              <a:rPr lang="en-US" altLang="ja-JP"/>
              <a:t>1</a:t>
            </a:r>
            <a:r>
              <a:rPr lang="ja-JP" altLang="en-US"/>
              <a:t>つ（ないし少数）であるということを公表しても問題ないか。</a:t>
            </a:r>
          </a:p>
          <a:p>
            <a:pPr lvl="2"/>
            <a:r>
              <a:rPr lang="ja-JP" altLang="en-US" smtClean="0"/>
              <a:t>住民</a:t>
            </a:r>
            <a:r>
              <a:rPr lang="ja-JP" altLang="en-US"/>
              <a:t>基本台帳ベースのデータで、世帯主、続柄等の情報を</a:t>
            </a:r>
            <a:r>
              <a:rPr lang="ja-JP" altLang="en-US" u="sng"/>
              <a:t>統計処理して出すとして、その際、粒度を細かくすると世帯が特定される可能性がある</a:t>
            </a:r>
            <a:r>
              <a:rPr lang="ja-JP" altLang="en-US"/>
              <a:t>が、そのような情報を公表しても問題ないか。</a:t>
            </a:r>
          </a:p>
          <a:p>
            <a:pPr lvl="1"/>
            <a:endParaRPr lang="ja-JP" altLang="en-US"/>
          </a:p>
          <a:p>
            <a:pPr lvl="1"/>
            <a:r>
              <a:rPr lang="ja-JP" altLang="en-US" u="sng"/>
              <a:t>統計法においても、住民基本台帳法においても、個票や台帳そのものの公開については禁止規定がある</a:t>
            </a:r>
            <a:r>
              <a:rPr lang="ja-JP" altLang="en-US"/>
              <a:t>が、このように</a:t>
            </a:r>
            <a:r>
              <a:rPr lang="ja-JP" altLang="en-US" u="sng"/>
              <a:t>類推可能なデータについては法律に記載がない</a:t>
            </a:r>
            <a:r>
              <a:rPr lang="ja-JP" altLang="en-US"/>
              <a:t>ことが、</a:t>
            </a:r>
            <a:r>
              <a:rPr lang="ja-JP" altLang="en-US" u="sng"/>
              <a:t>自治体の判断が分かれる</a:t>
            </a:r>
            <a:r>
              <a:rPr lang="ja-JP" altLang="en-US"/>
              <a:t>ことにつながっている。</a:t>
            </a:r>
          </a:p>
          <a:p>
            <a:pPr lvl="1"/>
            <a:r>
              <a:rPr lang="ja-JP" altLang="en-US" u="sng"/>
              <a:t>法の趣旨からして公開するべきではないという自治体</a:t>
            </a:r>
            <a:r>
              <a:rPr lang="ja-JP" altLang="en-US"/>
              <a:t>と、</a:t>
            </a:r>
            <a:r>
              <a:rPr lang="ja-JP" altLang="en-US" u="sng"/>
              <a:t>禁止されていないので公開するという自治体</a:t>
            </a:r>
            <a:r>
              <a:rPr lang="ja-JP" altLang="en-US"/>
              <a:t>があり、自治体によって対応が分かれている状態にある。</a:t>
            </a:r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23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1.2</a:t>
            </a:r>
            <a:r>
              <a:rPr lang="ja-JP" altLang="en-US" smtClean="0"/>
              <a:t>　自治体</a:t>
            </a:r>
            <a:r>
              <a:rPr lang="ja-JP" altLang="en-US"/>
              <a:t>分科会からの</a:t>
            </a:r>
            <a:r>
              <a:rPr lang="ja-JP" altLang="en-US" smtClean="0"/>
              <a:t>要望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282106" cy="701824"/>
          </a:xfrm>
        </p:spPr>
        <p:txBody>
          <a:bodyPr>
            <a:normAutofit lnSpcReduction="10000"/>
          </a:bodyPr>
          <a:lstStyle/>
          <a:p>
            <a:r>
              <a:rPr lang="ja-JP" altLang="en-US"/>
              <a:t>法的な対応に</a:t>
            </a:r>
            <a:r>
              <a:rPr lang="ja-JP" altLang="en-US" smtClean="0"/>
              <a:t>ついて、</a:t>
            </a:r>
            <a:r>
              <a:rPr lang="ja-JP" altLang="en-US"/>
              <a:t>会員自治体内でも現状の対応や考え方も分かれているため、ガバナンス委員会</a:t>
            </a:r>
            <a:r>
              <a:rPr lang="ja-JP" altLang="en-US" smtClean="0"/>
              <a:t>に諮問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534126"/>
              </p:ext>
            </p:extLst>
          </p:nvPr>
        </p:nvGraphicFramePr>
        <p:xfrm>
          <a:off x="1311162" y="1914912"/>
          <a:ext cx="7602278" cy="1828800"/>
        </p:xfrm>
        <a:graphic>
          <a:graphicData uri="http://schemas.openxmlformats.org/drawingml/2006/table">
            <a:tbl>
              <a:tblPr firstCol="1">
                <a:tableStyleId>{BC89EF96-8CEA-46FF-86C4-4CE0E7609802}</a:tableStyleId>
              </a:tblPr>
              <a:tblGrid>
                <a:gridCol w="1268521"/>
                <a:gridCol w="633375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bg2"/>
                          </a:solidFill>
                        </a:rPr>
                        <a:t>表示していない自治体</a:t>
                      </a:r>
                      <a:endParaRPr kumimoji="1" lang="ja-JP" alt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現在公開している人口データ（町丁名毎、５歳間隔）については、</a:t>
                      </a:r>
                      <a:r>
                        <a:rPr kumimoji="1" lang="ja-JP" altLang="en-US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世帯が特定されるのを防ぐため</a:t>
                      </a: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、町丁字の世帯数が３世帯以下の場合は、</a:t>
                      </a:r>
                      <a:r>
                        <a:rPr kumimoji="1" lang="ja-JP" altLang="en-US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情報を非表示にしている</a:t>
                      </a: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。（</a:t>
                      </a:r>
                      <a:r>
                        <a:rPr kumimoji="1" lang="en-US" altLang="ja-JP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※</a:t>
                      </a: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区毎の集計値から逆算できる場合は、非表示とする世帯数上限を拡大する場合もある。）</a:t>
                      </a:r>
                      <a:endParaRPr kumimoji="1" lang="en-US" altLang="ja-JP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総務省統計局の小地域集計結果の秘匿方法にならい</a:t>
                      </a: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、プライバシーに配慮するため、町丁・字単位で、男または女の人口いずれかが９人以下の場合、その町丁・字の表は</a:t>
                      </a:r>
                      <a:r>
                        <a:rPr kumimoji="1" lang="ja-JP" altLang="en-US" sz="120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秘諾している</a:t>
                      </a: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。</a:t>
                      </a:r>
                      <a:endParaRPr kumimoji="1" lang="en-US" altLang="ja-JP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</a:rPr>
                        <a:t>どこまでの情報を秘匿すれば、プライバシーが保護されるかは、データ項目の性質にも係わってくるため、関係部署との個別調整が必要になる。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bg2"/>
                          </a:solidFill>
                        </a:rPr>
                        <a:t>表示している</a:t>
                      </a:r>
                      <a:endParaRPr kumimoji="1" lang="en-US" altLang="ja-JP" sz="1200" dirty="0" smtClean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kumimoji="1" lang="ja-JP" altLang="en-US" sz="1200" dirty="0" smtClean="0">
                          <a:solidFill>
                            <a:schemeClr val="bg2"/>
                          </a:solidFill>
                        </a:rPr>
                        <a:t>自治体</a:t>
                      </a:r>
                      <a:endParaRPr kumimoji="1" lang="ja-JP" alt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u="sng" dirty="0" smtClean="0">
                          <a:solidFill>
                            <a:schemeClr val="bg2"/>
                          </a:solidFill>
                        </a:rPr>
                        <a:t>秘匿すべき明確な根拠が不明確であるため</a:t>
                      </a:r>
                      <a:r>
                        <a:rPr kumimoji="1" lang="ja-JP" altLang="en-US" sz="1200" dirty="0" smtClean="0">
                          <a:solidFill>
                            <a:schemeClr val="bg2"/>
                          </a:solidFill>
                        </a:rPr>
                        <a:t>、推計人口、住基ベースの町丁別人口など、</a:t>
                      </a:r>
                      <a:r>
                        <a:rPr kumimoji="1" lang="ja-JP" altLang="en-US" sz="1200" u="sng" dirty="0" smtClean="0">
                          <a:solidFill>
                            <a:schemeClr val="bg2"/>
                          </a:solidFill>
                        </a:rPr>
                        <a:t>秘匿項目を設けず公開</a:t>
                      </a:r>
                      <a:r>
                        <a:rPr kumimoji="1" lang="ja-JP" altLang="en-US" sz="1200" dirty="0" smtClean="0">
                          <a:solidFill>
                            <a:schemeClr val="bg2"/>
                          </a:solidFill>
                        </a:rPr>
                        <a:t>している。</a:t>
                      </a:r>
                      <a:endParaRPr kumimoji="1" lang="ja-JP" alt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56686" y="3870948"/>
            <a:ext cx="30748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solidFill>
                  <a:schemeClr val="bg2"/>
                </a:solidFill>
              </a:rPr>
              <a:t>町</a:t>
            </a:r>
            <a:r>
              <a:rPr kumimoji="1" lang="ja-JP" altLang="en-US" sz="1100" dirty="0" smtClean="0">
                <a:solidFill>
                  <a:schemeClr val="bg2"/>
                </a:solidFill>
              </a:rPr>
              <a:t>丁字別のデータにおいて、非表示にしている例</a:t>
            </a:r>
            <a:endParaRPr kumimoji="1" lang="ja-JP" altLang="en-US" sz="1100" dirty="0">
              <a:solidFill>
                <a:schemeClr val="bg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075408"/>
            <a:ext cx="36861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40" y="4147983"/>
            <a:ext cx="3733800" cy="223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47577" y="3870948"/>
            <a:ext cx="2933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chemeClr val="bg2"/>
                </a:solidFill>
              </a:rPr>
              <a:t>町</a:t>
            </a:r>
            <a:r>
              <a:rPr kumimoji="1" lang="ja-JP" altLang="en-US" sz="1100" dirty="0" smtClean="0">
                <a:solidFill>
                  <a:schemeClr val="bg2"/>
                </a:solidFill>
              </a:rPr>
              <a:t>丁字別のデータにおいて、表示にしている例</a:t>
            </a:r>
            <a:endParaRPr kumimoji="1" lang="ja-JP" altLang="en-US" sz="1100" dirty="0">
              <a:solidFill>
                <a:schemeClr val="bg2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513447" y="5934075"/>
            <a:ext cx="399993" cy="228600"/>
          </a:xfrm>
          <a:prstGeom prst="rect">
            <a:avLst/>
          </a:prstGeom>
          <a:solidFill>
            <a:srgbClr val="FF99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7046540" y="5391149"/>
            <a:ext cx="1832344" cy="314325"/>
          </a:xfrm>
          <a:prstGeom prst="wedgeRectCallout">
            <a:avLst>
              <a:gd name="adj1" fmla="val 33229"/>
              <a:gd name="adj2" fmla="val 90678"/>
            </a:avLst>
          </a:prstGeom>
          <a:solidFill>
            <a:schemeClr val="accent1"/>
          </a:solidFill>
          <a:ln w="9525"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人数が「１」でも表示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230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利</a:t>
            </a:r>
            <a:r>
              <a:rPr lang="ja-JP" altLang="en-US" smtClean="0"/>
              <a:t>活用・普及委員会　第</a:t>
            </a:r>
            <a:r>
              <a:rPr lang="en-US" altLang="ja-JP"/>
              <a:t>3</a:t>
            </a:r>
            <a:r>
              <a:rPr lang="ja-JP" altLang="en-US" smtClean="0"/>
              <a:t>回・第</a:t>
            </a:r>
            <a:r>
              <a:rPr lang="en-US" altLang="ja-JP" smtClean="0"/>
              <a:t>4</a:t>
            </a:r>
            <a:r>
              <a:rPr lang="ja-JP" altLang="en-US" smtClean="0"/>
              <a:t>回実施</a:t>
            </a:r>
            <a:r>
              <a:rPr lang="ja-JP" altLang="en-US" dirty="0" smtClean="0"/>
              <a:t>概要紹介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0"/>
            <a:ext cx="9282106" cy="5268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b="1"/>
              <a:t>○</a:t>
            </a:r>
            <a:r>
              <a:rPr lang="ja-JP" altLang="en-US" b="1" smtClean="0"/>
              <a:t>第</a:t>
            </a:r>
            <a:r>
              <a:rPr lang="ja-JP" altLang="en-US" b="1"/>
              <a:t>３</a:t>
            </a:r>
            <a:r>
              <a:rPr lang="ja-JP" altLang="en-US" b="1" smtClean="0"/>
              <a:t>回</a:t>
            </a:r>
            <a:endParaRPr lang="en-US" altLang="ja-JP" b="1" dirty="0"/>
          </a:p>
          <a:p>
            <a:r>
              <a:rPr lang="ja-JP" altLang="en-US" dirty="0" smtClean="0"/>
              <a:t>日時 </a:t>
            </a:r>
            <a:r>
              <a:rPr lang="ja-JP" altLang="en-US"/>
              <a:t>： </a:t>
            </a:r>
            <a:r>
              <a:rPr lang="en-US" altLang="ja-JP" smtClean="0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2</a:t>
            </a:r>
            <a:r>
              <a:rPr lang="ja-JP" altLang="en-US" smtClean="0"/>
              <a:t>月</a:t>
            </a:r>
            <a:r>
              <a:rPr lang="en-US" altLang="ja-JP" smtClean="0"/>
              <a:t>20</a:t>
            </a:r>
            <a:r>
              <a:rPr lang="ja-JP" altLang="en-US" smtClean="0"/>
              <a:t>日</a:t>
            </a:r>
            <a:r>
              <a:rPr lang="en-US" altLang="ja-JP" smtClean="0"/>
              <a:t>(</a:t>
            </a:r>
            <a:r>
              <a:rPr lang="ja-JP" altLang="en-US"/>
              <a:t>木</a:t>
            </a:r>
            <a:r>
              <a:rPr lang="en-US" altLang="ja-JP" smtClean="0"/>
              <a:t>) 15:00</a:t>
            </a:r>
            <a:r>
              <a:rPr lang="ja-JP" altLang="en-US"/>
              <a:t>～</a:t>
            </a:r>
            <a:r>
              <a:rPr lang="en-US" altLang="ja-JP" smtClean="0"/>
              <a:t>17:00</a:t>
            </a:r>
            <a:endParaRPr lang="en-US" altLang="ja-JP" dirty="0" smtClean="0"/>
          </a:p>
          <a:p>
            <a:r>
              <a:rPr lang="ja-JP" altLang="en-US" dirty="0"/>
              <a:t>内容</a:t>
            </a:r>
            <a:endParaRPr lang="en-US" altLang="ja-JP" dirty="0"/>
          </a:p>
          <a:p>
            <a:pPr lvl="1"/>
            <a:r>
              <a:rPr lang="ja-JP" altLang="en-US" b="1" smtClean="0"/>
              <a:t>１</a:t>
            </a:r>
            <a:r>
              <a:rPr lang="ja-JP" altLang="en-US" b="1"/>
              <a:t>．オープンデータシンポジウム開催報告</a:t>
            </a:r>
          </a:p>
          <a:p>
            <a:pPr lvl="1"/>
            <a:r>
              <a:rPr lang="ja-JP" altLang="en-US" b="1"/>
              <a:t>２．オープンデータ・アプリコンテストおよび勝手表彰について</a:t>
            </a:r>
          </a:p>
          <a:p>
            <a:pPr lvl="1"/>
            <a:r>
              <a:rPr lang="ja-JP" altLang="en-US" b="1"/>
              <a:t>３．関連事業の紹介</a:t>
            </a:r>
          </a:p>
          <a:p>
            <a:pPr lvl="2"/>
            <a:r>
              <a:rPr lang="ja-JP" altLang="en-US" b="1" smtClean="0"/>
              <a:t>　政府</a:t>
            </a:r>
            <a:r>
              <a:rPr lang="ja-JP" altLang="en-US" b="1"/>
              <a:t>データカタログサイト試行版</a:t>
            </a:r>
          </a:p>
          <a:p>
            <a:pPr lvl="2"/>
            <a:r>
              <a:rPr lang="ja-JP" altLang="en-US" b="1" smtClean="0"/>
              <a:t>　総務省</a:t>
            </a:r>
            <a:r>
              <a:rPr lang="ja-JP" altLang="en-US" b="1"/>
              <a:t>オープンデータ実証実験（総務省）</a:t>
            </a:r>
          </a:p>
          <a:p>
            <a:pPr lvl="2"/>
            <a:r>
              <a:rPr lang="ja-JP" altLang="en-US" b="1" smtClean="0"/>
              <a:t>　オープンデータ</a:t>
            </a:r>
            <a:r>
              <a:rPr lang="ja-JP" altLang="en-US" b="1"/>
              <a:t>・ユースケースコンテスト（経産省・総務省）</a:t>
            </a:r>
          </a:p>
          <a:p>
            <a:pPr lvl="1"/>
            <a:r>
              <a:rPr lang="ja-JP" altLang="en-US" b="1"/>
              <a:t>４．関連イベントの紹介</a:t>
            </a:r>
          </a:p>
          <a:p>
            <a:pPr lvl="2"/>
            <a:r>
              <a:rPr lang="ja-JP" altLang="en-US" b="1" smtClean="0"/>
              <a:t>　</a:t>
            </a:r>
            <a:r>
              <a:rPr lang="en-US" altLang="ja-JP" b="1" smtClean="0"/>
              <a:t>LOD</a:t>
            </a:r>
            <a:r>
              <a:rPr lang="ja-JP" altLang="en-US" b="1"/>
              <a:t>チャレンジ</a:t>
            </a:r>
            <a:r>
              <a:rPr lang="en-US" altLang="ja-JP" b="1"/>
              <a:t>2013</a:t>
            </a:r>
            <a:r>
              <a:rPr lang="ja-JP" altLang="en-US" b="1"/>
              <a:t>（</a:t>
            </a:r>
            <a:r>
              <a:rPr lang="en-US" altLang="ja-JP" b="1"/>
              <a:t>LOD</a:t>
            </a:r>
            <a:r>
              <a:rPr lang="ja-JP" altLang="en-US" b="1"/>
              <a:t>チャレンジ実行委員会）</a:t>
            </a:r>
          </a:p>
          <a:p>
            <a:pPr lvl="2"/>
            <a:r>
              <a:rPr lang="ja-JP" altLang="en-US" b="1" smtClean="0"/>
              <a:t>　</a:t>
            </a:r>
            <a:r>
              <a:rPr lang="en-US" altLang="ja-JP" b="1" smtClean="0"/>
              <a:t>International </a:t>
            </a:r>
            <a:r>
              <a:rPr lang="en-US" altLang="ja-JP" b="1"/>
              <a:t>Open Data Day</a:t>
            </a:r>
            <a:r>
              <a:rPr lang="ja-JP" altLang="en-US" b="1"/>
              <a:t>（</a:t>
            </a:r>
            <a:r>
              <a:rPr lang="en-US" altLang="ja-JP" b="1"/>
              <a:t>OKFJ</a:t>
            </a:r>
            <a:r>
              <a:rPr lang="ja-JP" altLang="en-US" b="1"/>
              <a:t>）</a:t>
            </a:r>
          </a:p>
          <a:p>
            <a:pPr lvl="1"/>
            <a:r>
              <a:rPr lang="ja-JP" altLang="en-US" b="1"/>
              <a:t>５．自治体分科会について</a:t>
            </a:r>
          </a:p>
          <a:p>
            <a:pPr lvl="1"/>
            <a:r>
              <a:rPr lang="ja-JP" altLang="en-US" b="1"/>
              <a:t>６．ビジネスモデル検討ヒアリングについて</a:t>
            </a:r>
          </a:p>
          <a:p>
            <a:pPr lvl="1"/>
            <a:r>
              <a:rPr lang="ja-JP" altLang="en-US" b="1"/>
              <a:t>７．会員からのオープンデータ関連の取り組み紹介</a:t>
            </a: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70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利</a:t>
            </a:r>
            <a:r>
              <a:rPr lang="ja-JP" altLang="en-US" smtClean="0"/>
              <a:t>活用・普及委員会　第</a:t>
            </a:r>
            <a:r>
              <a:rPr lang="en-US" altLang="ja-JP"/>
              <a:t>3</a:t>
            </a:r>
            <a:r>
              <a:rPr lang="ja-JP" altLang="en-US" smtClean="0"/>
              <a:t>回・第</a:t>
            </a:r>
            <a:r>
              <a:rPr lang="en-US" altLang="ja-JP" smtClean="0"/>
              <a:t>4</a:t>
            </a:r>
            <a:r>
              <a:rPr lang="ja-JP" altLang="en-US" smtClean="0"/>
              <a:t>回実施</a:t>
            </a:r>
            <a:r>
              <a:rPr lang="ja-JP" altLang="en-US" dirty="0" smtClean="0"/>
              <a:t>概要紹介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0"/>
            <a:ext cx="9282106" cy="5268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smtClean="0"/>
              <a:t>○第４回</a:t>
            </a:r>
            <a:endParaRPr lang="en-US" altLang="ja-JP" b="1" dirty="0"/>
          </a:p>
          <a:p>
            <a:r>
              <a:rPr lang="ja-JP" altLang="en-US" dirty="0"/>
              <a:t>日時 ： </a:t>
            </a:r>
            <a:r>
              <a:rPr lang="en-US" altLang="ja-JP"/>
              <a:t>2014</a:t>
            </a:r>
            <a:r>
              <a:rPr lang="ja-JP" altLang="en-US" smtClean="0"/>
              <a:t>年</a:t>
            </a:r>
            <a:r>
              <a:rPr lang="en-US" altLang="ja-JP" smtClean="0"/>
              <a:t>3</a:t>
            </a:r>
            <a:r>
              <a:rPr lang="ja-JP" altLang="en-US" smtClean="0"/>
              <a:t>月</a:t>
            </a:r>
            <a:r>
              <a:rPr lang="en-US" altLang="ja-JP" smtClean="0"/>
              <a:t>13</a:t>
            </a:r>
            <a:r>
              <a:rPr lang="ja-JP" altLang="en-US" smtClean="0"/>
              <a:t>日</a:t>
            </a:r>
            <a:r>
              <a:rPr lang="en-US" altLang="ja-JP" smtClean="0"/>
              <a:t>(</a:t>
            </a:r>
            <a:r>
              <a:rPr lang="ja-JP" altLang="en-US" smtClean="0"/>
              <a:t>木</a:t>
            </a:r>
            <a:r>
              <a:rPr lang="en-US" altLang="ja-JP" smtClean="0"/>
              <a:t>) 10:00</a:t>
            </a:r>
            <a:r>
              <a:rPr lang="ja-JP" altLang="en-US"/>
              <a:t>～</a:t>
            </a:r>
            <a:r>
              <a:rPr lang="en-US" altLang="ja-JP" smtClean="0"/>
              <a:t>12:00</a:t>
            </a:r>
            <a:endParaRPr lang="en-US" altLang="ja-JP" dirty="0"/>
          </a:p>
          <a:p>
            <a:r>
              <a:rPr lang="ja-JP" altLang="en-US" dirty="0"/>
              <a:t>内容</a:t>
            </a:r>
            <a:endParaRPr lang="en-US" altLang="ja-JP" dirty="0"/>
          </a:p>
          <a:p>
            <a:pPr lvl="1"/>
            <a:r>
              <a:rPr lang="ja-JP" altLang="en-US" b="1" smtClean="0"/>
              <a:t>１</a:t>
            </a:r>
            <a:r>
              <a:rPr lang="ja-JP" altLang="en-US" b="1"/>
              <a:t>．オープンデータ・アプリコンテスト授与式</a:t>
            </a:r>
          </a:p>
          <a:p>
            <a:pPr lvl="2"/>
            <a:r>
              <a:rPr lang="ja-JP" altLang="en-US" b="1" smtClean="0"/>
              <a:t>　総務省</a:t>
            </a:r>
            <a:r>
              <a:rPr lang="ja-JP" altLang="en-US" b="1"/>
              <a:t>挨拶</a:t>
            </a:r>
          </a:p>
          <a:p>
            <a:pPr lvl="2"/>
            <a:r>
              <a:rPr lang="ja-JP" altLang="en-US" b="1" smtClean="0"/>
              <a:t>　最優秀</a:t>
            </a:r>
            <a:r>
              <a:rPr lang="ja-JP" altLang="en-US" b="1"/>
              <a:t>賞・優秀賞・佳作　授与</a:t>
            </a:r>
          </a:p>
          <a:p>
            <a:pPr lvl="2"/>
            <a:r>
              <a:rPr lang="ja-JP" altLang="en-US" b="1" smtClean="0"/>
              <a:t>　プレゼンテーション</a:t>
            </a:r>
            <a:r>
              <a:rPr lang="ja-JP" altLang="en-US" b="1"/>
              <a:t>（最優秀賞・優秀賞・佳作の受賞者）　</a:t>
            </a:r>
          </a:p>
          <a:p>
            <a:pPr lvl="2"/>
            <a:r>
              <a:rPr lang="ja-JP" altLang="en-US" b="1" smtClean="0"/>
              <a:t>　技術</a:t>
            </a:r>
            <a:r>
              <a:rPr lang="ja-JP" altLang="en-US" b="1"/>
              <a:t>賞　授与</a:t>
            </a:r>
          </a:p>
          <a:p>
            <a:pPr lvl="2"/>
            <a:r>
              <a:rPr lang="ja-JP" altLang="en-US" b="1" smtClean="0"/>
              <a:t>　実証</a:t>
            </a:r>
            <a:r>
              <a:rPr lang="ja-JP" altLang="en-US" b="1"/>
              <a:t>実験賞　授与（各実証実験請負事業者）　</a:t>
            </a:r>
          </a:p>
          <a:p>
            <a:pPr lvl="1"/>
            <a:r>
              <a:rPr lang="ja-JP" altLang="en-US" b="1" smtClean="0"/>
              <a:t>２．</a:t>
            </a:r>
            <a:r>
              <a:rPr lang="ja-JP" altLang="en-US" b="1"/>
              <a:t>勝手表彰授与式　</a:t>
            </a:r>
          </a:p>
          <a:p>
            <a:pPr lvl="2"/>
            <a:r>
              <a:rPr lang="ja-JP" altLang="en-US" b="1" smtClean="0"/>
              <a:t>　最優秀</a:t>
            </a:r>
            <a:r>
              <a:rPr lang="ja-JP" altLang="en-US" b="1"/>
              <a:t>賞・優秀賞</a:t>
            </a:r>
          </a:p>
          <a:p>
            <a:pPr lvl="2"/>
            <a:r>
              <a:rPr lang="ja-JP" altLang="en-US" b="1" smtClean="0"/>
              <a:t>　スポンサー</a:t>
            </a:r>
            <a:r>
              <a:rPr lang="ja-JP" altLang="en-US" b="1"/>
              <a:t>賞（各スポンサー）  </a:t>
            </a:r>
          </a:p>
          <a:p>
            <a:pPr lvl="1"/>
            <a:r>
              <a:rPr lang="ja-JP" altLang="en-US" b="1" smtClean="0"/>
              <a:t>３．</a:t>
            </a:r>
            <a:r>
              <a:rPr lang="ja-JP" altLang="en-US" b="1"/>
              <a:t>審査委員長全体講評</a:t>
            </a:r>
          </a:p>
          <a:p>
            <a:pPr lvl="1"/>
            <a:r>
              <a:rPr lang="ja-JP" altLang="en-US" b="1" smtClean="0"/>
              <a:t>４．</a:t>
            </a:r>
            <a:r>
              <a:rPr lang="ja-JP" altLang="en-US" b="1"/>
              <a:t>集合写真撮影 </a:t>
            </a: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87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2.1</a:t>
            </a:r>
            <a:r>
              <a:rPr lang="ja-JP" altLang="en-US" smtClean="0"/>
              <a:t>　オープンデータシンポジウム開催報告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8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mtClean="0"/>
              <a:t>アンケート結果分析／特に参考になった内容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484784"/>
            <a:ext cx="75128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2.1</a:t>
            </a:r>
            <a:r>
              <a:rPr lang="ja-JP" altLang="en-US" smtClean="0"/>
              <a:t>　オープンデータシンポジウム開催報告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9</a:t>
            </a:fld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1414" y="1143001"/>
            <a:ext cx="9146415" cy="34178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mtClean="0"/>
              <a:t>アンケート結果分析／普及に向けた課題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42" y="1544414"/>
            <a:ext cx="7593374" cy="50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5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834</Words>
  <Application>Microsoft Office PowerPoint</Application>
  <PresentationFormat>A4 210 x 297 mm</PresentationFormat>
  <Paragraphs>126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SUPERP</vt:lpstr>
      <vt:lpstr>オープンデータ流通推進コンソーシアム データガバナンス委員会 利活用・普及委員会 実施報告</vt:lpstr>
      <vt:lpstr>データガバナンス委員会　第3回実施概要紹介</vt:lpstr>
      <vt:lpstr>1.1　オープンデータ化ガイド（利用ルール編）（骨子案）</vt:lpstr>
      <vt:lpstr>1.2　自治体分科会からの要望について</vt:lpstr>
      <vt:lpstr>1.2　自治体分科会からの要望</vt:lpstr>
      <vt:lpstr>利活用・普及委員会　第3回・第4回実施概要紹介</vt:lpstr>
      <vt:lpstr>利活用・普及委員会　第3回・第4回実施概要紹介</vt:lpstr>
      <vt:lpstr>2.1　オープンデータシンポジウム開催報告</vt:lpstr>
      <vt:lpstr>2.1　オープンデータシンポジウム開催報告</vt:lpstr>
      <vt:lpstr>2.2　関連事業紹介</vt:lpstr>
      <vt:lpstr>2.3　関連イベント紹介</vt:lpstr>
      <vt:lpstr>2.4　自治体分科会活動報告</vt:lpstr>
      <vt:lpstr>2.4　自治体分科会活動報告</vt:lpstr>
      <vt:lpstr>2.5　オープンデータ・アプリコンテスト授与式</vt:lpstr>
      <vt:lpstr>2.5　オープンデータ・アプリコンテスト授与式</vt:lpstr>
      <vt:lpstr>2.6　勝手表彰授与式</vt:lpstr>
      <vt:lpstr>2.6　勝手表彰授与式</vt:lpstr>
      <vt:lpstr>PowerPoint プレゼンテーション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2013-01-10T00:12:03Z</dcterms:created>
  <dcterms:modified xsi:type="dcterms:W3CDTF">2014-04-11T01:27:31Z</dcterms:modified>
</cp:coreProperties>
</file>