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2" r:id="rId2"/>
  </p:sldMasterIdLst>
  <p:notesMasterIdLst>
    <p:notesMasterId r:id="rId17"/>
  </p:notesMasterIdLst>
  <p:handoutMasterIdLst>
    <p:handoutMasterId r:id="rId18"/>
  </p:handoutMasterIdLst>
  <p:sldIdLst>
    <p:sldId id="580" r:id="rId3"/>
    <p:sldId id="613" r:id="rId4"/>
    <p:sldId id="608" r:id="rId5"/>
    <p:sldId id="609" r:id="rId6"/>
    <p:sldId id="610" r:id="rId7"/>
    <p:sldId id="606" r:id="rId8"/>
    <p:sldId id="594" r:id="rId9"/>
    <p:sldId id="612" r:id="rId10"/>
    <p:sldId id="615" r:id="rId11"/>
    <p:sldId id="617" r:id="rId12"/>
    <p:sldId id="616" r:id="rId13"/>
    <p:sldId id="614" r:id="rId14"/>
    <p:sldId id="593" r:id="rId15"/>
    <p:sldId id="611" r:id="rId16"/>
  </p:sldIdLst>
  <p:sldSz cx="9906000" cy="6858000" type="A4"/>
  <p:notesSz cx="9939338" cy="6807200"/>
  <p:defaultTextStyle>
    <a:defPPr>
      <a:defRPr lang="ja-JP"/>
    </a:defPPr>
    <a:lvl1pPr algn="ctr" rtl="0" fontAlgn="b">
      <a:spcBef>
        <a:spcPct val="0"/>
      </a:spcBef>
      <a:spcAft>
        <a:spcPct val="0"/>
      </a:spcAft>
      <a:buFont typeface="Wingdings" pitchFamily="2" charset="2"/>
      <a:defRPr kumimoji="1" sz="1400" kern="1200">
        <a:solidFill>
          <a:schemeClr val="tx1"/>
        </a:solidFill>
        <a:latin typeface="ＭＳ Ｐゴシック" charset="-128"/>
        <a:ea typeface="ＭＳ Ｐゴシック" charset="-128"/>
        <a:cs typeface="+mn-cs"/>
      </a:defRPr>
    </a:lvl1pPr>
    <a:lvl2pPr marL="457200" algn="ctr" rtl="0" fontAlgn="b">
      <a:spcBef>
        <a:spcPct val="0"/>
      </a:spcBef>
      <a:spcAft>
        <a:spcPct val="0"/>
      </a:spcAft>
      <a:buFont typeface="Wingdings" pitchFamily="2" charset="2"/>
      <a:defRPr kumimoji="1" sz="1400" kern="1200">
        <a:solidFill>
          <a:schemeClr val="tx1"/>
        </a:solidFill>
        <a:latin typeface="ＭＳ Ｐゴシック" charset="-128"/>
        <a:ea typeface="ＭＳ Ｐゴシック" charset="-128"/>
        <a:cs typeface="+mn-cs"/>
      </a:defRPr>
    </a:lvl2pPr>
    <a:lvl3pPr marL="914400" algn="ctr" rtl="0" fontAlgn="b">
      <a:spcBef>
        <a:spcPct val="0"/>
      </a:spcBef>
      <a:spcAft>
        <a:spcPct val="0"/>
      </a:spcAft>
      <a:buFont typeface="Wingdings" pitchFamily="2" charset="2"/>
      <a:defRPr kumimoji="1" sz="1400" kern="1200">
        <a:solidFill>
          <a:schemeClr val="tx1"/>
        </a:solidFill>
        <a:latin typeface="ＭＳ Ｐゴシック" charset="-128"/>
        <a:ea typeface="ＭＳ Ｐゴシック" charset="-128"/>
        <a:cs typeface="+mn-cs"/>
      </a:defRPr>
    </a:lvl3pPr>
    <a:lvl4pPr marL="1371600" algn="ctr" rtl="0" fontAlgn="b">
      <a:spcBef>
        <a:spcPct val="0"/>
      </a:spcBef>
      <a:spcAft>
        <a:spcPct val="0"/>
      </a:spcAft>
      <a:buFont typeface="Wingdings" pitchFamily="2" charset="2"/>
      <a:defRPr kumimoji="1" sz="1400" kern="1200">
        <a:solidFill>
          <a:schemeClr val="tx1"/>
        </a:solidFill>
        <a:latin typeface="ＭＳ Ｐゴシック" charset="-128"/>
        <a:ea typeface="ＭＳ Ｐゴシック" charset="-128"/>
        <a:cs typeface="+mn-cs"/>
      </a:defRPr>
    </a:lvl4pPr>
    <a:lvl5pPr marL="1828800" algn="ctr" rtl="0" fontAlgn="b">
      <a:spcBef>
        <a:spcPct val="0"/>
      </a:spcBef>
      <a:spcAft>
        <a:spcPct val="0"/>
      </a:spcAft>
      <a:buFont typeface="Wingdings" pitchFamily="2" charset="2"/>
      <a:defRPr kumimoji="1" sz="1400" kern="1200">
        <a:solidFill>
          <a:schemeClr val="tx1"/>
        </a:solidFill>
        <a:latin typeface="ＭＳ Ｐゴシック" charset="-128"/>
        <a:ea typeface="ＭＳ Ｐゴシック" charset="-128"/>
        <a:cs typeface="+mn-cs"/>
      </a:defRPr>
    </a:lvl5pPr>
    <a:lvl6pPr marL="2286000" algn="l" defTabSz="914400" rtl="0" eaLnBrk="1" latinLnBrk="0" hangingPunct="1">
      <a:defRPr kumimoji="1" sz="1400" kern="1200">
        <a:solidFill>
          <a:schemeClr val="tx1"/>
        </a:solidFill>
        <a:latin typeface="ＭＳ Ｐゴシック" charset="-128"/>
        <a:ea typeface="ＭＳ Ｐゴシック" charset="-128"/>
        <a:cs typeface="+mn-cs"/>
      </a:defRPr>
    </a:lvl6pPr>
    <a:lvl7pPr marL="2743200" algn="l" defTabSz="914400" rtl="0" eaLnBrk="1" latinLnBrk="0" hangingPunct="1">
      <a:defRPr kumimoji="1" sz="1400" kern="1200">
        <a:solidFill>
          <a:schemeClr val="tx1"/>
        </a:solidFill>
        <a:latin typeface="ＭＳ Ｐゴシック" charset="-128"/>
        <a:ea typeface="ＭＳ Ｐゴシック" charset="-128"/>
        <a:cs typeface="+mn-cs"/>
      </a:defRPr>
    </a:lvl7pPr>
    <a:lvl8pPr marL="3200400" algn="l" defTabSz="914400" rtl="0" eaLnBrk="1" latinLnBrk="0" hangingPunct="1">
      <a:defRPr kumimoji="1" sz="1400" kern="1200">
        <a:solidFill>
          <a:schemeClr val="tx1"/>
        </a:solidFill>
        <a:latin typeface="ＭＳ Ｐゴシック" charset="-128"/>
        <a:ea typeface="ＭＳ Ｐゴシック" charset="-128"/>
        <a:cs typeface="+mn-cs"/>
      </a:defRPr>
    </a:lvl8pPr>
    <a:lvl9pPr marL="3657600" algn="l" defTabSz="914400" rtl="0" eaLnBrk="1" latinLnBrk="0" hangingPunct="1">
      <a:defRPr kumimoji="1" sz="1400" kern="1200">
        <a:solidFill>
          <a:schemeClr val="tx1"/>
        </a:solidFill>
        <a:latin typeface="ＭＳ Ｐゴシック" charset="-128"/>
        <a:ea typeface="ＭＳ Ｐゴシック"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312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8C99"/>
    <a:srgbClr val="CDE7DA"/>
    <a:srgbClr val="0000FF"/>
    <a:srgbClr val="66FF33"/>
    <a:srgbClr val="A92C1D"/>
    <a:srgbClr val="FFFFCC"/>
    <a:srgbClr val="D7929F"/>
    <a:srgbClr val="00FFFF"/>
    <a:srgbClr val="E9C4A3"/>
    <a:srgbClr val="CB9C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044" autoAdjust="0"/>
    <p:restoredTop sz="94670" autoAdjust="0"/>
  </p:normalViewPr>
  <p:slideViewPr>
    <p:cSldViewPr>
      <p:cViewPr>
        <p:scale>
          <a:sx n="100" d="100"/>
          <a:sy n="100" d="100"/>
        </p:scale>
        <p:origin x="-420" y="-186"/>
      </p:cViewPr>
      <p:guideLst>
        <p:guide orient="horz" pos="2160"/>
        <p:guide pos="312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4304314" cy="340674"/>
          </a:xfrm>
          <a:prstGeom prst="rect">
            <a:avLst/>
          </a:prstGeom>
          <a:noFill/>
          <a:ln w="9525">
            <a:noFill/>
            <a:miter lim="800000"/>
            <a:headEnd/>
            <a:tailEnd/>
          </a:ln>
          <a:effectLst/>
        </p:spPr>
        <p:txBody>
          <a:bodyPr vert="horz" wrap="square" lIns="91826" tIns="45915" rIns="91826" bIns="45915" numCol="1" anchor="t" anchorCtr="0" compatLnSpc="1">
            <a:prstTxWarp prst="textNoShape">
              <a:avLst/>
            </a:prstTxWarp>
          </a:bodyPr>
          <a:lstStyle>
            <a:lvl1pPr algn="l" defTabSz="919127" fontAlgn="base">
              <a:buFontTx/>
              <a:buNone/>
              <a:defRPr sz="1200" smtClean="0">
                <a:latin typeface="Times New Roman" pitchFamily="18" charset="0"/>
              </a:defRPr>
            </a:lvl1pPr>
          </a:lstStyle>
          <a:p>
            <a:pPr>
              <a:defRPr/>
            </a:pPr>
            <a:endParaRPr lang="en-US" altLang="ja-JP"/>
          </a:p>
        </p:txBody>
      </p:sp>
      <p:sp>
        <p:nvSpPr>
          <p:cNvPr id="6147" name="Rectangle 3"/>
          <p:cNvSpPr>
            <a:spLocks noGrp="1" noChangeArrowheads="1"/>
          </p:cNvSpPr>
          <p:nvPr>
            <p:ph type="dt" sz="quarter" idx="1"/>
          </p:nvPr>
        </p:nvSpPr>
        <p:spPr bwMode="auto">
          <a:xfrm>
            <a:off x="5635025" y="0"/>
            <a:ext cx="4304314" cy="340674"/>
          </a:xfrm>
          <a:prstGeom prst="rect">
            <a:avLst/>
          </a:prstGeom>
          <a:noFill/>
          <a:ln w="9525">
            <a:noFill/>
            <a:miter lim="800000"/>
            <a:headEnd/>
            <a:tailEnd/>
          </a:ln>
          <a:effectLst/>
        </p:spPr>
        <p:txBody>
          <a:bodyPr vert="horz" wrap="square" lIns="91826" tIns="45915" rIns="91826" bIns="45915" numCol="1" anchor="t" anchorCtr="0" compatLnSpc="1">
            <a:prstTxWarp prst="textNoShape">
              <a:avLst/>
            </a:prstTxWarp>
          </a:bodyPr>
          <a:lstStyle>
            <a:lvl1pPr algn="r" defTabSz="919127" fontAlgn="base">
              <a:buFontTx/>
              <a:buNone/>
              <a:defRPr sz="1200" smtClean="0">
                <a:latin typeface="Times New Roman" pitchFamily="18" charset="0"/>
              </a:defRPr>
            </a:lvl1pPr>
          </a:lstStyle>
          <a:p>
            <a:pPr>
              <a:defRPr/>
            </a:pPr>
            <a:endParaRPr lang="en-US" altLang="ja-JP"/>
          </a:p>
        </p:txBody>
      </p:sp>
      <p:sp>
        <p:nvSpPr>
          <p:cNvPr id="6148" name="Rectangle 4"/>
          <p:cNvSpPr>
            <a:spLocks noGrp="1" noChangeArrowheads="1"/>
          </p:cNvSpPr>
          <p:nvPr>
            <p:ph type="ftr" sz="quarter" idx="2"/>
          </p:nvPr>
        </p:nvSpPr>
        <p:spPr bwMode="auto">
          <a:xfrm>
            <a:off x="463542" y="6537173"/>
            <a:ext cx="4506128" cy="270027"/>
          </a:xfrm>
          <a:prstGeom prst="rect">
            <a:avLst/>
          </a:prstGeom>
          <a:noFill/>
          <a:ln w="9525" algn="ctr">
            <a:noFill/>
            <a:miter lim="800000"/>
            <a:headEnd/>
            <a:tailEnd/>
          </a:ln>
          <a:effectLst/>
        </p:spPr>
        <p:txBody>
          <a:bodyPr vert="horz" wrap="square" lIns="0" tIns="0" rIns="0" bIns="0" numCol="1" anchor="ctr" anchorCtr="0" compatLnSpc="1">
            <a:prstTxWarp prst="textNoShape">
              <a:avLst/>
            </a:prstTxWarp>
          </a:bodyPr>
          <a:lstStyle>
            <a:lvl1pPr algn="l">
              <a:buFontTx/>
              <a:buNone/>
              <a:defRPr sz="1000" smtClean="0">
                <a:solidFill>
                  <a:schemeClr val="bg2"/>
                </a:solidFill>
              </a:defRPr>
            </a:lvl1pPr>
          </a:lstStyle>
          <a:p>
            <a:pPr>
              <a:defRPr/>
            </a:pPr>
            <a:r>
              <a:rPr lang="en-US" altLang="ja-JP"/>
              <a:t>Copyright (C) Mitsubishi Research Institute, Inc.</a:t>
            </a:r>
          </a:p>
        </p:txBody>
      </p:sp>
      <p:sp>
        <p:nvSpPr>
          <p:cNvPr id="6149" name="Rectangle 5"/>
          <p:cNvSpPr>
            <a:spLocks noGrp="1" noChangeArrowheads="1"/>
          </p:cNvSpPr>
          <p:nvPr>
            <p:ph type="sldNum" sz="quarter" idx="3"/>
          </p:nvPr>
        </p:nvSpPr>
        <p:spPr bwMode="auto">
          <a:xfrm>
            <a:off x="4611765" y="6537173"/>
            <a:ext cx="695312" cy="270027"/>
          </a:xfrm>
          <a:prstGeom prst="rect">
            <a:avLst/>
          </a:prstGeom>
          <a:noFill/>
          <a:ln w="9525" algn="ctr">
            <a:noFill/>
            <a:miter lim="800000"/>
            <a:headEnd/>
            <a:tailEnd/>
          </a:ln>
          <a:effectLst/>
        </p:spPr>
        <p:txBody>
          <a:bodyPr vert="horz" wrap="square" lIns="90654" tIns="45327" rIns="90654" bIns="45327" numCol="1" anchor="ctr" anchorCtr="0" compatLnSpc="1">
            <a:prstTxWarp prst="textNoShape">
              <a:avLst/>
            </a:prstTxWarp>
          </a:bodyPr>
          <a:lstStyle>
            <a:lvl1pPr fontAlgn="base">
              <a:buFontTx/>
              <a:buNone/>
              <a:defRPr sz="1200" smtClean="0"/>
            </a:lvl1pPr>
          </a:lstStyle>
          <a:p>
            <a:pPr>
              <a:defRPr/>
            </a:pPr>
            <a:fld id="{3B61B6F9-219B-4B3A-8B0A-5A1E13396702}" type="slidenum">
              <a:rPr lang="en-US" altLang="ja-JP"/>
              <a:pPr>
                <a:defRPr/>
              </a:pPr>
              <a:t>‹#›</a:t>
            </a:fld>
            <a:endParaRPr lang="en-US" altLang="ja-JP"/>
          </a:p>
        </p:txBody>
      </p:sp>
      <p:sp>
        <p:nvSpPr>
          <p:cNvPr id="621570" name="Line 2"/>
          <p:cNvSpPr>
            <a:spLocks noChangeShapeType="1"/>
          </p:cNvSpPr>
          <p:nvPr/>
        </p:nvSpPr>
        <p:spPr bwMode="auto">
          <a:xfrm>
            <a:off x="463542" y="6518334"/>
            <a:ext cx="8990182" cy="0"/>
          </a:xfrm>
          <a:prstGeom prst="line">
            <a:avLst/>
          </a:prstGeom>
          <a:noFill/>
          <a:ln w="9525">
            <a:solidFill>
              <a:schemeClr val="bg2"/>
            </a:solidFill>
            <a:round/>
            <a:headEnd/>
            <a:tailEnd/>
          </a:ln>
          <a:effectLst/>
        </p:spPr>
        <p:txBody>
          <a:bodyPr wrap="none" lIns="90654" tIns="45327" rIns="90654" bIns="45327" anchor="ctr"/>
          <a:lstStyle/>
          <a:p>
            <a:pPr>
              <a:defRPr/>
            </a:pPr>
            <a:endParaRPr lang="ja-JP" altLang="en-US"/>
          </a:p>
        </p:txBody>
      </p:sp>
    </p:spTree>
    <p:extLst>
      <p:ext uri="{BB962C8B-B14F-4D97-AF65-F5344CB8AC3E}">
        <p14:creationId xmlns:p14="http://schemas.microsoft.com/office/powerpoint/2010/main" val="13570582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4304314" cy="340674"/>
          </a:xfrm>
          <a:prstGeom prst="rect">
            <a:avLst/>
          </a:prstGeom>
          <a:noFill/>
          <a:ln w="9525">
            <a:noFill/>
            <a:miter lim="800000"/>
            <a:headEnd/>
            <a:tailEnd/>
          </a:ln>
          <a:effectLst/>
        </p:spPr>
        <p:txBody>
          <a:bodyPr vert="horz" wrap="square" lIns="91826" tIns="45915" rIns="91826" bIns="45915" numCol="1" anchor="t" anchorCtr="0" compatLnSpc="1">
            <a:prstTxWarp prst="textNoShape">
              <a:avLst/>
            </a:prstTxWarp>
          </a:bodyPr>
          <a:lstStyle>
            <a:lvl1pPr algn="l" defTabSz="919127" fontAlgn="base">
              <a:buFontTx/>
              <a:buNone/>
              <a:defRPr sz="1200" smtClean="0">
                <a:latin typeface="Times New Roman" pitchFamily="18" charset="0"/>
              </a:defRPr>
            </a:lvl1pPr>
          </a:lstStyle>
          <a:p>
            <a:pPr>
              <a:defRPr/>
            </a:pPr>
            <a:endParaRPr lang="en-US" altLang="ja-JP"/>
          </a:p>
        </p:txBody>
      </p:sp>
      <p:sp>
        <p:nvSpPr>
          <p:cNvPr id="7171" name="Rectangle 3"/>
          <p:cNvSpPr>
            <a:spLocks noGrp="1" noChangeArrowheads="1"/>
          </p:cNvSpPr>
          <p:nvPr>
            <p:ph type="dt" idx="1"/>
          </p:nvPr>
        </p:nvSpPr>
        <p:spPr bwMode="auto">
          <a:xfrm>
            <a:off x="5635025" y="0"/>
            <a:ext cx="4304314" cy="340674"/>
          </a:xfrm>
          <a:prstGeom prst="rect">
            <a:avLst/>
          </a:prstGeom>
          <a:noFill/>
          <a:ln w="9525">
            <a:noFill/>
            <a:miter lim="800000"/>
            <a:headEnd/>
            <a:tailEnd/>
          </a:ln>
          <a:effectLst/>
        </p:spPr>
        <p:txBody>
          <a:bodyPr vert="horz" wrap="square" lIns="91826" tIns="45915" rIns="91826" bIns="45915" numCol="1" anchor="t" anchorCtr="0" compatLnSpc="1">
            <a:prstTxWarp prst="textNoShape">
              <a:avLst/>
            </a:prstTxWarp>
          </a:bodyPr>
          <a:lstStyle>
            <a:lvl1pPr algn="r" defTabSz="919127" fontAlgn="base">
              <a:buFontTx/>
              <a:buNone/>
              <a:defRPr sz="1200" smtClean="0">
                <a:latin typeface="Times New Roman" pitchFamily="18" charset="0"/>
              </a:defRPr>
            </a:lvl1pPr>
          </a:lstStyle>
          <a:p>
            <a:pPr>
              <a:defRPr/>
            </a:pPr>
            <a:endParaRPr lang="en-US" altLang="ja-JP"/>
          </a:p>
        </p:txBody>
      </p:sp>
      <p:sp>
        <p:nvSpPr>
          <p:cNvPr id="9220" name="Rectangle 4"/>
          <p:cNvSpPr>
            <a:spLocks noGrp="1" noRot="1" noChangeAspect="1" noChangeArrowheads="1" noTextEdit="1"/>
          </p:cNvSpPr>
          <p:nvPr>
            <p:ph type="sldImg" idx="2"/>
          </p:nvPr>
        </p:nvSpPr>
        <p:spPr bwMode="auto">
          <a:xfrm>
            <a:off x="3128963" y="509588"/>
            <a:ext cx="3689350" cy="2554287"/>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1324404" y="3235619"/>
            <a:ext cx="7290530" cy="954107"/>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sp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7174" name="Rectangle 6"/>
          <p:cNvSpPr>
            <a:spLocks noGrp="1" noChangeArrowheads="1"/>
          </p:cNvSpPr>
          <p:nvPr>
            <p:ph type="ftr" sz="quarter" idx="4"/>
          </p:nvPr>
        </p:nvSpPr>
        <p:spPr bwMode="auto">
          <a:xfrm>
            <a:off x="463542" y="6551303"/>
            <a:ext cx="4506128" cy="270027"/>
          </a:xfrm>
          <a:prstGeom prst="rect">
            <a:avLst/>
          </a:prstGeom>
          <a:noFill/>
          <a:ln w="9525" algn="ctr">
            <a:noFill/>
            <a:miter lim="800000"/>
            <a:headEnd/>
            <a:tailEnd/>
          </a:ln>
          <a:effectLst/>
        </p:spPr>
        <p:txBody>
          <a:bodyPr vert="horz" wrap="square" lIns="0" tIns="0" rIns="0" bIns="0" numCol="1" anchor="ctr" anchorCtr="0" compatLnSpc="1">
            <a:prstTxWarp prst="textNoShape">
              <a:avLst/>
            </a:prstTxWarp>
          </a:bodyPr>
          <a:lstStyle>
            <a:lvl1pPr algn="l">
              <a:buFontTx/>
              <a:buNone/>
              <a:defRPr sz="1000" smtClean="0">
                <a:solidFill>
                  <a:schemeClr val="bg2"/>
                </a:solidFill>
              </a:defRPr>
            </a:lvl1pPr>
          </a:lstStyle>
          <a:p>
            <a:pPr>
              <a:defRPr/>
            </a:pPr>
            <a:r>
              <a:rPr lang="en-US" altLang="ja-JP"/>
              <a:t>Copyright (C) Mitsubishi Research Institute, Inc.</a:t>
            </a:r>
          </a:p>
        </p:txBody>
      </p:sp>
      <p:sp>
        <p:nvSpPr>
          <p:cNvPr id="7175" name="Rectangle 7"/>
          <p:cNvSpPr>
            <a:spLocks noGrp="1" noChangeArrowheads="1"/>
          </p:cNvSpPr>
          <p:nvPr>
            <p:ph type="sldNum" sz="quarter" idx="5"/>
          </p:nvPr>
        </p:nvSpPr>
        <p:spPr bwMode="auto">
          <a:xfrm>
            <a:off x="4657488" y="6551303"/>
            <a:ext cx="624362" cy="270027"/>
          </a:xfrm>
          <a:prstGeom prst="rect">
            <a:avLst/>
          </a:prstGeom>
          <a:noFill/>
          <a:ln w="9525" algn="ctr">
            <a:noFill/>
            <a:miter lim="800000"/>
            <a:headEnd/>
            <a:tailEnd/>
          </a:ln>
          <a:effectLst/>
        </p:spPr>
        <p:txBody>
          <a:bodyPr vert="horz" wrap="square" lIns="90654" tIns="45327" rIns="90654" bIns="45327" numCol="1" anchor="ctr" anchorCtr="0" compatLnSpc="1">
            <a:prstTxWarp prst="textNoShape">
              <a:avLst/>
            </a:prstTxWarp>
          </a:bodyPr>
          <a:lstStyle>
            <a:lvl1pPr fontAlgn="base">
              <a:buFontTx/>
              <a:buNone/>
              <a:defRPr sz="1200" smtClean="0"/>
            </a:lvl1pPr>
          </a:lstStyle>
          <a:p>
            <a:pPr>
              <a:defRPr/>
            </a:pPr>
            <a:fld id="{698CD133-173A-41A4-A25C-674E28FE9E20}" type="slidenum">
              <a:rPr lang="en-US" altLang="ja-JP"/>
              <a:pPr>
                <a:defRPr/>
              </a:pPr>
              <a:t>‹#›</a:t>
            </a:fld>
            <a:endParaRPr lang="en-US" altLang="ja-JP"/>
          </a:p>
        </p:txBody>
      </p:sp>
      <p:sp>
        <p:nvSpPr>
          <p:cNvPr id="7176" name="Line 8"/>
          <p:cNvSpPr>
            <a:spLocks noChangeShapeType="1"/>
          </p:cNvSpPr>
          <p:nvPr/>
        </p:nvSpPr>
        <p:spPr bwMode="auto">
          <a:xfrm>
            <a:off x="463542" y="6518334"/>
            <a:ext cx="8990182" cy="0"/>
          </a:xfrm>
          <a:prstGeom prst="line">
            <a:avLst/>
          </a:prstGeom>
          <a:noFill/>
          <a:ln w="9525">
            <a:solidFill>
              <a:schemeClr val="bg2"/>
            </a:solidFill>
            <a:round/>
            <a:headEnd/>
            <a:tailEnd/>
          </a:ln>
          <a:effectLst/>
        </p:spPr>
        <p:txBody>
          <a:bodyPr wrap="none" lIns="90654" tIns="45327" rIns="90654" bIns="45327" anchor="ctr"/>
          <a:lstStyle/>
          <a:p>
            <a:pPr>
              <a:defRPr/>
            </a:pPr>
            <a:endParaRPr lang="ja-JP" altLang="en-US"/>
          </a:p>
        </p:txBody>
      </p:sp>
    </p:spTree>
    <p:extLst>
      <p:ext uri="{BB962C8B-B14F-4D97-AF65-F5344CB8AC3E}">
        <p14:creationId xmlns:p14="http://schemas.microsoft.com/office/powerpoint/2010/main" val="623564689"/>
      </p:ext>
    </p:extLst>
  </p:cSld>
  <p:clrMap bg1="lt1" tx1="dk1" bg2="lt2" tx2="dk2" accent1="accent1" accent2="accent2" accent3="accent3" accent4="accent4" accent5="accent5" accent6="accent6" hlink="hlink" folHlink="folHlink"/>
  <p:hf hdr="0" dt="0"/>
  <p:notesStyle>
    <a:lvl1pPr algn="l" rtl="0" eaLnBrk="0" fontAlgn="base" hangingPunct="0">
      <a:spcBef>
        <a:spcPct val="20000"/>
      </a:spcBef>
      <a:spcAft>
        <a:spcPct val="0"/>
      </a:spcAft>
      <a:buClr>
        <a:schemeClr val="tx2"/>
      </a:buClr>
      <a:buFont typeface="Wingdings" pitchFamily="2" charset="2"/>
      <a:defRPr kumimoji="1" sz="1400" kern="1200">
        <a:solidFill>
          <a:schemeClr val="tx1"/>
        </a:solidFill>
        <a:latin typeface="ＭＳ Ｐゴシック" charset="-128"/>
        <a:ea typeface="ＭＳ Ｐゴシック" charset="-128"/>
        <a:cs typeface="+mn-cs"/>
      </a:defRPr>
    </a:lvl1pPr>
    <a:lvl2pPr marL="233363" indent="-231775" algn="l" rtl="0" eaLnBrk="0" fontAlgn="base" hangingPunct="0">
      <a:spcBef>
        <a:spcPct val="20000"/>
      </a:spcBef>
      <a:spcAft>
        <a:spcPct val="0"/>
      </a:spcAft>
      <a:buClr>
        <a:srgbClr val="3E5E84"/>
      </a:buClr>
      <a:buFont typeface="Wingdings" pitchFamily="2" charset="2"/>
      <a:buChar char="n"/>
      <a:defRPr kumimoji="1" sz="1200" kern="1200">
        <a:solidFill>
          <a:schemeClr val="tx1"/>
        </a:solidFill>
        <a:latin typeface="ＭＳ Ｐゴシック" charset="-128"/>
        <a:ea typeface="ＭＳ Ｐゴシック" charset="-128"/>
        <a:cs typeface="+mn-cs"/>
      </a:defRPr>
    </a:lvl2pPr>
    <a:lvl3pPr marL="523875" indent="-242888" algn="l" rtl="0" eaLnBrk="0" fontAlgn="base" hangingPunct="0">
      <a:spcBef>
        <a:spcPct val="20000"/>
      </a:spcBef>
      <a:spcAft>
        <a:spcPct val="0"/>
      </a:spcAft>
      <a:buClr>
        <a:srgbClr val="808080"/>
      </a:buClr>
      <a:buFont typeface="Wingdings" pitchFamily="2" charset="2"/>
      <a:buChar char="n"/>
      <a:defRPr kumimoji="1" sz="1000" kern="1200">
        <a:solidFill>
          <a:schemeClr val="tx1"/>
        </a:solidFill>
        <a:latin typeface="ＭＳ Ｐゴシック" charset="-128"/>
        <a:ea typeface="ＭＳ Ｐゴシック" charset="-128"/>
        <a:cs typeface="+mn-cs"/>
      </a:defRPr>
    </a:lvl3pPr>
    <a:lvl4pPr marL="771525" indent="-195263" algn="l" rtl="0" eaLnBrk="0" fontAlgn="base" hangingPunct="0">
      <a:spcBef>
        <a:spcPct val="20000"/>
      </a:spcBef>
      <a:spcAft>
        <a:spcPct val="0"/>
      </a:spcAft>
      <a:buClr>
        <a:srgbClr val="558C99"/>
      </a:buClr>
      <a:buFont typeface="Wingdings" pitchFamily="2" charset="2"/>
      <a:buChar char="l"/>
      <a:defRPr kumimoji="1" sz="900" kern="1200">
        <a:solidFill>
          <a:schemeClr val="tx1"/>
        </a:solidFill>
        <a:latin typeface="ＭＳ Ｐゴシック" charset="-128"/>
        <a:ea typeface="ＭＳ Ｐゴシック" charset="-128"/>
        <a:cs typeface="+mn-cs"/>
      </a:defRPr>
    </a:lvl4pPr>
    <a:lvl5pPr marL="985838" indent="-195263" algn="l" rtl="0" eaLnBrk="0" fontAlgn="base" hangingPunct="0">
      <a:spcBef>
        <a:spcPct val="20000"/>
      </a:spcBef>
      <a:spcAft>
        <a:spcPct val="0"/>
      </a:spcAft>
      <a:buClr>
        <a:srgbClr val="C0C0C0"/>
      </a:buClr>
      <a:buFont typeface="Wingdings" pitchFamily="2" charset="2"/>
      <a:buChar char="l"/>
      <a:defRPr kumimoji="1" sz="900" kern="1200">
        <a:solidFill>
          <a:schemeClr val="tx1"/>
        </a:solidFill>
        <a:latin typeface="ＭＳ Ｐゴシック" charset="-128"/>
        <a:ea typeface="ＭＳ Ｐゴシック"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6"/>
          <p:cNvSpPr>
            <a:spLocks noGrp="1" noChangeArrowheads="1"/>
          </p:cNvSpPr>
          <p:nvPr>
            <p:ph type="ftr" sz="quarter" idx="4"/>
          </p:nvPr>
        </p:nvSpPr>
        <p:spPr>
          <a:noFill/>
        </p:spPr>
        <p:txBody>
          <a:bodyPr/>
          <a:lstStyle/>
          <a:p>
            <a:r>
              <a:rPr lang="en-US" altLang="ja-JP"/>
              <a:t>Copyright (C) Mitsubishi Research Institute, Inc.</a:t>
            </a:r>
          </a:p>
        </p:txBody>
      </p:sp>
      <p:sp>
        <p:nvSpPr>
          <p:cNvPr id="10243" name="Rectangle 7"/>
          <p:cNvSpPr>
            <a:spLocks noGrp="1" noChangeArrowheads="1"/>
          </p:cNvSpPr>
          <p:nvPr>
            <p:ph type="sldNum" sz="quarter" idx="5"/>
          </p:nvPr>
        </p:nvSpPr>
        <p:spPr>
          <a:noFill/>
        </p:spPr>
        <p:txBody>
          <a:bodyPr/>
          <a:lstStyle/>
          <a:p>
            <a:fld id="{B3C2E30E-48F2-41EB-926A-4B7EAB2DB545}" type="slidenum">
              <a:rPr lang="en-US" altLang="ja-JP"/>
              <a:pPr/>
              <a:t>1</a:t>
            </a:fld>
            <a:endParaRPr lang="en-US" altLang="ja-JP"/>
          </a:p>
        </p:txBody>
      </p:sp>
      <p:sp>
        <p:nvSpPr>
          <p:cNvPr id="10244" name="Rectangle 2"/>
          <p:cNvSpPr>
            <a:spLocks noGrp="1" noRot="1" noChangeAspect="1" noChangeArrowheads="1" noTextEdit="1"/>
          </p:cNvSpPr>
          <p:nvPr>
            <p:ph type="sldImg"/>
          </p:nvPr>
        </p:nvSpPr>
        <p:spPr>
          <a:ln/>
        </p:spPr>
      </p:sp>
      <p:sp>
        <p:nvSpPr>
          <p:cNvPr id="10245" name="Rectangle 3"/>
          <p:cNvSpPr>
            <a:spLocks noGrp="1" noChangeArrowheads="1"/>
          </p:cNvSpPr>
          <p:nvPr>
            <p:ph type="body" idx="1"/>
          </p:nvPr>
        </p:nvSpPr>
        <p:spPr>
          <a:xfrm>
            <a:off x="1324404" y="3235619"/>
            <a:ext cx="7290530" cy="215444"/>
          </a:xfrm>
          <a:noFill/>
          <a:ln/>
        </p:spPr>
        <p:txBody>
          <a:bodyPr/>
          <a:lstStyle/>
          <a:p>
            <a:pPr eaLnBrk="1" hangingPunct="1"/>
            <a:endParaRPr lang="ja-JP" altLang="ja-JP" smtClean="0"/>
          </a:p>
        </p:txBody>
      </p:sp>
    </p:spTree>
    <p:extLst>
      <p:ext uri="{BB962C8B-B14F-4D97-AF65-F5344CB8AC3E}">
        <p14:creationId xmlns:p14="http://schemas.microsoft.com/office/powerpoint/2010/main" val="22906764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6"/>
          <p:cNvSpPr>
            <a:spLocks noGrp="1" noChangeArrowheads="1"/>
          </p:cNvSpPr>
          <p:nvPr>
            <p:ph type="ftr" sz="quarter" idx="4"/>
          </p:nvPr>
        </p:nvSpPr>
        <p:spPr>
          <a:noFill/>
        </p:spPr>
        <p:txBody>
          <a:bodyPr/>
          <a:lstStyle/>
          <a:p>
            <a:r>
              <a:rPr lang="en-US" altLang="ja-JP"/>
              <a:t>Copyright (C) Mitsubishi Research Institute, Inc.</a:t>
            </a:r>
          </a:p>
        </p:txBody>
      </p:sp>
      <p:sp>
        <p:nvSpPr>
          <p:cNvPr id="13315" name="Rectangle 7"/>
          <p:cNvSpPr>
            <a:spLocks noGrp="1" noChangeArrowheads="1"/>
          </p:cNvSpPr>
          <p:nvPr>
            <p:ph type="sldNum" sz="quarter" idx="5"/>
          </p:nvPr>
        </p:nvSpPr>
        <p:spPr>
          <a:noFill/>
        </p:spPr>
        <p:txBody>
          <a:bodyPr/>
          <a:lstStyle/>
          <a:p>
            <a:fld id="{58A780B9-0550-493C-93F1-25BFDD623C9F}" type="slidenum">
              <a:rPr lang="en-US" altLang="ja-JP"/>
              <a:pPr/>
              <a:t>10</a:t>
            </a:fld>
            <a:endParaRPr lang="en-US" altLang="ja-JP"/>
          </a:p>
        </p:txBody>
      </p:sp>
      <p:sp>
        <p:nvSpPr>
          <p:cNvPr id="13316" name="Rectangle 2"/>
          <p:cNvSpPr>
            <a:spLocks noGrp="1" noRot="1" noChangeAspect="1" noChangeArrowheads="1" noTextEdit="1"/>
          </p:cNvSpPr>
          <p:nvPr>
            <p:ph type="sldImg"/>
          </p:nvPr>
        </p:nvSpPr>
        <p:spPr>
          <a:ln/>
        </p:spPr>
      </p:sp>
      <p:sp>
        <p:nvSpPr>
          <p:cNvPr id="13317" name="Rectangle 3"/>
          <p:cNvSpPr>
            <a:spLocks noGrp="1" noChangeArrowheads="1"/>
          </p:cNvSpPr>
          <p:nvPr>
            <p:ph type="body" idx="1"/>
          </p:nvPr>
        </p:nvSpPr>
        <p:spPr>
          <a:xfrm>
            <a:off x="1324404" y="3235619"/>
            <a:ext cx="7290530" cy="215444"/>
          </a:xfrm>
          <a:noFill/>
          <a:ln/>
        </p:spPr>
        <p:txBody>
          <a:bodyPr/>
          <a:lstStyle/>
          <a:p>
            <a:pPr eaLnBrk="1" hangingPunct="1"/>
            <a:endParaRPr lang="ja-JP" altLang="ja-JP" smtClean="0"/>
          </a:p>
        </p:txBody>
      </p:sp>
    </p:spTree>
    <p:extLst>
      <p:ext uri="{BB962C8B-B14F-4D97-AF65-F5344CB8AC3E}">
        <p14:creationId xmlns:p14="http://schemas.microsoft.com/office/powerpoint/2010/main" val="2436407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6"/>
          <p:cNvSpPr>
            <a:spLocks noGrp="1" noChangeArrowheads="1"/>
          </p:cNvSpPr>
          <p:nvPr>
            <p:ph type="ftr" sz="quarter" idx="4"/>
          </p:nvPr>
        </p:nvSpPr>
        <p:spPr>
          <a:noFill/>
        </p:spPr>
        <p:txBody>
          <a:bodyPr/>
          <a:lstStyle/>
          <a:p>
            <a:r>
              <a:rPr lang="en-US" altLang="ja-JP"/>
              <a:t>Copyright (C) Mitsubishi Research Institute, Inc.</a:t>
            </a:r>
          </a:p>
        </p:txBody>
      </p:sp>
      <p:sp>
        <p:nvSpPr>
          <p:cNvPr id="13315" name="Rectangle 7"/>
          <p:cNvSpPr>
            <a:spLocks noGrp="1" noChangeArrowheads="1"/>
          </p:cNvSpPr>
          <p:nvPr>
            <p:ph type="sldNum" sz="quarter" idx="5"/>
          </p:nvPr>
        </p:nvSpPr>
        <p:spPr>
          <a:noFill/>
        </p:spPr>
        <p:txBody>
          <a:bodyPr/>
          <a:lstStyle/>
          <a:p>
            <a:fld id="{58A780B9-0550-493C-93F1-25BFDD623C9F}" type="slidenum">
              <a:rPr lang="en-US" altLang="ja-JP"/>
              <a:pPr/>
              <a:t>11</a:t>
            </a:fld>
            <a:endParaRPr lang="en-US" altLang="ja-JP"/>
          </a:p>
        </p:txBody>
      </p:sp>
      <p:sp>
        <p:nvSpPr>
          <p:cNvPr id="13316" name="Rectangle 2"/>
          <p:cNvSpPr>
            <a:spLocks noGrp="1" noRot="1" noChangeAspect="1" noChangeArrowheads="1" noTextEdit="1"/>
          </p:cNvSpPr>
          <p:nvPr>
            <p:ph type="sldImg"/>
          </p:nvPr>
        </p:nvSpPr>
        <p:spPr>
          <a:ln/>
        </p:spPr>
      </p:sp>
      <p:sp>
        <p:nvSpPr>
          <p:cNvPr id="13317" name="Rectangle 3"/>
          <p:cNvSpPr>
            <a:spLocks noGrp="1" noChangeArrowheads="1"/>
          </p:cNvSpPr>
          <p:nvPr>
            <p:ph type="body" idx="1"/>
          </p:nvPr>
        </p:nvSpPr>
        <p:spPr>
          <a:xfrm>
            <a:off x="1324404" y="3235619"/>
            <a:ext cx="7290530" cy="215444"/>
          </a:xfrm>
          <a:noFill/>
          <a:ln/>
        </p:spPr>
        <p:txBody>
          <a:bodyPr/>
          <a:lstStyle/>
          <a:p>
            <a:pPr eaLnBrk="1" hangingPunct="1"/>
            <a:endParaRPr lang="ja-JP" altLang="ja-JP" smtClean="0"/>
          </a:p>
        </p:txBody>
      </p:sp>
    </p:spTree>
    <p:extLst>
      <p:ext uri="{BB962C8B-B14F-4D97-AF65-F5344CB8AC3E}">
        <p14:creationId xmlns:p14="http://schemas.microsoft.com/office/powerpoint/2010/main" val="37626650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6"/>
          <p:cNvSpPr>
            <a:spLocks noGrp="1" noChangeArrowheads="1"/>
          </p:cNvSpPr>
          <p:nvPr>
            <p:ph type="ftr" sz="quarter" idx="4"/>
          </p:nvPr>
        </p:nvSpPr>
        <p:spPr>
          <a:noFill/>
        </p:spPr>
        <p:txBody>
          <a:bodyPr/>
          <a:lstStyle/>
          <a:p>
            <a:r>
              <a:rPr lang="en-US" altLang="ja-JP"/>
              <a:t>Copyright (C) Mitsubishi Research Institute, Inc.</a:t>
            </a:r>
          </a:p>
        </p:txBody>
      </p:sp>
      <p:sp>
        <p:nvSpPr>
          <p:cNvPr id="13315" name="Rectangle 7"/>
          <p:cNvSpPr>
            <a:spLocks noGrp="1" noChangeArrowheads="1"/>
          </p:cNvSpPr>
          <p:nvPr>
            <p:ph type="sldNum" sz="quarter" idx="5"/>
          </p:nvPr>
        </p:nvSpPr>
        <p:spPr>
          <a:noFill/>
        </p:spPr>
        <p:txBody>
          <a:bodyPr/>
          <a:lstStyle/>
          <a:p>
            <a:fld id="{58A780B9-0550-493C-93F1-25BFDD623C9F}" type="slidenum">
              <a:rPr lang="en-US" altLang="ja-JP"/>
              <a:pPr/>
              <a:t>12</a:t>
            </a:fld>
            <a:endParaRPr lang="en-US" altLang="ja-JP"/>
          </a:p>
        </p:txBody>
      </p:sp>
      <p:sp>
        <p:nvSpPr>
          <p:cNvPr id="13316" name="Rectangle 2"/>
          <p:cNvSpPr>
            <a:spLocks noGrp="1" noRot="1" noChangeAspect="1" noChangeArrowheads="1" noTextEdit="1"/>
          </p:cNvSpPr>
          <p:nvPr>
            <p:ph type="sldImg"/>
          </p:nvPr>
        </p:nvSpPr>
        <p:spPr>
          <a:ln/>
        </p:spPr>
      </p:sp>
      <p:sp>
        <p:nvSpPr>
          <p:cNvPr id="13317" name="Rectangle 3"/>
          <p:cNvSpPr>
            <a:spLocks noGrp="1" noChangeArrowheads="1"/>
          </p:cNvSpPr>
          <p:nvPr>
            <p:ph type="body" idx="1"/>
          </p:nvPr>
        </p:nvSpPr>
        <p:spPr>
          <a:xfrm>
            <a:off x="1324404" y="3235619"/>
            <a:ext cx="7290530" cy="215444"/>
          </a:xfrm>
          <a:noFill/>
          <a:ln/>
        </p:spPr>
        <p:txBody>
          <a:bodyPr/>
          <a:lstStyle/>
          <a:p>
            <a:pPr eaLnBrk="1" hangingPunct="1"/>
            <a:endParaRPr lang="ja-JP" altLang="ja-JP" smtClean="0"/>
          </a:p>
        </p:txBody>
      </p:sp>
    </p:spTree>
    <p:extLst>
      <p:ext uri="{BB962C8B-B14F-4D97-AF65-F5344CB8AC3E}">
        <p14:creationId xmlns:p14="http://schemas.microsoft.com/office/powerpoint/2010/main" val="41075378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6"/>
          <p:cNvSpPr>
            <a:spLocks noGrp="1" noChangeArrowheads="1"/>
          </p:cNvSpPr>
          <p:nvPr>
            <p:ph type="ftr" sz="quarter" idx="4"/>
          </p:nvPr>
        </p:nvSpPr>
        <p:spPr>
          <a:noFill/>
        </p:spPr>
        <p:txBody>
          <a:bodyPr/>
          <a:lstStyle/>
          <a:p>
            <a:r>
              <a:rPr lang="en-US" altLang="ja-JP"/>
              <a:t>Copyright (C) Mitsubishi Research Institute, Inc.</a:t>
            </a:r>
          </a:p>
        </p:txBody>
      </p:sp>
      <p:sp>
        <p:nvSpPr>
          <p:cNvPr id="13315" name="Rectangle 7"/>
          <p:cNvSpPr>
            <a:spLocks noGrp="1" noChangeArrowheads="1"/>
          </p:cNvSpPr>
          <p:nvPr>
            <p:ph type="sldNum" sz="quarter" idx="5"/>
          </p:nvPr>
        </p:nvSpPr>
        <p:spPr>
          <a:noFill/>
        </p:spPr>
        <p:txBody>
          <a:bodyPr/>
          <a:lstStyle/>
          <a:p>
            <a:fld id="{58A780B9-0550-493C-93F1-25BFDD623C9F}" type="slidenum">
              <a:rPr lang="en-US" altLang="ja-JP"/>
              <a:pPr/>
              <a:t>13</a:t>
            </a:fld>
            <a:endParaRPr lang="en-US" altLang="ja-JP"/>
          </a:p>
        </p:txBody>
      </p:sp>
      <p:sp>
        <p:nvSpPr>
          <p:cNvPr id="13316" name="Rectangle 2"/>
          <p:cNvSpPr>
            <a:spLocks noGrp="1" noRot="1" noChangeAspect="1" noChangeArrowheads="1" noTextEdit="1"/>
          </p:cNvSpPr>
          <p:nvPr>
            <p:ph type="sldImg"/>
          </p:nvPr>
        </p:nvSpPr>
        <p:spPr>
          <a:ln/>
        </p:spPr>
      </p:sp>
      <p:sp>
        <p:nvSpPr>
          <p:cNvPr id="13317" name="Rectangle 3"/>
          <p:cNvSpPr>
            <a:spLocks noGrp="1" noChangeArrowheads="1"/>
          </p:cNvSpPr>
          <p:nvPr>
            <p:ph type="body" idx="1"/>
          </p:nvPr>
        </p:nvSpPr>
        <p:spPr>
          <a:xfrm>
            <a:off x="1324404" y="3235619"/>
            <a:ext cx="7290530" cy="215444"/>
          </a:xfrm>
          <a:noFill/>
          <a:ln/>
        </p:spPr>
        <p:txBody>
          <a:bodyPr/>
          <a:lstStyle/>
          <a:p>
            <a:pPr eaLnBrk="1" hangingPunct="1"/>
            <a:endParaRPr lang="ja-JP" altLang="ja-JP" smtClean="0"/>
          </a:p>
        </p:txBody>
      </p:sp>
    </p:spTree>
    <p:extLst>
      <p:ext uri="{BB962C8B-B14F-4D97-AF65-F5344CB8AC3E}">
        <p14:creationId xmlns:p14="http://schemas.microsoft.com/office/powerpoint/2010/main" val="10983167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6"/>
          <p:cNvSpPr>
            <a:spLocks noGrp="1" noChangeArrowheads="1"/>
          </p:cNvSpPr>
          <p:nvPr>
            <p:ph type="ftr" sz="quarter" idx="4"/>
          </p:nvPr>
        </p:nvSpPr>
        <p:spPr>
          <a:noFill/>
        </p:spPr>
        <p:txBody>
          <a:bodyPr/>
          <a:lstStyle/>
          <a:p>
            <a:r>
              <a:rPr lang="en-US" altLang="ja-JP"/>
              <a:t>Copyright (C) Mitsubishi Research Institute, Inc.</a:t>
            </a:r>
          </a:p>
        </p:txBody>
      </p:sp>
      <p:sp>
        <p:nvSpPr>
          <p:cNvPr id="13315" name="Rectangle 7"/>
          <p:cNvSpPr>
            <a:spLocks noGrp="1" noChangeArrowheads="1"/>
          </p:cNvSpPr>
          <p:nvPr>
            <p:ph type="sldNum" sz="quarter" idx="5"/>
          </p:nvPr>
        </p:nvSpPr>
        <p:spPr>
          <a:noFill/>
        </p:spPr>
        <p:txBody>
          <a:bodyPr/>
          <a:lstStyle/>
          <a:p>
            <a:fld id="{58A780B9-0550-493C-93F1-25BFDD623C9F}" type="slidenum">
              <a:rPr lang="en-US" altLang="ja-JP"/>
              <a:pPr/>
              <a:t>14</a:t>
            </a:fld>
            <a:endParaRPr lang="en-US" altLang="ja-JP"/>
          </a:p>
        </p:txBody>
      </p:sp>
      <p:sp>
        <p:nvSpPr>
          <p:cNvPr id="13316" name="Rectangle 2"/>
          <p:cNvSpPr>
            <a:spLocks noGrp="1" noRot="1" noChangeAspect="1" noChangeArrowheads="1" noTextEdit="1"/>
          </p:cNvSpPr>
          <p:nvPr>
            <p:ph type="sldImg"/>
          </p:nvPr>
        </p:nvSpPr>
        <p:spPr>
          <a:ln/>
        </p:spPr>
      </p:sp>
      <p:sp>
        <p:nvSpPr>
          <p:cNvPr id="13317" name="Rectangle 3"/>
          <p:cNvSpPr>
            <a:spLocks noGrp="1" noChangeArrowheads="1"/>
          </p:cNvSpPr>
          <p:nvPr>
            <p:ph type="body" idx="1"/>
          </p:nvPr>
        </p:nvSpPr>
        <p:spPr>
          <a:xfrm>
            <a:off x="1324404" y="3235619"/>
            <a:ext cx="7290530" cy="215444"/>
          </a:xfrm>
          <a:noFill/>
          <a:ln/>
        </p:spPr>
        <p:txBody>
          <a:bodyPr/>
          <a:lstStyle/>
          <a:p>
            <a:pPr eaLnBrk="1" hangingPunct="1"/>
            <a:endParaRPr lang="ja-JP" altLang="ja-JP" smtClean="0"/>
          </a:p>
        </p:txBody>
      </p:sp>
    </p:spTree>
    <p:extLst>
      <p:ext uri="{BB962C8B-B14F-4D97-AF65-F5344CB8AC3E}">
        <p14:creationId xmlns:p14="http://schemas.microsoft.com/office/powerpoint/2010/main" val="10840750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6"/>
          <p:cNvSpPr>
            <a:spLocks noGrp="1" noChangeArrowheads="1"/>
          </p:cNvSpPr>
          <p:nvPr>
            <p:ph type="ftr" sz="quarter" idx="4"/>
          </p:nvPr>
        </p:nvSpPr>
        <p:spPr>
          <a:noFill/>
        </p:spPr>
        <p:txBody>
          <a:bodyPr/>
          <a:lstStyle/>
          <a:p>
            <a:r>
              <a:rPr lang="en-US" altLang="ja-JP"/>
              <a:t>Copyright (C) Mitsubishi Research Institute, Inc.</a:t>
            </a:r>
          </a:p>
        </p:txBody>
      </p:sp>
      <p:sp>
        <p:nvSpPr>
          <p:cNvPr id="13315" name="Rectangle 7"/>
          <p:cNvSpPr>
            <a:spLocks noGrp="1" noChangeArrowheads="1"/>
          </p:cNvSpPr>
          <p:nvPr>
            <p:ph type="sldNum" sz="quarter" idx="5"/>
          </p:nvPr>
        </p:nvSpPr>
        <p:spPr>
          <a:noFill/>
        </p:spPr>
        <p:txBody>
          <a:bodyPr/>
          <a:lstStyle/>
          <a:p>
            <a:fld id="{58A780B9-0550-493C-93F1-25BFDD623C9F}" type="slidenum">
              <a:rPr lang="en-US" altLang="ja-JP"/>
              <a:pPr/>
              <a:t>2</a:t>
            </a:fld>
            <a:endParaRPr lang="en-US" altLang="ja-JP"/>
          </a:p>
        </p:txBody>
      </p:sp>
      <p:sp>
        <p:nvSpPr>
          <p:cNvPr id="13316" name="Rectangle 2"/>
          <p:cNvSpPr>
            <a:spLocks noGrp="1" noRot="1" noChangeAspect="1" noChangeArrowheads="1" noTextEdit="1"/>
          </p:cNvSpPr>
          <p:nvPr>
            <p:ph type="sldImg"/>
          </p:nvPr>
        </p:nvSpPr>
        <p:spPr>
          <a:ln/>
        </p:spPr>
      </p:sp>
      <p:sp>
        <p:nvSpPr>
          <p:cNvPr id="13317" name="Rectangle 3"/>
          <p:cNvSpPr>
            <a:spLocks noGrp="1" noChangeArrowheads="1"/>
          </p:cNvSpPr>
          <p:nvPr>
            <p:ph type="body" idx="1"/>
          </p:nvPr>
        </p:nvSpPr>
        <p:spPr>
          <a:xfrm>
            <a:off x="1324404" y="3235619"/>
            <a:ext cx="7290530" cy="215444"/>
          </a:xfrm>
          <a:noFill/>
          <a:ln/>
        </p:spPr>
        <p:txBody>
          <a:bodyPr/>
          <a:lstStyle/>
          <a:p>
            <a:pPr eaLnBrk="1" hangingPunct="1"/>
            <a:endParaRPr lang="ja-JP" altLang="ja-JP" smtClean="0"/>
          </a:p>
        </p:txBody>
      </p:sp>
    </p:spTree>
    <p:extLst>
      <p:ext uri="{BB962C8B-B14F-4D97-AF65-F5344CB8AC3E}">
        <p14:creationId xmlns:p14="http://schemas.microsoft.com/office/powerpoint/2010/main" val="22816298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6"/>
          <p:cNvSpPr>
            <a:spLocks noGrp="1" noChangeArrowheads="1"/>
          </p:cNvSpPr>
          <p:nvPr>
            <p:ph type="ftr" sz="quarter" idx="4"/>
          </p:nvPr>
        </p:nvSpPr>
        <p:spPr>
          <a:noFill/>
        </p:spPr>
        <p:txBody>
          <a:bodyPr/>
          <a:lstStyle/>
          <a:p>
            <a:r>
              <a:rPr lang="en-US" altLang="ja-JP"/>
              <a:t>Copyright (C) Mitsubishi Research Institute, Inc.</a:t>
            </a:r>
          </a:p>
        </p:txBody>
      </p:sp>
      <p:sp>
        <p:nvSpPr>
          <p:cNvPr id="13315" name="Rectangle 7"/>
          <p:cNvSpPr>
            <a:spLocks noGrp="1" noChangeArrowheads="1"/>
          </p:cNvSpPr>
          <p:nvPr>
            <p:ph type="sldNum" sz="quarter" idx="5"/>
          </p:nvPr>
        </p:nvSpPr>
        <p:spPr>
          <a:noFill/>
        </p:spPr>
        <p:txBody>
          <a:bodyPr/>
          <a:lstStyle/>
          <a:p>
            <a:fld id="{58A780B9-0550-493C-93F1-25BFDD623C9F}" type="slidenum">
              <a:rPr lang="en-US" altLang="ja-JP"/>
              <a:pPr/>
              <a:t>3</a:t>
            </a:fld>
            <a:endParaRPr lang="en-US" altLang="ja-JP"/>
          </a:p>
        </p:txBody>
      </p:sp>
      <p:sp>
        <p:nvSpPr>
          <p:cNvPr id="13316" name="Rectangle 2"/>
          <p:cNvSpPr>
            <a:spLocks noGrp="1" noRot="1" noChangeAspect="1" noChangeArrowheads="1" noTextEdit="1"/>
          </p:cNvSpPr>
          <p:nvPr>
            <p:ph type="sldImg"/>
          </p:nvPr>
        </p:nvSpPr>
        <p:spPr>
          <a:ln/>
        </p:spPr>
      </p:sp>
      <p:sp>
        <p:nvSpPr>
          <p:cNvPr id="13317" name="Rectangle 3"/>
          <p:cNvSpPr>
            <a:spLocks noGrp="1" noChangeArrowheads="1"/>
          </p:cNvSpPr>
          <p:nvPr>
            <p:ph type="body" idx="1"/>
          </p:nvPr>
        </p:nvSpPr>
        <p:spPr>
          <a:xfrm>
            <a:off x="1324404" y="3235619"/>
            <a:ext cx="7290530" cy="215444"/>
          </a:xfrm>
          <a:noFill/>
          <a:ln/>
        </p:spPr>
        <p:txBody>
          <a:bodyPr/>
          <a:lstStyle/>
          <a:p>
            <a:pPr eaLnBrk="1" hangingPunct="1"/>
            <a:endParaRPr lang="ja-JP" altLang="ja-JP" smtClean="0"/>
          </a:p>
        </p:txBody>
      </p:sp>
    </p:spTree>
    <p:extLst>
      <p:ext uri="{BB962C8B-B14F-4D97-AF65-F5344CB8AC3E}">
        <p14:creationId xmlns:p14="http://schemas.microsoft.com/office/powerpoint/2010/main" val="31153495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6"/>
          <p:cNvSpPr>
            <a:spLocks noGrp="1" noChangeArrowheads="1"/>
          </p:cNvSpPr>
          <p:nvPr>
            <p:ph type="ftr" sz="quarter" idx="4"/>
          </p:nvPr>
        </p:nvSpPr>
        <p:spPr>
          <a:noFill/>
        </p:spPr>
        <p:txBody>
          <a:bodyPr/>
          <a:lstStyle/>
          <a:p>
            <a:r>
              <a:rPr lang="en-US" altLang="ja-JP"/>
              <a:t>Copyright (C) Mitsubishi Research Institute, Inc.</a:t>
            </a:r>
          </a:p>
        </p:txBody>
      </p:sp>
      <p:sp>
        <p:nvSpPr>
          <p:cNvPr id="13315" name="Rectangle 7"/>
          <p:cNvSpPr>
            <a:spLocks noGrp="1" noChangeArrowheads="1"/>
          </p:cNvSpPr>
          <p:nvPr>
            <p:ph type="sldNum" sz="quarter" idx="5"/>
          </p:nvPr>
        </p:nvSpPr>
        <p:spPr>
          <a:noFill/>
        </p:spPr>
        <p:txBody>
          <a:bodyPr/>
          <a:lstStyle/>
          <a:p>
            <a:fld id="{58A780B9-0550-493C-93F1-25BFDD623C9F}" type="slidenum">
              <a:rPr lang="en-US" altLang="ja-JP"/>
              <a:pPr/>
              <a:t>4</a:t>
            </a:fld>
            <a:endParaRPr lang="en-US" altLang="ja-JP"/>
          </a:p>
        </p:txBody>
      </p:sp>
      <p:sp>
        <p:nvSpPr>
          <p:cNvPr id="13316" name="Rectangle 2"/>
          <p:cNvSpPr>
            <a:spLocks noGrp="1" noRot="1" noChangeAspect="1" noChangeArrowheads="1" noTextEdit="1"/>
          </p:cNvSpPr>
          <p:nvPr>
            <p:ph type="sldImg"/>
          </p:nvPr>
        </p:nvSpPr>
        <p:spPr>
          <a:ln/>
        </p:spPr>
      </p:sp>
      <p:sp>
        <p:nvSpPr>
          <p:cNvPr id="13317" name="Rectangle 3"/>
          <p:cNvSpPr>
            <a:spLocks noGrp="1" noChangeArrowheads="1"/>
          </p:cNvSpPr>
          <p:nvPr>
            <p:ph type="body" idx="1"/>
          </p:nvPr>
        </p:nvSpPr>
        <p:spPr>
          <a:xfrm>
            <a:off x="1324404" y="3235619"/>
            <a:ext cx="7290530" cy="215444"/>
          </a:xfrm>
          <a:noFill/>
          <a:ln/>
        </p:spPr>
        <p:txBody>
          <a:bodyPr/>
          <a:lstStyle/>
          <a:p>
            <a:pPr eaLnBrk="1" hangingPunct="1"/>
            <a:endParaRPr lang="ja-JP" altLang="ja-JP" smtClean="0"/>
          </a:p>
        </p:txBody>
      </p:sp>
    </p:spTree>
    <p:extLst>
      <p:ext uri="{BB962C8B-B14F-4D97-AF65-F5344CB8AC3E}">
        <p14:creationId xmlns:p14="http://schemas.microsoft.com/office/powerpoint/2010/main" val="17133767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6"/>
          <p:cNvSpPr>
            <a:spLocks noGrp="1" noChangeArrowheads="1"/>
          </p:cNvSpPr>
          <p:nvPr>
            <p:ph type="ftr" sz="quarter" idx="4"/>
          </p:nvPr>
        </p:nvSpPr>
        <p:spPr>
          <a:noFill/>
        </p:spPr>
        <p:txBody>
          <a:bodyPr/>
          <a:lstStyle/>
          <a:p>
            <a:r>
              <a:rPr lang="en-US" altLang="ja-JP"/>
              <a:t>Copyright (C) Mitsubishi Research Institute, Inc.</a:t>
            </a:r>
          </a:p>
        </p:txBody>
      </p:sp>
      <p:sp>
        <p:nvSpPr>
          <p:cNvPr id="13315" name="Rectangle 7"/>
          <p:cNvSpPr>
            <a:spLocks noGrp="1" noChangeArrowheads="1"/>
          </p:cNvSpPr>
          <p:nvPr>
            <p:ph type="sldNum" sz="quarter" idx="5"/>
          </p:nvPr>
        </p:nvSpPr>
        <p:spPr>
          <a:noFill/>
        </p:spPr>
        <p:txBody>
          <a:bodyPr/>
          <a:lstStyle/>
          <a:p>
            <a:fld id="{58A780B9-0550-493C-93F1-25BFDD623C9F}" type="slidenum">
              <a:rPr lang="en-US" altLang="ja-JP"/>
              <a:pPr/>
              <a:t>5</a:t>
            </a:fld>
            <a:endParaRPr lang="en-US" altLang="ja-JP"/>
          </a:p>
        </p:txBody>
      </p:sp>
      <p:sp>
        <p:nvSpPr>
          <p:cNvPr id="13316" name="Rectangle 2"/>
          <p:cNvSpPr>
            <a:spLocks noGrp="1" noRot="1" noChangeAspect="1" noChangeArrowheads="1" noTextEdit="1"/>
          </p:cNvSpPr>
          <p:nvPr>
            <p:ph type="sldImg"/>
          </p:nvPr>
        </p:nvSpPr>
        <p:spPr>
          <a:ln/>
        </p:spPr>
      </p:sp>
      <p:sp>
        <p:nvSpPr>
          <p:cNvPr id="13317" name="Rectangle 3"/>
          <p:cNvSpPr>
            <a:spLocks noGrp="1" noChangeArrowheads="1"/>
          </p:cNvSpPr>
          <p:nvPr>
            <p:ph type="body" idx="1"/>
          </p:nvPr>
        </p:nvSpPr>
        <p:spPr>
          <a:xfrm>
            <a:off x="1324404" y="3235619"/>
            <a:ext cx="7290530" cy="215444"/>
          </a:xfrm>
          <a:noFill/>
          <a:ln/>
        </p:spPr>
        <p:txBody>
          <a:bodyPr/>
          <a:lstStyle/>
          <a:p>
            <a:pPr eaLnBrk="1" hangingPunct="1"/>
            <a:endParaRPr lang="ja-JP" altLang="ja-JP" smtClean="0"/>
          </a:p>
        </p:txBody>
      </p:sp>
    </p:spTree>
    <p:extLst>
      <p:ext uri="{BB962C8B-B14F-4D97-AF65-F5344CB8AC3E}">
        <p14:creationId xmlns:p14="http://schemas.microsoft.com/office/powerpoint/2010/main" val="3041740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6"/>
          <p:cNvSpPr>
            <a:spLocks noGrp="1" noChangeArrowheads="1"/>
          </p:cNvSpPr>
          <p:nvPr>
            <p:ph type="ftr" sz="quarter" idx="4"/>
          </p:nvPr>
        </p:nvSpPr>
        <p:spPr>
          <a:noFill/>
        </p:spPr>
        <p:txBody>
          <a:bodyPr/>
          <a:lstStyle/>
          <a:p>
            <a:r>
              <a:rPr lang="en-US" altLang="ja-JP"/>
              <a:t>Copyright (C) Mitsubishi Research Institute, Inc.</a:t>
            </a:r>
          </a:p>
        </p:txBody>
      </p:sp>
      <p:sp>
        <p:nvSpPr>
          <p:cNvPr id="13315" name="Rectangle 7"/>
          <p:cNvSpPr>
            <a:spLocks noGrp="1" noChangeArrowheads="1"/>
          </p:cNvSpPr>
          <p:nvPr>
            <p:ph type="sldNum" sz="quarter" idx="5"/>
          </p:nvPr>
        </p:nvSpPr>
        <p:spPr>
          <a:noFill/>
        </p:spPr>
        <p:txBody>
          <a:bodyPr/>
          <a:lstStyle/>
          <a:p>
            <a:fld id="{58A780B9-0550-493C-93F1-25BFDD623C9F}" type="slidenum">
              <a:rPr lang="en-US" altLang="ja-JP"/>
              <a:pPr/>
              <a:t>6</a:t>
            </a:fld>
            <a:endParaRPr lang="en-US" altLang="ja-JP"/>
          </a:p>
        </p:txBody>
      </p:sp>
      <p:sp>
        <p:nvSpPr>
          <p:cNvPr id="13316" name="Rectangle 2"/>
          <p:cNvSpPr>
            <a:spLocks noGrp="1" noRot="1" noChangeAspect="1" noChangeArrowheads="1" noTextEdit="1"/>
          </p:cNvSpPr>
          <p:nvPr>
            <p:ph type="sldImg"/>
          </p:nvPr>
        </p:nvSpPr>
        <p:spPr>
          <a:ln/>
        </p:spPr>
      </p:sp>
      <p:sp>
        <p:nvSpPr>
          <p:cNvPr id="13317" name="Rectangle 3"/>
          <p:cNvSpPr>
            <a:spLocks noGrp="1" noChangeArrowheads="1"/>
          </p:cNvSpPr>
          <p:nvPr>
            <p:ph type="body" idx="1"/>
          </p:nvPr>
        </p:nvSpPr>
        <p:spPr>
          <a:xfrm>
            <a:off x="1324404" y="3235619"/>
            <a:ext cx="7290530" cy="215444"/>
          </a:xfrm>
          <a:noFill/>
          <a:ln/>
        </p:spPr>
        <p:txBody>
          <a:bodyPr/>
          <a:lstStyle/>
          <a:p>
            <a:pPr eaLnBrk="1" hangingPunct="1"/>
            <a:endParaRPr lang="ja-JP" altLang="ja-JP" smtClean="0"/>
          </a:p>
        </p:txBody>
      </p:sp>
    </p:spTree>
    <p:extLst>
      <p:ext uri="{BB962C8B-B14F-4D97-AF65-F5344CB8AC3E}">
        <p14:creationId xmlns:p14="http://schemas.microsoft.com/office/powerpoint/2010/main" val="16559927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6"/>
          <p:cNvSpPr>
            <a:spLocks noGrp="1" noChangeArrowheads="1"/>
          </p:cNvSpPr>
          <p:nvPr>
            <p:ph type="ftr" sz="quarter" idx="4"/>
          </p:nvPr>
        </p:nvSpPr>
        <p:spPr>
          <a:noFill/>
        </p:spPr>
        <p:txBody>
          <a:bodyPr/>
          <a:lstStyle/>
          <a:p>
            <a:r>
              <a:rPr lang="en-US" altLang="ja-JP"/>
              <a:t>Copyright (C) Mitsubishi Research Institute, Inc.</a:t>
            </a:r>
          </a:p>
        </p:txBody>
      </p:sp>
      <p:sp>
        <p:nvSpPr>
          <p:cNvPr id="13315" name="Rectangle 7"/>
          <p:cNvSpPr>
            <a:spLocks noGrp="1" noChangeArrowheads="1"/>
          </p:cNvSpPr>
          <p:nvPr>
            <p:ph type="sldNum" sz="quarter" idx="5"/>
          </p:nvPr>
        </p:nvSpPr>
        <p:spPr>
          <a:noFill/>
        </p:spPr>
        <p:txBody>
          <a:bodyPr/>
          <a:lstStyle/>
          <a:p>
            <a:fld id="{58A780B9-0550-493C-93F1-25BFDD623C9F}" type="slidenum">
              <a:rPr lang="en-US" altLang="ja-JP"/>
              <a:pPr/>
              <a:t>7</a:t>
            </a:fld>
            <a:endParaRPr lang="en-US" altLang="ja-JP"/>
          </a:p>
        </p:txBody>
      </p:sp>
      <p:sp>
        <p:nvSpPr>
          <p:cNvPr id="13316" name="Rectangle 2"/>
          <p:cNvSpPr>
            <a:spLocks noGrp="1" noRot="1" noChangeAspect="1" noChangeArrowheads="1" noTextEdit="1"/>
          </p:cNvSpPr>
          <p:nvPr>
            <p:ph type="sldImg"/>
          </p:nvPr>
        </p:nvSpPr>
        <p:spPr>
          <a:ln/>
        </p:spPr>
      </p:sp>
      <p:sp>
        <p:nvSpPr>
          <p:cNvPr id="13317" name="Rectangle 3"/>
          <p:cNvSpPr>
            <a:spLocks noGrp="1" noChangeArrowheads="1"/>
          </p:cNvSpPr>
          <p:nvPr>
            <p:ph type="body" idx="1"/>
          </p:nvPr>
        </p:nvSpPr>
        <p:spPr>
          <a:xfrm>
            <a:off x="1324404" y="3235619"/>
            <a:ext cx="7290530" cy="215444"/>
          </a:xfrm>
          <a:noFill/>
          <a:ln/>
        </p:spPr>
        <p:txBody>
          <a:bodyPr/>
          <a:lstStyle/>
          <a:p>
            <a:pPr eaLnBrk="1" hangingPunct="1"/>
            <a:endParaRPr lang="ja-JP" altLang="ja-JP" smtClean="0"/>
          </a:p>
        </p:txBody>
      </p:sp>
    </p:spTree>
    <p:extLst>
      <p:ext uri="{BB962C8B-B14F-4D97-AF65-F5344CB8AC3E}">
        <p14:creationId xmlns:p14="http://schemas.microsoft.com/office/powerpoint/2010/main" val="41644494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6"/>
          <p:cNvSpPr>
            <a:spLocks noGrp="1" noChangeArrowheads="1"/>
          </p:cNvSpPr>
          <p:nvPr>
            <p:ph type="ftr" sz="quarter" idx="4"/>
          </p:nvPr>
        </p:nvSpPr>
        <p:spPr>
          <a:noFill/>
        </p:spPr>
        <p:txBody>
          <a:bodyPr/>
          <a:lstStyle/>
          <a:p>
            <a:r>
              <a:rPr lang="en-US" altLang="ja-JP"/>
              <a:t>Copyright (C) Mitsubishi Research Institute, Inc.</a:t>
            </a:r>
          </a:p>
        </p:txBody>
      </p:sp>
      <p:sp>
        <p:nvSpPr>
          <p:cNvPr id="13315" name="Rectangle 7"/>
          <p:cNvSpPr>
            <a:spLocks noGrp="1" noChangeArrowheads="1"/>
          </p:cNvSpPr>
          <p:nvPr>
            <p:ph type="sldNum" sz="quarter" idx="5"/>
          </p:nvPr>
        </p:nvSpPr>
        <p:spPr>
          <a:noFill/>
        </p:spPr>
        <p:txBody>
          <a:bodyPr/>
          <a:lstStyle/>
          <a:p>
            <a:fld id="{58A780B9-0550-493C-93F1-25BFDD623C9F}" type="slidenum">
              <a:rPr lang="en-US" altLang="ja-JP"/>
              <a:pPr/>
              <a:t>8</a:t>
            </a:fld>
            <a:endParaRPr lang="en-US" altLang="ja-JP"/>
          </a:p>
        </p:txBody>
      </p:sp>
      <p:sp>
        <p:nvSpPr>
          <p:cNvPr id="13316" name="Rectangle 2"/>
          <p:cNvSpPr>
            <a:spLocks noGrp="1" noRot="1" noChangeAspect="1" noChangeArrowheads="1" noTextEdit="1"/>
          </p:cNvSpPr>
          <p:nvPr>
            <p:ph type="sldImg"/>
          </p:nvPr>
        </p:nvSpPr>
        <p:spPr>
          <a:ln/>
        </p:spPr>
      </p:sp>
      <p:sp>
        <p:nvSpPr>
          <p:cNvPr id="13317" name="Rectangle 3"/>
          <p:cNvSpPr>
            <a:spLocks noGrp="1" noChangeArrowheads="1"/>
          </p:cNvSpPr>
          <p:nvPr>
            <p:ph type="body" idx="1"/>
          </p:nvPr>
        </p:nvSpPr>
        <p:spPr>
          <a:xfrm>
            <a:off x="1324404" y="3235619"/>
            <a:ext cx="7290530" cy="215444"/>
          </a:xfrm>
          <a:noFill/>
          <a:ln/>
        </p:spPr>
        <p:txBody>
          <a:bodyPr/>
          <a:lstStyle/>
          <a:p>
            <a:pPr eaLnBrk="1" hangingPunct="1"/>
            <a:endParaRPr lang="ja-JP" altLang="ja-JP" smtClean="0"/>
          </a:p>
        </p:txBody>
      </p:sp>
    </p:spTree>
    <p:extLst>
      <p:ext uri="{BB962C8B-B14F-4D97-AF65-F5344CB8AC3E}">
        <p14:creationId xmlns:p14="http://schemas.microsoft.com/office/powerpoint/2010/main" val="37089265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6"/>
          <p:cNvSpPr>
            <a:spLocks noGrp="1" noChangeArrowheads="1"/>
          </p:cNvSpPr>
          <p:nvPr>
            <p:ph type="ftr" sz="quarter" idx="4"/>
          </p:nvPr>
        </p:nvSpPr>
        <p:spPr>
          <a:noFill/>
        </p:spPr>
        <p:txBody>
          <a:bodyPr/>
          <a:lstStyle/>
          <a:p>
            <a:r>
              <a:rPr lang="en-US" altLang="ja-JP"/>
              <a:t>Copyright (C) Mitsubishi Research Institute, Inc.</a:t>
            </a:r>
          </a:p>
        </p:txBody>
      </p:sp>
      <p:sp>
        <p:nvSpPr>
          <p:cNvPr id="13315" name="Rectangle 7"/>
          <p:cNvSpPr>
            <a:spLocks noGrp="1" noChangeArrowheads="1"/>
          </p:cNvSpPr>
          <p:nvPr>
            <p:ph type="sldNum" sz="quarter" idx="5"/>
          </p:nvPr>
        </p:nvSpPr>
        <p:spPr>
          <a:noFill/>
        </p:spPr>
        <p:txBody>
          <a:bodyPr/>
          <a:lstStyle/>
          <a:p>
            <a:fld id="{58A780B9-0550-493C-93F1-25BFDD623C9F}" type="slidenum">
              <a:rPr lang="en-US" altLang="ja-JP"/>
              <a:pPr/>
              <a:t>9</a:t>
            </a:fld>
            <a:endParaRPr lang="en-US" altLang="ja-JP"/>
          </a:p>
        </p:txBody>
      </p:sp>
      <p:sp>
        <p:nvSpPr>
          <p:cNvPr id="13316" name="Rectangle 2"/>
          <p:cNvSpPr>
            <a:spLocks noGrp="1" noRot="1" noChangeAspect="1" noChangeArrowheads="1" noTextEdit="1"/>
          </p:cNvSpPr>
          <p:nvPr>
            <p:ph type="sldImg"/>
          </p:nvPr>
        </p:nvSpPr>
        <p:spPr>
          <a:ln/>
        </p:spPr>
      </p:sp>
      <p:sp>
        <p:nvSpPr>
          <p:cNvPr id="13317" name="Rectangle 3"/>
          <p:cNvSpPr>
            <a:spLocks noGrp="1" noChangeArrowheads="1"/>
          </p:cNvSpPr>
          <p:nvPr>
            <p:ph type="body" idx="1"/>
          </p:nvPr>
        </p:nvSpPr>
        <p:spPr>
          <a:xfrm>
            <a:off x="1324404" y="3235619"/>
            <a:ext cx="7290530" cy="215444"/>
          </a:xfrm>
          <a:noFill/>
          <a:ln/>
        </p:spPr>
        <p:txBody>
          <a:bodyPr/>
          <a:lstStyle/>
          <a:p>
            <a:pPr eaLnBrk="1" hangingPunct="1"/>
            <a:endParaRPr lang="ja-JP" altLang="ja-JP" smtClean="0"/>
          </a:p>
        </p:txBody>
      </p:sp>
    </p:spTree>
    <p:extLst>
      <p:ext uri="{BB962C8B-B14F-4D97-AF65-F5344CB8AC3E}">
        <p14:creationId xmlns:p14="http://schemas.microsoft.com/office/powerpoint/2010/main" val="7480271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107" name="Line 7"/>
          <p:cNvSpPr>
            <a:spLocks noChangeShapeType="1"/>
          </p:cNvSpPr>
          <p:nvPr/>
        </p:nvSpPr>
        <p:spPr bwMode="gray">
          <a:xfrm>
            <a:off x="415925" y="6591300"/>
            <a:ext cx="9051925" cy="0"/>
          </a:xfrm>
          <a:prstGeom prst="line">
            <a:avLst/>
          </a:prstGeom>
          <a:noFill/>
          <a:ln w="9525">
            <a:solidFill>
              <a:schemeClr val="bg2"/>
            </a:solidFill>
            <a:round/>
            <a:headEnd/>
            <a:tailEnd/>
          </a:ln>
          <a:effectLst/>
        </p:spPr>
        <p:txBody>
          <a:bodyPr wrap="none" anchor="ctr"/>
          <a:lstStyle/>
          <a:p>
            <a:pPr>
              <a:defRPr/>
            </a:pP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109"/>
          <p:cNvSpPr>
            <a:spLocks noGrp="1" noChangeArrowheads="1"/>
          </p:cNvSpPr>
          <p:nvPr>
            <p:ph type="sldNum" sz="quarter" idx="10"/>
          </p:nvPr>
        </p:nvSpPr>
        <p:spPr>
          <a:ln/>
        </p:spPr>
        <p:txBody>
          <a:bodyPr/>
          <a:lstStyle>
            <a:lvl1pPr>
              <a:defRPr/>
            </a:lvl1pPr>
          </a:lstStyle>
          <a:p>
            <a:pPr>
              <a:defRPr/>
            </a:pPr>
            <a:fld id="{B580305E-C98E-4D27-B539-9BD7D1E964F3}" type="slidenum">
              <a:rPr lang="en-US" altLang="ja-JP"/>
              <a:pPr>
                <a:defRPr/>
              </a:pPr>
              <a:t>‹#›</a:t>
            </a:fld>
            <a:endParaRPr lang="en-US" altLang="ja-JP"/>
          </a:p>
        </p:txBody>
      </p:sp>
      <p:sp>
        <p:nvSpPr>
          <p:cNvPr id="5" name="Rectangle 111"/>
          <p:cNvSpPr>
            <a:spLocks noGrp="1" noChangeArrowheads="1"/>
          </p:cNvSpPr>
          <p:nvPr>
            <p:ph type="ftr" sz="quarter" idx="11"/>
          </p:nvPr>
        </p:nvSpPr>
        <p:spPr>
          <a:xfrm>
            <a:off x="381000" y="6654800"/>
            <a:ext cx="3598863" cy="152400"/>
          </a:xfrm>
          <a:prstGeom prst="rect">
            <a:avLst/>
          </a:prstGeom>
          <a:ln/>
        </p:spPr>
        <p:txBody>
          <a:bodyPr/>
          <a:lstStyle>
            <a:lvl1pPr>
              <a:defRPr/>
            </a:lvl1pPr>
          </a:lstStyle>
          <a:p>
            <a:pPr>
              <a:defRPr/>
            </a:pPr>
            <a:r>
              <a:rPr lang="en-US" altLang="ja-JP" smtClean="0"/>
              <a:t>Copyright (C) 2012, Mitsubishi Research Institute, Inc.</a:t>
            </a:r>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21538" y="330200"/>
            <a:ext cx="2268537" cy="230505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15925" y="330200"/>
            <a:ext cx="6653213" cy="230505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109"/>
          <p:cNvSpPr>
            <a:spLocks noGrp="1" noChangeArrowheads="1"/>
          </p:cNvSpPr>
          <p:nvPr>
            <p:ph type="sldNum" sz="quarter" idx="10"/>
          </p:nvPr>
        </p:nvSpPr>
        <p:spPr>
          <a:ln/>
        </p:spPr>
        <p:txBody>
          <a:bodyPr/>
          <a:lstStyle>
            <a:lvl1pPr>
              <a:defRPr/>
            </a:lvl1pPr>
          </a:lstStyle>
          <a:p>
            <a:pPr>
              <a:defRPr/>
            </a:pPr>
            <a:fld id="{B958602E-4BC9-4A28-BE95-D62BEF1C96C5}" type="slidenum">
              <a:rPr lang="en-US" altLang="ja-JP"/>
              <a:pPr>
                <a:defRPr/>
              </a:pPr>
              <a:t>‹#›</a:t>
            </a:fld>
            <a:endParaRPr lang="en-US" altLang="ja-JP"/>
          </a:p>
        </p:txBody>
      </p:sp>
      <p:sp>
        <p:nvSpPr>
          <p:cNvPr id="5" name="Rectangle 111"/>
          <p:cNvSpPr>
            <a:spLocks noGrp="1" noChangeArrowheads="1"/>
          </p:cNvSpPr>
          <p:nvPr>
            <p:ph type="ftr" sz="quarter" idx="11"/>
          </p:nvPr>
        </p:nvSpPr>
        <p:spPr>
          <a:xfrm>
            <a:off x="381000" y="6654800"/>
            <a:ext cx="3598863" cy="152400"/>
          </a:xfrm>
          <a:prstGeom prst="rect">
            <a:avLst/>
          </a:prstGeom>
          <a:ln/>
        </p:spPr>
        <p:txBody>
          <a:bodyPr/>
          <a:lstStyle>
            <a:lvl1pPr>
              <a:defRPr/>
            </a:lvl1pPr>
          </a:lstStyle>
          <a:p>
            <a:pPr>
              <a:defRPr/>
            </a:pPr>
            <a:r>
              <a:rPr lang="en-US" altLang="ja-JP" smtClean="0"/>
              <a:t>Copyright (C) 2012, Mitsubishi Research Institute, Inc.</a:t>
            </a:r>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7" name="Line 7"/>
          <p:cNvSpPr>
            <a:spLocks noChangeShapeType="1"/>
          </p:cNvSpPr>
          <p:nvPr/>
        </p:nvSpPr>
        <p:spPr bwMode="gray">
          <a:xfrm>
            <a:off x="415925" y="6591300"/>
            <a:ext cx="9051925" cy="0"/>
          </a:xfrm>
          <a:prstGeom prst="line">
            <a:avLst/>
          </a:prstGeom>
          <a:noFill/>
          <a:ln w="9525">
            <a:solidFill>
              <a:schemeClr val="bg2"/>
            </a:solidFill>
            <a:round/>
            <a:headEnd/>
            <a:tailEnd/>
          </a:ln>
          <a:effectLst/>
        </p:spPr>
        <p:txBody>
          <a:bodyPr wrap="none" anchor="ctr"/>
          <a:lstStyle/>
          <a:p>
            <a:pPr>
              <a:defRPr/>
            </a:pPr>
            <a:endParaRPr lang="ja-JP" altLang="en-US"/>
          </a:p>
        </p:txBody>
      </p:sp>
      <p:sp>
        <p:nvSpPr>
          <p:cNvPr id="108" name="Line 10"/>
          <p:cNvSpPr>
            <a:spLocks noChangeShapeType="1"/>
          </p:cNvSpPr>
          <p:nvPr/>
        </p:nvSpPr>
        <p:spPr bwMode="gray">
          <a:xfrm>
            <a:off x="415925" y="3429000"/>
            <a:ext cx="9051925" cy="1588"/>
          </a:xfrm>
          <a:prstGeom prst="line">
            <a:avLst/>
          </a:prstGeom>
          <a:noFill/>
          <a:ln w="12700">
            <a:solidFill>
              <a:schemeClr val="bg2"/>
            </a:solidFill>
            <a:round/>
            <a:headEnd/>
            <a:tailEnd/>
          </a:ln>
          <a:effectLst/>
        </p:spPr>
        <p:txBody>
          <a:bodyPr lIns="0" tIns="0" rIns="0" bIns="0" anchor="ctr"/>
          <a:lstStyle/>
          <a:p>
            <a:pPr>
              <a:defRPr/>
            </a:pPr>
            <a:endParaRPr lang="ja-JP" altLang="en-US"/>
          </a:p>
        </p:txBody>
      </p:sp>
      <p:sp>
        <p:nvSpPr>
          <p:cNvPr id="109" name="Line 11"/>
          <p:cNvSpPr>
            <a:spLocks noChangeShapeType="1"/>
          </p:cNvSpPr>
          <p:nvPr/>
        </p:nvSpPr>
        <p:spPr bwMode="gray">
          <a:xfrm>
            <a:off x="415925" y="2781300"/>
            <a:ext cx="9051925" cy="1588"/>
          </a:xfrm>
          <a:prstGeom prst="line">
            <a:avLst/>
          </a:prstGeom>
          <a:noFill/>
          <a:ln w="12700">
            <a:solidFill>
              <a:schemeClr val="bg2"/>
            </a:solidFill>
            <a:round/>
            <a:headEnd/>
            <a:tailEnd/>
          </a:ln>
          <a:effectLst/>
        </p:spPr>
        <p:txBody>
          <a:bodyPr lIns="0" tIns="0" rIns="0" bIns="0" anchor="ctr"/>
          <a:lstStyle/>
          <a:p>
            <a:pPr>
              <a:defRPr/>
            </a:pPr>
            <a:endParaRPr lang="ja-JP" altLang="en-US"/>
          </a:p>
        </p:txBody>
      </p:sp>
      <p:pic>
        <p:nvPicPr>
          <p:cNvPr id="110" name="Picture 16" descr="ヨコカラー中用"/>
          <p:cNvPicPr>
            <a:picLocks noChangeAspect="1" noChangeArrowheads="1"/>
          </p:cNvPicPr>
          <p:nvPr/>
        </p:nvPicPr>
        <p:blipFill>
          <a:blip r:embed="rId2" cstate="print"/>
          <a:srcRect/>
          <a:stretch>
            <a:fillRect/>
          </a:stretch>
        </p:blipFill>
        <p:spPr bwMode="gray">
          <a:xfrm>
            <a:off x="406400" y="188913"/>
            <a:ext cx="9080500" cy="195262"/>
          </a:xfrm>
          <a:prstGeom prst="rect">
            <a:avLst/>
          </a:prstGeom>
          <a:noFill/>
          <a:ln w="9525">
            <a:noFill/>
            <a:miter lim="800000"/>
            <a:headEnd/>
            <a:tailEnd/>
          </a:ln>
        </p:spPr>
      </p:pic>
      <p:sp>
        <p:nvSpPr>
          <p:cNvPr id="1249294" name="Rectangle 14"/>
          <p:cNvSpPr>
            <a:spLocks noGrp="1" noChangeArrowheads="1"/>
          </p:cNvSpPr>
          <p:nvPr>
            <p:ph type="subTitle" idx="1"/>
          </p:nvPr>
        </p:nvSpPr>
        <p:spPr>
          <a:xfrm>
            <a:off x="1497013" y="4005263"/>
            <a:ext cx="6911975" cy="212725"/>
          </a:xfrm>
          <a:ln algn="ctr"/>
        </p:spPr>
        <p:txBody>
          <a:bodyPr/>
          <a:lstStyle>
            <a:lvl1pPr>
              <a:defRPr sz="1400"/>
            </a:lvl1pPr>
          </a:lstStyle>
          <a:p>
            <a:r>
              <a:rPr lang="ja-JP" altLang="en-US"/>
              <a:t>マスター サブタイトルの書式設定</a:t>
            </a:r>
          </a:p>
        </p:txBody>
      </p:sp>
      <p:sp>
        <p:nvSpPr>
          <p:cNvPr id="1249295" name="Rectangle 15"/>
          <p:cNvSpPr>
            <a:spLocks noGrp="1" noChangeArrowheads="1"/>
          </p:cNvSpPr>
          <p:nvPr>
            <p:ph type="ctrTitle"/>
          </p:nvPr>
        </p:nvSpPr>
        <p:spPr>
          <a:xfrm>
            <a:off x="636588" y="2781300"/>
            <a:ext cx="8637587" cy="647700"/>
          </a:xfrm>
          <a:ln algn="ctr"/>
        </p:spPr>
        <p:txBody>
          <a:bodyPr lIns="0" bIns="0" anchor="ctr"/>
          <a:lstStyle>
            <a:lvl1pPr algn="ctr">
              <a:defRPr kumimoji="0"/>
            </a:lvl1pPr>
          </a:lstStyle>
          <a:p>
            <a:r>
              <a:rPr lang="ja-JP" altLang="en-US"/>
              <a:t>マスタ タイトルの書式設定</a:t>
            </a:r>
            <a:endParaRPr lang="en-US"/>
          </a:p>
        </p:txBody>
      </p:sp>
      <p:sp>
        <p:nvSpPr>
          <p:cNvPr id="111" name="Rectangle 6"/>
          <p:cNvSpPr>
            <a:spLocks noGrp="1" noChangeArrowheads="1"/>
          </p:cNvSpPr>
          <p:nvPr>
            <p:ph type="ftr" sz="quarter" idx="10"/>
          </p:nvPr>
        </p:nvSpPr>
        <p:spPr/>
        <p:txBody>
          <a:bodyPr/>
          <a:lstStyle>
            <a:lvl1pPr>
              <a:defRPr smtClean="0"/>
            </a:lvl1pPr>
          </a:lstStyle>
          <a:p>
            <a:pPr>
              <a:defRPr/>
            </a:pPr>
            <a:r>
              <a:rPr lang="en-US" altLang="ja-JP" smtClean="0"/>
              <a:t>Copyright (C) 2012, Mitsubishi Research Institute, Inc.</a:t>
            </a:r>
            <a:endParaRPr lang="en-US" altLang="ja-JP"/>
          </a:p>
        </p:txBody>
      </p:sp>
      <p:sp>
        <p:nvSpPr>
          <p:cNvPr id="112" name="Rectangle 12"/>
          <p:cNvSpPr>
            <a:spLocks noGrp="1" noChangeArrowheads="1"/>
          </p:cNvSpPr>
          <p:nvPr>
            <p:ph type="sldNum" sz="quarter" idx="11"/>
          </p:nvPr>
        </p:nvSpPr>
        <p:spPr/>
        <p:txBody>
          <a:bodyPr/>
          <a:lstStyle>
            <a:lvl1pPr>
              <a:defRPr smtClean="0"/>
            </a:lvl1pPr>
          </a:lstStyle>
          <a:p>
            <a:pPr>
              <a:defRPr/>
            </a:pPr>
            <a:fld id="{802CA3A1-7DF7-463D-AFEE-9570D3C06FD7}" type="slidenum">
              <a:rPr lang="en-US" altLang="ja-JP"/>
              <a:pPr>
                <a:defRPr/>
              </a:pPr>
              <a:t>‹#›</a:t>
            </a:fld>
            <a:endParaRPr lang="en-US" altLang="ja-JP"/>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pPr>
              <a:defRPr/>
            </a:pPr>
            <a:fld id="{F096FC08-7370-4862-A82C-984A80691184}" type="slidenum">
              <a:rPr lang="en-US" altLang="ja-JP"/>
              <a:pPr>
                <a:defRPr/>
              </a:pPr>
              <a:t>‹#›</a:t>
            </a:fld>
            <a:endParaRPr lang="en-US" altLang="ja-JP"/>
          </a:p>
        </p:txBody>
      </p:sp>
      <p:sp>
        <p:nvSpPr>
          <p:cNvPr id="5" name="Rectangle 8"/>
          <p:cNvSpPr>
            <a:spLocks noGrp="1" noChangeArrowheads="1"/>
          </p:cNvSpPr>
          <p:nvPr>
            <p:ph type="ftr" sz="quarter" idx="11"/>
          </p:nvPr>
        </p:nvSpPr>
        <p:spPr>
          <a:ln/>
        </p:spPr>
        <p:txBody>
          <a:bodyPr/>
          <a:lstStyle>
            <a:lvl1pPr>
              <a:defRPr/>
            </a:lvl1pPr>
          </a:lstStyle>
          <a:p>
            <a:pPr>
              <a:defRPr/>
            </a:pPr>
            <a:r>
              <a:rPr lang="en-US" altLang="ja-JP" smtClean="0"/>
              <a:t>Copyright (C) 2012, Mitsubishi Research Institute, Inc.</a:t>
            </a:r>
            <a:endParaRPr lang="en-US" altLang="ja-JP"/>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6"/>
          <p:cNvSpPr>
            <a:spLocks noGrp="1" noChangeArrowheads="1"/>
          </p:cNvSpPr>
          <p:nvPr>
            <p:ph type="sldNum" sz="quarter" idx="10"/>
          </p:nvPr>
        </p:nvSpPr>
        <p:spPr>
          <a:ln/>
        </p:spPr>
        <p:txBody>
          <a:bodyPr/>
          <a:lstStyle>
            <a:lvl1pPr>
              <a:defRPr/>
            </a:lvl1pPr>
          </a:lstStyle>
          <a:p>
            <a:pPr>
              <a:defRPr/>
            </a:pPr>
            <a:fld id="{D05BE097-7993-418F-8A4F-BA0A375E7E55}" type="slidenum">
              <a:rPr lang="en-US" altLang="ja-JP"/>
              <a:pPr>
                <a:defRPr/>
              </a:pPr>
              <a:t>‹#›</a:t>
            </a:fld>
            <a:endParaRPr lang="en-US" altLang="ja-JP"/>
          </a:p>
        </p:txBody>
      </p:sp>
      <p:sp>
        <p:nvSpPr>
          <p:cNvPr id="5" name="Rectangle 8"/>
          <p:cNvSpPr>
            <a:spLocks noGrp="1" noChangeArrowheads="1"/>
          </p:cNvSpPr>
          <p:nvPr>
            <p:ph type="ftr" sz="quarter" idx="11"/>
          </p:nvPr>
        </p:nvSpPr>
        <p:spPr>
          <a:ln/>
        </p:spPr>
        <p:txBody>
          <a:bodyPr/>
          <a:lstStyle>
            <a:lvl1pPr>
              <a:defRPr/>
            </a:lvl1pPr>
          </a:lstStyle>
          <a:p>
            <a:pPr>
              <a:defRPr/>
            </a:pPr>
            <a:r>
              <a:rPr lang="en-US" altLang="ja-JP" smtClean="0"/>
              <a:t>Copyright (C) 2012, Mitsubishi Research Institute, Inc.</a:t>
            </a:r>
            <a:endParaRPr lang="en-US" altLang="ja-JP"/>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60388" y="1123950"/>
            <a:ext cx="4387850" cy="1511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00638" y="1123950"/>
            <a:ext cx="4389437" cy="1511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6"/>
          <p:cNvSpPr>
            <a:spLocks noGrp="1" noChangeArrowheads="1"/>
          </p:cNvSpPr>
          <p:nvPr>
            <p:ph type="sldNum" sz="quarter" idx="10"/>
          </p:nvPr>
        </p:nvSpPr>
        <p:spPr>
          <a:ln/>
        </p:spPr>
        <p:txBody>
          <a:bodyPr/>
          <a:lstStyle>
            <a:lvl1pPr>
              <a:defRPr/>
            </a:lvl1pPr>
          </a:lstStyle>
          <a:p>
            <a:pPr>
              <a:defRPr/>
            </a:pPr>
            <a:fld id="{58B90632-51E4-4A27-AF2F-4BFEAEDA8C99}" type="slidenum">
              <a:rPr lang="en-US" altLang="ja-JP"/>
              <a:pPr>
                <a:defRPr/>
              </a:pPr>
              <a:t>‹#›</a:t>
            </a:fld>
            <a:endParaRPr lang="en-US" altLang="ja-JP"/>
          </a:p>
        </p:txBody>
      </p:sp>
      <p:sp>
        <p:nvSpPr>
          <p:cNvPr id="6" name="Rectangle 8"/>
          <p:cNvSpPr>
            <a:spLocks noGrp="1" noChangeArrowheads="1"/>
          </p:cNvSpPr>
          <p:nvPr>
            <p:ph type="ftr" sz="quarter" idx="11"/>
          </p:nvPr>
        </p:nvSpPr>
        <p:spPr>
          <a:ln/>
        </p:spPr>
        <p:txBody>
          <a:bodyPr/>
          <a:lstStyle>
            <a:lvl1pPr>
              <a:defRPr/>
            </a:lvl1pPr>
          </a:lstStyle>
          <a:p>
            <a:pPr>
              <a:defRPr/>
            </a:pPr>
            <a:r>
              <a:rPr lang="en-US" altLang="ja-JP" smtClean="0"/>
              <a:t>Copyright (C) 2012, Mitsubishi Research Institute, Inc.</a:t>
            </a:r>
            <a:endParaRPr lang="en-US" altLang="ja-JP"/>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6"/>
          <p:cNvSpPr>
            <a:spLocks noGrp="1" noChangeArrowheads="1"/>
          </p:cNvSpPr>
          <p:nvPr>
            <p:ph type="sldNum" sz="quarter" idx="10"/>
          </p:nvPr>
        </p:nvSpPr>
        <p:spPr>
          <a:ln/>
        </p:spPr>
        <p:txBody>
          <a:bodyPr/>
          <a:lstStyle>
            <a:lvl1pPr>
              <a:defRPr/>
            </a:lvl1pPr>
          </a:lstStyle>
          <a:p>
            <a:pPr>
              <a:defRPr/>
            </a:pPr>
            <a:fld id="{31C1DC29-56C0-453C-A5DF-265F47D1D0B2}" type="slidenum">
              <a:rPr lang="en-US" altLang="ja-JP"/>
              <a:pPr>
                <a:defRPr/>
              </a:pPr>
              <a:t>‹#›</a:t>
            </a:fld>
            <a:endParaRPr lang="en-US" altLang="ja-JP"/>
          </a:p>
        </p:txBody>
      </p:sp>
      <p:sp>
        <p:nvSpPr>
          <p:cNvPr id="8" name="Rectangle 8"/>
          <p:cNvSpPr>
            <a:spLocks noGrp="1" noChangeArrowheads="1"/>
          </p:cNvSpPr>
          <p:nvPr>
            <p:ph type="ftr" sz="quarter" idx="11"/>
          </p:nvPr>
        </p:nvSpPr>
        <p:spPr>
          <a:ln/>
        </p:spPr>
        <p:txBody>
          <a:bodyPr/>
          <a:lstStyle>
            <a:lvl1pPr>
              <a:defRPr/>
            </a:lvl1pPr>
          </a:lstStyle>
          <a:p>
            <a:pPr>
              <a:defRPr/>
            </a:pPr>
            <a:r>
              <a:rPr lang="en-US" altLang="ja-JP" smtClean="0"/>
              <a:t>Copyright (C) 2012, Mitsubishi Research Institute, Inc.</a:t>
            </a:r>
            <a:endParaRPr lang="en-US" altLang="ja-JP"/>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6"/>
          <p:cNvSpPr>
            <a:spLocks noGrp="1" noChangeArrowheads="1"/>
          </p:cNvSpPr>
          <p:nvPr>
            <p:ph type="sldNum" sz="quarter" idx="10"/>
          </p:nvPr>
        </p:nvSpPr>
        <p:spPr>
          <a:ln/>
        </p:spPr>
        <p:txBody>
          <a:bodyPr/>
          <a:lstStyle>
            <a:lvl1pPr>
              <a:defRPr/>
            </a:lvl1pPr>
          </a:lstStyle>
          <a:p>
            <a:pPr>
              <a:defRPr/>
            </a:pPr>
            <a:fld id="{E439C4F1-9C0A-408C-8656-DB43FE81E4DB}" type="slidenum">
              <a:rPr lang="en-US" altLang="ja-JP"/>
              <a:pPr>
                <a:defRPr/>
              </a:pPr>
              <a:t>‹#›</a:t>
            </a:fld>
            <a:endParaRPr lang="en-US" altLang="ja-JP"/>
          </a:p>
        </p:txBody>
      </p:sp>
      <p:sp>
        <p:nvSpPr>
          <p:cNvPr id="4" name="Rectangle 8"/>
          <p:cNvSpPr>
            <a:spLocks noGrp="1" noChangeArrowheads="1"/>
          </p:cNvSpPr>
          <p:nvPr>
            <p:ph type="ftr" sz="quarter" idx="11"/>
          </p:nvPr>
        </p:nvSpPr>
        <p:spPr>
          <a:ln/>
        </p:spPr>
        <p:txBody>
          <a:bodyPr/>
          <a:lstStyle>
            <a:lvl1pPr>
              <a:defRPr/>
            </a:lvl1pPr>
          </a:lstStyle>
          <a:p>
            <a:pPr>
              <a:defRPr/>
            </a:pPr>
            <a:r>
              <a:rPr lang="en-US" altLang="ja-JP" smtClean="0"/>
              <a:t>Copyright (C) 2012, Mitsubishi Research Institute, Inc.</a:t>
            </a:r>
            <a:endParaRPr lang="en-US" altLang="ja-JP"/>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798FF938-3C6B-4531-A584-6BF29187EBA2}" type="slidenum">
              <a:rPr lang="en-US" altLang="ja-JP"/>
              <a:pPr>
                <a:defRPr/>
              </a:pPr>
              <a:t>‹#›</a:t>
            </a:fld>
            <a:endParaRPr lang="en-US" altLang="ja-JP"/>
          </a:p>
        </p:txBody>
      </p:sp>
      <p:sp>
        <p:nvSpPr>
          <p:cNvPr id="3" name="Rectangle 8"/>
          <p:cNvSpPr>
            <a:spLocks noGrp="1" noChangeArrowheads="1"/>
          </p:cNvSpPr>
          <p:nvPr>
            <p:ph type="ftr" sz="quarter" idx="11"/>
          </p:nvPr>
        </p:nvSpPr>
        <p:spPr>
          <a:ln/>
        </p:spPr>
        <p:txBody>
          <a:bodyPr/>
          <a:lstStyle>
            <a:lvl1pPr>
              <a:defRPr/>
            </a:lvl1pPr>
          </a:lstStyle>
          <a:p>
            <a:pPr>
              <a:defRPr/>
            </a:pPr>
            <a:r>
              <a:rPr lang="en-US" altLang="ja-JP" smtClean="0"/>
              <a:t>Copyright (C) 2012, Mitsubishi Research Institute, Inc.</a:t>
            </a:r>
            <a:endParaRPr lang="en-US" altLang="ja-JP"/>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fld id="{C1F43A7B-F825-49EC-A250-0BACCB11E430}" type="slidenum">
              <a:rPr lang="en-US" altLang="ja-JP"/>
              <a:pPr>
                <a:defRPr/>
              </a:pPr>
              <a:t>‹#›</a:t>
            </a:fld>
            <a:endParaRPr lang="en-US" altLang="ja-JP"/>
          </a:p>
        </p:txBody>
      </p:sp>
      <p:sp>
        <p:nvSpPr>
          <p:cNvPr id="6" name="Rectangle 8"/>
          <p:cNvSpPr>
            <a:spLocks noGrp="1" noChangeArrowheads="1"/>
          </p:cNvSpPr>
          <p:nvPr>
            <p:ph type="ftr" sz="quarter" idx="11"/>
          </p:nvPr>
        </p:nvSpPr>
        <p:spPr>
          <a:ln/>
        </p:spPr>
        <p:txBody>
          <a:bodyPr/>
          <a:lstStyle>
            <a:lvl1pPr>
              <a:defRPr/>
            </a:lvl1pPr>
          </a:lstStyle>
          <a:p>
            <a:pPr>
              <a:defRPr/>
            </a:pPr>
            <a:r>
              <a:rPr lang="en-US" altLang="ja-JP" smtClean="0"/>
              <a:t>Copyright (C) 2012, Mitsubishi Research Institute, Inc.</a:t>
            </a:r>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109"/>
          <p:cNvSpPr>
            <a:spLocks noGrp="1" noChangeArrowheads="1"/>
          </p:cNvSpPr>
          <p:nvPr>
            <p:ph type="sldNum" sz="quarter" idx="10"/>
          </p:nvPr>
        </p:nvSpPr>
        <p:spPr>
          <a:ln/>
        </p:spPr>
        <p:txBody>
          <a:bodyPr/>
          <a:lstStyle>
            <a:lvl1pPr>
              <a:defRPr/>
            </a:lvl1pPr>
          </a:lstStyle>
          <a:p>
            <a:pPr>
              <a:defRPr/>
            </a:pPr>
            <a:fld id="{F0C4F47D-F0E2-4B51-A37A-6EB2D82EFE32}" type="slidenum">
              <a:rPr lang="en-US" altLang="ja-JP"/>
              <a:pPr>
                <a:defRPr/>
              </a:pPr>
              <a:t>‹#›</a:t>
            </a:fld>
            <a:endParaRPr lang="en-US" altLang="ja-JP"/>
          </a:p>
        </p:txBody>
      </p:sp>
      <p:sp>
        <p:nvSpPr>
          <p:cNvPr id="5" name="Rectangle 111"/>
          <p:cNvSpPr>
            <a:spLocks noGrp="1" noChangeArrowheads="1"/>
          </p:cNvSpPr>
          <p:nvPr>
            <p:ph type="ftr" sz="quarter" idx="11"/>
          </p:nvPr>
        </p:nvSpPr>
        <p:spPr>
          <a:xfrm>
            <a:off x="381000" y="6654800"/>
            <a:ext cx="3598863" cy="152400"/>
          </a:xfrm>
          <a:prstGeom prst="rect">
            <a:avLst/>
          </a:prstGeom>
          <a:ln/>
        </p:spPr>
        <p:txBody>
          <a:bodyPr/>
          <a:lstStyle>
            <a:lvl1pPr>
              <a:defRPr/>
            </a:lvl1pPr>
          </a:lstStyle>
          <a:p>
            <a:pPr>
              <a:defRPr/>
            </a:pPr>
            <a:r>
              <a:rPr lang="en-US" altLang="ja-JP" smtClean="0"/>
              <a:t>Copyright (C) 2012, Mitsubishi Research Institute, Inc.</a:t>
            </a:r>
            <a:endParaRPr lang="en-US" altLang="ja-JP"/>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fld id="{80B4F211-EA51-4524-85D8-B2DE5BB5A03C}" type="slidenum">
              <a:rPr lang="en-US" altLang="ja-JP"/>
              <a:pPr>
                <a:defRPr/>
              </a:pPr>
              <a:t>‹#›</a:t>
            </a:fld>
            <a:endParaRPr lang="en-US" altLang="ja-JP"/>
          </a:p>
        </p:txBody>
      </p:sp>
      <p:sp>
        <p:nvSpPr>
          <p:cNvPr id="6" name="Rectangle 8"/>
          <p:cNvSpPr>
            <a:spLocks noGrp="1" noChangeArrowheads="1"/>
          </p:cNvSpPr>
          <p:nvPr>
            <p:ph type="ftr" sz="quarter" idx="11"/>
          </p:nvPr>
        </p:nvSpPr>
        <p:spPr>
          <a:ln/>
        </p:spPr>
        <p:txBody>
          <a:bodyPr/>
          <a:lstStyle>
            <a:lvl1pPr>
              <a:defRPr/>
            </a:lvl1pPr>
          </a:lstStyle>
          <a:p>
            <a:pPr>
              <a:defRPr/>
            </a:pPr>
            <a:r>
              <a:rPr lang="en-US" altLang="ja-JP" smtClean="0"/>
              <a:t>Copyright (C) 2012, Mitsubishi Research Institute, Inc.</a:t>
            </a:r>
            <a:endParaRPr lang="en-US" altLang="ja-JP"/>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pPr>
              <a:defRPr/>
            </a:pPr>
            <a:fld id="{C762317F-C9A6-4D2F-BEBF-D91CE09A2C5B}" type="slidenum">
              <a:rPr lang="en-US" altLang="ja-JP"/>
              <a:pPr>
                <a:defRPr/>
              </a:pPr>
              <a:t>‹#›</a:t>
            </a:fld>
            <a:endParaRPr lang="en-US" altLang="ja-JP"/>
          </a:p>
        </p:txBody>
      </p:sp>
      <p:sp>
        <p:nvSpPr>
          <p:cNvPr id="5" name="Rectangle 8"/>
          <p:cNvSpPr>
            <a:spLocks noGrp="1" noChangeArrowheads="1"/>
          </p:cNvSpPr>
          <p:nvPr>
            <p:ph type="ftr" sz="quarter" idx="11"/>
          </p:nvPr>
        </p:nvSpPr>
        <p:spPr>
          <a:ln/>
        </p:spPr>
        <p:txBody>
          <a:bodyPr/>
          <a:lstStyle>
            <a:lvl1pPr>
              <a:defRPr/>
            </a:lvl1pPr>
          </a:lstStyle>
          <a:p>
            <a:pPr>
              <a:defRPr/>
            </a:pPr>
            <a:r>
              <a:rPr lang="en-US" altLang="ja-JP" smtClean="0"/>
              <a:t>Copyright (C) 2012, Mitsubishi Research Institute, Inc.</a:t>
            </a:r>
            <a:endParaRPr lang="en-US" altLang="ja-JP"/>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21538" y="330200"/>
            <a:ext cx="2268537" cy="230505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15925" y="330200"/>
            <a:ext cx="6653213" cy="230505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pPr>
              <a:defRPr/>
            </a:pPr>
            <a:fld id="{835A86F7-6AAD-460B-A62C-A0989F960DF4}" type="slidenum">
              <a:rPr lang="en-US" altLang="ja-JP"/>
              <a:pPr>
                <a:defRPr/>
              </a:pPr>
              <a:t>‹#›</a:t>
            </a:fld>
            <a:endParaRPr lang="en-US" altLang="ja-JP"/>
          </a:p>
        </p:txBody>
      </p:sp>
      <p:sp>
        <p:nvSpPr>
          <p:cNvPr id="5" name="Rectangle 8"/>
          <p:cNvSpPr>
            <a:spLocks noGrp="1" noChangeArrowheads="1"/>
          </p:cNvSpPr>
          <p:nvPr>
            <p:ph type="ftr" sz="quarter" idx="11"/>
          </p:nvPr>
        </p:nvSpPr>
        <p:spPr>
          <a:ln/>
        </p:spPr>
        <p:txBody>
          <a:bodyPr/>
          <a:lstStyle>
            <a:lvl1pPr>
              <a:defRPr/>
            </a:lvl1pPr>
          </a:lstStyle>
          <a:p>
            <a:pPr>
              <a:defRPr/>
            </a:pPr>
            <a:r>
              <a:rPr lang="en-US" altLang="ja-JP" smtClean="0"/>
              <a:t>Copyright (C) 2012, Mitsubishi Research Institute, Inc.</a:t>
            </a:r>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109"/>
          <p:cNvSpPr>
            <a:spLocks noGrp="1" noChangeArrowheads="1"/>
          </p:cNvSpPr>
          <p:nvPr>
            <p:ph type="sldNum" sz="quarter" idx="10"/>
          </p:nvPr>
        </p:nvSpPr>
        <p:spPr>
          <a:ln/>
        </p:spPr>
        <p:txBody>
          <a:bodyPr/>
          <a:lstStyle>
            <a:lvl1pPr>
              <a:defRPr/>
            </a:lvl1pPr>
          </a:lstStyle>
          <a:p>
            <a:pPr>
              <a:defRPr/>
            </a:pPr>
            <a:fld id="{7A97B80E-527C-4EB5-895E-080528788B56}" type="slidenum">
              <a:rPr lang="en-US" altLang="ja-JP"/>
              <a:pPr>
                <a:defRPr/>
              </a:pPr>
              <a:t>‹#›</a:t>
            </a:fld>
            <a:endParaRPr lang="en-US" altLang="ja-JP"/>
          </a:p>
        </p:txBody>
      </p:sp>
      <p:sp>
        <p:nvSpPr>
          <p:cNvPr id="5" name="Rectangle 111"/>
          <p:cNvSpPr>
            <a:spLocks noGrp="1" noChangeArrowheads="1"/>
          </p:cNvSpPr>
          <p:nvPr>
            <p:ph type="ftr" sz="quarter" idx="11"/>
          </p:nvPr>
        </p:nvSpPr>
        <p:spPr>
          <a:xfrm>
            <a:off x="381000" y="6654800"/>
            <a:ext cx="3598863" cy="152400"/>
          </a:xfrm>
          <a:prstGeom prst="rect">
            <a:avLst/>
          </a:prstGeom>
          <a:ln/>
        </p:spPr>
        <p:txBody>
          <a:bodyPr/>
          <a:lstStyle>
            <a:lvl1pPr>
              <a:defRPr/>
            </a:lvl1pPr>
          </a:lstStyle>
          <a:p>
            <a:pPr>
              <a:defRPr/>
            </a:pPr>
            <a:r>
              <a:rPr lang="en-US" altLang="ja-JP" smtClean="0"/>
              <a:t>Copyright (C) 2012, Mitsubishi Research Institute, Inc.</a:t>
            </a:r>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60388" y="1123950"/>
            <a:ext cx="4387850" cy="1511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00638" y="1123950"/>
            <a:ext cx="4389437" cy="1511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109"/>
          <p:cNvSpPr>
            <a:spLocks noGrp="1" noChangeArrowheads="1"/>
          </p:cNvSpPr>
          <p:nvPr>
            <p:ph type="sldNum" sz="quarter" idx="10"/>
          </p:nvPr>
        </p:nvSpPr>
        <p:spPr>
          <a:ln/>
        </p:spPr>
        <p:txBody>
          <a:bodyPr/>
          <a:lstStyle>
            <a:lvl1pPr>
              <a:defRPr/>
            </a:lvl1pPr>
          </a:lstStyle>
          <a:p>
            <a:pPr>
              <a:defRPr/>
            </a:pPr>
            <a:fld id="{2CCD254B-BCD9-456C-9C31-1A0919AF6218}" type="slidenum">
              <a:rPr lang="en-US" altLang="ja-JP"/>
              <a:pPr>
                <a:defRPr/>
              </a:pPr>
              <a:t>‹#›</a:t>
            </a:fld>
            <a:endParaRPr lang="en-US" altLang="ja-JP"/>
          </a:p>
        </p:txBody>
      </p:sp>
      <p:sp>
        <p:nvSpPr>
          <p:cNvPr id="6" name="Rectangle 111"/>
          <p:cNvSpPr>
            <a:spLocks noGrp="1" noChangeArrowheads="1"/>
          </p:cNvSpPr>
          <p:nvPr>
            <p:ph type="ftr" sz="quarter" idx="11"/>
          </p:nvPr>
        </p:nvSpPr>
        <p:spPr>
          <a:xfrm>
            <a:off x="381000" y="6654800"/>
            <a:ext cx="3598863" cy="152400"/>
          </a:xfrm>
          <a:prstGeom prst="rect">
            <a:avLst/>
          </a:prstGeom>
          <a:ln/>
        </p:spPr>
        <p:txBody>
          <a:bodyPr/>
          <a:lstStyle>
            <a:lvl1pPr>
              <a:defRPr/>
            </a:lvl1pPr>
          </a:lstStyle>
          <a:p>
            <a:pPr>
              <a:defRPr/>
            </a:pPr>
            <a:r>
              <a:rPr lang="en-US" altLang="ja-JP" smtClean="0"/>
              <a:t>Copyright (C) 2012, Mitsubishi Research Institute, Inc.</a:t>
            </a:r>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109"/>
          <p:cNvSpPr>
            <a:spLocks noGrp="1" noChangeArrowheads="1"/>
          </p:cNvSpPr>
          <p:nvPr>
            <p:ph type="sldNum" sz="quarter" idx="10"/>
          </p:nvPr>
        </p:nvSpPr>
        <p:spPr>
          <a:ln/>
        </p:spPr>
        <p:txBody>
          <a:bodyPr/>
          <a:lstStyle>
            <a:lvl1pPr>
              <a:defRPr/>
            </a:lvl1pPr>
          </a:lstStyle>
          <a:p>
            <a:pPr>
              <a:defRPr/>
            </a:pPr>
            <a:fld id="{129C6753-BF29-4CEA-8107-155117D39C61}" type="slidenum">
              <a:rPr lang="en-US" altLang="ja-JP"/>
              <a:pPr>
                <a:defRPr/>
              </a:pPr>
              <a:t>‹#›</a:t>
            </a:fld>
            <a:endParaRPr lang="en-US" altLang="ja-JP"/>
          </a:p>
        </p:txBody>
      </p:sp>
      <p:sp>
        <p:nvSpPr>
          <p:cNvPr id="8" name="Rectangle 111"/>
          <p:cNvSpPr>
            <a:spLocks noGrp="1" noChangeArrowheads="1"/>
          </p:cNvSpPr>
          <p:nvPr>
            <p:ph type="ftr" sz="quarter" idx="11"/>
          </p:nvPr>
        </p:nvSpPr>
        <p:spPr>
          <a:xfrm>
            <a:off x="381000" y="6654800"/>
            <a:ext cx="3598863" cy="152400"/>
          </a:xfrm>
          <a:prstGeom prst="rect">
            <a:avLst/>
          </a:prstGeom>
          <a:ln/>
        </p:spPr>
        <p:txBody>
          <a:bodyPr/>
          <a:lstStyle>
            <a:lvl1pPr>
              <a:defRPr/>
            </a:lvl1pPr>
          </a:lstStyle>
          <a:p>
            <a:pPr>
              <a:defRPr/>
            </a:pPr>
            <a:r>
              <a:rPr lang="en-US" altLang="ja-JP" smtClean="0"/>
              <a:t>Copyright (C) 2012, Mitsubishi Research Institute, Inc.</a:t>
            </a:r>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109"/>
          <p:cNvSpPr>
            <a:spLocks noGrp="1" noChangeArrowheads="1"/>
          </p:cNvSpPr>
          <p:nvPr>
            <p:ph type="sldNum" sz="quarter" idx="10"/>
          </p:nvPr>
        </p:nvSpPr>
        <p:spPr>
          <a:ln/>
        </p:spPr>
        <p:txBody>
          <a:bodyPr/>
          <a:lstStyle>
            <a:lvl1pPr>
              <a:defRPr/>
            </a:lvl1pPr>
          </a:lstStyle>
          <a:p>
            <a:pPr>
              <a:defRPr/>
            </a:pPr>
            <a:fld id="{CA45B5E7-3F2F-48E8-8891-A745D948456B}" type="slidenum">
              <a:rPr lang="en-US" altLang="ja-JP"/>
              <a:pPr>
                <a:defRPr/>
              </a:pPr>
              <a:t>‹#›</a:t>
            </a:fld>
            <a:endParaRPr lang="en-US" altLang="ja-JP"/>
          </a:p>
        </p:txBody>
      </p:sp>
      <p:sp>
        <p:nvSpPr>
          <p:cNvPr id="4" name="Rectangle 111"/>
          <p:cNvSpPr>
            <a:spLocks noGrp="1" noChangeArrowheads="1"/>
          </p:cNvSpPr>
          <p:nvPr>
            <p:ph type="ftr" sz="quarter" idx="11"/>
          </p:nvPr>
        </p:nvSpPr>
        <p:spPr>
          <a:xfrm>
            <a:off x="381000" y="6654800"/>
            <a:ext cx="3598863" cy="152400"/>
          </a:xfrm>
          <a:prstGeom prst="rect">
            <a:avLst/>
          </a:prstGeom>
          <a:ln/>
        </p:spPr>
        <p:txBody>
          <a:bodyPr/>
          <a:lstStyle>
            <a:lvl1pPr>
              <a:defRPr/>
            </a:lvl1pPr>
          </a:lstStyle>
          <a:p>
            <a:pPr>
              <a:defRPr/>
            </a:pPr>
            <a:r>
              <a:rPr lang="en-US" altLang="ja-JP" smtClean="0"/>
              <a:t>Copyright (C) 2012, Mitsubishi Research Institute, Inc.</a:t>
            </a:r>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109"/>
          <p:cNvSpPr>
            <a:spLocks noGrp="1" noChangeArrowheads="1"/>
          </p:cNvSpPr>
          <p:nvPr>
            <p:ph type="sldNum" sz="quarter" idx="10"/>
          </p:nvPr>
        </p:nvSpPr>
        <p:spPr>
          <a:ln/>
        </p:spPr>
        <p:txBody>
          <a:bodyPr/>
          <a:lstStyle>
            <a:lvl1pPr>
              <a:defRPr/>
            </a:lvl1pPr>
          </a:lstStyle>
          <a:p>
            <a:pPr>
              <a:defRPr/>
            </a:pPr>
            <a:fld id="{A1CA0CF5-E780-46B1-B722-212EA80FAD51}" type="slidenum">
              <a:rPr lang="en-US" altLang="ja-JP"/>
              <a:pPr>
                <a:defRPr/>
              </a:pPr>
              <a:t>‹#›</a:t>
            </a:fld>
            <a:endParaRPr lang="en-US" altLang="ja-JP"/>
          </a:p>
        </p:txBody>
      </p:sp>
      <p:sp>
        <p:nvSpPr>
          <p:cNvPr id="3" name="Rectangle 111"/>
          <p:cNvSpPr>
            <a:spLocks noGrp="1" noChangeArrowheads="1"/>
          </p:cNvSpPr>
          <p:nvPr>
            <p:ph type="ftr" sz="quarter" idx="11"/>
          </p:nvPr>
        </p:nvSpPr>
        <p:spPr>
          <a:xfrm>
            <a:off x="381000" y="6654800"/>
            <a:ext cx="3598863" cy="152400"/>
          </a:xfrm>
          <a:prstGeom prst="rect">
            <a:avLst/>
          </a:prstGeom>
          <a:ln/>
        </p:spPr>
        <p:txBody>
          <a:bodyPr/>
          <a:lstStyle>
            <a:lvl1pPr>
              <a:defRPr/>
            </a:lvl1pPr>
          </a:lstStyle>
          <a:p>
            <a:pPr>
              <a:defRPr/>
            </a:pPr>
            <a:r>
              <a:rPr lang="en-US" altLang="ja-JP" smtClean="0"/>
              <a:t>Copyright (C) 2012, Mitsubishi Research Institute, Inc.</a:t>
            </a:r>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109"/>
          <p:cNvSpPr>
            <a:spLocks noGrp="1" noChangeArrowheads="1"/>
          </p:cNvSpPr>
          <p:nvPr>
            <p:ph type="sldNum" sz="quarter" idx="10"/>
          </p:nvPr>
        </p:nvSpPr>
        <p:spPr>
          <a:ln/>
        </p:spPr>
        <p:txBody>
          <a:bodyPr/>
          <a:lstStyle>
            <a:lvl1pPr>
              <a:defRPr/>
            </a:lvl1pPr>
          </a:lstStyle>
          <a:p>
            <a:pPr>
              <a:defRPr/>
            </a:pPr>
            <a:fld id="{54D22BA3-F543-4DB2-A077-1D0FC9557CF8}" type="slidenum">
              <a:rPr lang="en-US" altLang="ja-JP"/>
              <a:pPr>
                <a:defRPr/>
              </a:pPr>
              <a:t>‹#›</a:t>
            </a:fld>
            <a:endParaRPr lang="en-US" altLang="ja-JP"/>
          </a:p>
        </p:txBody>
      </p:sp>
      <p:sp>
        <p:nvSpPr>
          <p:cNvPr id="6" name="Rectangle 111"/>
          <p:cNvSpPr>
            <a:spLocks noGrp="1" noChangeArrowheads="1"/>
          </p:cNvSpPr>
          <p:nvPr>
            <p:ph type="ftr" sz="quarter" idx="11"/>
          </p:nvPr>
        </p:nvSpPr>
        <p:spPr>
          <a:xfrm>
            <a:off x="381000" y="6654800"/>
            <a:ext cx="3598863" cy="152400"/>
          </a:xfrm>
          <a:prstGeom prst="rect">
            <a:avLst/>
          </a:prstGeom>
          <a:ln/>
        </p:spPr>
        <p:txBody>
          <a:bodyPr/>
          <a:lstStyle>
            <a:lvl1pPr>
              <a:defRPr/>
            </a:lvl1pPr>
          </a:lstStyle>
          <a:p>
            <a:pPr>
              <a:defRPr/>
            </a:pPr>
            <a:r>
              <a:rPr lang="en-US" altLang="ja-JP" smtClean="0"/>
              <a:t>Copyright (C) 2012, Mitsubishi Research Institute, Inc.</a:t>
            </a:r>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109"/>
          <p:cNvSpPr>
            <a:spLocks noGrp="1" noChangeArrowheads="1"/>
          </p:cNvSpPr>
          <p:nvPr>
            <p:ph type="sldNum" sz="quarter" idx="10"/>
          </p:nvPr>
        </p:nvSpPr>
        <p:spPr>
          <a:ln/>
        </p:spPr>
        <p:txBody>
          <a:bodyPr/>
          <a:lstStyle>
            <a:lvl1pPr>
              <a:defRPr/>
            </a:lvl1pPr>
          </a:lstStyle>
          <a:p>
            <a:pPr>
              <a:defRPr/>
            </a:pPr>
            <a:fld id="{E4740729-E42E-42F2-BE87-75571669EF02}" type="slidenum">
              <a:rPr lang="en-US" altLang="ja-JP"/>
              <a:pPr>
                <a:defRPr/>
              </a:pPr>
              <a:t>‹#›</a:t>
            </a:fld>
            <a:endParaRPr lang="en-US" altLang="ja-JP"/>
          </a:p>
        </p:txBody>
      </p:sp>
      <p:sp>
        <p:nvSpPr>
          <p:cNvPr id="6" name="Rectangle 111"/>
          <p:cNvSpPr>
            <a:spLocks noGrp="1" noChangeArrowheads="1"/>
          </p:cNvSpPr>
          <p:nvPr>
            <p:ph type="ftr" sz="quarter" idx="11"/>
          </p:nvPr>
        </p:nvSpPr>
        <p:spPr>
          <a:xfrm>
            <a:off x="381000" y="6654800"/>
            <a:ext cx="3598863" cy="152400"/>
          </a:xfrm>
          <a:prstGeom prst="rect">
            <a:avLst/>
          </a:prstGeom>
          <a:ln/>
        </p:spPr>
        <p:txBody>
          <a:bodyPr/>
          <a:lstStyle>
            <a:lvl1pPr>
              <a:defRPr/>
            </a:lvl1pPr>
          </a:lstStyle>
          <a:p>
            <a:pPr>
              <a:defRPr/>
            </a:pPr>
            <a:r>
              <a:rPr lang="en-US" altLang="ja-JP" smtClean="0"/>
              <a:t>Copyright (C) 2012, Mitsubishi Research Institute, Inc.</a:t>
            </a:r>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8" name="Rectangle 105"/>
          <p:cNvSpPr>
            <a:spLocks noGrp="1" noChangeArrowheads="1"/>
          </p:cNvSpPr>
          <p:nvPr>
            <p:ph type="title"/>
          </p:nvPr>
        </p:nvSpPr>
        <p:spPr bwMode="gray">
          <a:xfrm>
            <a:off x="415925" y="330200"/>
            <a:ext cx="9051925" cy="482600"/>
          </a:xfrm>
          <a:prstGeom prst="rect">
            <a:avLst/>
          </a:prstGeom>
          <a:noFill/>
          <a:ln w="9525">
            <a:noFill/>
            <a:miter lim="800000"/>
            <a:headEnd/>
            <a:tailEnd/>
          </a:ln>
        </p:spPr>
        <p:txBody>
          <a:bodyPr vert="horz" wrap="square" lIns="144000" tIns="0" rIns="0" bIns="54000" numCol="1" anchor="b" anchorCtr="0" compatLnSpc="1">
            <a:prstTxWarp prst="textNoShape">
              <a:avLst/>
            </a:prstTxWarp>
          </a:bodyPr>
          <a:lstStyle/>
          <a:p>
            <a:pPr lvl="0"/>
            <a:r>
              <a:rPr lang="ja-JP" altLang="en-US" smtClean="0"/>
              <a:t>マスター タイトルの書式設定</a:t>
            </a:r>
          </a:p>
        </p:txBody>
      </p:sp>
      <p:sp>
        <p:nvSpPr>
          <p:cNvPr id="1029" name="Rectangle 108"/>
          <p:cNvSpPr>
            <a:spLocks noGrp="1" noChangeArrowheads="1"/>
          </p:cNvSpPr>
          <p:nvPr>
            <p:ph type="body" idx="1"/>
          </p:nvPr>
        </p:nvSpPr>
        <p:spPr bwMode="gray">
          <a:xfrm>
            <a:off x="560388" y="1123950"/>
            <a:ext cx="8929687" cy="151130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198189" name="Rectangle 109"/>
          <p:cNvSpPr>
            <a:spLocks noGrp="1" noChangeArrowheads="1"/>
          </p:cNvSpPr>
          <p:nvPr>
            <p:ph type="sldNum" sz="quarter" idx="4"/>
          </p:nvPr>
        </p:nvSpPr>
        <p:spPr bwMode="gray">
          <a:xfrm>
            <a:off x="4711700" y="6591300"/>
            <a:ext cx="469900" cy="254000"/>
          </a:xfrm>
          <a:prstGeom prst="rect">
            <a:avLst/>
          </a:prstGeom>
          <a:noFill/>
          <a:ln w="9525" algn="ctr">
            <a:noFill/>
            <a:miter lim="800000"/>
            <a:headEnd/>
            <a:tailEnd/>
          </a:ln>
          <a:effectLst/>
        </p:spPr>
        <p:txBody>
          <a:bodyPr vert="horz" wrap="square" lIns="91440" tIns="45720" rIns="91440" bIns="45720" numCol="1" anchor="ctr" anchorCtr="0" compatLnSpc="1">
            <a:prstTxWarp prst="textNoShape">
              <a:avLst/>
            </a:prstTxWarp>
          </a:bodyPr>
          <a:lstStyle>
            <a:lvl1pPr fontAlgn="base">
              <a:buFontTx/>
              <a:buNone/>
              <a:defRPr sz="1200" smtClean="0">
                <a:latin typeface="Arial" charset="0"/>
              </a:defRPr>
            </a:lvl1pPr>
          </a:lstStyle>
          <a:p>
            <a:pPr>
              <a:defRPr/>
            </a:pPr>
            <a:fld id="{2CC3F2D3-F07B-4935-B0A7-95B0923521CC}" type="slidenum">
              <a:rPr lang="en-US" altLang="ja-JP"/>
              <a:pPr>
                <a:defRPr/>
              </a:pPr>
              <a:t>‹#›</a:t>
            </a:fld>
            <a:endParaRPr lang="en-US" altLang="ja-JP"/>
          </a:p>
        </p:txBody>
      </p:sp>
      <p:sp>
        <p:nvSpPr>
          <p:cNvPr id="1198190" name="Line 110"/>
          <p:cNvSpPr>
            <a:spLocks noChangeShapeType="1"/>
          </p:cNvSpPr>
          <p:nvPr/>
        </p:nvSpPr>
        <p:spPr bwMode="gray">
          <a:xfrm>
            <a:off x="415925" y="6591300"/>
            <a:ext cx="9051925" cy="0"/>
          </a:xfrm>
          <a:prstGeom prst="line">
            <a:avLst/>
          </a:prstGeom>
          <a:noFill/>
          <a:ln w="9525">
            <a:solidFill>
              <a:schemeClr val="bg2"/>
            </a:solidFill>
            <a:round/>
            <a:headEnd/>
            <a:tailEnd/>
          </a:ln>
          <a:effectLst/>
        </p:spPr>
        <p:txBody>
          <a:bodyPr wrap="none" anchor="ctr"/>
          <a:lstStyle/>
          <a:p>
            <a:pPr>
              <a:defRPr/>
            </a:pPr>
            <a:endParaRPr lang="ja-JP" altLang="en-US"/>
          </a:p>
        </p:txBody>
      </p:sp>
      <p:sp>
        <p:nvSpPr>
          <p:cNvPr id="1198299" name="title_line"/>
          <p:cNvSpPr>
            <a:spLocks noChangeShapeType="1"/>
          </p:cNvSpPr>
          <p:nvPr/>
        </p:nvSpPr>
        <p:spPr bwMode="gray">
          <a:xfrm>
            <a:off x="415925" y="812800"/>
            <a:ext cx="9051925" cy="1588"/>
          </a:xfrm>
          <a:prstGeom prst="line">
            <a:avLst/>
          </a:prstGeom>
          <a:noFill/>
          <a:ln w="12700">
            <a:solidFill>
              <a:schemeClr val="bg2"/>
            </a:solidFill>
            <a:round/>
            <a:headEnd/>
            <a:tailEnd/>
          </a:ln>
          <a:effectLst/>
        </p:spPr>
        <p:txBody>
          <a:bodyPr lIns="0" tIns="0" rIns="0" bIns="0" anchor="ctr"/>
          <a:lstStyle/>
          <a:p>
            <a:pPr>
              <a:defRPr/>
            </a:pPr>
            <a:endParaRPr lang="ja-JP" altLang="en-US"/>
          </a:p>
        </p:txBody>
      </p:sp>
    </p:spTree>
  </p:cSld>
  <p:clrMap bg1="lt1" tx1="dk1" bg2="lt2" tx2="dk2" accent1="accent1" accent2="accent2" accent3="accent3" accent4="accent4" accent5="accent5" accent6="accent6" hlink="hlink" folHlink="folHlink"/>
  <p:sldLayoutIdLst>
    <p:sldLayoutId id="2147483696"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iming>
    <p:tnLst>
      <p:par>
        <p:cTn id="1" dur="indefinite" restart="never" nodeType="tmRoot"/>
      </p:par>
    </p:tnLst>
  </p:timing>
  <p:hf hdr="0" dt="0"/>
  <p:txStyles>
    <p:titleStyle>
      <a:lvl1pPr algn="l" rtl="0" eaLnBrk="1" fontAlgn="base" hangingPunct="1">
        <a:spcBef>
          <a:spcPct val="0"/>
        </a:spcBef>
        <a:spcAft>
          <a:spcPct val="0"/>
        </a:spcAft>
        <a:buClr>
          <a:srgbClr val="5F5F5F"/>
        </a:buClr>
        <a:defRPr kumimoji="1" sz="2400" b="1">
          <a:solidFill>
            <a:schemeClr val="tx1"/>
          </a:solidFill>
          <a:latin typeface="+mj-lt"/>
          <a:ea typeface="+mj-ea"/>
          <a:cs typeface="+mj-cs"/>
        </a:defRPr>
      </a:lvl1pPr>
      <a:lvl2pPr algn="l" rtl="0" eaLnBrk="1" fontAlgn="base" hangingPunct="1">
        <a:spcBef>
          <a:spcPct val="0"/>
        </a:spcBef>
        <a:spcAft>
          <a:spcPct val="0"/>
        </a:spcAft>
        <a:buClr>
          <a:srgbClr val="5F5F5F"/>
        </a:buClr>
        <a:defRPr kumimoji="1" sz="2400" b="1">
          <a:solidFill>
            <a:schemeClr val="tx1"/>
          </a:solidFill>
          <a:latin typeface="ＭＳ Ｐゴシック" charset="-128"/>
          <a:ea typeface="ＭＳ Ｐゴシック" charset="-128"/>
        </a:defRPr>
      </a:lvl2pPr>
      <a:lvl3pPr algn="l" rtl="0" eaLnBrk="1" fontAlgn="base" hangingPunct="1">
        <a:spcBef>
          <a:spcPct val="0"/>
        </a:spcBef>
        <a:spcAft>
          <a:spcPct val="0"/>
        </a:spcAft>
        <a:buClr>
          <a:srgbClr val="5F5F5F"/>
        </a:buClr>
        <a:defRPr kumimoji="1" sz="2400" b="1">
          <a:solidFill>
            <a:schemeClr val="tx1"/>
          </a:solidFill>
          <a:latin typeface="ＭＳ Ｐゴシック" charset="-128"/>
          <a:ea typeface="ＭＳ Ｐゴシック" charset="-128"/>
        </a:defRPr>
      </a:lvl3pPr>
      <a:lvl4pPr algn="l" rtl="0" eaLnBrk="1" fontAlgn="base" hangingPunct="1">
        <a:spcBef>
          <a:spcPct val="0"/>
        </a:spcBef>
        <a:spcAft>
          <a:spcPct val="0"/>
        </a:spcAft>
        <a:buClr>
          <a:srgbClr val="5F5F5F"/>
        </a:buClr>
        <a:defRPr kumimoji="1" sz="2400" b="1">
          <a:solidFill>
            <a:schemeClr val="tx1"/>
          </a:solidFill>
          <a:latin typeface="ＭＳ Ｐゴシック" charset="-128"/>
          <a:ea typeface="ＭＳ Ｐゴシック" charset="-128"/>
        </a:defRPr>
      </a:lvl4pPr>
      <a:lvl5pPr algn="l" rtl="0" eaLnBrk="1" fontAlgn="base" hangingPunct="1">
        <a:spcBef>
          <a:spcPct val="0"/>
        </a:spcBef>
        <a:spcAft>
          <a:spcPct val="0"/>
        </a:spcAft>
        <a:buClr>
          <a:srgbClr val="5F5F5F"/>
        </a:buClr>
        <a:defRPr kumimoji="1" sz="2400" b="1">
          <a:solidFill>
            <a:schemeClr val="tx1"/>
          </a:solidFill>
          <a:latin typeface="ＭＳ Ｐゴシック" charset="-128"/>
          <a:ea typeface="ＭＳ Ｐゴシック" charset="-128"/>
        </a:defRPr>
      </a:lvl5pPr>
      <a:lvl6pPr marL="457200" algn="l" rtl="0" eaLnBrk="1" fontAlgn="base" hangingPunct="1">
        <a:spcBef>
          <a:spcPct val="0"/>
        </a:spcBef>
        <a:spcAft>
          <a:spcPct val="0"/>
        </a:spcAft>
        <a:buClr>
          <a:srgbClr val="5F5F5F"/>
        </a:buClr>
        <a:defRPr kumimoji="1" sz="2400" b="1">
          <a:solidFill>
            <a:schemeClr val="tx1"/>
          </a:solidFill>
          <a:latin typeface="ＭＳ Ｐゴシック" charset="-128"/>
          <a:ea typeface="ＭＳ Ｐゴシック" charset="-128"/>
        </a:defRPr>
      </a:lvl6pPr>
      <a:lvl7pPr marL="914400" algn="l" rtl="0" eaLnBrk="1" fontAlgn="base" hangingPunct="1">
        <a:spcBef>
          <a:spcPct val="0"/>
        </a:spcBef>
        <a:spcAft>
          <a:spcPct val="0"/>
        </a:spcAft>
        <a:buClr>
          <a:srgbClr val="5F5F5F"/>
        </a:buClr>
        <a:defRPr kumimoji="1" sz="2400" b="1">
          <a:solidFill>
            <a:schemeClr val="tx1"/>
          </a:solidFill>
          <a:latin typeface="ＭＳ Ｐゴシック" charset="-128"/>
          <a:ea typeface="ＭＳ Ｐゴシック" charset="-128"/>
        </a:defRPr>
      </a:lvl7pPr>
      <a:lvl8pPr marL="1371600" algn="l" rtl="0" eaLnBrk="1" fontAlgn="base" hangingPunct="1">
        <a:spcBef>
          <a:spcPct val="0"/>
        </a:spcBef>
        <a:spcAft>
          <a:spcPct val="0"/>
        </a:spcAft>
        <a:buClr>
          <a:srgbClr val="5F5F5F"/>
        </a:buClr>
        <a:defRPr kumimoji="1" sz="2400" b="1">
          <a:solidFill>
            <a:schemeClr val="tx1"/>
          </a:solidFill>
          <a:latin typeface="ＭＳ Ｐゴシック" charset="-128"/>
          <a:ea typeface="ＭＳ Ｐゴシック" charset="-128"/>
        </a:defRPr>
      </a:lvl8pPr>
      <a:lvl9pPr marL="1828800" algn="l" rtl="0" eaLnBrk="1" fontAlgn="base" hangingPunct="1">
        <a:spcBef>
          <a:spcPct val="0"/>
        </a:spcBef>
        <a:spcAft>
          <a:spcPct val="0"/>
        </a:spcAft>
        <a:buClr>
          <a:srgbClr val="5F5F5F"/>
        </a:buClr>
        <a:defRPr kumimoji="1" sz="2400" b="1">
          <a:solidFill>
            <a:schemeClr val="tx1"/>
          </a:solidFill>
          <a:latin typeface="ＭＳ Ｐゴシック" charset="-128"/>
          <a:ea typeface="ＭＳ Ｐゴシック" charset="-128"/>
        </a:defRPr>
      </a:lvl9pPr>
    </p:titleStyle>
    <p:bodyStyle>
      <a:lvl1pPr marL="342900" indent="-342900" algn="l" rtl="0" eaLnBrk="1" fontAlgn="base" hangingPunct="1">
        <a:spcBef>
          <a:spcPct val="20000"/>
        </a:spcBef>
        <a:spcAft>
          <a:spcPct val="0"/>
        </a:spcAft>
        <a:buClr>
          <a:schemeClr val="tx2"/>
        </a:buClr>
        <a:buFont typeface="Wingdings" pitchFamily="2" charset="2"/>
        <a:defRPr kumimoji="1" sz="2000">
          <a:solidFill>
            <a:schemeClr val="tx1"/>
          </a:solidFill>
          <a:latin typeface="+mn-lt"/>
          <a:ea typeface="+mn-ea"/>
          <a:cs typeface="+mn-cs"/>
        </a:defRPr>
      </a:lvl1pPr>
      <a:lvl2pPr marL="254000" indent="-254000" algn="l" rtl="0" eaLnBrk="1" fontAlgn="base" hangingPunct="1">
        <a:spcBef>
          <a:spcPct val="20000"/>
        </a:spcBef>
        <a:spcAft>
          <a:spcPct val="0"/>
        </a:spcAft>
        <a:buClr>
          <a:srgbClr val="3E5E84"/>
        </a:buClr>
        <a:buFont typeface="Wingdings" pitchFamily="2" charset="2"/>
        <a:buChar char="n"/>
        <a:defRPr kumimoji="1" sz="2000">
          <a:solidFill>
            <a:schemeClr val="tx1"/>
          </a:solidFill>
          <a:latin typeface="+mn-lt"/>
          <a:ea typeface="+mn-ea"/>
        </a:defRPr>
      </a:lvl2pPr>
      <a:lvl3pPr marL="571500" indent="-254000" algn="l" rtl="0" eaLnBrk="1" fontAlgn="base" hangingPunct="1">
        <a:spcBef>
          <a:spcPct val="20000"/>
        </a:spcBef>
        <a:spcAft>
          <a:spcPct val="0"/>
        </a:spcAft>
        <a:buClr>
          <a:srgbClr val="808080"/>
        </a:buClr>
        <a:buFont typeface="Wingdings" pitchFamily="2" charset="2"/>
        <a:buChar char="n"/>
        <a:defRPr kumimoji="1">
          <a:solidFill>
            <a:schemeClr val="tx1"/>
          </a:solidFill>
          <a:latin typeface="+mn-lt"/>
          <a:ea typeface="+mn-ea"/>
        </a:defRPr>
      </a:lvl3pPr>
      <a:lvl4pPr marL="825500" indent="-190500" algn="l" rtl="0" eaLnBrk="1" fontAlgn="base" hangingPunct="1">
        <a:spcBef>
          <a:spcPct val="20000"/>
        </a:spcBef>
        <a:spcAft>
          <a:spcPct val="0"/>
        </a:spcAft>
        <a:buClr>
          <a:srgbClr val="558C99"/>
        </a:buClr>
        <a:buFont typeface="Wingdings" pitchFamily="2" charset="2"/>
        <a:buChar char="l"/>
        <a:defRPr kumimoji="1" sz="1400">
          <a:solidFill>
            <a:schemeClr val="tx1"/>
          </a:solidFill>
          <a:latin typeface="+mn-lt"/>
          <a:ea typeface="+mn-ea"/>
        </a:defRPr>
      </a:lvl4pPr>
      <a:lvl5pPr marL="1079500" indent="-190500" algn="l" rtl="0" eaLnBrk="1" fontAlgn="base" hangingPunct="1">
        <a:spcBef>
          <a:spcPct val="20000"/>
        </a:spcBef>
        <a:spcAft>
          <a:spcPct val="0"/>
        </a:spcAft>
        <a:buClr>
          <a:srgbClr val="C0C0C0"/>
        </a:buClr>
        <a:buFont typeface="Wingdings" pitchFamily="2" charset="2"/>
        <a:buChar char="l"/>
        <a:defRPr kumimoji="1" sz="1400">
          <a:solidFill>
            <a:schemeClr val="tx1"/>
          </a:solidFill>
          <a:latin typeface="+mn-lt"/>
          <a:ea typeface="+mn-ea"/>
        </a:defRPr>
      </a:lvl5pPr>
      <a:lvl6pPr marL="1536700" indent="-190500" algn="l" rtl="0" eaLnBrk="1" fontAlgn="base" hangingPunct="1">
        <a:spcBef>
          <a:spcPct val="20000"/>
        </a:spcBef>
        <a:spcAft>
          <a:spcPct val="0"/>
        </a:spcAft>
        <a:buClr>
          <a:srgbClr val="C0C0C0"/>
        </a:buClr>
        <a:buFont typeface="Wingdings" pitchFamily="2" charset="2"/>
        <a:buChar char="l"/>
        <a:defRPr kumimoji="1" sz="1400">
          <a:solidFill>
            <a:schemeClr val="tx1"/>
          </a:solidFill>
          <a:latin typeface="+mn-lt"/>
          <a:ea typeface="+mn-ea"/>
        </a:defRPr>
      </a:lvl6pPr>
      <a:lvl7pPr marL="1993900" indent="-190500" algn="l" rtl="0" eaLnBrk="1" fontAlgn="base" hangingPunct="1">
        <a:spcBef>
          <a:spcPct val="20000"/>
        </a:spcBef>
        <a:spcAft>
          <a:spcPct val="0"/>
        </a:spcAft>
        <a:buClr>
          <a:srgbClr val="C0C0C0"/>
        </a:buClr>
        <a:buFont typeface="Wingdings" pitchFamily="2" charset="2"/>
        <a:buChar char="l"/>
        <a:defRPr kumimoji="1" sz="1400">
          <a:solidFill>
            <a:schemeClr val="tx1"/>
          </a:solidFill>
          <a:latin typeface="+mn-lt"/>
          <a:ea typeface="+mn-ea"/>
        </a:defRPr>
      </a:lvl7pPr>
      <a:lvl8pPr marL="2451100" indent="-190500" algn="l" rtl="0" eaLnBrk="1" fontAlgn="base" hangingPunct="1">
        <a:spcBef>
          <a:spcPct val="20000"/>
        </a:spcBef>
        <a:spcAft>
          <a:spcPct val="0"/>
        </a:spcAft>
        <a:buClr>
          <a:srgbClr val="C0C0C0"/>
        </a:buClr>
        <a:buFont typeface="Wingdings" pitchFamily="2" charset="2"/>
        <a:buChar char="l"/>
        <a:defRPr kumimoji="1" sz="1400">
          <a:solidFill>
            <a:schemeClr val="tx1"/>
          </a:solidFill>
          <a:latin typeface="+mn-lt"/>
          <a:ea typeface="+mn-ea"/>
        </a:defRPr>
      </a:lvl8pPr>
      <a:lvl9pPr marL="2908300" indent="-190500" algn="l" rtl="0" eaLnBrk="1" fontAlgn="base" hangingPunct="1">
        <a:spcBef>
          <a:spcPct val="20000"/>
        </a:spcBef>
        <a:spcAft>
          <a:spcPct val="0"/>
        </a:spcAft>
        <a:buClr>
          <a:srgbClr val="C0C0C0"/>
        </a:buClr>
        <a:buFont typeface="Wingdings" pitchFamily="2" charset="2"/>
        <a:buChar char="l"/>
        <a:defRPr kumimoji="1" sz="14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1" name="Picture 2" descr="ヨコカラー中用"/>
          <p:cNvPicPr>
            <a:picLocks noChangeAspect="1" noChangeArrowheads="1"/>
          </p:cNvPicPr>
          <p:nvPr/>
        </p:nvPicPr>
        <p:blipFill>
          <a:blip r:embed="rId13" cstate="print"/>
          <a:srcRect/>
          <a:stretch>
            <a:fillRect/>
          </a:stretch>
        </p:blipFill>
        <p:spPr bwMode="gray">
          <a:xfrm>
            <a:off x="406400" y="188913"/>
            <a:ext cx="9080500" cy="195262"/>
          </a:xfrm>
          <a:prstGeom prst="rect">
            <a:avLst/>
          </a:prstGeom>
          <a:noFill/>
          <a:ln w="9525">
            <a:noFill/>
            <a:miter lim="800000"/>
            <a:headEnd/>
            <a:tailEnd/>
          </a:ln>
        </p:spPr>
      </p:pic>
      <p:sp>
        <p:nvSpPr>
          <p:cNvPr id="2052" name="Rectangle 3"/>
          <p:cNvSpPr>
            <a:spLocks noGrp="1" noChangeArrowheads="1"/>
          </p:cNvSpPr>
          <p:nvPr>
            <p:ph type="title"/>
          </p:nvPr>
        </p:nvSpPr>
        <p:spPr bwMode="gray">
          <a:xfrm>
            <a:off x="415925" y="330200"/>
            <a:ext cx="9051925" cy="482600"/>
          </a:xfrm>
          <a:prstGeom prst="rect">
            <a:avLst/>
          </a:prstGeom>
          <a:noFill/>
          <a:ln w="9525">
            <a:noFill/>
            <a:miter lim="800000"/>
            <a:headEnd/>
            <a:tailEnd/>
          </a:ln>
        </p:spPr>
        <p:txBody>
          <a:bodyPr vert="horz" wrap="square" lIns="144000" tIns="0" rIns="0" bIns="54000" numCol="1" anchor="b" anchorCtr="0" compatLnSpc="1">
            <a:prstTxWarp prst="textNoShape">
              <a:avLst/>
            </a:prstTxWarp>
          </a:bodyPr>
          <a:lstStyle/>
          <a:p>
            <a:pPr lvl="0"/>
            <a:r>
              <a:rPr lang="ja-JP" altLang="en-US" smtClean="0"/>
              <a:t>マスター タイトルの書式設定</a:t>
            </a:r>
          </a:p>
        </p:txBody>
      </p:sp>
      <p:sp>
        <p:nvSpPr>
          <p:cNvPr id="2053" name="Rectangle 5"/>
          <p:cNvSpPr>
            <a:spLocks noGrp="1" noChangeArrowheads="1"/>
          </p:cNvSpPr>
          <p:nvPr>
            <p:ph type="body" idx="1"/>
          </p:nvPr>
        </p:nvSpPr>
        <p:spPr bwMode="gray">
          <a:xfrm>
            <a:off x="560388" y="1123950"/>
            <a:ext cx="8929687" cy="151130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248262" name="Rectangle 6"/>
          <p:cNvSpPr>
            <a:spLocks noGrp="1" noChangeArrowheads="1"/>
          </p:cNvSpPr>
          <p:nvPr>
            <p:ph type="sldNum" sz="quarter" idx="4"/>
          </p:nvPr>
        </p:nvSpPr>
        <p:spPr bwMode="gray">
          <a:xfrm>
            <a:off x="4711700" y="6591300"/>
            <a:ext cx="469900" cy="254000"/>
          </a:xfrm>
          <a:prstGeom prst="rect">
            <a:avLst/>
          </a:prstGeom>
          <a:noFill/>
          <a:ln w="9525" algn="ctr">
            <a:noFill/>
            <a:miter lim="800000"/>
            <a:headEnd/>
            <a:tailEnd/>
          </a:ln>
          <a:effectLst/>
        </p:spPr>
        <p:txBody>
          <a:bodyPr vert="horz" wrap="square" lIns="91440" tIns="45720" rIns="91440" bIns="45720" numCol="1" anchor="ctr" anchorCtr="0" compatLnSpc="1">
            <a:prstTxWarp prst="textNoShape">
              <a:avLst/>
            </a:prstTxWarp>
          </a:bodyPr>
          <a:lstStyle>
            <a:lvl1pPr fontAlgn="base">
              <a:buFontTx/>
              <a:buNone/>
              <a:defRPr sz="1200" smtClean="0">
                <a:latin typeface="Arial" charset="0"/>
              </a:defRPr>
            </a:lvl1pPr>
          </a:lstStyle>
          <a:p>
            <a:pPr>
              <a:defRPr/>
            </a:pPr>
            <a:fld id="{A6748646-9A80-42F4-929F-3CF294A660D6}" type="slidenum">
              <a:rPr lang="en-US" altLang="ja-JP"/>
              <a:pPr>
                <a:defRPr/>
              </a:pPr>
              <a:t>‹#›</a:t>
            </a:fld>
            <a:endParaRPr lang="en-US" altLang="ja-JP"/>
          </a:p>
        </p:txBody>
      </p:sp>
      <p:sp>
        <p:nvSpPr>
          <p:cNvPr id="1248263" name="Line 7"/>
          <p:cNvSpPr>
            <a:spLocks noChangeShapeType="1"/>
          </p:cNvSpPr>
          <p:nvPr/>
        </p:nvSpPr>
        <p:spPr bwMode="gray">
          <a:xfrm>
            <a:off x="415925" y="6591300"/>
            <a:ext cx="9051925" cy="0"/>
          </a:xfrm>
          <a:prstGeom prst="line">
            <a:avLst/>
          </a:prstGeom>
          <a:noFill/>
          <a:ln w="9525">
            <a:solidFill>
              <a:schemeClr val="bg2"/>
            </a:solidFill>
            <a:round/>
            <a:headEnd/>
            <a:tailEnd/>
          </a:ln>
          <a:effectLst/>
        </p:spPr>
        <p:txBody>
          <a:bodyPr wrap="none" anchor="ctr"/>
          <a:lstStyle/>
          <a:p>
            <a:pPr>
              <a:defRPr/>
            </a:pPr>
            <a:endParaRPr lang="ja-JP" altLang="en-US"/>
          </a:p>
        </p:txBody>
      </p:sp>
      <p:sp>
        <p:nvSpPr>
          <p:cNvPr id="1248264" name="Rectangle 8"/>
          <p:cNvSpPr>
            <a:spLocks noGrp="1" noChangeArrowheads="1"/>
          </p:cNvSpPr>
          <p:nvPr>
            <p:ph type="ftr" sz="quarter" idx="3"/>
          </p:nvPr>
        </p:nvSpPr>
        <p:spPr bwMode="gray">
          <a:xfrm>
            <a:off x="381000" y="6654800"/>
            <a:ext cx="3598863" cy="152400"/>
          </a:xfrm>
          <a:prstGeom prst="rect">
            <a:avLst/>
          </a:prstGeom>
          <a:noFill/>
          <a:ln w="9525" algn="ctr">
            <a:noFill/>
            <a:miter lim="800000"/>
            <a:headEnd/>
            <a:tailEnd/>
          </a:ln>
          <a:effectLst/>
        </p:spPr>
        <p:txBody>
          <a:bodyPr vert="horz" wrap="square" lIns="0" tIns="0" rIns="0" bIns="0" numCol="1" anchor="ctr" anchorCtr="0" compatLnSpc="1">
            <a:prstTxWarp prst="textNoShape">
              <a:avLst/>
            </a:prstTxWarp>
            <a:spAutoFit/>
          </a:bodyPr>
          <a:lstStyle>
            <a:lvl1pPr algn="l">
              <a:buFontTx/>
              <a:buNone/>
              <a:defRPr sz="1000" smtClean="0">
                <a:solidFill>
                  <a:srgbClr val="ACACAC"/>
                </a:solidFill>
                <a:latin typeface="Arial" charset="0"/>
              </a:defRPr>
            </a:lvl1pPr>
          </a:lstStyle>
          <a:p>
            <a:pPr>
              <a:defRPr/>
            </a:pPr>
            <a:r>
              <a:rPr lang="en-US" altLang="ja-JP" smtClean="0"/>
              <a:t>Copyright (C) 2012, Mitsubishi Research Institute, Inc.</a:t>
            </a:r>
            <a:endParaRPr lang="en-US" altLang="ja-JP"/>
          </a:p>
        </p:txBody>
      </p:sp>
      <p:sp>
        <p:nvSpPr>
          <p:cNvPr id="1248371" name="title_line"/>
          <p:cNvSpPr>
            <a:spLocks noChangeShapeType="1"/>
          </p:cNvSpPr>
          <p:nvPr/>
        </p:nvSpPr>
        <p:spPr bwMode="gray">
          <a:xfrm>
            <a:off x="415925" y="812800"/>
            <a:ext cx="9051925" cy="1588"/>
          </a:xfrm>
          <a:prstGeom prst="line">
            <a:avLst/>
          </a:prstGeom>
          <a:noFill/>
          <a:ln w="12700">
            <a:solidFill>
              <a:schemeClr val="bg2"/>
            </a:solidFill>
            <a:round/>
            <a:headEnd/>
            <a:tailEnd/>
          </a:ln>
          <a:effectLst/>
        </p:spPr>
        <p:txBody>
          <a:bodyPr lIns="0" tIns="0" rIns="0" bIns="0" anchor="ctr"/>
          <a:lstStyle/>
          <a:p>
            <a:pPr>
              <a:defRPr/>
            </a:pPr>
            <a:endParaRPr lang="ja-JP" altLang="en-US"/>
          </a:p>
        </p:txBody>
      </p:sp>
    </p:spTree>
  </p:cSld>
  <p:clrMap bg1="lt1" tx1="dk1" bg2="lt2" tx2="dk2" accent1="accent1" accent2="accent2" accent3="accent3" accent4="accent4" accent5="accent5" accent6="accent6" hlink="hlink" folHlink="folHlink"/>
  <p:sldLayoutIdLst>
    <p:sldLayoutId id="2147483697"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hf hdr="0" dt="0"/>
  <p:txStyles>
    <p:titleStyle>
      <a:lvl1pPr algn="l" rtl="0" eaLnBrk="0" fontAlgn="base" hangingPunct="0">
        <a:spcBef>
          <a:spcPct val="0"/>
        </a:spcBef>
        <a:spcAft>
          <a:spcPct val="0"/>
        </a:spcAft>
        <a:buClr>
          <a:srgbClr val="5F5F5F"/>
        </a:buClr>
        <a:defRPr kumimoji="1" sz="2400" b="1">
          <a:solidFill>
            <a:schemeClr val="tx1"/>
          </a:solidFill>
          <a:latin typeface="+mj-lt"/>
          <a:ea typeface="+mj-ea"/>
          <a:cs typeface="+mj-cs"/>
        </a:defRPr>
      </a:lvl1pPr>
      <a:lvl2pPr algn="l" rtl="0" eaLnBrk="0" fontAlgn="base" hangingPunct="0">
        <a:spcBef>
          <a:spcPct val="0"/>
        </a:spcBef>
        <a:spcAft>
          <a:spcPct val="0"/>
        </a:spcAft>
        <a:buClr>
          <a:srgbClr val="5F5F5F"/>
        </a:buClr>
        <a:defRPr kumimoji="1" sz="2400" b="1">
          <a:solidFill>
            <a:schemeClr val="tx1"/>
          </a:solidFill>
          <a:latin typeface="ＭＳ Ｐゴシック" charset="-128"/>
          <a:ea typeface="ＭＳ Ｐゴシック" charset="-128"/>
        </a:defRPr>
      </a:lvl2pPr>
      <a:lvl3pPr algn="l" rtl="0" eaLnBrk="0" fontAlgn="base" hangingPunct="0">
        <a:spcBef>
          <a:spcPct val="0"/>
        </a:spcBef>
        <a:spcAft>
          <a:spcPct val="0"/>
        </a:spcAft>
        <a:buClr>
          <a:srgbClr val="5F5F5F"/>
        </a:buClr>
        <a:defRPr kumimoji="1" sz="2400" b="1">
          <a:solidFill>
            <a:schemeClr val="tx1"/>
          </a:solidFill>
          <a:latin typeface="ＭＳ Ｐゴシック" charset="-128"/>
          <a:ea typeface="ＭＳ Ｐゴシック" charset="-128"/>
        </a:defRPr>
      </a:lvl3pPr>
      <a:lvl4pPr algn="l" rtl="0" eaLnBrk="0" fontAlgn="base" hangingPunct="0">
        <a:spcBef>
          <a:spcPct val="0"/>
        </a:spcBef>
        <a:spcAft>
          <a:spcPct val="0"/>
        </a:spcAft>
        <a:buClr>
          <a:srgbClr val="5F5F5F"/>
        </a:buClr>
        <a:defRPr kumimoji="1" sz="2400" b="1">
          <a:solidFill>
            <a:schemeClr val="tx1"/>
          </a:solidFill>
          <a:latin typeface="ＭＳ Ｐゴシック" charset="-128"/>
          <a:ea typeface="ＭＳ Ｐゴシック" charset="-128"/>
        </a:defRPr>
      </a:lvl4pPr>
      <a:lvl5pPr algn="l" rtl="0" eaLnBrk="0" fontAlgn="base" hangingPunct="0">
        <a:spcBef>
          <a:spcPct val="0"/>
        </a:spcBef>
        <a:spcAft>
          <a:spcPct val="0"/>
        </a:spcAft>
        <a:buClr>
          <a:srgbClr val="5F5F5F"/>
        </a:buClr>
        <a:defRPr kumimoji="1" sz="2400" b="1">
          <a:solidFill>
            <a:schemeClr val="tx1"/>
          </a:solidFill>
          <a:latin typeface="ＭＳ Ｐゴシック" charset="-128"/>
          <a:ea typeface="ＭＳ Ｐゴシック" charset="-128"/>
        </a:defRPr>
      </a:lvl5pPr>
      <a:lvl6pPr marL="457200" algn="l" rtl="0" fontAlgn="base">
        <a:spcBef>
          <a:spcPct val="0"/>
        </a:spcBef>
        <a:spcAft>
          <a:spcPct val="0"/>
        </a:spcAft>
        <a:buClr>
          <a:srgbClr val="5F5F5F"/>
        </a:buClr>
        <a:defRPr kumimoji="1" sz="2400" b="1">
          <a:solidFill>
            <a:schemeClr val="tx1"/>
          </a:solidFill>
          <a:latin typeface="ＭＳ Ｐゴシック" charset="-128"/>
          <a:ea typeface="ＭＳ Ｐゴシック" charset="-128"/>
        </a:defRPr>
      </a:lvl6pPr>
      <a:lvl7pPr marL="914400" algn="l" rtl="0" fontAlgn="base">
        <a:spcBef>
          <a:spcPct val="0"/>
        </a:spcBef>
        <a:spcAft>
          <a:spcPct val="0"/>
        </a:spcAft>
        <a:buClr>
          <a:srgbClr val="5F5F5F"/>
        </a:buClr>
        <a:defRPr kumimoji="1" sz="2400" b="1">
          <a:solidFill>
            <a:schemeClr val="tx1"/>
          </a:solidFill>
          <a:latin typeface="ＭＳ Ｐゴシック" charset="-128"/>
          <a:ea typeface="ＭＳ Ｐゴシック" charset="-128"/>
        </a:defRPr>
      </a:lvl7pPr>
      <a:lvl8pPr marL="1371600" algn="l" rtl="0" fontAlgn="base">
        <a:spcBef>
          <a:spcPct val="0"/>
        </a:spcBef>
        <a:spcAft>
          <a:spcPct val="0"/>
        </a:spcAft>
        <a:buClr>
          <a:srgbClr val="5F5F5F"/>
        </a:buClr>
        <a:defRPr kumimoji="1" sz="2400" b="1">
          <a:solidFill>
            <a:schemeClr val="tx1"/>
          </a:solidFill>
          <a:latin typeface="ＭＳ Ｐゴシック" charset="-128"/>
          <a:ea typeface="ＭＳ Ｐゴシック" charset="-128"/>
        </a:defRPr>
      </a:lvl8pPr>
      <a:lvl9pPr marL="1828800" algn="l" rtl="0" fontAlgn="base">
        <a:spcBef>
          <a:spcPct val="0"/>
        </a:spcBef>
        <a:spcAft>
          <a:spcPct val="0"/>
        </a:spcAft>
        <a:buClr>
          <a:srgbClr val="5F5F5F"/>
        </a:buClr>
        <a:defRPr kumimoji="1" sz="2400" b="1">
          <a:solidFill>
            <a:schemeClr val="tx1"/>
          </a:solidFill>
          <a:latin typeface="ＭＳ Ｐゴシック" charset="-128"/>
          <a:ea typeface="ＭＳ Ｐゴシック" charset="-128"/>
        </a:defRPr>
      </a:lvl9pPr>
    </p:titleStyle>
    <p:bodyStyle>
      <a:lvl1pPr marL="342900" indent="-342900" algn="l" rtl="0" eaLnBrk="0" fontAlgn="base" hangingPunct="0">
        <a:spcBef>
          <a:spcPct val="20000"/>
        </a:spcBef>
        <a:spcAft>
          <a:spcPct val="0"/>
        </a:spcAft>
        <a:buClr>
          <a:schemeClr val="tx2"/>
        </a:buClr>
        <a:buFont typeface="Wingdings" pitchFamily="2" charset="2"/>
        <a:defRPr kumimoji="1" sz="2000">
          <a:solidFill>
            <a:schemeClr val="tx1"/>
          </a:solidFill>
          <a:latin typeface="+mn-lt"/>
          <a:ea typeface="+mn-ea"/>
          <a:cs typeface="+mn-cs"/>
        </a:defRPr>
      </a:lvl1pPr>
      <a:lvl2pPr marL="254000" indent="-254000" algn="l" rtl="0" eaLnBrk="0" fontAlgn="base" hangingPunct="0">
        <a:spcBef>
          <a:spcPct val="20000"/>
        </a:spcBef>
        <a:spcAft>
          <a:spcPct val="0"/>
        </a:spcAft>
        <a:buClr>
          <a:srgbClr val="3E5E84"/>
        </a:buClr>
        <a:buFont typeface="Wingdings" pitchFamily="2" charset="2"/>
        <a:buChar char="n"/>
        <a:defRPr kumimoji="1" sz="2000">
          <a:solidFill>
            <a:schemeClr val="tx1"/>
          </a:solidFill>
          <a:latin typeface="+mn-lt"/>
          <a:ea typeface="+mn-ea"/>
        </a:defRPr>
      </a:lvl2pPr>
      <a:lvl3pPr marL="571500" indent="-254000" algn="l" rtl="0" eaLnBrk="0" fontAlgn="base" hangingPunct="0">
        <a:spcBef>
          <a:spcPct val="20000"/>
        </a:spcBef>
        <a:spcAft>
          <a:spcPct val="0"/>
        </a:spcAft>
        <a:buClr>
          <a:srgbClr val="808080"/>
        </a:buClr>
        <a:buFont typeface="Wingdings" pitchFamily="2" charset="2"/>
        <a:buChar char="n"/>
        <a:defRPr kumimoji="1">
          <a:solidFill>
            <a:schemeClr val="tx1"/>
          </a:solidFill>
          <a:latin typeface="+mn-lt"/>
          <a:ea typeface="+mn-ea"/>
        </a:defRPr>
      </a:lvl3pPr>
      <a:lvl4pPr marL="825500" indent="-190500" algn="l" rtl="0" eaLnBrk="0" fontAlgn="base" hangingPunct="0">
        <a:spcBef>
          <a:spcPct val="20000"/>
        </a:spcBef>
        <a:spcAft>
          <a:spcPct val="0"/>
        </a:spcAft>
        <a:buClr>
          <a:srgbClr val="558C99"/>
        </a:buClr>
        <a:buFont typeface="Wingdings" pitchFamily="2" charset="2"/>
        <a:buChar char="l"/>
        <a:defRPr kumimoji="1" sz="1400">
          <a:solidFill>
            <a:schemeClr val="tx1"/>
          </a:solidFill>
          <a:latin typeface="+mn-lt"/>
          <a:ea typeface="+mn-ea"/>
        </a:defRPr>
      </a:lvl4pPr>
      <a:lvl5pPr marL="1079500" indent="-190500" algn="l" rtl="0" eaLnBrk="0" fontAlgn="base" hangingPunct="0">
        <a:spcBef>
          <a:spcPct val="20000"/>
        </a:spcBef>
        <a:spcAft>
          <a:spcPct val="0"/>
        </a:spcAft>
        <a:buClr>
          <a:srgbClr val="C0C0C0"/>
        </a:buClr>
        <a:buFont typeface="Wingdings" pitchFamily="2" charset="2"/>
        <a:buChar char="l"/>
        <a:defRPr kumimoji="1" sz="1400">
          <a:solidFill>
            <a:schemeClr val="tx1"/>
          </a:solidFill>
          <a:latin typeface="+mn-lt"/>
          <a:ea typeface="+mn-ea"/>
        </a:defRPr>
      </a:lvl5pPr>
      <a:lvl6pPr marL="1536700" indent="-190500" algn="l" rtl="0" fontAlgn="base">
        <a:spcBef>
          <a:spcPct val="20000"/>
        </a:spcBef>
        <a:spcAft>
          <a:spcPct val="0"/>
        </a:spcAft>
        <a:buClr>
          <a:srgbClr val="C0C0C0"/>
        </a:buClr>
        <a:buFont typeface="Wingdings" pitchFamily="2" charset="2"/>
        <a:buChar char="l"/>
        <a:defRPr kumimoji="1" sz="1400">
          <a:solidFill>
            <a:schemeClr val="tx1"/>
          </a:solidFill>
          <a:latin typeface="+mn-lt"/>
          <a:ea typeface="+mn-ea"/>
        </a:defRPr>
      </a:lvl6pPr>
      <a:lvl7pPr marL="1993900" indent="-190500" algn="l" rtl="0" fontAlgn="base">
        <a:spcBef>
          <a:spcPct val="20000"/>
        </a:spcBef>
        <a:spcAft>
          <a:spcPct val="0"/>
        </a:spcAft>
        <a:buClr>
          <a:srgbClr val="C0C0C0"/>
        </a:buClr>
        <a:buFont typeface="Wingdings" pitchFamily="2" charset="2"/>
        <a:buChar char="l"/>
        <a:defRPr kumimoji="1" sz="1400">
          <a:solidFill>
            <a:schemeClr val="tx1"/>
          </a:solidFill>
          <a:latin typeface="+mn-lt"/>
          <a:ea typeface="+mn-ea"/>
        </a:defRPr>
      </a:lvl7pPr>
      <a:lvl8pPr marL="2451100" indent="-190500" algn="l" rtl="0" fontAlgn="base">
        <a:spcBef>
          <a:spcPct val="20000"/>
        </a:spcBef>
        <a:spcAft>
          <a:spcPct val="0"/>
        </a:spcAft>
        <a:buClr>
          <a:srgbClr val="C0C0C0"/>
        </a:buClr>
        <a:buFont typeface="Wingdings" pitchFamily="2" charset="2"/>
        <a:buChar char="l"/>
        <a:defRPr kumimoji="1" sz="1400">
          <a:solidFill>
            <a:schemeClr val="tx1"/>
          </a:solidFill>
          <a:latin typeface="+mn-lt"/>
          <a:ea typeface="+mn-ea"/>
        </a:defRPr>
      </a:lvl8pPr>
      <a:lvl9pPr marL="2908300" indent="-190500" algn="l" rtl="0" fontAlgn="base">
        <a:spcBef>
          <a:spcPct val="20000"/>
        </a:spcBef>
        <a:spcAft>
          <a:spcPct val="0"/>
        </a:spcAft>
        <a:buClr>
          <a:srgbClr val="C0C0C0"/>
        </a:buClr>
        <a:buFont typeface="Wingdings" pitchFamily="2" charset="2"/>
        <a:buChar char="l"/>
        <a:defRPr kumimoji="1" sz="14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package" Target="../embeddings/Microsoft_Excel_Worksheet1.xlsx"/></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5"/>
          <p:cNvSpPr>
            <a:spLocks noGrp="1" noChangeArrowheads="1"/>
          </p:cNvSpPr>
          <p:nvPr>
            <p:ph type="subTitle" idx="4294967295"/>
          </p:nvPr>
        </p:nvSpPr>
        <p:spPr>
          <a:xfrm>
            <a:off x="430066" y="2913949"/>
            <a:ext cx="9051925" cy="2585323"/>
          </a:xfrm>
        </p:spPr>
        <p:txBody>
          <a:bodyPr/>
          <a:lstStyle/>
          <a:p>
            <a:pPr marL="0" indent="0" eaLnBrk="1" hangingPunct="1"/>
            <a:r>
              <a:rPr lang="en-US" altLang="ja-JP" sz="2400" b="0" dirty="0" smtClean="0">
                <a:latin typeface="Arial Unicode MS" panose="020B0604020202020204" pitchFamily="50" charset="-128"/>
                <a:ea typeface="Arial Unicode MS" panose="020B0604020202020204" pitchFamily="50" charset="-128"/>
                <a:cs typeface="Arial Unicode MS" panose="020B0604020202020204" pitchFamily="50" charset="-128"/>
              </a:rPr>
              <a:t>Issues for Consideration and Procedure of the Year </a:t>
            </a:r>
            <a:r>
              <a:rPr lang="en-US" altLang="ja-JP" sz="2400" b="0" dirty="0" smtClean="0">
                <a:latin typeface="Arial Unicode MS" panose="020B0604020202020204" pitchFamily="50" charset="-128"/>
                <a:ea typeface="Arial Unicode MS" panose="020B0604020202020204" pitchFamily="50" charset="-128"/>
                <a:cs typeface="Arial Unicode MS" panose="020B0604020202020204" pitchFamily="50" charset="-128"/>
              </a:rPr>
              <a:t>2012 </a:t>
            </a:r>
            <a:r>
              <a:rPr lang="en-US" altLang="ja-JP" sz="2400" b="0" dirty="0" smtClean="0">
                <a:latin typeface="Arial Unicode MS" panose="020B0604020202020204" pitchFamily="50" charset="-128"/>
                <a:ea typeface="Arial Unicode MS" panose="020B0604020202020204" pitchFamily="50" charset="-128"/>
                <a:cs typeface="Arial Unicode MS" panose="020B0604020202020204" pitchFamily="50" charset="-128"/>
              </a:rPr>
              <a:t>(Draft)</a:t>
            </a:r>
            <a:endParaRPr lang="ja-JP" altLang="en-US" sz="2400" b="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marL="0" indent="0" eaLnBrk="1" hangingPunct="1"/>
            <a:endParaRPr lang="en-US" altLang="ja-JP" b="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marL="0" indent="0" eaLnBrk="1" hangingPunct="1"/>
            <a:endParaRPr lang="en-US" altLang="ja-JP" b="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marL="0" indent="0" eaLnBrk="1" hangingPunct="1"/>
            <a:endParaRPr lang="en-US" altLang="ja-JP" b="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marL="0" indent="0"/>
            <a:r>
              <a:rPr lang="en-US" altLang="ja-JP" dirty="0" smtClean="0">
                <a:latin typeface="Arial Unicode MS" panose="020B0604020202020204" pitchFamily="50" charset="-128"/>
                <a:ea typeface="Arial Unicode MS" panose="020B0604020202020204" pitchFamily="50" charset="-128"/>
                <a:cs typeface="Arial Unicode MS" panose="020B0604020202020204" pitchFamily="50" charset="-128"/>
              </a:rPr>
              <a:t>September </a:t>
            </a:r>
            <a:r>
              <a:rPr lang="en-US" altLang="ja-JP" b="0" dirty="0" smtClean="0">
                <a:latin typeface="Arial Unicode MS" panose="020B0604020202020204" pitchFamily="50" charset="-128"/>
                <a:ea typeface="Arial Unicode MS" panose="020B0604020202020204" pitchFamily="50" charset="-128"/>
                <a:cs typeface="Arial Unicode MS" panose="020B0604020202020204" pitchFamily="50" charset="-128"/>
              </a:rPr>
              <a:t>28</a:t>
            </a:r>
            <a:r>
              <a:rPr lang="en-US" altLang="ja-JP"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dirty="0" smtClean="0">
                <a:latin typeface="Arial Unicode MS" panose="020B0604020202020204" pitchFamily="50" charset="-128"/>
                <a:ea typeface="Arial Unicode MS" panose="020B0604020202020204" pitchFamily="50" charset="-128"/>
                <a:cs typeface="Arial Unicode MS" panose="020B0604020202020204" pitchFamily="50" charset="-128"/>
              </a:rPr>
              <a:t>2012</a:t>
            </a:r>
            <a:endParaRPr lang="en-US" altLang="ja-JP" b="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marL="0" indent="0" eaLnBrk="1" hangingPunct="1"/>
            <a:endParaRPr lang="en-US" altLang="ja-JP" dirty="0">
              <a:latin typeface="Arial Unicode MS" panose="020B0604020202020204" pitchFamily="50" charset="-128"/>
              <a:ea typeface="Arial Unicode MS" panose="020B0604020202020204" pitchFamily="50" charset="-128"/>
              <a:cs typeface="Arial Unicode MS" panose="020B0604020202020204" pitchFamily="50" charset="-128"/>
            </a:endParaRPr>
          </a:p>
          <a:p>
            <a:pPr marL="0" indent="0"/>
            <a:r>
              <a:rPr lang="en-US" altLang="ja-JP" b="0" dirty="0" smtClean="0">
                <a:latin typeface="Arial Unicode MS" panose="020B0604020202020204" pitchFamily="50" charset="-128"/>
                <a:ea typeface="Arial Unicode MS" panose="020B0604020202020204" pitchFamily="50" charset="-128"/>
                <a:cs typeface="Arial Unicode MS" panose="020B0604020202020204" pitchFamily="50" charset="-128"/>
              </a:rPr>
              <a:t>Secretariat of the </a:t>
            </a:r>
            <a:r>
              <a:rPr lang="en-US" altLang="ja-JP" dirty="0">
                <a:latin typeface="Arial Unicode MS" panose="020B0604020202020204" pitchFamily="50" charset="-128"/>
                <a:ea typeface="Arial Unicode MS" panose="020B0604020202020204" pitchFamily="50" charset="-128"/>
                <a:cs typeface="Arial Unicode MS" panose="020B0604020202020204" pitchFamily="50" charset="-128"/>
              </a:rPr>
              <a:t>Open Data Promotion </a:t>
            </a:r>
            <a:r>
              <a:rPr lang="en-US" altLang="ja-JP" dirty="0" smtClean="0">
                <a:latin typeface="Arial Unicode MS" panose="020B0604020202020204" pitchFamily="50" charset="-128"/>
                <a:ea typeface="Arial Unicode MS" panose="020B0604020202020204" pitchFamily="50" charset="-128"/>
                <a:cs typeface="Arial Unicode MS" panose="020B0604020202020204" pitchFamily="50" charset="-128"/>
              </a:rPr>
              <a:t>Consortium</a:t>
            </a:r>
            <a:endParaRPr lang="ja-JP" altLang="en-US" b="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2" name="正方形/長方形 1"/>
          <p:cNvSpPr/>
          <p:nvPr/>
        </p:nvSpPr>
        <p:spPr>
          <a:xfrm>
            <a:off x="2072680" y="1556792"/>
            <a:ext cx="6768752" cy="1200329"/>
          </a:xfrm>
          <a:prstGeom prst="rect">
            <a:avLst/>
          </a:prstGeom>
        </p:spPr>
        <p:txBody>
          <a:bodyPr wrap="square">
            <a:spAutoFit/>
          </a:bodyPr>
          <a:lstStyle/>
          <a:p>
            <a:pPr algn="l"/>
            <a:r>
              <a:rPr lang="en-US" altLang="ja-JP" sz="2400" dirty="0" smtClean="0">
                <a:latin typeface="Arial Unicode MS" panose="020B0604020202020204" pitchFamily="50" charset="-128"/>
                <a:ea typeface="Arial Unicode MS" panose="020B0604020202020204" pitchFamily="50" charset="-128"/>
                <a:cs typeface="Arial Unicode MS" panose="020B0604020202020204" pitchFamily="50" charset="-128"/>
              </a:rPr>
              <a:t>Open Data Promotion Consortium</a:t>
            </a:r>
            <a:r>
              <a:rPr lang="ja-JP" altLang="en-US" sz="2400" dirty="0">
                <a:latin typeface="Arial Unicode MS" panose="020B0604020202020204" pitchFamily="50" charset="-128"/>
                <a:ea typeface="Arial Unicode MS" panose="020B0604020202020204" pitchFamily="50" charset="-128"/>
                <a:cs typeface="Arial Unicode MS" panose="020B0604020202020204" pitchFamily="50" charset="-128"/>
              </a:rPr>
              <a:t>　</a:t>
            </a:r>
            <a:endParaRPr lang="en-US" altLang="ja-JP" sz="24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algn="l"/>
            <a:r>
              <a:rPr lang="en-US" altLang="ja-JP" sz="2400" dirty="0" smtClean="0">
                <a:latin typeface="Arial Unicode MS" panose="020B0604020202020204" pitchFamily="50" charset="-128"/>
                <a:ea typeface="Arial Unicode MS" panose="020B0604020202020204" pitchFamily="50" charset="-128"/>
                <a:cs typeface="Arial Unicode MS" panose="020B0604020202020204" pitchFamily="50" charset="-128"/>
              </a:rPr>
              <a:t>Utilization and Promotion Committee</a:t>
            </a:r>
          </a:p>
          <a:p>
            <a:pPr algn="l"/>
            <a:r>
              <a:rPr lang="en-US" altLang="ja-JP" sz="2400" dirty="0">
                <a:latin typeface="Arial Unicode MS" panose="020B0604020202020204" pitchFamily="50" charset="-128"/>
                <a:ea typeface="Arial Unicode MS" panose="020B0604020202020204" pitchFamily="50" charset="-128"/>
                <a:cs typeface="Arial Unicode MS" panose="020B0604020202020204" pitchFamily="50" charset="-128"/>
              </a:rPr>
              <a:t>1</a:t>
            </a:r>
            <a:r>
              <a:rPr lang="en-US" altLang="ja-JP" sz="2400" baseline="30000" dirty="0">
                <a:latin typeface="Arial Unicode MS" panose="020B0604020202020204" pitchFamily="50" charset="-128"/>
                <a:ea typeface="Arial Unicode MS" panose="020B0604020202020204" pitchFamily="50" charset="-128"/>
                <a:cs typeface="Arial Unicode MS" panose="020B0604020202020204" pitchFamily="50" charset="-128"/>
              </a:rPr>
              <a:t>st</a:t>
            </a:r>
            <a:r>
              <a:rPr lang="en-US" altLang="ja-JP" sz="2400" dirty="0">
                <a:latin typeface="Arial Unicode MS" panose="020B0604020202020204" pitchFamily="50" charset="-128"/>
                <a:ea typeface="Arial Unicode MS" panose="020B0604020202020204" pitchFamily="50" charset="-128"/>
                <a:cs typeface="Arial Unicode MS" panose="020B0604020202020204" pitchFamily="50" charset="-128"/>
              </a:rPr>
              <a:t> Meeting </a:t>
            </a:r>
          </a:p>
        </p:txBody>
      </p:sp>
      <p:cxnSp>
        <p:nvCxnSpPr>
          <p:cNvPr id="4" name="直線コネクタ 3"/>
          <p:cNvCxnSpPr/>
          <p:nvPr/>
        </p:nvCxnSpPr>
        <p:spPr bwMode="auto">
          <a:xfrm>
            <a:off x="415925" y="2769933"/>
            <a:ext cx="8929563" cy="0"/>
          </a:xfrm>
          <a:prstGeom prst="line">
            <a:avLst/>
          </a:prstGeom>
          <a:solidFill>
            <a:schemeClr val="bg1"/>
          </a:solidFill>
          <a:ln w="19050" cap="flat" cmpd="sng" algn="ctr">
            <a:solidFill>
              <a:schemeClr val="tx2">
                <a:lumMod val="50000"/>
                <a:lumOff val="50000"/>
              </a:schemeClr>
            </a:solidFill>
            <a:prstDash val="solid"/>
            <a:round/>
            <a:headEnd type="none" w="med" len="med"/>
            <a:tailEnd type="none" w="med" len="med"/>
          </a:ln>
          <a:effectLst/>
        </p:spPr>
      </p:cxnSp>
      <p:sp>
        <p:nvSpPr>
          <p:cNvPr id="3" name="テキスト ボックス 2"/>
          <p:cNvSpPr txBox="1"/>
          <p:nvPr/>
        </p:nvSpPr>
        <p:spPr>
          <a:xfrm>
            <a:off x="8678181" y="548680"/>
            <a:ext cx="800219" cy="369332"/>
          </a:xfrm>
          <a:prstGeom prst="rect">
            <a:avLst/>
          </a:prstGeom>
          <a:noFill/>
          <a:ln>
            <a:solidFill>
              <a:schemeClr val="tx1"/>
            </a:solidFill>
          </a:ln>
        </p:spPr>
        <p:txBody>
          <a:bodyPr wrap="none" rtlCol="0">
            <a:spAutoFit/>
          </a:bodyPr>
          <a:lstStyle/>
          <a:p>
            <a:r>
              <a:rPr lang="en-US" altLang="ja-JP" sz="1800" dirty="0" smtClean="0">
                <a:latin typeface="Century" panose="02040604050505020304" pitchFamily="18" charset="0"/>
              </a:rPr>
              <a:t>Ref. </a:t>
            </a:r>
            <a:r>
              <a:rPr lang="en-US" altLang="ja-JP" sz="1800" dirty="0">
                <a:latin typeface="Century" panose="02040604050505020304" pitchFamily="18" charset="0"/>
              </a:rPr>
              <a:t>5</a:t>
            </a:r>
            <a:endParaRPr kumimoji="1" lang="ja-JP" altLang="en-US" sz="1800" dirty="0">
              <a:latin typeface="Century" panose="020406040505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番号プレースホルダ 3"/>
          <p:cNvSpPr>
            <a:spLocks noGrp="1"/>
          </p:cNvSpPr>
          <p:nvPr>
            <p:ph type="sldNum" sz="quarter" idx="10"/>
          </p:nvPr>
        </p:nvSpPr>
        <p:spPr>
          <a:noFill/>
        </p:spPr>
        <p:txBody>
          <a:bodyPr/>
          <a:lstStyle/>
          <a:p>
            <a:fld id="{8ABFD52D-8C4E-425A-8869-B25C0324DEF9}" type="slidenum">
              <a:rPr lang="en-US" altLang="ja-JP"/>
              <a:pPr/>
              <a:t>10</a:t>
            </a:fld>
            <a:endParaRPr lang="en-US" altLang="ja-JP"/>
          </a:p>
        </p:txBody>
      </p:sp>
      <p:sp>
        <p:nvSpPr>
          <p:cNvPr id="8196" name="Rectangle 2"/>
          <p:cNvSpPr>
            <a:spLocks noGrp="1" noChangeArrowheads="1"/>
          </p:cNvSpPr>
          <p:nvPr>
            <p:ph type="title"/>
          </p:nvPr>
        </p:nvSpPr>
        <p:spPr>
          <a:xfrm>
            <a:off x="472041" y="159505"/>
            <a:ext cx="8995809" cy="653295"/>
          </a:xfrm>
        </p:spPr>
        <p:txBody>
          <a:bodyPr/>
          <a:lstStyle/>
          <a:p>
            <a:r>
              <a:rPr lang="en-US" altLang="ja-JP" sz="2000" dirty="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Reference </a:t>
            </a:r>
            <a:r>
              <a:rPr lang="en-US" altLang="ja-JP" sz="2000" dirty="0" smtClean="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2</a:t>
            </a:r>
            <a:r>
              <a:rPr lang="en-US" altLang="ja-JP" sz="2000" dirty="0" smtClean="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 Introduction </a:t>
            </a:r>
            <a:r>
              <a:rPr lang="en-US" altLang="ja-JP" sz="2000" dirty="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of Good Practices as Useful Reference </a:t>
            </a:r>
            <a:br>
              <a:rPr lang="en-US" altLang="ja-JP" sz="2000" dirty="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br>
            <a:r>
              <a:rPr lang="en-US" altLang="ja-JP" sz="2000" dirty="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                       (Information Provision by Members, etc</a:t>
            </a:r>
            <a:r>
              <a:rPr lang="en-US" altLang="ja-JP" sz="2000" dirty="0" smtClean="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a:t>
            </a:r>
            <a:endParaRPr lang="ja-JP" altLang="en-US" sz="2000" b="0" dirty="0" smtClean="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109" name="正方形/長方形 108"/>
          <p:cNvSpPr/>
          <p:nvPr/>
        </p:nvSpPr>
        <p:spPr>
          <a:xfrm>
            <a:off x="315700" y="2276873"/>
            <a:ext cx="9275709" cy="673712"/>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角丸四角形 109"/>
          <p:cNvSpPr/>
          <p:nvPr/>
        </p:nvSpPr>
        <p:spPr>
          <a:xfrm>
            <a:off x="211142" y="992965"/>
            <a:ext cx="9430943" cy="1115198"/>
          </a:xfrm>
          <a:prstGeom prst="roundRect">
            <a:avLst>
              <a:gd name="adj" fmla="val 12515"/>
            </a:avLst>
          </a:prstGeom>
          <a:solidFill>
            <a:schemeClr val="bg1"/>
          </a:solidFill>
          <a:ln w="3175">
            <a:solidFill>
              <a:schemeClr val="tx1"/>
            </a:solidFill>
          </a:ln>
          <a:effectLst>
            <a:outerShdw blurRad="50800" dist="76200" dir="42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 name="テキスト ボックス 110"/>
          <p:cNvSpPr txBox="1"/>
          <p:nvPr/>
        </p:nvSpPr>
        <p:spPr>
          <a:xfrm>
            <a:off x="262449" y="1101344"/>
            <a:ext cx="7789312" cy="369332"/>
          </a:xfrm>
          <a:prstGeom prst="rect">
            <a:avLst/>
          </a:prstGeom>
          <a:noFill/>
        </p:spPr>
        <p:txBody>
          <a:bodyPr wrap="none" rtlCol="0">
            <a:spAutoFit/>
          </a:bodyPr>
          <a:lstStyle/>
          <a:p>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Collection &amp; Distribution of Location Information and Support to Volunteers</a:t>
            </a:r>
          </a:p>
        </p:txBody>
      </p:sp>
      <p:sp>
        <p:nvSpPr>
          <p:cNvPr id="112" name="テキスト ボックス 111"/>
          <p:cNvSpPr txBox="1"/>
          <p:nvPr/>
        </p:nvSpPr>
        <p:spPr>
          <a:xfrm>
            <a:off x="765697" y="1744539"/>
            <a:ext cx="7974864" cy="553998"/>
          </a:xfrm>
          <a:prstGeom prst="rect">
            <a:avLst/>
          </a:prstGeom>
          <a:noFill/>
        </p:spPr>
        <p:txBody>
          <a:bodyPr wrap="square" rtlCol="0">
            <a:spAutoFit/>
          </a:bodyPr>
          <a:lstStyle/>
          <a:p>
            <a:r>
              <a:rPr lang="en-US" altLang="ja-JP" dirty="0">
                <a:latin typeface="Arial Unicode MS" panose="020B0604020202020204" pitchFamily="50" charset="-128"/>
                <a:ea typeface="Arial Unicode MS" panose="020B0604020202020204" pitchFamily="50" charset="-128"/>
                <a:cs typeface="Arial Unicode MS" panose="020B0604020202020204" pitchFamily="50" charset="-128"/>
              </a:rPr>
              <a:t>Nobuo Kawaguchi, Representative Director, </a:t>
            </a:r>
            <a:r>
              <a:rPr lang="en-US" altLang="ja-JP" dirty="0" err="1">
                <a:latin typeface="Arial Unicode MS" panose="020B0604020202020204" pitchFamily="50" charset="-128"/>
                <a:ea typeface="Arial Unicode MS" panose="020B0604020202020204" pitchFamily="50" charset="-128"/>
                <a:cs typeface="Arial Unicode MS" panose="020B0604020202020204" pitchFamily="50" charset="-128"/>
              </a:rPr>
              <a:t>Lisra</a:t>
            </a:r>
            <a:r>
              <a:rPr lang="en-US" altLang="ja-JP" dirty="0">
                <a:latin typeface="Arial Unicode MS" panose="020B0604020202020204" pitchFamily="50" charset="-128"/>
                <a:ea typeface="Arial Unicode MS" panose="020B0604020202020204" pitchFamily="50" charset="-128"/>
                <a:cs typeface="Arial Unicode MS" panose="020B0604020202020204" pitchFamily="50" charset="-128"/>
              </a:rPr>
              <a:t>, NPO / Professor, Nagoya University</a:t>
            </a:r>
            <a:endParaRPr lang="ja-JP" altLang="en-US" dirty="0">
              <a:latin typeface="Arial Unicode MS" panose="020B0604020202020204" pitchFamily="50" charset="-128"/>
              <a:ea typeface="Arial Unicode MS" panose="020B0604020202020204" pitchFamily="50" charset="-128"/>
              <a:cs typeface="Arial Unicode MS" panose="020B0604020202020204" pitchFamily="50" charset="-128"/>
            </a:endParaRPr>
          </a:p>
          <a:p>
            <a:endParaRPr kumimoji="1" lang="en-US" altLang="ja-JP" sz="1600" dirty="0" smtClean="0">
              <a:latin typeface="メイリオ" pitchFamily="50" charset="-128"/>
              <a:ea typeface="メイリオ" pitchFamily="50" charset="-128"/>
              <a:cs typeface="メイリオ" pitchFamily="50" charset="-128"/>
            </a:endParaRPr>
          </a:p>
        </p:txBody>
      </p:sp>
      <p:cxnSp>
        <p:nvCxnSpPr>
          <p:cNvPr id="113" name="直線コネクタ 112"/>
          <p:cNvCxnSpPr/>
          <p:nvPr/>
        </p:nvCxnSpPr>
        <p:spPr>
          <a:xfrm>
            <a:off x="247046" y="1686119"/>
            <a:ext cx="9177993" cy="0"/>
          </a:xfrm>
          <a:prstGeom prst="line">
            <a:avLst/>
          </a:prstGeom>
          <a:ln w="41275" cap="rnd">
            <a:solidFill>
              <a:srgbClr val="FF6600"/>
            </a:solidFill>
          </a:ln>
        </p:spPr>
        <p:style>
          <a:lnRef idx="1">
            <a:schemeClr val="accent1"/>
          </a:lnRef>
          <a:fillRef idx="0">
            <a:schemeClr val="accent1"/>
          </a:fillRef>
          <a:effectRef idx="0">
            <a:schemeClr val="accent1"/>
          </a:effectRef>
          <a:fontRef idx="minor">
            <a:schemeClr val="tx1"/>
          </a:fontRef>
        </p:style>
      </p:cxnSp>
      <p:pic>
        <p:nvPicPr>
          <p:cNvPr id="118" name="図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073795" y="973915"/>
            <a:ext cx="1468437"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9" name="正方形/長方形 118"/>
          <p:cNvSpPr/>
          <p:nvPr/>
        </p:nvSpPr>
        <p:spPr>
          <a:xfrm>
            <a:off x="234909" y="2365810"/>
            <a:ext cx="9307323" cy="738664"/>
          </a:xfrm>
          <a:prstGeom prst="rect">
            <a:avLst/>
          </a:prstGeom>
        </p:spPr>
        <p:txBody>
          <a:bodyPr wrap="square">
            <a:spAutoFit/>
          </a:bodyPr>
          <a:lstStyle/>
          <a:p>
            <a:r>
              <a:rPr lang="en-US" altLang="ja-JP" dirty="0">
                <a:latin typeface="Arial Unicode MS" panose="020B0604020202020204" pitchFamily="50" charset="-128"/>
                <a:ea typeface="Arial Unicode MS" panose="020B0604020202020204" pitchFamily="50" charset="-128"/>
                <a:cs typeface="Arial Unicode MS" panose="020B0604020202020204" pitchFamily="50" charset="-128"/>
              </a:rPr>
              <a:t>Through the experiences of</a:t>
            </a:r>
            <a:r>
              <a:rPr lang="en-US" altLang="ja-JP" b="1" dirty="0">
                <a:latin typeface="Arial Unicode MS" panose="020B0604020202020204" pitchFamily="50" charset="-128"/>
                <a:ea typeface="Arial Unicode MS" panose="020B0604020202020204" pitchFamily="50" charset="-128"/>
                <a:cs typeface="Arial Unicode MS" panose="020B0604020202020204" pitchFamily="50" charset="-128"/>
              </a:rPr>
              <a:t> “Locky.jp” </a:t>
            </a:r>
            <a:r>
              <a:rPr lang="en-US" altLang="ja-JP" dirty="0">
                <a:latin typeface="Arial Unicode MS" panose="020B0604020202020204" pitchFamily="50" charset="-128"/>
                <a:ea typeface="Arial Unicode MS" panose="020B0604020202020204" pitchFamily="50" charset="-128"/>
                <a:cs typeface="Arial Unicode MS" panose="020B0604020202020204" pitchFamily="50" charset="-128"/>
              </a:rPr>
              <a:t>which achieved the collection of more than 1 million </a:t>
            </a:r>
            <a:r>
              <a:rPr lang="en-US" altLang="ja-JP" dirty="0" smtClean="0">
                <a:latin typeface="Arial Unicode MS" panose="020B0604020202020204" pitchFamily="50" charset="-128"/>
                <a:ea typeface="Arial Unicode MS" panose="020B0604020202020204" pitchFamily="50" charset="-128"/>
                <a:cs typeface="Arial Unicode MS" panose="020B0604020202020204" pitchFamily="50" charset="-128"/>
              </a:rPr>
              <a:t>data, and </a:t>
            </a:r>
            <a:r>
              <a:rPr lang="en-US" altLang="ja-JP" dirty="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b="1" dirty="0" err="1">
                <a:latin typeface="Arial Unicode MS" panose="020B0604020202020204" pitchFamily="50" charset="-128"/>
                <a:ea typeface="Arial Unicode MS" panose="020B0604020202020204" pitchFamily="50" charset="-128"/>
                <a:cs typeface="Arial Unicode MS" panose="020B0604020202020204" pitchFamily="50" charset="-128"/>
              </a:rPr>
              <a:t>Station.Locky</a:t>
            </a:r>
            <a:r>
              <a:rPr lang="en-US" altLang="ja-JP" dirty="0">
                <a:latin typeface="Arial Unicode MS" panose="020B0604020202020204" pitchFamily="50" charset="-128"/>
                <a:ea typeface="Arial Unicode MS" panose="020B0604020202020204" pitchFamily="50" charset="-128"/>
                <a:cs typeface="Arial Unicode MS" panose="020B0604020202020204" pitchFamily="50" charset="-128"/>
              </a:rPr>
              <a:t>” which is the iPhone app. </a:t>
            </a:r>
            <a:r>
              <a:rPr lang="en-US" altLang="ja-JP" dirty="0" smtClean="0">
                <a:latin typeface="Arial Unicode MS" panose="020B0604020202020204" pitchFamily="50" charset="-128"/>
                <a:ea typeface="Arial Unicode MS" panose="020B0604020202020204" pitchFamily="50" charset="-128"/>
                <a:cs typeface="Arial Unicode MS" panose="020B0604020202020204" pitchFamily="50" charset="-128"/>
              </a:rPr>
              <a:t>used </a:t>
            </a:r>
            <a:r>
              <a:rPr lang="en-US" altLang="ja-JP" dirty="0">
                <a:latin typeface="Arial Unicode MS" panose="020B0604020202020204" pitchFamily="50" charset="-128"/>
                <a:ea typeface="Arial Unicode MS" panose="020B0604020202020204" pitchFamily="50" charset="-128"/>
                <a:cs typeface="Arial Unicode MS" panose="020B0604020202020204" pitchFamily="50" charset="-128"/>
              </a:rPr>
              <a:t>by more than 1.3 million users, w</a:t>
            </a:r>
            <a:r>
              <a:rPr lang="en-US" altLang="ja-JP" dirty="0" smtClean="0">
                <a:latin typeface="Arial Unicode MS" panose="020B0604020202020204" pitchFamily="50" charset="-128"/>
                <a:ea typeface="Arial Unicode MS" panose="020B0604020202020204" pitchFamily="50" charset="-128"/>
                <a:cs typeface="Arial Unicode MS" panose="020B0604020202020204" pitchFamily="50" charset="-128"/>
              </a:rPr>
              <a:t>e have confirmed the effectiveness of a framework in which users participate for the utilization of location information. </a:t>
            </a:r>
            <a:endParaRPr lang="ja-JP" altLang="en-US"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20" name="角丸四角形 19"/>
          <p:cNvSpPr/>
          <p:nvPr/>
        </p:nvSpPr>
        <p:spPr bwMode="auto">
          <a:xfrm>
            <a:off x="472041" y="5016406"/>
            <a:ext cx="2611090" cy="1220906"/>
          </a:xfrm>
          <a:prstGeom prst="roundRect">
            <a:avLst>
              <a:gd name="adj" fmla="val 13800"/>
            </a:avLst>
          </a:prstGeom>
          <a:solidFill>
            <a:schemeClr val="bg2">
              <a:lumMod val="75000"/>
              <a:alpha val="16078"/>
            </a:schemeClr>
          </a:solidFill>
          <a:ln w="19050">
            <a:solidFill>
              <a:srgbClr val="66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900"/>
          </a:p>
        </p:txBody>
      </p:sp>
      <p:sp>
        <p:nvSpPr>
          <p:cNvPr id="21" name="角丸四角形 20"/>
          <p:cNvSpPr/>
          <p:nvPr/>
        </p:nvSpPr>
        <p:spPr bwMode="auto">
          <a:xfrm>
            <a:off x="512245" y="3685282"/>
            <a:ext cx="2530684" cy="905816"/>
          </a:xfrm>
          <a:prstGeom prst="roundRect">
            <a:avLst/>
          </a:prstGeom>
          <a:solidFill>
            <a:srgbClr val="99FF99"/>
          </a:solidFill>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ja-JP" altLang="en-US" sz="900" dirty="0"/>
          </a:p>
        </p:txBody>
      </p:sp>
      <p:pic>
        <p:nvPicPr>
          <p:cNvPr id="22" name="図 1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53545" y="3867134"/>
            <a:ext cx="352647" cy="778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角丸四角形 22"/>
          <p:cNvSpPr/>
          <p:nvPr/>
        </p:nvSpPr>
        <p:spPr bwMode="auto">
          <a:xfrm>
            <a:off x="478629" y="5032136"/>
            <a:ext cx="1062671" cy="723105"/>
          </a:xfrm>
          <a:prstGeom prst="roundRect">
            <a:avLst/>
          </a:prstGeom>
          <a:solidFill>
            <a:srgbClr val="FF6600"/>
          </a:solidFill>
        </p:spPr>
        <p:style>
          <a:lnRef idx="0">
            <a:schemeClr val="accent6"/>
          </a:lnRef>
          <a:fillRef idx="3">
            <a:schemeClr val="accent6"/>
          </a:fillRef>
          <a:effectRef idx="3">
            <a:schemeClr val="accent6"/>
          </a:effectRef>
          <a:fontRef idx="minor">
            <a:schemeClr val="lt1"/>
          </a:fontRef>
        </p:style>
        <p:txBody>
          <a:bodyPr anchor="ctr"/>
          <a:lstStyle/>
          <a:p>
            <a:pPr algn="ctr">
              <a:defRPr/>
            </a:pPr>
            <a:r>
              <a:rPr lang="en-US" altLang="ja-JP" sz="1050" b="1" dirty="0" smtClean="0">
                <a:latin typeface="メイリオ" pitchFamily="50" charset="-128"/>
                <a:ea typeface="メイリオ" pitchFamily="50" charset="-128"/>
                <a:cs typeface="メイリオ" pitchFamily="50" charset="-128"/>
              </a:rPr>
              <a:t>Location </a:t>
            </a:r>
            <a:r>
              <a:rPr lang="en-US" altLang="ja-JP" sz="900" b="1" dirty="0" smtClean="0">
                <a:latin typeface="メイリオ" pitchFamily="50" charset="-128"/>
                <a:ea typeface="メイリオ" pitchFamily="50" charset="-128"/>
                <a:cs typeface="メイリオ" pitchFamily="50" charset="-128"/>
              </a:rPr>
              <a:t>Information</a:t>
            </a:r>
            <a:r>
              <a:rPr lang="en-US" altLang="ja-JP" sz="1050" b="1" dirty="0" smtClean="0">
                <a:latin typeface="メイリオ" pitchFamily="50" charset="-128"/>
                <a:ea typeface="メイリオ" pitchFamily="50" charset="-128"/>
                <a:cs typeface="メイリオ" pitchFamily="50" charset="-128"/>
              </a:rPr>
              <a:t> Service</a:t>
            </a:r>
            <a:endParaRPr lang="en-US" altLang="ja-JP" sz="1050" b="1" dirty="0">
              <a:latin typeface="メイリオ" pitchFamily="50" charset="-128"/>
              <a:ea typeface="メイリオ" pitchFamily="50" charset="-128"/>
              <a:cs typeface="メイリオ" pitchFamily="50" charset="-128"/>
            </a:endParaRPr>
          </a:p>
        </p:txBody>
      </p:sp>
      <p:sp>
        <p:nvSpPr>
          <p:cNvPr id="24" name="角丸四角形 23"/>
          <p:cNvSpPr/>
          <p:nvPr/>
        </p:nvSpPr>
        <p:spPr bwMode="auto">
          <a:xfrm>
            <a:off x="1978139" y="5032136"/>
            <a:ext cx="1044061" cy="723105"/>
          </a:xfrm>
          <a:prstGeom prst="roundRect">
            <a:avLst/>
          </a:prstGeom>
          <a:solidFill>
            <a:srgbClr val="0000F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anchor="ctr"/>
          <a:lstStyle/>
          <a:p>
            <a:pPr algn="ctr">
              <a:defRPr/>
            </a:pPr>
            <a:r>
              <a:rPr lang="en-US" altLang="ja-JP" sz="1200" b="1" dirty="0">
                <a:latin typeface="メイリオ" pitchFamily="50" charset="-128"/>
                <a:ea typeface="メイリオ" pitchFamily="50" charset="-128"/>
                <a:cs typeface="メイリオ" pitchFamily="50" charset="-128"/>
              </a:rPr>
              <a:t>Crowd</a:t>
            </a:r>
          </a:p>
          <a:p>
            <a:pPr algn="ctr">
              <a:defRPr/>
            </a:pPr>
            <a:r>
              <a:rPr lang="en-US" altLang="ja-JP" sz="1200" b="1" dirty="0">
                <a:latin typeface="メイリオ" pitchFamily="50" charset="-128"/>
                <a:ea typeface="メイリオ" pitchFamily="50" charset="-128"/>
                <a:cs typeface="メイリオ" pitchFamily="50" charset="-128"/>
              </a:rPr>
              <a:t>Sourcing</a:t>
            </a:r>
          </a:p>
          <a:p>
            <a:pPr algn="ctr">
              <a:defRPr/>
            </a:pPr>
            <a:r>
              <a:rPr lang="en-US" altLang="ja-JP" sz="1200" b="1" dirty="0" smtClean="0">
                <a:latin typeface="メイリオ" pitchFamily="50" charset="-128"/>
                <a:ea typeface="メイリオ" pitchFamily="50" charset="-128"/>
                <a:cs typeface="メイリオ" pitchFamily="50" charset="-128"/>
              </a:rPr>
              <a:t>System</a:t>
            </a:r>
            <a:endParaRPr lang="en-US" altLang="ja-JP" sz="1200" b="1" dirty="0">
              <a:latin typeface="メイリオ" pitchFamily="50" charset="-128"/>
              <a:ea typeface="メイリオ" pitchFamily="50" charset="-128"/>
              <a:cs typeface="メイリオ" pitchFamily="50" charset="-128"/>
            </a:endParaRPr>
          </a:p>
        </p:txBody>
      </p:sp>
      <p:sp>
        <p:nvSpPr>
          <p:cNvPr id="25" name="角丸四角形 24"/>
          <p:cNvSpPr/>
          <p:nvPr/>
        </p:nvSpPr>
        <p:spPr bwMode="auto">
          <a:xfrm>
            <a:off x="1957825" y="3867134"/>
            <a:ext cx="1244844" cy="723105"/>
          </a:xfrm>
          <a:prstGeom prst="roundRect">
            <a:avLst/>
          </a:prstGeom>
          <a:solidFill>
            <a:srgbClr val="009900"/>
          </a:solidFill>
        </p:spPr>
        <p:style>
          <a:lnRef idx="0">
            <a:schemeClr val="accent3"/>
          </a:lnRef>
          <a:fillRef idx="3">
            <a:schemeClr val="accent3"/>
          </a:fillRef>
          <a:effectRef idx="3">
            <a:schemeClr val="accent3"/>
          </a:effectRef>
          <a:fontRef idx="minor">
            <a:schemeClr val="lt1"/>
          </a:fontRef>
        </p:style>
        <p:txBody>
          <a:bodyPr anchor="ctr"/>
          <a:lstStyle/>
          <a:p>
            <a:pPr algn="ctr">
              <a:defRPr/>
            </a:pPr>
            <a:r>
              <a:rPr lang="en-US" altLang="ja-JP" sz="1200" b="1" dirty="0" smtClean="0">
                <a:latin typeface="メイリオ" pitchFamily="50" charset="-128"/>
                <a:ea typeface="メイリオ" pitchFamily="50" charset="-128"/>
                <a:cs typeface="メイリオ" pitchFamily="50" charset="-128"/>
              </a:rPr>
              <a:t>Geospatial</a:t>
            </a:r>
          </a:p>
          <a:p>
            <a:pPr algn="ctr">
              <a:defRPr/>
            </a:pPr>
            <a:r>
              <a:rPr lang="en-US" altLang="ja-JP" sz="1200" b="1" dirty="0" smtClean="0">
                <a:latin typeface="メイリオ" pitchFamily="50" charset="-128"/>
                <a:ea typeface="メイリオ" pitchFamily="50" charset="-128"/>
                <a:cs typeface="メイリオ" pitchFamily="50" charset="-128"/>
              </a:rPr>
              <a:t>Information</a:t>
            </a:r>
            <a:endParaRPr lang="en-US" altLang="ja-JP" sz="1200" b="1" dirty="0">
              <a:latin typeface="メイリオ" pitchFamily="50" charset="-128"/>
              <a:ea typeface="メイリオ" pitchFamily="50" charset="-128"/>
              <a:cs typeface="メイリオ" pitchFamily="50" charset="-128"/>
            </a:endParaRPr>
          </a:p>
          <a:p>
            <a:pPr algn="ctr">
              <a:defRPr/>
            </a:pPr>
            <a:r>
              <a:rPr lang="en-US" altLang="ja-JP" sz="1200" b="1" dirty="0" smtClean="0">
                <a:latin typeface="メイリオ" pitchFamily="50" charset="-128"/>
                <a:ea typeface="メイリオ" pitchFamily="50" charset="-128"/>
                <a:cs typeface="メイリオ" pitchFamily="50" charset="-128"/>
              </a:rPr>
              <a:t>Volunteers</a:t>
            </a:r>
            <a:endParaRPr lang="ja-JP" altLang="en-US" sz="1200" b="1" dirty="0">
              <a:latin typeface="メイリオ" pitchFamily="50" charset="-128"/>
              <a:ea typeface="メイリオ" pitchFamily="50" charset="-128"/>
              <a:cs typeface="メイリオ" pitchFamily="50" charset="-128"/>
            </a:endParaRPr>
          </a:p>
        </p:txBody>
      </p:sp>
      <p:sp>
        <p:nvSpPr>
          <p:cNvPr id="26" name="テキスト ボックス 22"/>
          <p:cNvSpPr txBox="1">
            <a:spLocks noChangeArrowheads="1"/>
          </p:cNvSpPr>
          <p:nvPr/>
        </p:nvSpPr>
        <p:spPr bwMode="auto">
          <a:xfrm>
            <a:off x="737353" y="3920880"/>
            <a:ext cx="10756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eaLnBrk="1" hangingPunct="1"/>
            <a:r>
              <a:rPr lang="en-US" altLang="ja-JP" sz="1400" b="1" dirty="0" smtClean="0">
                <a:latin typeface="メイリオ" pitchFamily="50" charset="-128"/>
                <a:ea typeface="メイリオ" pitchFamily="50" charset="-128"/>
                <a:cs typeface="メイリオ" pitchFamily="50" charset="-128"/>
              </a:rPr>
              <a:t>General Users</a:t>
            </a:r>
            <a:endParaRPr lang="ja-JP" altLang="en-US" sz="1400" b="1" dirty="0">
              <a:latin typeface="メイリオ" pitchFamily="50" charset="-128"/>
              <a:ea typeface="メイリオ" pitchFamily="50" charset="-128"/>
              <a:cs typeface="メイリオ" pitchFamily="50" charset="-128"/>
            </a:endParaRPr>
          </a:p>
        </p:txBody>
      </p:sp>
      <p:sp>
        <p:nvSpPr>
          <p:cNvPr id="27" name="右矢印 26"/>
          <p:cNvSpPr/>
          <p:nvPr/>
        </p:nvSpPr>
        <p:spPr bwMode="auto">
          <a:xfrm rot="16200000">
            <a:off x="712203" y="4666214"/>
            <a:ext cx="321625" cy="281422"/>
          </a:xfrm>
          <a:prstGeom prst="rightArrow">
            <a:avLst/>
          </a:prstGeom>
          <a:solidFill>
            <a:srgbClr val="0070C0"/>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900"/>
          </a:p>
        </p:txBody>
      </p:sp>
      <p:sp>
        <p:nvSpPr>
          <p:cNvPr id="28" name="テキスト ボックス 24"/>
          <p:cNvSpPr txBox="1">
            <a:spLocks noChangeArrowheads="1"/>
          </p:cNvSpPr>
          <p:nvPr/>
        </p:nvSpPr>
        <p:spPr bwMode="auto">
          <a:xfrm>
            <a:off x="862505" y="4589297"/>
            <a:ext cx="96375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algn="ctr" eaLnBrk="1" hangingPunct="1"/>
            <a:r>
              <a:rPr lang="en-US" altLang="ja-JP" sz="1100" b="1" dirty="0" smtClean="0">
                <a:latin typeface="メイリオ" pitchFamily="50" charset="-128"/>
                <a:ea typeface="メイリオ" pitchFamily="50" charset="-128"/>
                <a:cs typeface="メイリオ" pitchFamily="50" charset="-128"/>
              </a:rPr>
              <a:t>Service</a:t>
            </a:r>
          </a:p>
          <a:p>
            <a:pPr algn="ctr" eaLnBrk="1" hangingPunct="1"/>
            <a:r>
              <a:rPr lang="en-US" altLang="ja-JP" sz="1100" b="1" dirty="0" smtClean="0">
                <a:latin typeface="メイリオ" pitchFamily="50" charset="-128"/>
                <a:ea typeface="メイリオ" pitchFamily="50" charset="-128"/>
                <a:cs typeface="メイリオ" pitchFamily="50" charset="-128"/>
              </a:rPr>
              <a:t>Provision</a:t>
            </a:r>
            <a:endParaRPr lang="en-US" altLang="ja-JP" sz="1100" b="1" dirty="0">
              <a:latin typeface="メイリオ" pitchFamily="50" charset="-128"/>
              <a:ea typeface="メイリオ" pitchFamily="50" charset="-128"/>
              <a:cs typeface="メイリオ" pitchFamily="50" charset="-128"/>
            </a:endParaRPr>
          </a:p>
        </p:txBody>
      </p:sp>
      <p:sp>
        <p:nvSpPr>
          <p:cNvPr id="29" name="右矢印 28"/>
          <p:cNvSpPr/>
          <p:nvPr/>
        </p:nvSpPr>
        <p:spPr bwMode="auto">
          <a:xfrm rot="5400000">
            <a:off x="2288590" y="4681026"/>
            <a:ext cx="321625" cy="281423"/>
          </a:xfrm>
          <a:prstGeom prst="rightArrow">
            <a:avLst/>
          </a:prstGeom>
          <a:solidFill>
            <a:srgbClr val="0070C0"/>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900"/>
          </a:p>
        </p:txBody>
      </p:sp>
      <p:sp>
        <p:nvSpPr>
          <p:cNvPr id="30" name="テキスト ボックス 26"/>
          <p:cNvSpPr txBox="1">
            <a:spLocks noChangeArrowheads="1"/>
          </p:cNvSpPr>
          <p:nvPr/>
        </p:nvSpPr>
        <p:spPr bwMode="auto">
          <a:xfrm>
            <a:off x="2477131" y="4594314"/>
            <a:ext cx="114188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algn="ctr" eaLnBrk="1" hangingPunct="1"/>
            <a:r>
              <a:rPr lang="en-US" altLang="ja-JP" sz="1100" b="1" dirty="0" smtClean="0">
                <a:latin typeface="メイリオ" pitchFamily="50" charset="-128"/>
                <a:ea typeface="メイリオ" pitchFamily="50" charset="-128"/>
                <a:cs typeface="メイリオ" pitchFamily="50" charset="-128"/>
              </a:rPr>
              <a:t>Data</a:t>
            </a:r>
            <a:endParaRPr lang="en-US" altLang="ja-JP" sz="1100" b="1" dirty="0">
              <a:latin typeface="メイリオ" pitchFamily="50" charset="-128"/>
              <a:ea typeface="メイリオ" pitchFamily="50" charset="-128"/>
              <a:cs typeface="メイリオ" pitchFamily="50" charset="-128"/>
            </a:endParaRPr>
          </a:p>
          <a:p>
            <a:pPr algn="ctr" eaLnBrk="1" hangingPunct="1"/>
            <a:r>
              <a:rPr lang="en-US" altLang="ja-JP" sz="1100" b="1" dirty="0" smtClean="0">
                <a:latin typeface="メイリオ" pitchFamily="50" charset="-128"/>
                <a:ea typeface="メイリオ" pitchFamily="50" charset="-128"/>
                <a:cs typeface="メイリオ" pitchFamily="50" charset="-128"/>
              </a:rPr>
              <a:t>Registration</a:t>
            </a:r>
            <a:endParaRPr lang="ja-JP" altLang="en-US" sz="1100" b="1" dirty="0">
              <a:latin typeface="メイリオ" pitchFamily="50" charset="-128"/>
              <a:ea typeface="メイリオ" pitchFamily="50" charset="-128"/>
              <a:cs typeface="メイリオ" pitchFamily="50" charset="-128"/>
            </a:endParaRPr>
          </a:p>
        </p:txBody>
      </p:sp>
      <p:pic>
        <p:nvPicPr>
          <p:cNvPr id="31" name="Picture 2" descr="C:\Doc2012\Locky.jp\Lansers提案\最終納品物\文字濃色背景透過.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5167" y="5776914"/>
            <a:ext cx="962232" cy="380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 name="右矢印 31"/>
          <p:cNvSpPr/>
          <p:nvPr/>
        </p:nvSpPr>
        <p:spPr bwMode="auto">
          <a:xfrm rot="10800000">
            <a:off x="1595614" y="5111623"/>
            <a:ext cx="321626" cy="281423"/>
          </a:xfrm>
          <a:prstGeom prst="rightArrow">
            <a:avLst/>
          </a:prstGeom>
          <a:solidFill>
            <a:srgbClr val="0070C0"/>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900"/>
          </a:p>
        </p:txBody>
      </p:sp>
      <p:sp>
        <p:nvSpPr>
          <p:cNvPr id="33" name="テキスト ボックス 29"/>
          <p:cNvSpPr txBox="1">
            <a:spLocks noChangeArrowheads="1"/>
          </p:cNvSpPr>
          <p:nvPr/>
        </p:nvSpPr>
        <p:spPr bwMode="auto">
          <a:xfrm>
            <a:off x="1410933" y="5393690"/>
            <a:ext cx="722813"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algn="ctr" eaLnBrk="1" hangingPunct="1"/>
            <a:r>
              <a:rPr lang="en-US" altLang="ja-JP" sz="1000" b="1" dirty="0" smtClean="0">
                <a:latin typeface="メイリオ" pitchFamily="50" charset="-128"/>
                <a:ea typeface="メイリオ" pitchFamily="50" charset="-128"/>
                <a:cs typeface="メイリオ" pitchFamily="50" charset="-128"/>
              </a:rPr>
              <a:t>Data</a:t>
            </a:r>
            <a:r>
              <a:rPr lang="en-US" altLang="ja-JP" sz="1000" b="1" dirty="0">
                <a:latin typeface="メイリオ" pitchFamily="50" charset="-128"/>
                <a:ea typeface="メイリオ" pitchFamily="50" charset="-128"/>
                <a:cs typeface="メイリオ" pitchFamily="50" charset="-128"/>
              </a:rPr>
              <a:t/>
            </a:r>
            <a:br>
              <a:rPr lang="en-US" altLang="ja-JP" sz="1000" b="1" dirty="0">
                <a:latin typeface="メイリオ" pitchFamily="50" charset="-128"/>
                <a:ea typeface="メイリオ" pitchFamily="50" charset="-128"/>
                <a:cs typeface="メイリオ" pitchFamily="50" charset="-128"/>
              </a:rPr>
            </a:br>
            <a:r>
              <a:rPr lang="en-US" altLang="ja-JP" sz="1000" b="1" dirty="0" smtClean="0">
                <a:latin typeface="メイリオ" pitchFamily="50" charset="-128"/>
                <a:ea typeface="メイリオ" pitchFamily="50" charset="-128"/>
                <a:cs typeface="メイリオ" pitchFamily="50" charset="-128"/>
              </a:rPr>
              <a:t>Conversion</a:t>
            </a:r>
          </a:p>
          <a:p>
            <a:pPr algn="ctr" eaLnBrk="1" hangingPunct="1"/>
            <a:endParaRPr lang="en-US" altLang="ja-JP" sz="1100" b="1" dirty="0">
              <a:latin typeface="メイリオ" pitchFamily="50" charset="-128"/>
              <a:ea typeface="メイリオ" pitchFamily="50" charset="-128"/>
              <a:cs typeface="メイリオ" pitchFamily="50" charset="-128"/>
            </a:endParaRPr>
          </a:p>
        </p:txBody>
      </p:sp>
      <p:sp>
        <p:nvSpPr>
          <p:cNvPr id="34" name="テキスト ボックス 203"/>
          <p:cNvSpPr txBox="1">
            <a:spLocks noChangeArrowheads="1"/>
          </p:cNvSpPr>
          <p:nvPr/>
        </p:nvSpPr>
        <p:spPr bwMode="auto">
          <a:xfrm>
            <a:off x="211141" y="3138330"/>
            <a:ext cx="441259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eaLnBrk="1" hangingPunct="1"/>
            <a:r>
              <a:rPr lang="en-US" altLang="ja-JP" sz="1600" b="1" dirty="0" smtClean="0">
                <a:latin typeface="Arial Unicode MS" panose="020B0604020202020204" pitchFamily="50" charset="-128"/>
                <a:ea typeface="Arial Unicode MS" panose="020B0604020202020204" pitchFamily="50" charset="-128"/>
                <a:cs typeface="Arial Unicode MS" panose="020B0604020202020204" pitchFamily="50" charset="-128"/>
              </a:rPr>
              <a:t>Circle of Service Provision </a:t>
            </a:r>
          </a:p>
          <a:p>
            <a:pPr eaLnBrk="1" hangingPunct="1"/>
            <a:r>
              <a:rPr lang="en-US" altLang="ja-JP" sz="1600" b="1" dirty="0" smtClean="0">
                <a:latin typeface="Arial Unicode MS" panose="020B0604020202020204" pitchFamily="50" charset="-128"/>
                <a:ea typeface="Arial Unicode MS" panose="020B0604020202020204" pitchFamily="50" charset="-128"/>
                <a:cs typeface="Arial Unicode MS" panose="020B0604020202020204" pitchFamily="50" charset="-128"/>
              </a:rPr>
              <a:t>and Data Collection</a:t>
            </a:r>
            <a:endParaRPr lang="en-US" altLang="ja-JP" sz="1600" b="1"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35" name="角丸四角形 34"/>
          <p:cNvSpPr/>
          <p:nvPr/>
        </p:nvSpPr>
        <p:spPr>
          <a:xfrm>
            <a:off x="5535608" y="5113806"/>
            <a:ext cx="1434464" cy="580281"/>
          </a:xfrm>
          <a:prstGeom prst="roundRect">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en-US" altLang="ja-JP" sz="800" b="1" dirty="0" smtClean="0">
                <a:latin typeface="メイリオ" pitchFamily="50" charset="-128"/>
                <a:ea typeface="メイリオ" pitchFamily="50" charset="-128"/>
                <a:cs typeface="メイリオ" pitchFamily="50" charset="-128"/>
              </a:rPr>
              <a:t>Verification Experiment of</a:t>
            </a:r>
            <a:endParaRPr lang="en-US" altLang="ja-JP" sz="800" b="1" dirty="0">
              <a:latin typeface="メイリオ" pitchFamily="50" charset="-128"/>
              <a:ea typeface="メイリオ" pitchFamily="50" charset="-128"/>
              <a:cs typeface="メイリオ" pitchFamily="50" charset="-128"/>
            </a:endParaRPr>
          </a:p>
          <a:p>
            <a:pPr algn="ctr">
              <a:defRPr/>
            </a:pPr>
            <a:r>
              <a:rPr lang="en-US" altLang="ja-JP" sz="800" b="1" dirty="0" smtClean="0">
                <a:latin typeface="メイリオ" pitchFamily="50" charset="-128"/>
                <a:ea typeface="メイリオ" pitchFamily="50" charset="-128"/>
                <a:cs typeface="メイリオ" pitchFamily="50" charset="-128"/>
              </a:rPr>
              <a:t>Location Information Services</a:t>
            </a:r>
            <a:endParaRPr lang="ja-JP" altLang="en-US" sz="800" b="1" dirty="0">
              <a:latin typeface="メイリオ" pitchFamily="50" charset="-128"/>
              <a:ea typeface="メイリオ" pitchFamily="50" charset="-128"/>
              <a:cs typeface="メイリオ" pitchFamily="50" charset="-128"/>
            </a:endParaRPr>
          </a:p>
        </p:txBody>
      </p:sp>
      <p:sp>
        <p:nvSpPr>
          <p:cNvPr id="36" name="角丸四角形 35"/>
          <p:cNvSpPr/>
          <p:nvPr/>
        </p:nvSpPr>
        <p:spPr>
          <a:xfrm>
            <a:off x="7977336" y="3464120"/>
            <a:ext cx="1327855" cy="639703"/>
          </a:xfrm>
          <a:prstGeom prst="roundRect">
            <a:avLst/>
          </a:prstGeom>
          <a:solidFill>
            <a:srgbClr val="009900"/>
          </a:solidFill>
        </p:spPr>
        <p:style>
          <a:lnRef idx="0">
            <a:schemeClr val="accent1"/>
          </a:lnRef>
          <a:fillRef idx="3">
            <a:schemeClr val="accent1"/>
          </a:fillRef>
          <a:effectRef idx="3">
            <a:schemeClr val="accent1"/>
          </a:effectRef>
          <a:fontRef idx="minor">
            <a:schemeClr val="lt1"/>
          </a:fontRef>
        </p:style>
        <p:txBody>
          <a:bodyPr anchor="ctr"/>
          <a:lstStyle/>
          <a:p>
            <a:pPr algn="ctr">
              <a:defRPr/>
            </a:pPr>
            <a:r>
              <a:rPr lang="en-US" altLang="ja-JP" sz="900" b="1" dirty="0" smtClean="0">
                <a:latin typeface="メイリオ" pitchFamily="50" charset="-128"/>
                <a:ea typeface="メイリオ" pitchFamily="50" charset="-128"/>
                <a:cs typeface="メイリオ" pitchFamily="50" charset="-128"/>
              </a:rPr>
              <a:t>Private Sector Location Information Services</a:t>
            </a:r>
            <a:endParaRPr lang="en-US" altLang="ja-JP" sz="900" b="1" dirty="0">
              <a:latin typeface="メイリオ" pitchFamily="50" charset="-128"/>
              <a:ea typeface="メイリオ" pitchFamily="50" charset="-128"/>
              <a:cs typeface="メイリオ" pitchFamily="50" charset="-128"/>
            </a:endParaRPr>
          </a:p>
        </p:txBody>
      </p:sp>
      <p:cxnSp>
        <p:nvCxnSpPr>
          <p:cNvPr id="37" name="直線矢印コネクタ 36"/>
          <p:cNvCxnSpPr/>
          <p:nvPr/>
        </p:nvCxnSpPr>
        <p:spPr>
          <a:xfrm>
            <a:off x="5457074" y="5924628"/>
            <a:ext cx="3799670" cy="0"/>
          </a:xfrm>
          <a:prstGeom prst="straightConnector1">
            <a:avLst/>
          </a:prstGeom>
          <a:ln w="1905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flipV="1">
            <a:off x="5457074" y="3423600"/>
            <a:ext cx="0" cy="2513736"/>
          </a:xfrm>
          <a:prstGeom prst="straightConnector1">
            <a:avLst/>
          </a:prstGeom>
          <a:ln w="1905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39" name="テキスト ボックス 74"/>
          <p:cNvSpPr txBox="1">
            <a:spLocks noChangeArrowheads="1"/>
          </p:cNvSpPr>
          <p:nvPr/>
        </p:nvSpPr>
        <p:spPr bwMode="auto">
          <a:xfrm>
            <a:off x="7239501" y="6001543"/>
            <a:ext cx="54534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eaLnBrk="1" hangingPunct="1"/>
            <a:r>
              <a:rPr lang="en-US" altLang="ja-JP" sz="1100" dirty="0" smtClean="0">
                <a:latin typeface="メイリオ" pitchFamily="50" charset="-128"/>
                <a:ea typeface="メイリオ" pitchFamily="50" charset="-128"/>
                <a:cs typeface="メイリオ" pitchFamily="50" charset="-128"/>
              </a:rPr>
              <a:t>Scale</a:t>
            </a:r>
            <a:endParaRPr lang="ja-JP" altLang="en-US" sz="1100" dirty="0">
              <a:latin typeface="メイリオ" pitchFamily="50" charset="-128"/>
              <a:ea typeface="メイリオ" pitchFamily="50" charset="-128"/>
              <a:cs typeface="メイリオ" pitchFamily="50" charset="-128"/>
            </a:endParaRPr>
          </a:p>
        </p:txBody>
      </p:sp>
      <p:sp>
        <p:nvSpPr>
          <p:cNvPr id="40" name="テキスト ボックス 75"/>
          <p:cNvSpPr txBox="1">
            <a:spLocks noChangeArrowheads="1"/>
          </p:cNvSpPr>
          <p:nvPr/>
        </p:nvSpPr>
        <p:spPr bwMode="auto">
          <a:xfrm>
            <a:off x="8719740" y="5937336"/>
            <a:ext cx="502061"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eaLnBrk="1" hangingPunct="1"/>
            <a:r>
              <a:rPr lang="en-US" altLang="ja-JP" sz="900" dirty="0" smtClean="0">
                <a:latin typeface="メイリオ" pitchFamily="50" charset="-128"/>
                <a:ea typeface="メイリオ" pitchFamily="50" charset="-128"/>
                <a:cs typeface="メイリオ" pitchFamily="50" charset="-128"/>
              </a:rPr>
              <a:t>Large</a:t>
            </a:r>
            <a:endParaRPr lang="ja-JP" altLang="en-US" sz="900" dirty="0">
              <a:latin typeface="メイリオ" pitchFamily="50" charset="-128"/>
              <a:ea typeface="メイリオ" pitchFamily="50" charset="-128"/>
              <a:cs typeface="メイリオ" pitchFamily="50" charset="-128"/>
            </a:endParaRPr>
          </a:p>
        </p:txBody>
      </p:sp>
      <p:sp>
        <p:nvSpPr>
          <p:cNvPr id="41" name="テキスト ボックス 76"/>
          <p:cNvSpPr txBox="1">
            <a:spLocks noChangeArrowheads="1"/>
          </p:cNvSpPr>
          <p:nvPr/>
        </p:nvSpPr>
        <p:spPr bwMode="auto">
          <a:xfrm>
            <a:off x="5459927" y="5924628"/>
            <a:ext cx="49404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eaLnBrk="1" hangingPunct="1"/>
            <a:r>
              <a:rPr lang="en-US" altLang="ja-JP" sz="900" dirty="0" smtClean="0">
                <a:latin typeface="メイリオ" pitchFamily="50" charset="-128"/>
                <a:ea typeface="メイリオ" pitchFamily="50" charset="-128"/>
                <a:cs typeface="メイリオ" pitchFamily="50" charset="-128"/>
              </a:rPr>
              <a:t>Small</a:t>
            </a:r>
            <a:endParaRPr lang="ja-JP" altLang="en-US" sz="1400" dirty="0">
              <a:latin typeface="メイリオ" pitchFamily="50" charset="-128"/>
              <a:ea typeface="メイリオ" pitchFamily="50" charset="-128"/>
              <a:cs typeface="メイリオ" pitchFamily="50" charset="-128"/>
            </a:endParaRPr>
          </a:p>
        </p:txBody>
      </p:sp>
      <p:sp>
        <p:nvSpPr>
          <p:cNvPr id="42" name="テキスト ボックス 77"/>
          <p:cNvSpPr txBox="1">
            <a:spLocks noChangeArrowheads="1"/>
          </p:cNvSpPr>
          <p:nvPr/>
        </p:nvSpPr>
        <p:spPr bwMode="auto">
          <a:xfrm>
            <a:off x="5147609" y="4177362"/>
            <a:ext cx="353943" cy="860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eaLnBrk="1" hangingPunct="1"/>
            <a:r>
              <a:rPr lang="en-US" altLang="ja-JP" sz="1100" dirty="0">
                <a:latin typeface="メイリオ" pitchFamily="50" charset="-128"/>
                <a:ea typeface="メイリオ" pitchFamily="50" charset="-128"/>
                <a:cs typeface="メイリオ" pitchFamily="50" charset="-128"/>
              </a:rPr>
              <a:t>P</a:t>
            </a:r>
            <a:r>
              <a:rPr lang="en-US" altLang="ja-JP" sz="1100" dirty="0" smtClean="0">
                <a:latin typeface="メイリオ" pitchFamily="50" charset="-128"/>
                <a:ea typeface="メイリオ" pitchFamily="50" charset="-128"/>
                <a:cs typeface="メイリオ" pitchFamily="50" charset="-128"/>
              </a:rPr>
              <a:t>rofitability</a:t>
            </a:r>
            <a:endParaRPr lang="ja-JP" altLang="en-US" sz="1100" dirty="0">
              <a:latin typeface="メイリオ" pitchFamily="50" charset="-128"/>
              <a:ea typeface="メイリオ" pitchFamily="50" charset="-128"/>
              <a:cs typeface="メイリオ" pitchFamily="50" charset="-128"/>
            </a:endParaRPr>
          </a:p>
        </p:txBody>
      </p:sp>
      <p:sp>
        <p:nvSpPr>
          <p:cNvPr id="43" name="テキスト ボックス 78"/>
          <p:cNvSpPr txBox="1">
            <a:spLocks noChangeArrowheads="1"/>
          </p:cNvSpPr>
          <p:nvPr/>
        </p:nvSpPr>
        <p:spPr bwMode="auto">
          <a:xfrm>
            <a:off x="5068163" y="3499846"/>
            <a:ext cx="42191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eaLnBrk="1" hangingPunct="1"/>
            <a:r>
              <a:rPr lang="en-US" altLang="ja-JP" sz="900" dirty="0" smtClean="0">
                <a:latin typeface="Arial Unicode MS" panose="020B0604020202020204" pitchFamily="50" charset="-128"/>
                <a:ea typeface="Arial Unicode MS" panose="020B0604020202020204" pitchFamily="50" charset="-128"/>
                <a:cs typeface="Arial Unicode MS" panose="020B0604020202020204" pitchFamily="50" charset="-128"/>
              </a:rPr>
              <a:t>High</a:t>
            </a:r>
            <a:endParaRPr lang="ja-JP" altLang="en-US" sz="1400" dirty="0">
              <a:latin typeface="メイリオ" pitchFamily="50" charset="-128"/>
              <a:ea typeface="メイリオ" pitchFamily="50" charset="-128"/>
              <a:cs typeface="メイリオ" pitchFamily="50" charset="-128"/>
            </a:endParaRPr>
          </a:p>
        </p:txBody>
      </p:sp>
      <p:sp>
        <p:nvSpPr>
          <p:cNvPr id="44" name="テキスト ボックス 79"/>
          <p:cNvSpPr txBox="1">
            <a:spLocks noChangeArrowheads="1"/>
          </p:cNvSpPr>
          <p:nvPr/>
        </p:nvSpPr>
        <p:spPr bwMode="auto">
          <a:xfrm>
            <a:off x="5080987" y="5634463"/>
            <a:ext cx="39626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eaLnBrk="1" hangingPunct="1"/>
            <a:r>
              <a:rPr lang="en-US" altLang="ja-JP" sz="900" dirty="0" smtClean="0">
                <a:latin typeface="Arial Unicode MS" panose="020B0604020202020204" pitchFamily="50" charset="-128"/>
                <a:ea typeface="Arial Unicode MS" panose="020B0604020202020204" pitchFamily="50" charset="-128"/>
                <a:cs typeface="Arial Unicode MS" panose="020B0604020202020204" pitchFamily="50" charset="-128"/>
              </a:rPr>
              <a:t>Low</a:t>
            </a:r>
            <a:endParaRPr lang="ja-JP" altLang="en-US" sz="1400" dirty="0">
              <a:latin typeface="メイリオ" pitchFamily="50" charset="-128"/>
              <a:ea typeface="メイリオ" pitchFamily="50" charset="-128"/>
              <a:cs typeface="メイリオ" pitchFamily="50" charset="-128"/>
            </a:endParaRPr>
          </a:p>
        </p:txBody>
      </p:sp>
      <p:cxnSp>
        <p:nvCxnSpPr>
          <p:cNvPr id="45" name="直線矢印コネクタ 44"/>
          <p:cNvCxnSpPr/>
          <p:nvPr/>
        </p:nvCxnSpPr>
        <p:spPr>
          <a:xfrm flipV="1">
            <a:off x="6842927" y="4028506"/>
            <a:ext cx="1173365" cy="936151"/>
          </a:xfrm>
          <a:prstGeom prst="straightConnector1">
            <a:avLst/>
          </a:prstGeom>
          <a:ln>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46" name="角丸四角形 45"/>
          <p:cNvSpPr/>
          <p:nvPr/>
        </p:nvSpPr>
        <p:spPr>
          <a:xfrm>
            <a:off x="7965632" y="5105026"/>
            <a:ext cx="1544593" cy="602344"/>
          </a:xfrm>
          <a:prstGeom prst="roundRect">
            <a:avLst/>
          </a:prstGeom>
          <a:solidFill>
            <a:srgbClr val="FF6600"/>
          </a:solidFill>
        </p:spPr>
        <p:style>
          <a:lnRef idx="0">
            <a:schemeClr val="accent5"/>
          </a:lnRef>
          <a:fillRef idx="3">
            <a:schemeClr val="accent5"/>
          </a:fillRef>
          <a:effectRef idx="3">
            <a:schemeClr val="accent5"/>
          </a:effectRef>
          <a:fontRef idx="minor">
            <a:schemeClr val="lt1"/>
          </a:fontRef>
        </p:style>
        <p:txBody>
          <a:bodyPr anchor="ctr"/>
          <a:lstStyle/>
          <a:p>
            <a:pPr algn="ctr">
              <a:defRPr/>
            </a:pPr>
            <a:r>
              <a:rPr lang="en-US" altLang="ja-JP" sz="900" b="1" dirty="0" smtClean="0">
                <a:latin typeface="メイリオ" pitchFamily="50" charset="-128"/>
                <a:ea typeface="メイリオ" pitchFamily="50" charset="-128"/>
                <a:cs typeface="メイリオ" pitchFamily="50" charset="-128"/>
              </a:rPr>
              <a:t>Location Information Services by Volunteers</a:t>
            </a:r>
            <a:endParaRPr lang="ja-JP" altLang="en-US" sz="900" b="1" dirty="0">
              <a:latin typeface="メイリオ" pitchFamily="50" charset="-128"/>
              <a:ea typeface="メイリオ" pitchFamily="50" charset="-128"/>
              <a:cs typeface="メイリオ" pitchFamily="50" charset="-128"/>
            </a:endParaRPr>
          </a:p>
        </p:txBody>
      </p:sp>
      <p:sp>
        <p:nvSpPr>
          <p:cNvPr id="47" name="テキスト ボックス 82"/>
          <p:cNvSpPr txBox="1">
            <a:spLocks noChangeArrowheads="1"/>
          </p:cNvSpPr>
          <p:nvPr/>
        </p:nvSpPr>
        <p:spPr bwMode="auto">
          <a:xfrm rot="19447197">
            <a:off x="6902334" y="4263957"/>
            <a:ext cx="1034257"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eaLnBrk="1" hangingPunct="1"/>
            <a:r>
              <a:rPr lang="en-US" altLang="ja-JP" sz="1100" dirty="0" smtClean="0">
                <a:latin typeface="メイリオ" pitchFamily="50" charset="-128"/>
                <a:ea typeface="メイリオ" pitchFamily="50" charset="-128"/>
                <a:cs typeface="メイリオ" pitchFamily="50" charset="-128"/>
              </a:rPr>
              <a:t>Normal Path</a:t>
            </a:r>
            <a:endParaRPr lang="ja-JP" altLang="en-US" sz="1400" dirty="0">
              <a:latin typeface="メイリオ" pitchFamily="50" charset="-128"/>
              <a:ea typeface="メイリオ" pitchFamily="50" charset="-128"/>
              <a:cs typeface="メイリオ" pitchFamily="50" charset="-128"/>
            </a:endParaRPr>
          </a:p>
        </p:txBody>
      </p:sp>
      <p:cxnSp>
        <p:nvCxnSpPr>
          <p:cNvPr id="48" name="直線矢印コネクタ 47"/>
          <p:cNvCxnSpPr/>
          <p:nvPr/>
        </p:nvCxnSpPr>
        <p:spPr>
          <a:xfrm>
            <a:off x="7024385" y="5534918"/>
            <a:ext cx="796363"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9" name="テキスト ボックス 84"/>
          <p:cNvSpPr txBox="1">
            <a:spLocks noChangeArrowheads="1"/>
          </p:cNvSpPr>
          <p:nvPr/>
        </p:nvSpPr>
        <p:spPr bwMode="auto">
          <a:xfrm>
            <a:off x="7169173" y="5045662"/>
            <a:ext cx="6571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algn="ctr" eaLnBrk="1" hangingPunct="1"/>
            <a:r>
              <a:rPr lang="en-US" altLang="ja-JP" sz="1200" dirty="0" err="1" smtClean="0">
                <a:latin typeface="メイリオ" pitchFamily="50" charset="-128"/>
                <a:ea typeface="メイリオ" pitchFamily="50" charset="-128"/>
                <a:cs typeface="メイリオ" pitchFamily="50" charset="-128"/>
              </a:rPr>
              <a:t>Lisra’s</a:t>
            </a:r>
            <a:endParaRPr lang="en-US" altLang="ja-JP" sz="1200" dirty="0" smtClean="0">
              <a:latin typeface="メイリオ" pitchFamily="50" charset="-128"/>
              <a:ea typeface="メイリオ" pitchFamily="50" charset="-128"/>
              <a:cs typeface="メイリオ" pitchFamily="50" charset="-128"/>
            </a:endParaRPr>
          </a:p>
          <a:p>
            <a:pPr algn="ctr" eaLnBrk="1" hangingPunct="1"/>
            <a:r>
              <a:rPr lang="en-US" altLang="ja-JP" sz="1200" dirty="0" smtClean="0">
                <a:latin typeface="メイリオ" pitchFamily="50" charset="-128"/>
                <a:ea typeface="メイリオ" pitchFamily="50" charset="-128"/>
                <a:cs typeface="メイリオ" pitchFamily="50" charset="-128"/>
              </a:rPr>
              <a:t>Target</a:t>
            </a:r>
            <a:endParaRPr lang="en-US" altLang="ja-JP" sz="1200" dirty="0">
              <a:latin typeface="メイリオ" pitchFamily="50" charset="-128"/>
              <a:ea typeface="メイリオ" pitchFamily="50" charset="-128"/>
              <a:cs typeface="メイリオ" pitchFamily="50" charset="-128"/>
            </a:endParaRPr>
          </a:p>
        </p:txBody>
      </p:sp>
      <p:cxnSp>
        <p:nvCxnSpPr>
          <p:cNvPr id="50" name="直線矢印コネクタ 49"/>
          <p:cNvCxnSpPr/>
          <p:nvPr/>
        </p:nvCxnSpPr>
        <p:spPr>
          <a:xfrm flipV="1">
            <a:off x="8703950" y="4196664"/>
            <a:ext cx="0" cy="84899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1" name="テキスト ボックス 86"/>
          <p:cNvSpPr txBox="1">
            <a:spLocks noChangeArrowheads="1"/>
          </p:cNvSpPr>
          <p:nvPr/>
        </p:nvSpPr>
        <p:spPr bwMode="auto">
          <a:xfrm>
            <a:off x="8679448" y="4087002"/>
            <a:ext cx="553998" cy="1040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square">
            <a:spAutoFit/>
          </a:bodyP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eaLnBrk="1" hangingPunct="1"/>
            <a:r>
              <a:rPr lang="en-US" altLang="ja-JP" sz="800" dirty="0" smtClean="0">
                <a:latin typeface="メイリオ" pitchFamily="50" charset="-128"/>
                <a:ea typeface="メイリオ" pitchFamily="50" charset="-128"/>
                <a:cs typeface="メイリオ" pitchFamily="50" charset="-128"/>
              </a:rPr>
              <a:t>If feasibility is high,</a:t>
            </a:r>
          </a:p>
          <a:p>
            <a:pPr eaLnBrk="1" hangingPunct="1"/>
            <a:r>
              <a:rPr lang="en-US" altLang="ja-JP" sz="800" dirty="0">
                <a:latin typeface="メイリオ" pitchFamily="50" charset="-128"/>
                <a:ea typeface="メイリオ" pitchFamily="50" charset="-128"/>
                <a:cs typeface="メイリオ" pitchFamily="50" charset="-128"/>
              </a:rPr>
              <a:t>c</a:t>
            </a:r>
            <a:r>
              <a:rPr lang="en-US" altLang="ja-JP" sz="800" dirty="0" smtClean="0">
                <a:latin typeface="メイリオ" pitchFamily="50" charset="-128"/>
                <a:ea typeface="メイリオ" pitchFamily="50" charset="-128"/>
                <a:cs typeface="メイリオ" pitchFamily="50" charset="-128"/>
              </a:rPr>
              <a:t>ommercialization</a:t>
            </a:r>
          </a:p>
          <a:p>
            <a:pPr eaLnBrk="1" hangingPunct="1"/>
            <a:r>
              <a:rPr lang="en-US" altLang="ja-JP" sz="800" dirty="0">
                <a:latin typeface="メイリオ" pitchFamily="50" charset="-128"/>
                <a:ea typeface="メイリオ" pitchFamily="50" charset="-128"/>
                <a:cs typeface="メイリオ" pitchFamily="50" charset="-128"/>
              </a:rPr>
              <a:t>w</a:t>
            </a:r>
            <a:r>
              <a:rPr lang="en-US" altLang="ja-JP" sz="800" dirty="0" smtClean="0">
                <a:latin typeface="メイリオ" pitchFamily="50" charset="-128"/>
                <a:ea typeface="メイリオ" pitchFamily="50" charset="-128"/>
                <a:cs typeface="メイリオ" pitchFamily="50" charset="-128"/>
              </a:rPr>
              <a:t>ill be possible. </a:t>
            </a:r>
            <a:endParaRPr lang="ja-JP" altLang="en-US" sz="800" dirty="0">
              <a:latin typeface="メイリオ" pitchFamily="50" charset="-128"/>
              <a:ea typeface="メイリオ" pitchFamily="50" charset="-128"/>
              <a:cs typeface="メイリオ" pitchFamily="50" charset="-128"/>
            </a:endParaRPr>
          </a:p>
        </p:txBody>
      </p:sp>
      <p:sp>
        <p:nvSpPr>
          <p:cNvPr id="52" name="角丸四角形 51"/>
          <p:cNvSpPr/>
          <p:nvPr/>
        </p:nvSpPr>
        <p:spPr>
          <a:xfrm>
            <a:off x="5666755" y="3499846"/>
            <a:ext cx="1248646" cy="603977"/>
          </a:xfrm>
          <a:prstGeom prst="roundRect">
            <a:avLst/>
          </a:prstGeom>
          <a:solidFill>
            <a:srgbClr val="CCECFF"/>
          </a:solidFill>
        </p:spPr>
        <p:style>
          <a:lnRef idx="1">
            <a:schemeClr val="dk1"/>
          </a:lnRef>
          <a:fillRef idx="2">
            <a:schemeClr val="dk1"/>
          </a:fillRef>
          <a:effectRef idx="1">
            <a:schemeClr val="dk1"/>
          </a:effectRef>
          <a:fontRef idx="minor">
            <a:schemeClr val="dk1"/>
          </a:fontRef>
        </p:style>
        <p:txBody>
          <a:bodyPr anchor="ctr"/>
          <a:lstStyle/>
          <a:p>
            <a:pPr algn="ctr">
              <a:defRPr/>
            </a:pPr>
            <a:r>
              <a:rPr lang="en-US" altLang="ja-JP" sz="1000" b="1" dirty="0" smtClean="0">
                <a:latin typeface="メイリオ" pitchFamily="50" charset="-128"/>
                <a:ea typeface="メイリオ" pitchFamily="50" charset="-128"/>
                <a:cs typeface="メイリオ" pitchFamily="50" charset="-128"/>
              </a:rPr>
              <a:t>Niche</a:t>
            </a:r>
            <a:endParaRPr lang="en-US" altLang="ja-JP" sz="1000" b="1" dirty="0">
              <a:latin typeface="メイリオ" pitchFamily="50" charset="-128"/>
              <a:ea typeface="メイリオ" pitchFamily="50" charset="-128"/>
              <a:cs typeface="メイリオ" pitchFamily="50" charset="-128"/>
            </a:endParaRPr>
          </a:p>
          <a:p>
            <a:pPr algn="ctr">
              <a:defRPr/>
            </a:pPr>
            <a:r>
              <a:rPr lang="en-US" altLang="ja-JP" sz="1000" b="1" dirty="0" smtClean="0">
                <a:latin typeface="メイリオ" pitchFamily="50" charset="-128"/>
                <a:ea typeface="メイリオ" pitchFamily="50" charset="-128"/>
                <a:cs typeface="メイリオ" pitchFamily="50" charset="-128"/>
              </a:rPr>
              <a:t>Location Information</a:t>
            </a:r>
            <a:endParaRPr lang="en-US" altLang="ja-JP" sz="1000" b="1" dirty="0">
              <a:latin typeface="メイリオ" pitchFamily="50" charset="-128"/>
              <a:ea typeface="メイリオ" pitchFamily="50" charset="-128"/>
              <a:cs typeface="メイリオ" pitchFamily="50" charset="-128"/>
            </a:endParaRPr>
          </a:p>
          <a:p>
            <a:pPr algn="ctr">
              <a:defRPr/>
            </a:pPr>
            <a:r>
              <a:rPr lang="en-US" altLang="ja-JP" sz="1000" b="1" dirty="0" smtClean="0">
                <a:latin typeface="メイリオ" pitchFamily="50" charset="-128"/>
                <a:ea typeface="メイリオ" pitchFamily="50" charset="-128"/>
                <a:cs typeface="メイリオ" pitchFamily="50" charset="-128"/>
              </a:rPr>
              <a:t>Services</a:t>
            </a:r>
            <a:endParaRPr lang="ja-JP" altLang="en-US" sz="1000" b="1" dirty="0">
              <a:latin typeface="メイリオ" pitchFamily="50" charset="-128"/>
              <a:ea typeface="メイリオ" pitchFamily="50" charset="-128"/>
              <a:cs typeface="メイリオ" pitchFamily="50" charset="-128"/>
            </a:endParaRPr>
          </a:p>
        </p:txBody>
      </p:sp>
      <p:sp>
        <p:nvSpPr>
          <p:cNvPr id="53" name="テキスト ボックス 88"/>
          <p:cNvSpPr txBox="1">
            <a:spLocks noChangeArrowheads="1"/>
          </p:cNvSpPr>
          <p:nvPr/>
        </p:nvSpPr>
        <p:spPr bwMode="auto">
          <a:xfrm>
            <a:off x="8537380" y="5693766"/>
            <a:ext cx="45397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eaLnBrk="1" hangingPunct="1"/>
            <a:r>
              <a:rPr lang="en-US" altLang="ja-JP" sz="1000" dirty="0">
                <a:latin typeface="メイリオ" pitchFamily="50" charset="-128"/>
                <a:ea typeface="メイリオ" pitchFamily="50" charset="-128"/>
                <a:cs typeface="メイリオ" pitchFamily="50" charset="-128"/>
              </a:rPr>
              <a:t>NPO</a:t>
            </a:r>
            <a:endParaRPr lang="ja-JP" altLang="en-US" sz="1000" dirty="0">
              <a:latin typeface="メイリオ" pitchFamily="50" charset="-128"/>
              <a:ea typeface="メイリオ" pitchFamily="50" charset="-128"/>
              <a:cs typeface="メイリオ" pitchFamily="50" charset="-128"/>
            </a:endParaRPr>
          </a:p>
        </p:txBody>
      </p:sp>
      <p:sp>
        <p:nvSpPr>
          <p:cNvPr id="54" name="テキスト ボックス 89"/>
          <p:cNvSpPr txBox="1">
            <a:spLocks noChangeArrowheads="1"/>
          </p:cNvSpPr>
          <p:nvPr/>
        </p:nvSpPr>
        <p:spPr bwMode="auto">
          <a:xfrm>
            <a:off x="5533627" y="5704357"/>
            <a:ext cx="143500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eaLnBrk="1" hangingPunct="1"/>
            <a:r>
              <a:rPr lang="en-US" altLang="ja-JP" sz="1000" dirty="0" smtClean="0">
                <a:latin typeface="メイリオ" pitchFamily="50" charset="-128"/>
                <a:ea typeface="メイリオ" pitchFamily="50" charset="-128"/>
                <a:cs typeface="メイリオ" pitchFamily="50" charset="-128"/>
              </a:rPr>
              <a:t>Research Institution</a:t>
            </a:r>
            <a:endParaRPr lang="ja-JP" altLang="en-US" sz="1200" dirty="0">
              <a:latin typeface="メイリオ" pitchFamily="50" charset="-128"/>
              <a:ea typeface="メイリオ" pitchFamily="50" charset="-128"/>
              <a:cs typeface="メイリオ" pitchFamily="50" charset="-128"/>
            </a:endParaRPr>
          </a:p>
        </p:txBody>
      </p:sp>
      <p:sp>
        <p:nvSpPr>
          <p:cNvPr id="55" name="テキスト ボックス 90"/>
          <p:cNvSpPr txBox="1">
            <a:spLocks noChangeArrowheads="1"/>
          </p:cNvSpPr>
          <p:nvPr/>
        </p:nvSpPr>
        <p:spPr bwMode="auto">
          <a:xfrm>
            <a:off x="7852702" y="3252041"/>
            <a:ext cx="167385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eaLnBrk="1" hangingPunct="1"/>
            <a:r>
              <a:rPr lang="en-US" altLang="ja-JP" sz="1000" dirty="0" smtClean="0">
                <a:latin typeface="Arial Unicode MS" panose="020B0604020202020204" pitchFamily="50" charset="-128"/>
                <a:ea typeface="Arial Unicode MS" panose="020B0604020202020204" pitchFamily="50" charset="-128"/>
                <a:cs typeface="Arial Unicode MS" panose="020B0604020202020204" pitchFamily="50" charset="-128"/>
              </a:rPr>
              <a:t>Private </a:t>
            </a:r>
            <a:r>
              <a:rPr lang="en-US" altLang="ja-JP" sz="1000" dirty="0">
                <a:latin typeface="Arial Unicode MS" panose="020B0604020202020204" pitchFamily="50" charset="-128"/>
                <a:ea typeface="Arial Unicode MS" panose="020B0604020202020204" pitchFamily="50" charset="-128"/>
                <a:cs typeface="Arial Unicode MS" panose="020B0604020202020204" pitchFamily="50" charset="-128"/>
              </a:rPr>
              <a:t>Sector </a:t>
            </a:r>
            <a:r>
              <a:rPr lang="en-US" altLang="ja-JP" sz="1000" dirty="0" smtClean="0">
                <a:latin typeface="Arial Unicode MS" panose="020B0604020202020204" pitchFamily="50" charset="-128"/>
                <a:ea typeface="Arial Unicode MS" panose="020B0604020202020204" pitchFamily="50" charset="-128"/>
                <a:cs typeface="Arial Unicode MS" panose="020B0604020202020204" pitchFamily="50" charset="-128"/>
              </a:rPr>
              <a:t>Businesses</a:t>
            </a:r>
            <a:endParaRPr lang="ja-JP" altLang="en-US" sz="1000" dirty="0">
              <a:latin typeface="メイリオ" pitchFamily="50" charset="-128"/>
              <a:ea typeface="メイリオ" pitchFamily="50" charset="-128"/>
              <a:cs typeface="メイリオ" pitchFamily="50" charset="-128"/>
            </a:endParaRPr>
          </a:p>
        </p:txBody>
      </p:sp>
      <p:sp>
        <p:nvSpPr>
          <p:cNvPr id="56" name="テキスト ボックス 91"/>
          <p:cNvSpPr txBox="1">
            <a:spLocks noChangeArrowheads="1"/>
          </p:cNvSpPr>
          <p:nvPr/>
        </p:nvSpPr>
        <p:spPr bwMode="auto">
          <a:xfrm>
            <a:off x="5482676" y="3288048"/>
            <a:ext cx="167385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eaLnBrk="1" hangingPunct="1"/>
            <a:r>
              <a:rPr lang="en-US" altLang="ja-JP" sz="1000" dirty="0" smtClean="0">
                <a:latin typeface="Arial Unicode MS" panose="020B0604020202020204" pitchFamily="50" charset="-128"/>
                <a:ea typeface="Arial Unicode MS" panose="020B0604020202020204" pitchFamily="50" charset="-128"/>
                <a:cs typeface="Arial Unicode MS" panose="020B0604020202020204" pitchFamily="50" charset="-128"/>
              </a:rPr>
              <a:t>Private Sector Businesses</a:t>
            </a:r>
            <a:endParaRPr lang="ja-JP" altLang="en-US" sz="1000" dirty="0">
              <a:latin typeface="メイリオ" pitchFamily="50" charset="-128"/>
              <a:ea typeface="メイリオ" pitchFamily="50" charset="-128"/>
              <a:cs typeface="メイリオ" pitchFamily="50" charset="-128"/>
            </a:endParaRPr>
          </a:p>
        </p:txBody>
      </p:sp>
      <p:sp>
        <p:nvSpPr>
          <p:cNvPr id="57" name="テキスト ボックス 90"/>
          <p:cNvSpPr txBox="1">
            <a:spLocks noChangeArrowheads="1"/>
          </p:cNvSpPr>
          <p:nvPr/>
        </p:nvSpPr>
        <p:spPr bwMode="auto">
          <a:xfrm>
            <a:off x="3248744" y="5101301"/>
            <a:ext cx="1632248"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algn="ctr" eaLnBrk="1" hangingPunct="1"/>
            <a:r>
              <a:rPr lang="en-US" altLang="ja-JP" sz="1200" dirty="0" smtClean="0">
                <a:latin typeface="メイリオ" pitchFamily="50" charset="-128"/>
                <a:ea typeface="メイリオ" pitchFamily="50" charset="-128"/>
                <a:cs typeface="メイリオ" pitchFamily="50" charset="-128"/>
              </a:rPr>
              <a:t>Good quality service provision invites more volunteers to participate in the system.</a:t>
            </a:r>
          </a:p>
          <a:p>
            <a:pPr algn="ctr" eaLnBrk="1" hangingPunct="1"/>
            <a:endParaRPr lang="en-US" altLang="ja-JP" sz="1200" dirty="0" smtClean="0">
              <a:latin typeface="メイリオ" pitchFamily="50" charset="-128"/>
              <a:ea typeface="メイリオ" pitchFamily="50" charset="-128"/>
              <a:cs typeface="メイリオ" pitchFamily="50" charset="-128"/>
            </a:endParaRPr>
          </a:p>
        </p:txBody>
      </p:sp>
      <p:sp>
        <p:nvSpPr>
          <p:cNvPr id="2" name="正方形/長方形 1"/>
          <p:cNvSpPr/>
          <p:nvPr/>
        </p:nvSpPr>
        <p:spPr bwMode="auto">
          <a:xfrm>
            <a:off x="8483679" y="260648"/>
            <a:ext cx="1026546" cy="432048"/>
          </a:xfrm>
          <a:prstGeom prst="rect">
            <a:avLst/>
          </a:prstGeom>
          <a:solidFill>
            <a:schemeClr val="accent5">
              <a:lumMod val="50000"/>
            </a:schemeClr>
          </a:solid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1" fontAlgn="b" latinLnBrk="0" hangingPunct="1">
              <a:lnSpc>
                <a:spcPct val="100000"/>
              </a:lnSpc>
              <a:spcBef>
                <a:spcPct val="0"/>
              </a:spcBef>
              <a:spcAft>
                <a:spcPct val="0"/>
              </a:spcAft>
              <a:buClrTx/>
              <a:buSzTx/>
              <a:buFont typeface="Wingdings" pitchFamily="2" charset="2"/>
              <a:buNone/>
              <a:tabLst/>
            </a:pPr>
            <a:r>
              <a:rPr lang="en-US" altLang="ja-JP" sz="1800" dirty="0" smtClean="0">
                <a:solidFill>
                  <a:schemeClr val="bg1"/>
                </a:solidFill>
                <a:latin typeface="Arial Unicode MS" panose="020B0604020202020204" pitchFamily="50" charset="-128"/>
                <a:ea typeface="Arial Unicode MS" panose="020B0604020202020204" pitchFamily="50" charset="-128"/>
                <a:cs typeface="Arial Unicode MS" panose="020B0604020202020204" pitchFamily="50" charset="-128"/>
              </a:rPr>
              <a:t>Example</a:t>
            </a:r>
            <a:endParaRPr kumimoji="1" lang="ja-JP" altLang="en-US" sz="1800" b="0" i="0" u="none" strike="noStrike" cap="none" normalizeH="0" baseline="0" dirty="0" smtClean="0">
              <a:ln>
                <a:noFill/>
              </a:ln>
              <a:solidFill>
                <a:schemeClr val="bg1"/>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p:txBody>
      </p:sp>
    </p:spTree>
    <p:extLst>
      <p:ext uri="{BB962C8B-B14F-4D97-AF65-F5344CB8AC3E}">
        <p14:creationId xmlns:p14="http://schemas.microsoft.com/office/powerpoint/2010/main" val="34179198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番号プレースホルダ 3"/>
          <p:cNvSpPr>
            <a:spLocks noGrp="1"/>
          </p:cNvSpPr>
          <p:nvPr>
            <p:ph type="sldNum" sz="quarter" idx="10"/>
          </p:nvPr>
        </p:nvSpPr>
        <p:spPr>
          <a:noFill/>
        </p:spPr>
        <p:txBody>
          <a:bodyPr/>
          <a:lstStyle/>
          <a:p>
            <a:fld id="{8ABFD52D-8C4E-425A-8869-B25C0324DEF9}" type="slidenum">
              <a:rPr lang="en-US" altLang="ja-JP"/>
              <a:pPr/>
              <a:t>11</a:t>
            </a:fld>
            <a:endParaRPr lang="en-US" altLang="ja-JP"/>
          </a:p>
        </p:txBody>
      </p:sp>
      <p:sp>
        <p:nvSpPr>
          <p:cNvPr id="8196" name="Rectangle 2"/>
          <p:cNvSpPr>
            <a:spLocks noGrp="1" noChangeArrowheads="1"/>
          </p:cNvSpPr>
          <p:nvPr>
            <p:ph type="title"/>
          </p:nvPr>
        </p:nvSpPr>
        <p:spPr>
          <a:xfrm>
            <a:off x="391899" y="295522"/>
            <a:ext cx="9051925" cy="482600"/>
          </a:xfrm>
        </p:spPr>
        <p:txBody>
          <a:bodyPr/>
          <a:lstStyle/>
          <a:p>
            <a:r>
              <a:rPr lang="en-US" altLang="ja-JP" sz="2000" dirty="0" smtClean="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Reference 2. Introduction </a:t>
            </a:r>
            <a:r>
              <a:rPr lang="en-US" altLang="ja-JP" sz="2000" dirty="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of Good Practices as Useful Reference </a:t>
            </a:r>
            <a:br>
              <a:rPr lang="en-US" altLang="ja-JP" sz="2000" dirty="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br>
            <a:r>
              <a:rPr lang="en-US" altLang="ja-JP" sz="2000" dirty="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                       (Information Provision by Members, etc.)</a:t>
            </a:r>
            <a:endParaRPr lang="ja-JP" altLang="en-US" sz="2000" b="0" dirty="0" smtClean="0">
              <a:solidFill>
                <a:srgbClr val="000000"/>
              </a:solidFill>
              <a:latin typeface="HGP創英角ｺﾞｼｯｸUB" pitchFamily="50" charset="-128"/>
              <a:ea typeface="HGP創英角ｺﾞｼｯｸUB" pitchFamily="50" charset="-128"/>
            </a:endParaRPr>
          </a:p>
        </p:txBody>
      </p:sp>
      <p:sp>
        <p:nvSpPr>
          <p:cNvPr id="115" name="角丸四角形 114"/>
          <p:cNvSpPr/>
          <p:nvPr/>
        </p:nvSpPr>
        <p:spPr>
          <a:xfrm>
            <a:off x="5357754" y="1216142"/>
            <a:ext cx="1200064" cy="737825"/>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sz="1200" dirty="0" smtClean="0">
                <a:effectLst>
                  <a:outerShdw blurRad="38100" dist="38100" dir="2700000" algn="tl">
                    <a:srgbClr val="000000">
                      <a:alpha val="43137"/>
                    </a:srgbClr>
                  </a:outerShdw>
                </a:effectLst>
                <a:latin typeface="Arial Unicode MS" panose="020B0604020202020204" pitchFamily="50" charset="-128"/>
                <a:ea typeface="Arial Unicode MS" panose="020B0604020202020204" pitchFamily="50" charset="-128"/>
                <a:cs typeface="Arial Unicode MS" panose="020B0604020202020204" pitchFamily="50" charset="-128"/>
              </a:rPr>
              <a:t>Merits of Incorporation</a:t>
            </a:r>
            <a:endParaRPr kumimoji="1" lang="en-US" altLang="ja-JP" sz="1200" dirty="0" smtClean="0">
              <a:effectLst>
                <a:outerShdw blurRad="38100" dist="38100" dir="2700000" algn="tl">
                  <a:srgbClr val="000000">
                    <a:alpha val="43137"/>
                  </a:srgbClr>
                </a:outerShdw>
              </a:effectLst>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116" name="角丸四角形 115"/>
          <p:cNvSpPr/>
          <p:nvPr/>
        </p:nvSpPr>
        <p:spPr>
          <a:xfrm>
            <a:off x="356173" y="1085530"/>
            <a:ext cx="4678822" cy="444099"/>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altLang="ja-JP" sz="1600" dirty="0" smtClean="0">
                <a:effectLst>
                  <a:outerShdw blurRad="38100" dist="38100" dir="2700000" algn="tl">
                    <a:srgbClr val="000000">
                      <a:alpha val="43137"/>
                    </a:srgbClr>
                  </a:outerShdw>
                </a:effectLst>
                <a:latin typeface="Arial Unicode MS" panose="020B0604020202020204" pitchFamily="50" charset="-128"/>
                <a:ea typeface="Arial Unicode MS" panose="020B0604020202020204" pitchFamily="50" charset="-128"/>
                <a:cs typeface="Arial Unicode MS" panose="020B0604020202020204" pitchFamily="50" charset="-128"/>
              </a:rPr>
              <a:t>Establishment of Non-Profit Organization </a:t>
            </a:r>
          </a:p>
          <a:p>
            <a:pPr algn="ctr"/>
            <a:r>
              <a:rPr lang="en-US" altLang="ja-JP" sz="1600" dirty="0" smtClean="0">
                <a:effectLst>
                  <a:outerShdw blurRad="38100" dist="38100" dir="2700000" algn="tl">
                    <a:srgbClr val="000000">
                      <a:alpha val="43137"/>
                    </a:srgbClr>
                  </a:outerShdw>
                </a:effectLst>
                <a:latin typeface="Arial Unicode MS" panose="020B0604020202020204" pitchFamily="50" charset="-128"/>
                <a:ea typeface="Arial Unicode MS" panose="020B0604020202020204" pitchFamily="50" charset="-128"/>
                <a:cs typeface="Arial Unicode MS" panose="020B0604020202020204" pitchFamily="50" charset="-128"/>
              </a:rPr>
              <a:t>as New Public Goods</a:t>
            </a:r>
            <a:endParaRPr kumimoji="1" lang="ja-JP" altLang="en-US" sz="1600" dirty="0">
              <a:effectLst>
                <a:outerShdw blurRad="38100" dist="38100" dir="2700000" algn="tl">
                  <a:srgbClr val="000000">
                    <a:alpha val="43137"/>
                  </a:srgbClr>
                </a:outerShdw>
              </a:effectLst>
            </a:endParaRPr>
          </a:p>
        </p:txBody>
      </p:sp>
      <p:sp>
        <p:nvSpPr>
          <p:cNvPr id="120" name="正方形/長方形 119"/>
          <p:cNvSpPr/>
          <p:nvPr/>
        </p:nvSpPr>
        <p:spPr>
          <a:xfrm>
            <a:off x="342250" y="1775718"/>
            <a:ext cx="5025194" cy="1384995"/>
          </a:xfrm>
          <a:prstGeom prst="rect">
            <a:avLst/>
          </a:prstGeom>
        </p:spPr>
        <p:txBody>
          <a:bodyPr wrap="square">
            <a:spAutoFit/>
          </a:bodyPr>
          <a:lstStyle/>
          <a:p>
            <a:pPr algn="l"/>
            <a:r>
              <a:rPr lang="en-US" altLang="ja-JP" dirty="0" smtClean="0">
                <a:latin typeface="Arial Unicode MS" panose="020B0604020202020204" pitchFamily="50" charset="-128"/>
                <a:ea typeface="Arial Unicode MS" panose="020B0604020202020204" pitchFamily="50" charset="-128"/>
                <a:cs typeface="Arial Unicode MS" panose="020B0604020202020204" pitchFamily="50" charset="-128"/>
              </a:rPr>
              <a:t>We established </a:t>
            </a:r>
            <a:r>
              <a:rPr lang="en-US" altLang="ja-JP" dirty="0">
                <a:latin typeface="Arial Unicode MS" panose="020B0604020202020204" pitchFamily="50" charset="-128"/>
                <a:ea typeface="Arial Unicode MS" panose="020B0604020202020204" pitchFamily="50" charset="-128"/>
                <a:cs typeface="Arial Unicode MS" panose="020B0604020202020204" pitchFamily="50" charset="-128"/>
              </a:rPr>
              <a:t>a specified non-profit </a:t>
            </a:r>
            <a:r>
              <a:rPr lang="en-US" altLang="ja-JP" dirty="0" smtClean="0">
                <a:latin typeface="Arial Unicode MS" panose="020B0604020202020204" pitchFamily="50" charset="-128"/>
                <a:ea typeface="Arial Unicode MS" panose="020B0604020202020204" pitchFamily="50" charset="-128"/>
                <a:cs typeface="Arial Unicode MS" panose="020B0604020202020204" pitchFamily="50" charset="-128"/>
              </a:rPr>
              <a:t>organization, </a:t>
            </a:r>
            <a:r>
              <a:rPr lang="en-US" altLang="ja-JP" b="1" dirty="0" smtClean="0">
                <a:latin typeface="Arial Unicode MS" panose="020B0604020202020204" pitchFamily="50" charset="-128"/>
                <a:ea typeface="Arial Unicode MS" panose="020B0604020202020204" pitchFamily="50" charset="-128"/>
                <a:cs typeface="Arial Unicode MS" panose="020B0604020202020204" pitchFamily="50" charset="-128"/>
              </a:rPr>
              <a:t>Location Information Service Research Agency</a:t>
            </a:r>
            <a:r>
              <a:rPr lang="en-US" altLang="ja-JP" dirty="0" smtClean="0">
                <a:latin typeface="Arial Unicode MS" panose="020B0604020202020204" pitchFamily="50" charset="-128"/>
                <a:ea typeface="Arial Unicode MS" panose="020B0604020202020204" pitchFamily="50" charset="-128"/>
                <a:cs typeface="Arial Unicode MS" panose="020B0604020202020204" pitchFamily="50" charset="-128"/>
              </a:rPr>
              <a:t>, in September 2012, for implementation of businesses that are difficult both for private businesses and local authorities. The businesses are to be implemented by </a:t>
            </a:r>
            <a:r>
              <a:rPr lang="en-US" altLang="ja-JP" b="1" dirty="0" smtClean="0">
                <a:solidFill>
                  <a:srgbClr val="FF0000"/>
                </a:solidFill>
                <a:latin typeface="Arial Unicode MS" panose="020B0604020202020204" pitchFamily="50" charset="-128"/>
                <a:ea typeface="Arial Unicode MS" panose="020B0604020202020204" pitchFamily="50" charset="-128"/>
                <a:cs typeface="Arial Unicode MS" panose="020B0604020202020204" pitchFamily="50" charset="-128"/>
              </a:rPr>
              <a:t>Geospatial Information Volunteers</a:t>
            </a:r>
            <a:r>
              <a:rPr lang="en-US" altLang="ja-JP" dirty="0" smtClean="0">
                <a:solidFill>
                  <a:srgbClr val="7030A0"/>
                </a:solidFill>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dirty="0" smtClean="0">
                <a:solidFill>
                  <a:schemeClr val="accent4"/>
                </a:solidFill>
                <a:latin typeface="Arial Unicode MS" panose="020B0604020202020204" pitchFamily="50" charset="-128"/>
                <a:ea typeface="Arial Unicode MS" panose="020B0604020202020204" pitchFamily="50" charset="-128"/>
                <a:cs typeface="Arial Unicode MS" panose="020B0604020202020204" pitchFamily="50" charset="-128"/>
              </a:rPr>
              <a:t>to whom </a:t>
            </a:r>
            <a:r>
              <a:rPr lang="en-US" altLang="ja-JP" dirty="0" err="1" smtClean="0">
                <a:solidFill>
                  <a:schemeClr val="accent4"/>
                </a:solidFill>
                <a:latin typeface="Arial Unicode MS" panose="020B0604020202020204" pitchFamily="50" charset="-128"/>
                <a:ea typeface="Arial Unicode MS" panose="020B0604020202020204" pitchFamily="50" charset="-128"/>
                <a:cs typeface="Arial Unicode MS" panose="020B0604020202020204" pitchFamily="50" charset="-128"/>
              </a:rPr>
              <a:t>Lisra</a:t>
            </a:r>
            <a:r>
              <a:rPr lang="en-US" altLang="ja-JP" dirty="0" smtClean="0">
                <a:solidFill>
                  <a:schemeClr val="accent4"/>
                </a:solidFill>
                <a:latin typeface="Arial Unicode MS" panose="020B0604020202020204" pitchFamily="50" charset="-128"/>
                <a:ea typeface="Arial Unicode MS" panose="020B0604020202020204" pitchFamily="50" charset="-128"/>
                <a:cs typeface="Arial Unicode MS" panose="020B0604020202020204" pitchFamily="50" charset="-128"/>
              </a:rPr>
              <a:t> would provide support. </a:t>
            </a:r>
            <a:endParaRPr lang="en-US" altLang="ja-JP" dirty="0">
              <a:solidFill>
                <a:srgbClr val="002060"/>
              </a:solidFill>
              <a:latin typeface="メイリオ" pitchFamily="50" charset="-128"/>
              <a:ea typeface="メイリオ" pitchFamily="50" charset="-128"/>
              <a:cs typeface="メイリオ" pitchFamily="50" charset="-128"/>
            </a:endParaRPr>
          </a:p>
        </p:txBody>
      </p:sp>
      <p:sp>
        <p:nvSpPr>
          <p:cNvPr id="159" name="正方形/長方形 158"/>
          <p:cNvSpPr/>
          <p:nvPr/>
        </p:nvSpPr>
        <p:spPr>
          <a:xfrm>
            <a:off x="1612540" y="3723993"/>
            <a:ext cx="7584876" cy="338554"/>
          </a:xfrm>
          <a:prstGeom prst="rect">
            <a:avLst/>
          </a:prstGeom>
        </p:spPr>
        <p:txBody>
          <a:bodyPr wrap="square">
            <a:spAutoFit/>
          </a:bodyPr>
          <a:lstStyle/>
          <a:p>
            <a:endParaRPr lang="en-US" altLang="ja-JP" sz="1600" dirty="0" smtClean="0">
              <a:solidFill>
                <a:schemeClr val="bg2">
                  <a:lumMod val="25000"/>
                </a:schemeClr>
              </a:solidFill>
              <a:latin typeface="メイリオ" pitchFamily="50" charset="-128"/>
              <a:ea typeface="メイリオ" pitchFamily="50" charset="-128"/>
              <a:cs typeface="メイリオ" pitchFamily="50" charset="-128"/>
            </a:endParaRPr>
          </a:p>
        </p:txBody>
      </p:sp>
      <p:sp>
        <p:nvSpPr>
          <p:cNvPr id="160" name="正方形/長方形 159"/>
          <p:cNvSpPr/>
          <p:nvPr/>
        </p:nvSpPr>
        <p:spPr>
          <a:xfrm>
            <a:off x="6627638" y="1125587"/>
            <a:ext cx="3054546" cy="830997"/>
          </a:xfrm>
          <a:prstGeom prst="rect">
            <a:avLst/>
          </a:prstGeom>
        </p:spPr>
        <p:txBody>
          <a:bodyPr wrap="square">
            <a:spAutoFit/>
          </a:bodyPr>
          <a:lstStyle/>
          <a:p>
            <a:pPr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200" b="1" dirty="0" smtClean="0">
                <a:solidFill>
                  <a:srgbClr val="FF0000"/>
                </a:solidFill>
                <a:latin typeface="Arial Unicode MS" panose="020B0604020202020204" pitchFamily="50" charset="-128"/>
                <a:ea typeface="Arial Unicode MS" panose="020B0604020202020204" pitchFamily="50" charset="-128"/>
                <a:cs typeface="Arial Unicode MS" panose="020B0604020202020204" pitchFamily="50" charset="-128"/>
              </a:rPr>
              <a:t>Ownership</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 of Collected </a:t>
            </a:r>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D</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ata</a:t>
            </a:r>
            <a:endParaRPr lang="en-US" altLang="ja-JP" sz="1200" b="1" dirty="0" smtClean="0">
              <a:solidFill>
                <a:srgbClr val="FF0000"/>
              </a:solidFill>
              <a:latin typeface="Arial Unicode MS" panose="020B0604020202020204" pitchFamily="50" charset="-128"/>
              <a:ea typeface="Arial Unicode MS" panose="020B0604020202020204" pitchFamily="50" charset="-128"/>
              <a:cs typeface="Arial Unicode MS" panose="020B0604020202020204" pitchFamily="50" charset="-128"/>
            </a:endParaRPr>
          </a:p>
          <a:p>
            <a:pPr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200" b="1" dirty="0" smtClean="0">
                <a:latin typeface="Arial Unicode MS" panose="020B0604020202020204" pitchFamily="50" charset="-128"/>
                <a:ea typeface="Arial Unicode MS" panose="020B0604020202020204" pitchFamily="50" charset="-128"/>
                <a:cs typeface="Arial Unicode MS" panose="020B0604020202020204" pitchFamily="50" charset="-128"/>
              </a:rPr>
              <a:t>Contracts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with other Corporations</a:t>
            </a:r>
            <a:endParaRPr lang="en-US" altLang="ja-JP" sz="1200" b="1"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200" b="1" dirty="0" smtClean="0">
                <a:solidFill>
                  <a:srgbClr val="FF0000"/>
                </a:solidFill>
                <a:latin typeface="Arial Unicode MS" panose="020B0604020202020204" pitchFamily="50" charset="-128"/>
                <a:ea typeface="Arial Unicode MS" panose="020B0604020202020204" pitchFamily="50" charset="-128"/>
                <a:cs typeface="Arial Unicode MS" panose="020B0604020202020204" pitchFamily="50" charset="-128"/>
              </a:rPr>
              <a:t>Consistency &amp; Continuity </a:t>
            </a:r>
            <a:r>
              <a:rPr lang="en-US" altLang="ja-JP" sz="1200" dirty="0" smtClean="0">
                <a:solidFill>
                  <a:srgbClr val="7030A0"/>
                </a:solidFill>
                <a:latin typeface="Arial Unicode MS" panose="020B0604020202020204" pitchFamily="50" charset="-128"/>
                <a:ea typeface="Arial Unicode MS" panose="020B0604020202020204" pitchFamily="50" charset="-128"/>
                <a:cs typeface="Arial Unicode MS" panose="020B0604020202020204" pitchFamily="50" charset="-128"/>
              </a:rPr>
              <a:t>of Business</a:t>
            </a:r>
            <a:endParaRPr lang="en-US" altLang="ja-JP" sz="1200" b="1" dirty="0" smtClean="0">
              <a:solidFill>
                <a:srgbClr val="FF0000"/>
              </a:solidFill>
              <a:latin typeface="Arial Unicode MS" panose="020B0604020202020204" pitchFamily="50" charset="-128"/>
              <a:ea typeface="Arial Unicode MS" panose="020B0604020202020204" pitchFamily="50" charset="-128"/>
              <a:cs typeface="Arial Unicode MS" panose="020B0604020202020204" pitchFamily="50" charset="-128"/>
            </a:endParaRPr>
          </a:p>
          <a:p>
            <a:pPr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200" b="1" dirty="0" smtClean="0">
                <a:solidFill>
                  <a:srgbClr val="FF0000"/>
                </a:solidFill>
                <a:latin typeface="Arial Unicode MS" panose="020B0604020202020204" pitchFamily="50" charset="-128"/>
                <a:ea typeface="Arial Unicode MS" panose="020B0604020202020204" pitchFamily="50" charset="-128"/>
                <a:cs typeface="Arial Unicode MS" panose="020B0604020202020204" pitchFamily="50" charset="-128"/>
              </a:rPr>
              <a:t>Public Interest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as a NPO</a:t>
            </a:r>
            <a:endParaRPr lang="en-US" altLang="ja-JP" sz="1200" b="1" dirty="0" smtClean="0">
              <a:solidFill>
                <a:srgbClr val="FF0000"/>
              </a:solidFill>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165" name="正方形/長方形 164"/>
          <p:cNvSpPr/>
          <p:nvPr/>
        </p:nvSpPr>
        <p:spPr>
          <a:xfrm>
            <a:off x="272480" y="3406802"/>
            <a:ext cx="4687416" cy="830997"/>
          </a:xfrm>
          <a:prstGeom prst="rect">
            <a:avLst/>
          </a:prstGeom>
        </p:spPr>
        <p:txBody>
          <a:bodyPr wrap="square">
            <a:spAutoFit/>
          </a:bodyPr>
          <a:lstStyle/>
          <a:p>
            <a:pPr algn="l"/>
            <a:r>
              <a:rPr lang="ja-JP" altLang="en-US" sz="1200" dirty="0" smtClean="0">
                <a:latin typeface="メイリオ" pitchFamily="50" charset="-128"/>
                <a:ea typeface="メイリオ" pitchFamily="50" charset="-128"/>
                <a:cs typeface="メイリオ" pitchFamily="50" charset="-128"/>
              </a:rPr>
              <a:t>・</a:t>
            </a:r>
            <a:r>
              <a:rPr lang="en-US" altLang="ja-JP" sz="1200" b="1" dirty="0" smtClean="0">
                <a:latin typeface="Arial Unicode MS" panose="020B0604020202020204" pitchFamily="50" charset="-128"/>
                <a:ea typeface="Arial Unicode MS" panose="020B0604020202020204" pitchFamily="50" charset="-128"/>
                <a:cs typeface="Arial Unicode MS" panose="020B0604020202020204" pitchFamily="50" charset="-128"/>
              </a:rPr>
              <a:t>Research &amp; Development</a:t>
            </a:r>
            <a:r>
              <a:rPr lang="ja-JP" altLang="en-US" sz="1200" b="1"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of technology and services related to </a:t>
            </a:r>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 </a:t>
            </a:r>
            <a:endPar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algn="l"/>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   location information</a:t>
            </a:r>
            <a:endParaRPr lang="en-US" altLang="ja-JP" sz="1200" b="1" dirty="0">
              <a:latin typeface="メイリオ" pitchFamily="50" charset="-128"/>
              <a:ea typeface="メイリオ" pitchFamily="50" charset="-128"/>
              <a:cs typeface="メイリオ" pitchFamily="50" charset="-128"/>
            </a:endParaRPr>
          </a:p>
          <a:p>
            <a:pPr algn="l"/>
            <a:r>
              <a:rPr lang="ja-JP" altLang="ja-JP" sz="1200" dirty="0" smtClean="0">
                <a:latin typeface="メイリオ" pitchFamily="50" charset="-128"/>
                <a:ea typeface="メイリオ" pitchFamily="50" charset="-128"/>
                <a:cs typeface="メイリオ" pitchFamily="50" charset="-128"/>
              </a:rPr>
              <a:t>・</a:t>
            </a:r>
            <a:r>
              <a:rPr lang="en-US" altLang="ja-JP" sz="1200" b="1" dirty="0" smtClean="0">
                <a:latin typeface="Arial Unicode MS" panose="020B0604020202020204" pitchFamily="50" charset="-128"/>
                <a:ea typeface="Arial Unicode MS" panose="020B0604020202020204" pitchFamily="50" charset="-128"/>
                <a:cs typeface="Arial Unicode MS" panose="020B0604020202020204" pitchFamily="50" charset="-128"/>
              </a:rPr>
              <a:t>Education and Promotion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of technology of location information </a:t>
            </a:r>
            <a:endParaRPr lang="en-US" altLang="ja-JP" sz="1200" b="1" dirty="0">
              <a:latin typeface="メイリオ" pitchFamily="50" charset="-128"/>
              <a:ea typeface="メイリオ" pitchFamily="50" charset="-128"/>
              <a:cs typeface="メイリオ" pitchFamily="50" charset="-128"/>
            </a:endParaRPr>
          </a:p>
          <a:p>
            <a:pPr algn="l"/>
            <a:r>
              <a:rPr lang="ja-JP" altLang="en-US" sz="1200" dirty="0" smtClean="0">
                <a:latin typeface="メイリオ" pitchFamily="50" charset="-128"/>
                <a:ea typeface="メイリオ" pitchFamily="50" charset="-128"/>
                <a:cs typeface="メイリオ" pitchFamily="50" charset="-128"/>
              </a:rPr>
              <a:t>・</a:t>
            </a:r>
            <a:r>
              <a:rPr lang="en-US" altLang="ja-JP" sz="1200" b="1" dirty="0">
                <a:latin typeface="Arial Unicode MS" panose="020B0604020202020204" pitchFamily="50" charset="-128"/>
                <a:ea typeface="Arial Unicode MS" panose="020B0604020202020204" pitchFamily="50" charset="-128"/>
                <a:cs typeface="Arial Unicode MS" panose="020B0604020202020204" pitchFamily="50" charset="-128"/>
              </a:rPr>
              <a:t>S</a:t>
            </a:r>
            <a:r>
              <a:rPr lang="en-US" altLang="ja-JP" sz="1200" b="1" dirty="0" smtClean="0">
                <a:latin typeface="Arial Unicode MS" panose="020B0604020202020204" pitchFamily="50" charset="-128"/>
                <a:ea typeface="Arial Unicode MS" panose="020B0604020202020204" pitchFamily="50" charset="-128"/>
                <a:cs typeface="Arial Unicode MS" panose="020B0604020202020204" pitchFamily="50" charset="-128"/>
              </a:rPr>
              <a:t>upport to volunteers</a:t>
            </a:r>
            <a:r>
              <a:rPr lang="ja-JP" altLang="en-US" sz="1200" b="1"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who register location information</a:t>
            </a:r>
            <a:endParaRPr lang="en-US" altLang="ja-JP" sz="1200" b="1" dirty="0">
              <a:latin typeface="メイリオ" pitchFamily="50" charset="-128"/>
              <a:ea typeface="メイリオ" pitchFamily="50" charset="-128"/>
              <a:cs typeface="メイリオ" pitchFamily="50" charset="-128"/>
            </a:endParaRPr>
          </a:p>
        </p:txBody>
      </p:sp>
      <p:sp>
        <p:nvSpPr>
          <p:cNvPr id="166" name="正方形/長方形 165"/>
          <p:cNvSpPr/>
          <p:nvPr/>
        </p:nvSpPr>
        <p:spPr>
          <a:xfrm>
            <a:off x="175596" y="3159345"/>
            <a:ext cx="2977204" cy="307777"/>
          </a:xfrm>
          <a:prstGeom prst="rect">
            <a:avLst/>
          </a:prstGeom>
        </p:spPr>
        <p:txBody>
          <a:bodyPr wrap="square">
            <a:spAutoFit/>
          </a:bodyPr>
          <a:lstStyle/>
          <a:p>
            <a:pPr algn="ctr"/>
            <a:r>
              <a:rPr lang="en-US" altLang="ja-JP" b="1" dirty="0" smtClean="0">
                <a:latin typeface="Arial Unicode MS" panose="020B0604020202020204" pitchFamily="50" charset="-128"/>
                <a:ea typeface="Arial Unicode MS" panose="020B0604020202020204" pitchFamily="50" charset="-128"/>
                <a:cs typeface="Arial Unicode MS" panose="020B0604020202020204" pitchFamily="50" charset="-128"/>
              </a:rPr>
              <a:t>Objectives of the Corporate Body   </a:t>
            </a:r>
            <a:endParaRPr lang="ja-JP" altLang="en-US" b="1"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167" name="正方形/長方形 166"/>
          <p:cNvSpPr/>
          <p:nvPr/>
        </p:nvSpPr>
        <p:spPr>
          <a:xfrm>
            <a:off x="342250" y="4769355"/>
            <a:ext cx="5075119" cy="1569660"/>
          </a:xfrm>
          <a:prstGeom prst="rect">
            <a:avLst/>
          </a:prstGeom>
        </p:spPr>
        <p:txBody>
          <a:bodyPr wrap="square">
            <a:spAutoFit/>
          </a:bodyPr>
          <a:lstStyle/>
          <a:p>
            <a:pPr algn="l"/>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1. </a:t>
            </a:r>
            <a:r>
              <a:rPr lang="en-US" altLang="ja-JP" sz="1200" b="1" dirty="0">
                <a:latin typeface="Arial Unicode MS" panose="020B0604020202020204" pitchFamily="50" charset="-128"/>
                <a:ea typeface="Arial Unicode MS" panose="020B0604020202020204" pitchFamily="50" charset="-128"/>
                <a:cs typeface="Arial Unicode MS" panose="020B0604020202020204" pitchFamily="50" charset="-128"/>
              </a:rPr>
              <a:t>Provision </a:t>
            </a:r>
            <a:r>
              <a:rPr lang="en-US" altLang="ja-JP" sz="1200" b="1" dirty="0" smtClean="0">
                <a:latin typeface="Arial Unicode MS" panose="020B0604020202020204" pitchFamily="50" charset="-128"/>
                <a:ea typeface="Arial Unicode MS" panose="020B0604020202020204" pitchFamily="50" charset="-128"/>
                <a:cs typeface="Arial Unicode MS" panose="020B0604020202020204" pitchFamily="50" charset="-128"/>
              </a:rPr>
              <a:t>of Information &amp; Services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related to location information </a:t>
            </a:r>
            <a:r>
              <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rPr>
              <a:t/>
            </a:r>
            <a:br>
              <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rPr>
            </a:br>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2.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Organization of symposia and seminars related </a:t>
            </a:r>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to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location information</a:t>
            </a:r>
            <a:r>
              <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rPr>
              <a:t/>
            </a:r>
            <a:br>
              <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rPr>
            </a:br>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3. </a:t>
            </a:r>
            <a:r>
              <a:rPr lang="en-US" altLang="ja-JP" sz="1200" b="1" dirty="0" smtClean="0">
                <a:latin typeface="Arial Unicode MS" panose="020B0604020202020204" pitchFamily="50" charset="-128"/>
                <a:ea typeface="Arial Unicode MS" panose="020B0604020202020204" pitchFamily="50" charset="-128"/>
                <a:cs typeface="Arial Unicode MS" panose="020B0604020202020204" pitchFamily="50" charset="-128"/>
              </a:rPr>
              <a:t>Development &amp; </a:t>
            </a:r>
            <a:r>
              <a:rPr lang="en-US" altLang="ja-JP" sz="1200" b="1" dirty="0" smtClean="0">
                <a:solidFill>
                  <a:srgbClr val="FF0000"/>
                </a:solidFill>
                <a:latin typeface="Arial Unicode MS" panose="020B0604020202020204" pitchFamily="50" charset="-128"/>
                <a:ea typeface="Arial Unicode MS" panose="020B0604020202020204" pitchFamily="50" charset="-128"/>
                <a:cs typeface="Arial Unicode MS" panose="020B0604020202020204" pitchFamily="50" charset="-128"/>
              </a:rPr>
              <a:t>Experiments</a:t>
            </a:r>
            <a:r>
              <a:rPr lang="en-US" altLang="ja-JP" sz="1200" b="1"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solidFill>
                  <a:schemeClr val="accent4"/>
                </a:solidFill>
                <a:latin typeface="Arial Unicode MS" panose="020B0604020202020204" pitchFamily="50" charset="-128"/>
                <a:ea typeface="Arial Unicode MS" panose="020B0604020202020204" pitchFamily="50" charset="-128"/>
                <a:cs typeface="Arial Unicode MS" panose="020B0604020202020204" pitchFamily="50" charset="-128"/>
              </a:rPr>
              <a:t>related</a:t>
            </a:r>
            <a:r>
              <a:rPr lang="en-US" altLang="ja-JP" sz="1200" b="1" dirty="0" smtClean="0">
                <a:solidFill>
                  <a:schemeClr val="accent4"/>
                </a:solidFill>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solidFill>
                  <a:schemeClr val="accent4"/>
                </a:solidFill>
                <a:latin typeface="Arial Unicode MS" panose="020B0604020202020204" pitchFamily="50" charset="-128"/>
                <a:ea typeface="Arial Unicode MS" panose="020B0604020202020204" pitchFamily="50" charset="-128"/>
                <a:cs typeface="Arial Unicode MS" panose="020B0604020202020204" pitchFamily="50" charset="-128"/>
              </a:rPr>
              <a:t>to </a:t>
            </a:r>
            <a:r>
              <a:rPr lang="en-US" altLang="ja-JP" sz="1200" dirty="0">
                <a:solidFill>
                  <a:schemeClr val="accent4"/>
                </a:solidFill>
                <a:latin typeface="Arial Unicode MS" panose="020B0604020202020204" pitchFamily="50" charset="-128"/>
                <a:ea typeface="Arial Unicode MS" panose="020B0604020202020204" pitchFamily="50" charset="-128"/>
                <a:cs typeface="Arial Unicode MS" panose="020B0604020202020204" pitchFamily="50" charset="-128"/>
              </a:rPr>
              <a:t>location i</a:t>
            </a:r>
            <a:r>
              <a:rPr lang="en-US" altLang="ja-JP" sz="1200" dirty="0" smtClean="0">
                <a:solidFill>
                  <a:schemeClr val="accent4"/>
                </a:solidFill>
                <a:latin typeface="Arial Unicode MS" panose="020B0604020202020204" pitchFamily="50" charset="-128"/>
                <a:ea typeface="Arial Unicode MS" panose="020B0604020202020204" pitchFamily="50" charset="-128"/>
                <a:cs typeface="Arial Unicode MS" panose="020B0604020202020204" pitchFamily="50" charset="-128"/>
              </a:rPr>
              <a:t>nformation</a:t>
            </a:r>
            <a:r>
              <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rPr>
              <a:t/>
            </a:r>
            <a:br>
              <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rPr>
            </a:br>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4.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Collection, Provision and </a:t>
            </a:r>
            <a:r>
              <a:rPr lang="en-US" altLang="ja-JP" sz="1200" b="1" dirty="0" smtClean="0">
                <a:solidFill>
                  <a:srgbClr val="FF0000"/>
                </a:solidFill>
                <a:latin typeface="Arial Unicode MS" panose="020B0604020202020204" pitchFamily="50" charset="-128"/>
                <a:ea typeface="Arial Unicode MS" panose="020B0604020202020204" pitchFamily="50" charset="-128"/>
                <a:cs typeface="Arial Unicode MS" panose="020B0604020202020204" pitchFamily="50" charset="-128"/>
              </a:rPr>
              <a:t>Distribution</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 of location information &amp;  </a:t>
            </a:r>
          </a:p>
          <a:p>
            <a:pPr algn="l"/>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   location-reliant information </a:t>
            </a:r>
            <a:r>
              <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rPr>
              <a:t/>
            </a:r>
            <a:br>
              <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rPr>
            </a:br>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5. </a:t>
            </a:r>
            <a:r>
              <a:rPr lang="en-US" altLang="ja-JP" sz="1200" b="1" dirty="0" smtClean="0">
                <a:solidFill>
                  <a:srgbClr val="FF0000"/>
                </a:solidFill>
                <a:latin typeface="Arial Unicode MS" panose="020B0604020202020204" pitchFamily="50" charset="-128"/>
                <a:ea typeface="Arial Unicode MS" panose="020B0604020202020204" pitchFamily="50" charset="-128"/>
                <a:cs typeface="Arial Unicode MS" panose="020B0604020202020204" pitchFamily="50" charset="-128"/>
              </a:rPr>
              <a:t>Support to Volunteers </a:t>
            </a:r>
            <a:r>
              <a:rPr lang="en-US" altLang="ja-JP" sz="1200" dirty="0" smtClean="0">
                <a:solidFill>
                  <a:schemeClr val="accent4"/>
                </a:solidFill>
                <a:latin typeface="Arial Unicode MS" panose="020B0604020202020204" pitchFamily="50" charset="-128"/>
                <a:ea typeface="Arial Unicode MS" panose="020B0604020202020204" pitchFamily="50" charset="-128"/>
                <a:cs typeface="Arial Unicode MS" panose="020B0604020202020204" pitchFamily="50" charset="-128"/>
              </a:rPr>
              <a:t>engaged in location information</a:t>
            </a:r>
            <a:r>
              <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rPr>
              <a:t/>
            </a:r>
            <a:br>
              <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rPr>
            </a:br>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6.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Other activities necessary for achieving the objectives of the </a:t>
            </a:r>
          </a:p>
          <a:p>
            <a:pPr algn="l"/>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   corporate body</a:t>
            </a:r>
            <a:endPar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168" name="正方形/長方形 167"/>
          <p:cNvSpPr/>
          <p:nvPr/>
        </p:nvSpPr>
        <p:spPr>
          <a:xfrm>
            <a:off x="241202" y="4422465"/>
            <a:ext cx="3631678" cy="307777"/>
          </a:xfrm>
          <a:prstGeom prst="rect">
            <a:avLst/>
          </a:prstGeom>
        </p:spPr>
        <p:txBody>
          <a:bodyPr wrap="square">
            <a:spAutoFit/>
          </a:bodyPr>
          <a:lstStyle/>
          <a:p>
            <a:pPr algn="ctr"/>
            <a:r>
              <a:rPr lang="en-US" altLang="ja-JP" b="1" dirty="0" smtClean="0">
                <a:latin typeface="Arial Unicode MS" panose="020B0604020202020204" pitchFamily="50" charset="-128"/>
                <a:ea typeface="Arial Unicode MS" panose="020B0604020202020204" pitchFamily="50" charset="-128"/>
                <a:cs typeface="Arial Unicode MS" panose="020B0604020202020204" pitchFamily="50" charset="-128"/>
              </a:rPr>
              <a:t>Business Contents of the Corporate Body </a:t>
            </a:r>
            <a:endParaRPr lang="ja-JP" altLang="en-US" b="1"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grpSp>
        <p:nvGrpSpPr>
          <p:cNvPr id="59" name="グループ化 167"/>
          <p:cNvGrpSpPr>
            <a:grpSpLocks/>
          </p:cNvGrpSpPr>
          <p:nvPr/>
        </p:nvGrpSpPr>
        <p:grpSpPr bwMode="auto">
          <a:xfrm>
            <a:off x="5570367" y="3011681"/>
            <a:ext cx="3627048" cy="3094381"/>
            <a:chOff x="971296" y="1534284"/>
            <a:chExt cx="6487631" cy="5744268"/>
          </a:xfrm>
        </p:grpSpPr>
        <p:sp>
          <p:nvSpPr>
            <p:cNvPr id="60" name="直方体 59"/>
            <p:cNvSpPr/>
            <p:nvPr/>
          </p:nvSpPr>
          <p:spPr>
            <a:xfrm>
              <a:off x="1221217" y="2269813"/>
              <a:ext cx="1393554" cy="1655900"/>
            </a:xfrm>
            <a:prstGeom prst="cube">
              <a:avLst>
                <a:gd name="adj" fmla="val 15552"/>
              </a:avLst>
            </a:prstGeom>
            <a:solidFill>
              <a:schemeClr val="accent2">
                <a:lumMod val="20000"/>
                <a:lumOff val="80000"/>
              </a:schemeClr>
            </a:solidFill>
          </p:spPr>
          <p:style>
            <a:lnRef idx="1">
              <a:schemeClr val="accent4"/>
            </a:lnRef>
            <a:fillRef idx="2">
              <a:schemeClr val="accent4"/>
            </a:fillRef>
            <a:effectRef idx="1">
              <a:schemeClr val="accent4"/>
            </a:effectRef>
            <a:fontRef idx="minor">
              <a:schemeClr val="dk1"/>
            </a:fontRef>
          </p:style>
          <p:txBody>
            <a:bodyPr anchor="ctr"/>
            <a:lstStyle/>
            <a:p>
              <a:pPr algn="ctr">
                <a:defRPr/>
              </a:pPr>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Public</a:t>
              </a:r>
            </a:p>
            <a:p>
              <a:pPr algn="ctr">
                <a:defRPr/>
              </a:pPr>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Offices</a:t>
              </a:r>
              <a:endParaRPr lang="ja-JP" altLang="en-US" sz="1100"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61" name="角丸四角形 60"/>
            <p:cNvSpPr/>
            <p:nvPr/>
          </p:nvSpPr>
          <p:spPr>
            <a:xfrm>
              <a:off x="3076449" y="4034383"/>
              <a:ext cx="1994068" cy="1008112"/>
            </a:xfrm>
            <a:prstGeom prst="roundRect">
              <a:avLst/>
            </a:prstGeom>
            <a:solidFill>
              <a:srgbClr val="663300"/>
            </a:solidFill>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ja-JP" altLang="en-US" sz="1800" dirty="0">
                <a:latin typeface="メイリオ" pitchFamily="50" charset="-128"/>
                <a:ea typeface="メイリオ" pitchFamily="50" charset="-128"/>
                <a:cs typeface="メイリオ" pitchFamily="50" charset="-128"/>
              </a:endParaRPr>
            </a:p>
          </p:txBody>
        </p:sp>
        <p:sp>
          <p:nvSpPr>
            <p:cNvPr id="62" name="直方体 61"/>
            <p:cNvSpPr/>
            <p:nvPr/>
          </p:nvSpPr>
          <p:spPr>
            <a:xfrm>
              <a:off x="2753357" y="1711427"/>
              <a:ext cx="2128826" cy="1186087"/>
            </a:xfrm>
            <a:prstGeom prst="cube">
              <a:avLst>
                <a:gd name="adj" fmla="val 15552"/>
              </a:avLst>
            </a:prstGeom>
            <a:solidFill>
              <a:srgbClr val="9999FF"/>
            </a:solidFill>
          </p:spPr>
          <p:style>
            <a:lnRef idx="1">
              <a:schemeClr val="accent4"/>
            </a:lnRef>
            <a:fillRef idx="2">
              <a:schemeClr val="accent4"/>
            </a:fillRef>
            <a:effectRef idx="1">
              <a:schemeClr val="accent4"/>
            </a:effectRef>
            <a:fontRef idx="minor">
              <a:schemeClr val="dk1"/>
            </a:fontRef>
          </p:style>
          <p:txBody>
            <a:bodyPr anchor="ctr"/>
            <a:lstStyle/>
            <a:p>
              <a:pPr algn="ctr">
                <a:defRPr/>
              </a:pPr>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Public Transport Facilities</a:t>
              </a:r>
              <a:endParaRPr lang="ja-JP" altLang="en-US" sz="1100"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63" name="角丸四角形 62"/>
            <p:cNvSpPr/>
            <p:nvPr/>
          </p:nvSpPr>
          <p:spPr>
            <a:xfrm>
              <a:off x="5105460" y="1534284"/>
              <a:ext cx="1934690" cy="1220746"/>
            </a:xfrm>
            <a:prstGeom prst="roundRect">
              <a:avLst/>
            </a:prstGeom>
            <a:solidFill>
              <a:srgbClr val="FFCCFF"/>
            </a:solidFill>
          </p:spPr>
          <p:style>
            <a:lnRef idx="1">
              <a:schemeClr val="accent6"/>
            </a:lnRef>
            <a:fillRef idx="2">
              <a:schemeClr val="accent6"/>
            </a:fillRef>
            <a:effectRef idx="1">
              <a:schemeClr val="accent6"/>
            </a:effectRef>
            <a:fontRef idx="minor">
              <a:schemeClr val="dk1"/>
            </a:fontRef>
          </p:style>
          <p:txBody>
            <a:bodyPr anchor="ctr"/>
            <a:lstStyle/>
            <a:p>
              <a:pPr algn="ctr">
                <a:defRPr/>
              </a:pPr>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Private Sector Businesses</a:t>
              </a:r>
              <a:endParaRPr lang="en-US" altLang="ja-JP" sz="1100"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64" name="角丸四角形 63"/>
            <p:cNvSpPr/>
            <p:nvPr/>
          </p:nvSpPr>
          <p:spPr>
            <a:xfrm>
              <a:off x="5717549" y="2997639"/>
              <a:ext cx="1741378" cy="1205342"/>
            </a:xfrm>
            <a:prstGeom prst="roundRect">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Private Sector Businesses</a:t>
              </a:r>
              <a:endParaRPr lang="en-US" altLang="ja-JP" sz="1100"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cxnSp>
          <p:nvCxnSpPr>
            <p:cNvPr id="65" name="直線矢印コネクタ 64"/>
            <p:cNvCxnSpPr/>
            <p:nvPr/>
          </p:nvCxnSpPr>
          <p:spPr>
            <a:xfrm>
              <a:off x="2329902" y="4014283"/>
              <a:ext cx="746822" cy="52372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6" name="直線矢印コネクタ 65"/>
            <p:cNvCxnSpPr/>
            <p:nvPr/>
          </p:nvCxnSpPr>
          <p:spPr>
            <a:xfrm>
              <a:off x="3915936" y="2978384"/>
              <a:ext cx="88540" cy="1016646"/>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7" name="テキスト ボックス 175"/>
            <p:cNvSpPr txBox="1">
              <a:spLocks noChangeArrowheads="1"/>
            </p:cNvSpPr>
            <p:nvPr/>
          </p:nvSpPr>
          <p:spPr bwMode="auto">
            <a:xfrm>
              <a:off x="971296" y="4385349"/>
              <a:ext cx="1973249" cy="485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algn="ctr" eaLnBrk="1" hangingPunct="1"/>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Data Provision</a:t>
              </a:r>
              <a:endParaRPr lang="ja-JP" altLang="en-US" sz="1100"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cxnSp>
          <p:nvCxnSpPr>
            <p:cNvPr id="68" name="直線矢印コネクタ 67"/>
            <p:cNvCxnSpPr/>
            <p:nvPr/>
          </p:nvCxnSpPr>
          <p:spPr>
            <a:xfrm flipV="1">
              <a:off x="2045031" y="5011675"/>
              <a:ext cx="966248" cy="254161"/>
            </a:xfrm>
            <a:prstGeom prst="straightConnector1">
              <a:avLst/>
            </a:prstGeom>
            <a:ln>
              <a:solidFill>
                <a:srgbClr val="A50021"/>
              </a:solidFill>
              <a:tailEnd type="arrow"/>
            </a:ln>
          </p:spPr>
          <p:style>
            <a:lnRef idx="1">
              <a:schemeClr val="accent1"/>
            </a:lnRef>
            <a:fillRef idx="0">
              <a:schemeClr val="accent1"/>
            </a:fillRef>
            <a:effectRef idx="0">
              <a:schemeClr val="accent1"/>
            </a:effectRef>
            <a:fontRef idx="minor">
              <a:schemeClr val="tx1"/>
            </a:fontRef>
          </p:style>
        </p:cxnSp>
        <p:cxnSp>
          <p:nvCxnSpPr>
            <p:cNvPr id="69" name="直線矢印コネクタ 68"/>
            <p:cNvCxnSpPr/>
            <p:nvPr/>
          </p:nvCxnSpPr>
          <p:spPr>
            <a:xfrm flipH="1">
              <a:off x="2429991" y="5138755"/>
              <a:ext cx="646732" cy="666212"/>
            </a:xfrm>
            <a:prstGeom prst="straightConnector1">
              <a:avLst/>
            </a:prstGeom>
            <a:ln>
              <a:solidFill>
                <a:srgbClr val="A50021"/>
              </a:solidFill>
              <a:tailEnd type="arrow"/>
            </a:ln>
          </p:spPr>
          <p:style>
            <a:lnRef idx="1">
              <a:schemeClr val="accent1"/>
            </a:lnRef>
            <a:fillRef idx="0">
              <a:schemeClr val="accent1"/>
            </a:fillRef>
            <a:effectRef idx="0">
              <a:schemeClr val="accent1"/>
            </a:effectRef>
            <a:fontRef idx="minor">
              <a:schemeClr val="tx1"/>
            </a:fontRef>
          </p:style>
        </p:cxnSp>
        <p:cxnSp>
          <p:nvCxnSpPr>
            <p:cNvPr id="70" name="直線矢印コネクタ 69"/>
            <p:cNvCxnSpPr/>
            <p:nvPr/>
          </p:nvCxnSpPr>
          <p:spPr>
            <a:xfrm flipV="1">
              <a:off x="3076724" y="5138755"/>
              <a:ext cx="204027" cy="874162"/>
            </a:xfrm>
            <a:prstGeom prst="straightConnector1">
              <a:avLst/>
            </a:prstGeom>
            <a:ln>
              <a:solidFill>
                <a:srgbClr val="A50021"/>
              </a:solidFill>
              <a:tailEnd type="arrow"/>
            </a:ln>
          </p:spPr>
          <p:style>
            <a:lnRef idx="1">
              <a:schemeClr val="accent1"/>
            </a:lnRef>
            <a:fillRef idx="0">
              <a:schemeClr val="accent1"/>
            </a:fillRef>
            <a:effectRef idx="0">
              <a:schemeClr val="accent1"/>
            </a:effectRef>
            <a:fontRef idx="minor">
              <a:schemeClr val="tx1"/>
            </a:fontRef>
          </p:style>
        </p:cxnSp>
        <p:cxnSp>
          <p:nvCxnSpPr>
            <p:cNvPr id="71" name="直線矢印コネクタ 70"/>
            <p:cNvCxnSpPr/>
            <p:nvPr/>
          </p:nvCxnSpPr>
          <p:spPr>
            <a:xfrm>
              <a:off x="3708058" y="5181116"/>
              <a:ext cx="0" cy="858756"/>
            </a:xfrm>
            <a:prstGeom prst="straightConnector1">
              <a:avLst/>
            </a:prstGeom>
            <a:ln>
              <a:solidFill>
                <a:srgbClr val="A50021"/>
              </a:solidFill>
              <a:tailEnd type="arrow"/>
            </a:ln>
          </p:spPr>
          <p:style>
            <a:lnRef idx="1">
              <a:schemeClr val="accent1"/>
            </a:lnRef>
            <a:fillRef idx="0">
              <a:schemeClr val="accent1"/>
            </a:fillRef>
            <a:effectRef idx="0">
              <a:schemeClr val="accent1"/>
            </a:effectRef>
            <a:fontRef idx="minor">
              <a:schemeClr val="tx1"/>
            </a:fontRef>
          </p:style>
        </p:cxnSp>
        <p:cxnSp>
          <p:nvCxnSpPr>
            <p:cNvPr id="72" name="直線矢印コネクタ 71"/>
            <p:cNvCxnSpPr/>
            <p:nvPr/>
          </p:nvCxnSpPr>
          <p:spPr>
            <a:xfrm flipH="1" flipV="1">
              <a:off x="4173858" y="5181116"/>
              <a:ext cx="200179" cy="858756"/>
            </a:xfrm>
            <a:prstGeom prst="straightConnector1">
              <a:avLst/>
            </a:prstGeom>
            <a:ln>
              <a:solidFill>
                <a:srgbClr val="A50021"/>
              </a:solidFill>
              <a:tailEnd type="arrow"/>
            </a:ln>
          </p:spPr>
          <p:style>
            <a:lnRef idx="1">
              <a:schemeClr val="accent1"/>
            </a:lnRef>
            <a:fillRef idx="0">
              <a:schemeClr val="accent1"/>
            </a:fillRef>
            <a:effectRef idx="0">
              <a:schemeClr val="accent1"/>
            </a:effectRef>
            <a:fontRef idx="minor">
              <a:schemeClr val="tx1"/>
            </a:fontRef>
          </p:style>
        </p:cxnSp>
        <p:cxnSp>
          <p:nvCxnSpPr>
            <p:cNvPr id="73" name="直線矢印コネクタ 72"/>
            <p:cNvCxnSpPr/>
            <p:nvPr/>
          </p:nvCxnSpPr>
          <p:spPr>
            <a:xfrm>
              <a:off x="4770547" y="5181116"/>
              <a:ext cx="400358" cy="804843"/>
            </a:xfrm>
            <a:prstGeom prst="straightConnector1">
              <a:avLst/>
            </a:prstGeom>
            <a:ln>
              <a:solidFill>
                <a:srgbClr val="A50021"/>
              </a:solidFill>
              <a:tailEnd type="arrow"/>
            </a:ln>
          </p:spPr>
          <p:style>
            <a:lnRef idx="1">
              <a:schemeClr val="accent1"/>
            </a:lnRef>
            <a:fillRef idx="0">
              <a:schemeClr val="accent1"/>
            </a:fillRef>
            <a:effectRef idx="0">
              <a:schemeClr val="accent1"/>
            </a:effectRef>
            <a:fontRef idx="minor">
              <a:schemeClr val="tx1"/>
            </a:fontRef>
          </p:style>
        </p:cxnSp>
        <p:cxnSp>
          <p:nvCxnSpPr>
            <p:cNvPr id="74" name="直線矢印コネクタ 73"/>
            <p:cNvCxnSpPr/>
            <p:nvPr/>
          </p:nvCxnSpPr>
          <p:spPr>
            <a:xfrm flipH="1" flipV="1">
              <a:off x="4932230" y="5138755"/>
              <a:ext cx="504296" cy="554534"/>
            </a:xfrm>
            <a:prstGeom prst="straightConnector1">
              <a:avLst/>
            </a:prstGeom>
            <a:ln>
              <a:solidFill>
                <a:srgbClr val="A50021"/>
              </a:solidFill>
              <a:tailEnd type="arrow"/>
            </a:ln>
          </p:spPr>
          <p:style>
            <a:lnRef idx="1">
              <a:schemeClr val="accent1"/>
            </a:lnRef>
            <a:fillRef idx="0">
              <a:schemeClr val="accent1"/>
            </a:fillRef>
            <a:effectRef idx="0">
              <a:schemeClr val="accent1"/>
            </a:effectRef>
            <a:fontRef idx="minor">
              <a:schemeClr val="tx1"/>
            </a:fontRef>
          </p:style>
        </p:cxnSp>
        <p:cxnSp>
          <p:nvCxnSpPr>
            <p:cNvPr id="75" name="直線矢印コネクタ 74"/>
            <p:cNvCxnSpPr/>
            <p:nvPr/>
          </p:nvCxnSpPr>
          <p:spPr>
            <a:xfrm flipH="1" flipV="1">
              <a:off x="5128558" y="4726707"/>
              <a:ext cx="912356" cy="465961"/>
            </a:xfrm>
            <a:prstGeom prst="straightConnector1">
              <a:avLst/>
            </a:prstGeom>
            <a:ln>
              <a:solidFill>
                <a:srgbClr val="A50021"/>
              </a:solidFill>
              <a:tailEnd type="arrow"/>
            </a:ln>
          </p:spPr>
          <p:style>
            <a:lnRef idx="1">
              <a:schemeClr val="accent1"/>
            </a:lnRef>
            <a:fillRef idx="0">
              <a:schemeClr val="accent1"/>
            </a:fillRef>
            <a:effectRef idx="0">
              <a:schemeClr val="accent1"/>
            </a:effectRef>
            <a:fontRef idx="minor">
              <a:schemeClr val="tx1"/>
            </a:fontRef>
          </p:style>
        </p:cxnSp>
        <p:cxnSp>
          <p:nvCxnSpPr>
            <p:cNvPr id="76" name="直線矢印コネクタ 75"/>
            <p:cNvCxnSpPr/>
            <p:nvPr/>
          </p:nvCxnSpPr>
          <p:spPr>
            <a:xfrm>
              <a:off x="5128558" y="5011675"/>
              <a:ext cx="904657" cy="462112"/>
            </a:xfrm>
            <a:prstGeom prst="straightConnector1">
              <a:avLst/>
            </a:prstGeom>
            <a:ln>
              <a:solidFill>
                <a:srgbClr val="A50021"/>
              </a:solidFill>
              <a:tailEnd type="arrow"/>
            </a:ln>
          </p:spPr>
          <p:style>
            <a:lnRef idx="1">
              <a:schemeClr val="accent1"/>
            </a:lnRef>
            <a:fillRef idx="0">
              <a:schemeClr val="accent1"/>
            </a:fillRef>
            <a:effectRef idx="0">
              <a:schemeClr val="accent1"/>
            </a:effectRef>
            <a:fontRef idx="minor">
              <a:schemeClr val="tx1"/>
            </a:fontRef>
          </p:style>
        </p:cxnSp>
        <p:sp>
          <p:nvSpPr>
            <p:cNvPr id="77" name="テキスト ボックス 185"/>
            <p:cNvSpPr txBox="1">
              <a:spLocks noChangeArrowheads="1"/>
            </p:cNvSpPr>
            <p:nvPr/>
          </p:nvSpPr>
          <p:spPr bwMode="auto">
            <a:xfrm>
              <a:off x="2314311" y="6792911"/>
              <a:ext cx="4140898" cy="485641"/>
            </a:xfrm>
            <a:prstGeom prst="rect">
              <a:avLst/>
            </a:prstGeom>
            <a:solidFill>
              <a:srgbClr val="FFFFFF">
                <a:alpha val="7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eaLnBrk="1" hangingPunct="1"/>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Geospatial Information Volunteers</a:t>
              </a:r>
              <a:endParaRPr lang="ja-JP" altLang="en-US" sz="1100"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cxnSp>
          <p:nvCxnSpPr>
            <p:cNvPr id="78" name="直線矢印コネクタ 77"/>
            <p:cNvCxnSpPr/>
            <p:nvPr/>
          </p:nvCxnSpPr>
          <p:spPr>
            <a:xfrm flipH="1">
              <a:off x="4770547" y="2855154"/>
              <a:ext cx="746822" cy="1070559"/>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9" name="直線矢印コネクタ 78"/>
            <p:cNvCxnSpPr/>
            <p:nvPr/>
          </p:nvCxnSpPr>
          <p:spPr>
            <a:xfrm flipV="1">
              <a:off x="5109311" y="3571427"/>
              <a:ext cx="585139" cy="66621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0" name="テキスト ボックス 188"/>
            <p:cNvSpPr txBox="1">
              <a:spLocks noChangeArrowheads="1"/>
            </p:cNvSpPr>
            <p:nvPr/>
          </p:nvSpPr>
          <p:spPr bwMode="auto">
            <a:xfrm>
              <a:off x="5253972" y="4308435"/>
              <a:ext cx="1973249" cy="485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eaLnBrk="1" hangingPunct="1"/>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Data Provision</a:t>
              </a:r>
              <a:endParaRPr lang="ja-JP" altLang="en-US" sz="1100"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pic>
          <p:nvPicPr>
            <p:cNvPr id="81" name="Picture 2" descr="C:\Users\kawaguti\AppData\Local\Microsoft\Windows\Temporary Internet Files\Content.IE5\NEQ6BLGC\MC900432611[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91470" y="5824315"/>
              <a:ext cx="979048" cy="1060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 name="Picture 3" descr="C:\Users\kawaguti\AppData\Local\Microsoft\Windows\Temporary Internet Files\Content.IE5\WJZSGZY5\MC900432612[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51001" y="5735561"/>
              <a:ext cx="1006800" cy="109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3" name="Picture 4" descr="C:\Users\kawaguti\AppData\Local\Microsoft\Windows\Temporary Internet Files\Content.IE5\212SPS7Y\MC900432609[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66540" y="5013177"/>
              <a:ext cx="979048" cy="1060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4" name="Picture 5" descr="C:\Users\kawaguti\AppData\Local\Microsoft\Windows\Temporary Internet Files\Content.IE5\JD6SXF1P\MC900432610[1].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68441" y="4958364"/>
              <a:ext cx="1082242" cy="1172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5" name="Picture 4" descr="C:\Users\kawaguti\AppData\Local\Microsoft\Windows\Temporary Internet Files\Content.IE5\212SPS7Y\MC900432609[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30043" y="5750595"/>
              <a:ext cx="979048" cy="1060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6" name="Picture 3" descr="C:\Users\kawaguti\AppData\Local\Microsoft\Windows\Temporary Internet Files\Content.IE5\WJZSGZY5\MC900432612[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9250" y="5416723"/>
              <a:ext cx="1006800" cy="109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7" name="Picture 5" descr="C:\Users\kawaguti\AppData\Local\Microsoft\Windows\Temporary Internet Files\Content.IE5\JD6SXF1P\MC900432610[1].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66783" y="5750595"/>
              <a:ext cx="1082242" cy="1172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8" name="Picture 2" descr="C:\Users\kawaguti\AppData\Local\Microsoft\Windows\Temporary Internet Files\Content.IE5\NEQ6BLGC\MC900432611[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0514" y="5431756"/>
              <a:ext cx="979048" cy="1060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9" name="Picture 2" descr="C:\Doc2012\Locky.jp\Lansers提案\最終納品物\文字白抜き背景透過.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358942" y="4232934"/>
              <a:ext cx="1429082" cy="564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0" name="テキスト ボックス 206"/>
          <p:cNvSpPr txBox="1">
            <a:spLocks noChangeArrowheads="1"/>
          </p:cNvSpPr>
          <p:nvPr/>
        </p:nvSpPr>
        <p:spPr bwMode="auto">
          <a:xfrm>
            <a:off x="5417368" y="2269371"/>
            <a:ext cx="426481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algn="ctr" eaLnBrk="1" hangingPunct="1"/>
            <a:r>
              <a:rPr lang="en-US" altLang="ja-JP" sz="1600" b="1" dirty="0" smtClean="0">
                <a:latin typeface="Arial Unicode MS" panose="020B0604020202020204" pitchFamily="50" charset="-128"/>
                <a:ea typeface="Arial Unicode MS" panose="020B0604020202020204" pitchFamily="50" charset="-128"/>
                <a:cs typeface="Arial Unicode MS" panose="020B0604020202020204" pitchFamily="50" charset="-128"/>
              </a:rPr>
              <a:t>Aiming at being the Distribution Hub of Geospatial Information</a:t>
            </a:r>
            <a:endParaRPr lang="en-US" altLang="ja-JP" sz="1600" b="1"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95" name="正方形/長方形 94"/>
          <p:cNvSpPr/>
          <p:nvPr/>
        </p:nvSpPr>
        <p:spPr bwMode="auto">
          <a:xfrm>
            <a:off x="8483679" y="260648"/>
            <a:ext cx="1026546" cy="432048"/>
          </a:xfrm>
          <a:prstGeom prst="rect">
            <a:avLst/>
          </a:prstGeom>
          <a:solidFill>
            <a:schemeClr val="accent5">
              <a:lumMod val="50000"/>
            </a:schemeClr>
          </a:solid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1" fontAlgn="b" latinLnBrk="0" hangingPunct="1">
              <a:lnSpc>
                <a:spcPct val="100000"/>
              </a:lnSpc>
              <a:spcBef>
                <a:spcPct val="0"/>
              </a:spcBef>
              <a:spcAft>
                <a:spcPct val="0"/>
              </a:spcAft>
              <a:buClrTx/>
              <a:buSzTx/>
              <a:buFont typeface="Wingdings" pitchFamily="2" charset="2"/>
              <a:buNone/>
              <a:tabLst/>
            </a:pPr>
            <a:r>
              <a:rPr kumimoji="1" lang="en-US" altLang="ja-JP" sz="1800" b="0" i="0" u="none" strike="noStrike" cap="none" normalizeH="0" baseline="0" dirty="0" smtClean="0">
                <a:ln>
                  <a:noFill/>
                </a:ln>
                <a:solidFill>
                  <a:schemeClr val="bg1"/>
                </a:solidFill>
                <a:effectLst/>
                <a:latin typeface="Arial Unicode MS" panose="020B0604020202020204" pitchFamily="50" charset="-128"/>
                <a:ea typeface="Arial Unicode MS" panose="020B0604020202020204" pitchFamily="50" charset="-128"/>
                <a:cs typeface="Arial Unicode MS" panose="020B0604020202020204" pitchFamily="50" charset="-128"/>
              </a:rPr>
              <a:t>Example</a:t>
            </a:r>
            <a:endParaRPr kumimoji="1" lang="ja-JP" altLang="en-US" sz="1800" b="0" i="0" u="none" strike="noStrike" cap="none" normalizeH="0" baseline="0" dirty="0" smtClean="0">
              <a:ln>
                <a:noFill/>
              </a:ln>
              <a:solidFill>
                <a:schemeClr val="bg1"/>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p:txBody>
      </p:sp>
    </p:spTree>
    <p:extLst>
      <p:ext uri="{BB962C8B-B14F-4D97-AF65-F5344CB8AC3E}">
        <p14:creationId xmlns:p14="http://schemas.microsoft.com/office/powerpoint/2010/main" val="25328509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p:txBody>
          <a:bodyPr/>
          <a:lstStyle/>
          <a:p>
            <a:r>
              <a:rPr lang="en-US" altLang="ja-JP" sz="2000" dirty="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Reference </a:t>
            </a:r>
            <a:r>
              <a:rPr lang="en-US" altLang="ja-JP" sz="2000" dirty="0" smtClean="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2. Introduction </a:t>
            </a:r>
            <a:r>
              <a:rPr lang="en-US" altLang="ja-JP" sz="2000" dirty="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of Good Practices as Useful Reference </a:t>
            </a:r>
            <a:br>
              <a:rPr lang="en-US" altLang="ja-JP" sz="2000" dirty="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br>
            <a:r>
              <a:rPr lang="en-US" altLang="ja-JP" sz="2000" dirty="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                       (Information Provision by Members, etc.)</a:t>
            </a:r>
            <a:endParaRPr lang="ja-JP" altLang="en-US" sz="2000" b="0" dirty="0" smtClean="0">
              <a:solidFill>
                <a:srgbClr val="000000"/>
              </a:solidFill>
              <a:latin typeface="HGP創英角ｺﾞｼｯｸUB" pitchFamily="50" charset="-128"/>
              <a:ea typeface="HGP創英角ｺﾞｼｯｸUB" pitchFamily="50" charset="-128"/>
            </a:endParaRPr>
          </a:p>
        </p:txBody>
      </p:sp>
      <p:pic>
        <p:nvPicPr>
          <p:cNvPr id="78" name="Picture 2" descr="https://encrypted-tbn1.google.com/images?q=tbn:ANd9GcTiey7DyP24NNZSYtZRE5tGgZWMhbzPQqeLQvjJ5FM4SalDx5j34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76736" y="4404416"/>
            <a:ext cx="267059" cy="248720"/>
          </a:xfrm>
          <a:prstGeom prst="rect">
            <a:avLst/>
          </a:prstGeom>
          <a:noFill/>
          <a:extLst>
            <a:ext uri="{909E8E84-426E-40DD-AFC4-6F175D3DCCD1}">
              <a14:hiddenFill xmlns:a14="http://schemas.microsoft.com/office/drawing/2010/main">
                <a:solidFill>
                  <a:srgbClr val="FFFFFF"/>
                </a:solidFill>
              </a14:hiddenFill>
            </a:ext>
          </a:extLst>
        </p:spPr>
      </p:pic>
      <p:sp>
        <p:nvSpPr>
          <p:cNvPr id="79" name="角丸四角形 204"/>
          <p:cNvSpPr>
            <a:spLocks noChangeArrowheads="1"/>
          </p:cNvSpPr>
          <p:nvPr/>
        </p:nvSpPr>
        <p:spPr bwMode="auto">
          <a:xfrm>
            <a:off x="436609" y="3152512"/>
            <a:ext cx="9028048" cy="1800200"/>
          </a:xfrm>
          <a:prstGeom prst="roundRect">
            <a:avLst>
              <a:gd name="adj" fmla="val 9636"/>
            </a:avLst>
          </a:prstGeom>
          <a:noFill/>
          <a:ln w="0" algn="ctr">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80" name="テキスト ボックス 208"/>
          <p:cNvSpPr txBox="1">
            <a:spLocks noChangeArrowheads="1"/>
          </p:cNvSpPr>
          <p:nvPr/>
        </p:nvSpPr>
        <p:spPr bwMode="auto">
          <a:xfrm>
            <a:off x="477424" y="3296528"/>
            <a:ext cx="5450841"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algn="l" eaLnBrk="1" hangingPunct="1"/>
            <a:r>
              <a:rPr lang="en-US" altLang="ja-JP" sz="1050" dirty="0" err="1" smtClean="0">
                <a:latin typeface="メイリオ" pitchFamily="50" charset="-128"/>
                <a:ea typeface="メイリオ" pitchFamily="50" charset="-128"/>
                <a:cs typeface="メイリオ" pitchFamily="50" charset="-128"/>
              </a:rPr>
              <a:t>Lisra</a:t>
            </a:r>
            <a:r>
              <a:rPr lang="en-US" altLang="ja-JP" sz="1050" dirty="0" smtClean="0">
                <a:latin typeface="メイリオ" pitchFamily="50" charset="-128"/>
                <a:ea typeface="メイリオ" pitchFamily="50" charset="-128"/>
                <a:cs typeface="メイリオ" pitchFamily="50" charset="-128"/>
              </a:rPr>
              <a:t>, NPO is currently preparing for various activities. We are particularly interested in the data collaboration with private sector businesses and public transport facilities. Various verification experiments utilizing </a:t>
            </a:r>
            <a:r>
              <a:rPr lang="en-US" altLang="ja-JP" sz="105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050" dirty="0" err="1" smtClean="0">
                <a:latin typeface="メイリオ" pitchFamily="50" charset="-128"/>
                <a:ea typeface="メイリオ" pitchFamily="50" charset="-128"/>
                <a:cs typeface="メイリオ" pitchFamily="50" charset="-128"/>
              </a:rPr>
              <a:t>Station.Locky</a:t>
            </a:r>
            <a:r>
              <a:rPr lang="en-US" altLang="ja-JP" sz="105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050" dirty="0" smtClean="0">
                <a:latin typeface="メイリオ" pitchFamily="50" charset="-128"/>
                <a:ea typeface="メイリオ" pitchFamily="50" charset="-128"/>
                <a:cs typeface="メイリオ" pitchFamily="50" charset="-128"/>
              </a:rPr>
              <a:t> are also parts of our agenda. Looking forward to your contact to us.</a:t>
            </a:r>
          </a:p>
        </p:txBody>
      </p:sp>
      <p:sp>
        <p:nvSpPr>
          <p:cNvPr id="81" name="テキスト ボックス 213"/>
          <p:cNvSpPr txBox="1">
            <a:spLocks noChangeArrowheads="1"/>
          </p:cNvSpPr>
          <p:nvPr/>
        </p:nvSpPr>
        <p:spPr bwMode="auto">
          <a:xfrm>
            <a:off x="2548554" y="4048824"/>
            <a:ext cx="3229024"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eaLnBrk="1" hangingPunct="1"/>
            <a:r>
              <a:rPr lang="en-US" altLang="ja-JP" sz="1000" dirty="0" smtClean="0">
                <a:latin typeface="メイリオ" pitchFamily="50" charset="-128"/>
                <a:ea typeface="メイリオ" pitchFamily="50" charset="-128"/>
                <a:cs typeface="メイリオ" pitchFamily="50" charset="-128"/>
              </a:rPr>
              <a:t>Contact</a:t>
            </a:r>
            <a:r>
              <a:rPr lang="ja-JP" altLang="en-US" sz="1000" dirty="0" smtClean="0">
                <a:latin typeface="メイリオ" pitchFamily="50" charset="-128"/>
                <a:ea typeface="メイリオ" pitchFamily="50" charset="-128"/>
                <a:cs typeface="メイリオ" pitchFamily="50" charset="-128"/>
              </a:rPr>
              <a:t>： </a:t>
            </a:r>
            <a:r>
              <a:rPr lang="en-US" altLang="ja-JP" sz="1000" dirty="0" smtClean="0">
                <a:latin typeface="メイリオ" pitchFamily="50" charset="-128"/>
                <a:ea typeface="メイリオ" pitchFamily="50" charset="-128"/>
                <a:cs typeface="メイリオ" pitchFamily="50" charset="-128"/>
              </a:rPr>
              <a:t>Location Information Service Research Agency, NPO </a:t>
            </a:r>
            <a:endParaRPr lang="en-US" altLang="ja-JP" sz="1000" dirty="0">
              <a:latin typeface="メイリオ" pitchFamily="50" charset="-128"/>
              <a:ea typeface="メイリオ" pitchFamily="50" charset="-128"/>
              <a:cs typeface="メイリオ" pitchFamily="50" charset="-128"/>
            </a:endParaRPr>
          </a:p>
          <a:p>
            <a:pPr eaLnBrk="1" hangingPunct="1"/>
            <a:r>
              <a:rPr lang="en-US" altLang="ja-JP" sz="1000" dirty="0">
                <a:latin typeface="メイリオ" pitchFamily="50" charset="-128"/>
                <a:ea typeface="メイリオ" pitchFamily="50" charset="-128"/>
                <a:cs typeface="メイリオ" pitchFamily="50" charset="-128"/>
              </a:rPr>
              <a:t>  </a:t>
            </a:r>
            <a:r>
              <a:rPr lang="en-US" altLang="ja-JP" sz="1000" dirty="0" smtClean="0">
                <a:latin typeface="メイリオ" pitchFamily="50" charset="-128"/>
                <a:ea typeface="メイリオ" pitchFamily="50" charset="-128"/>
                <a:cs typeface="メイリオ" pitchFamily="50" charset="-128"/>
              </a:rPr>
              <a:t>  Email : </a:t>
            </a:r>
            <a:r>
              <a:rPr lang="en-US" altLang="ja-JP" sz="1000" dirty="0">
                <a:latin typeface="メイリオ" pitchFamily="50" charset="-128"/>
                <a:ea typeface="メイリオ" pitchFamily="50" charset="-128"/>
                <a:cs typeface="メイリオ" pitchFamily="50" charset="-128"/>
              </a:rPr>
              <a:t>info@lisra.jp   URL: http://</a:t>
            </a:r>
            <a:r>
              <a:rPr lang="en-US" altLang="ja-JP" sz="1000" dirty="0" smtClean="0">
                <a:latin typeface="メイリオ" pitchFamily="50" charset="-128"/>
                <a:ea typeface="メイリオ" pitchFamily="50" charset="-128"/>
                <a:cs typeface="メイリオ" pitchFamily="50" charset="-128"/>
              </a:rPr>
              <a:t>lisra.jp</a:t>
            </a:r>
          </a:p>
          <a:p>
            <a:pPr eaLnBrk="1" hangingPunct="1"/>
            <a:r>
              <a:rPr lang="en-US" altLang="ja-JP" sz="1000" dirty="0" smtClean="0">
                <a:latin typeface="メイリオ" pitchFamily="50" charset="-128"/>
                <a:ea typeface="メイリオ" pitchFamily="50" charset="-128"/>
                <a:cs typeface="メイリオ" pitchFamily="50" charset="-128"/>
              </a:rPr>
              <a:t>    Facebook : http://www.facebook.com/lisra.jp</a:t>
            </a:r>
            <a:endParaRPr lang="ja-JP" altLang="en-US" sz="1000" dirty="0">
              <a:latin typeface="メイリオ" pitchFamily="50" charset="-128"/>
              <a:ea typeface="メイリオ" pitchFamily="50" charset="-128"/>
              <a:cs typeface="メイリオ" pitchFamily="50" charset="-128"/>
            </a:endParaRPr>
          </a:p>
        </p:txBody>
      </p:sp>
      <p:sp>
        <p:nvSpPr>
          <p:cNvPr id="82" name="角丸四角形 2064"/>
          <p:cNvSpPr>
            <a:spLocks noChangeArrowheads="1"/>
          </p:cNvSpPr>
          <p:nvPr/>
        </p:nvSpPr>
        <p:spPr bwMode="auto">
          <a:xfrm>
            <a:off x="2504728" y="4048824"/>
            <a:ext cx="3312368" cy="636327"/>
          </a:xfrm>
          <a:prstGeom prst="roundRect">
            <a:avLst>
              <a:gd name="adj" fmla="val 16667"/>
            </a:avLst>
          </a:prstGeom>
          <a:noFill/>
          <a:ln w="9525" algn="ctr">
            <a:solidFill>
              <a:srgbClr val="00B05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83" name="角丸四角形 82"/>
          <p:cNvSpPr/>
          <p:nvPr/>
        </p:nvSpPr>
        <p:spPr>
          <a:xfrm>
            <a:off x="6017649" y="3296528"/>
            <a:ext cx="3255831" cy="1626533"/>
          </a:xfrm>
          <a:prstGeom prst="roundRect">
            <a:avLst>
              <a:gd name="adj" fmla="val 7106"/>
            </a:avLst>
          </a:prstGeom>
        </p:spPr>
        <p:style>
          <a:lnRef idx="1">
            <a:schemeClr val="accent3"/>
          </a:lnRef>
          <a:fillRef idx="2">
            <a:schemeClr val="accent3"/>
          </a:fillRef>
          <a:effectRef idx="1">
            <a:schemeClr val="accent3"/>
          </a:effectRef>
          <a:fontRef idx="minor">
            <a:schemeClr val="dk1"/>
          </a:fontRef>
        </p:style>
        <p:txBody>
          <a:bodyPr rtlCol="0" anchor="ctr"/>
          <a:lstStyle/>
          <a:p>
            <a:r>
              <a:rPr lang="en-US" altLang="ja-JP" sz="1100" dirty="0" err="1">
                <a:latin typeface="メイリオ" pitchFamily="50" charset="-128"/>
                <a:ea typeface="メイリオ" pitchFamily="50" charset="-128"/>
                <a:cs typeface="メイリオ" pitchFamily="50" charset="-128"/>
              </a:rPr>
              <a:t>Lisra</a:t>
            </a:r>
            <a:r>
              <a:rPr lang="en-US" altLang="ja-JP" sz="1100" dirty="0">
                <a:latin typeface="メイリオ" pitchFamily="50" charset="-128"/>
                <a:ea typeface="メイリオ" pitchFamily="50" charset="-128"/>
                <a:cs typeface="メイリオ" pitchFamily="50" charset="-128"/>
              </a:rPr>
              <a:t> </a:t>
            </a:r>
            <a:r>
              <a:rPr lang="en-US" altLang="ja-JP" sz="1100" dirty="0" smtClean="0">
                <a:latin typeface="メイリオ" pitchFamily="50" charset="-128"/>
                <a:ea typeface="メイリオ" pitchFamily="50" charset="-128"/>
                <a:cs typeface="メイリオ" pitchFamily="50" charset="-128"/>
              </a:rPr>
              <a:t>Member Types</a:t>
            </a:r>
            <a:endParaRPr lang="en-US" altLang="ja-JP" sz="1100" dirty="0">
              <a:latin typeface="メイリオ" pitchFamily="50" charset="-128"/>
              <a:ea typeface="メイリオ" pitchFamily="50" charset="-128"/>
              <a:cs typeface="メイリオ" pitchFamily="50" charset="-128"/>
            </a:endParaRPr>
          </a:p>
          <a:p>
            <a:pPr algn="l"/>
            <a:r>
              <a:rPr lang="ja-JP" altLang="en-US" sz="8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900" dirty="0" smtClean="0">
                <a:latin typeface="Arial Unicode MS" panose="020B0604020202020204" pitchFamily="50" charset="-128"/>
                <a:ea typeface="Arial Unicode MS" panose="020B0604020202020204" pitchFamily="50" charset="-128"/>
                <a:cs typeface="Arial Unicode MS" panose="020B0604020202020204" pitchFamily="50" charset="-128"/>
              </a:rPr>
              <a:t>Corporate </a:t>
            </a:r>
            <a:r>
              <a:rPr lang="en-US" altLang="ja-JP" sz="900" b="1" dirty="0" smtClean="0">
                <a:latin typeface="Arial Unicode MS" panose="020B0604020202020204" pitchFamily="50" charset="-128"/>
                <a:ea typeface="Arial Unicode MS" panose="020B0604020202020204" pitchFamily="50" charset="-128"/>
                <a:cs typeface="Arial Unicode MS" panose="020B0604020202020204" pitchFamily="50" charset="-128"/>
              </a:rPr>
              <a:t>Regular Member</a:t>
            </a:r>
            <a:r>
              <a:rPr lang="en-US" altLang="ja-JP" sz="900" dirty="0" smtClean="0">
                <a:latin typeface="Arial Unicode MS" panose="020B0604020202020204" pitchFamily="50" charset="-128"/>
                <a:ea typeface="Arial Unicode MS" panose="020B0604020202020204" pitchFamily="50" charset="-128"/>
                <a:cs typeface="Arial Unicode MS" panose="020B0604020202020204" pitchFamily="50" charset="-128"/>
              </a:rPr>
              <a:t>, Entrance Fee</a:t>
            </a:r>
            <a:r>
              <a:rPr lang="ja-JP" altLang="en-US" sz="9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900" dirty="0" smtClean="0">
                <a:latin typeface="Arial Unicode MS" panose="020B0604020202020204" pitchFamily="50" charset="-128"/>
                <a:ea typeface="Arial Unicode MS" panose="020B0604020202020204" pitchFamily="50" charset="-128"/>
                <a:cs typeface="Arial Unicode MS" panose="020B0604020202020204" pitchFamily="50" charset="-128"/>
              </a:rPr>
              <a:t>50,000 yen,</a:t>
            </a:r>
            <a:r>
              <a:rPr lang="ja-JP" altLang="en-US" sz="900" dirty="0">
                <a:latin typeface="Arial Unicode MS" panose="020B0604020202020204" pitchFamily="50" charset="-128"/>
                <a:ea typeface="Arial Unicode MS" panose="020B0604020202020204" pitchFamily="50" charset="-128"/>
                <a:cs typeface="Arial Unicode MS" panose="020B0604020202020204" pitchFamily="50" charset="-128"/>
              </a:rPr>
              <a:t> </a:t>
            </a:r>
            <a:endParaRPr lang="en-US" altLang="ja-JP" sz="9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algn="l"/>
            <a:r>
              <a:rPr lang="en-US" altLang="ja-JP" sz="9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900" dirty="0" smtClean="0">
                <a:latin typeface="Arial Unicode MS" panose="020B0604020202020204" pitchFamily="50" charset="-128"/>
                <a:ea typeface="Arial Unicode MS" panose="020B0604020202020204" pitchFamily="50" charset="-128"/>
                <a:cs typeface="Arial Unicode MS" panose="020B0604020202020204" pitchFamily="50" charset="-128"/>
              </a:rPr>
              <a:t>                    Annual Fee</a:t>
            </a:r>
            <a:r>
              <a:rPr lang="ja-JP" altLang="en-US" sz="9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900" dirty="0" smtClean="0">
                <a:latin typeface="Arial Unicode MS" panose="020B0604020202020204" pitchFamily="50" charset="-128"/>
                <a:ea typeface="Arial Unicode MS" panose="020B0604020202020204" pitchFamily="50" charset="-128"/>
                <a:cs typeface="Arial Unicode MS" panose="020B0604020202020204" pitchFamily="50" charset="-128"/>
              </a:rPr>
              <a:t>50,000yen / share</a:t>
            </a:r>
            <a:endParaRPr lang="en-US" altLang="ja-JP" sz="900" dirty="0">
              <a:latin typeface="Arial Unicode MS" panose="020B0604020202020204" pitchFamily="50" charset="-128"/>
              <a:ea typeface="Arial Unicode MS" panose="020B0604020202020204" pitchFamily="50" charset="-128"/>
              <a:cs typeface="Arial Unicode MS" panose="020B0604020202020204" pitchFamily="50" charset="-128"/>
            </a:endParaRPr>
          </a:p>
          <a:p>
            <a:pPr algn="l"/>
            <a:r>
              <a:rPr lang="ja-JP" altLang="en-US" sz="9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900" dirty="0" smtClean="0">
                <a:latin typeface="Arial Unicode MS" panose="020B0604020202020204" pitchFamily="50" charset="-128"/>
                <a:ea typeface="Arial Unicode MS" panose="020B0604020202020204" pitchFamily="50" charset="-128"/>
                <a:cs typeface="Arial Unicode MS" panose="020B0604020202020204" pitchFamily="50" charset="-128"/>
              </a:rPr>
              <a:t>Individual </a:t>
            </a:r>
            <a:r>
              <a:rPr lang="en-US" altLang="ja-JP" sz="900" b="1" dirty="0" smtClean="0">
                <a:latin typeface="Arial Unicode MS" panose="020B0604020202020204" pitchFamily="50" charset="-128"/>
                <a:ea typeface="Arial Unicode MS" panose="020B0604020202020204" pitchFamily="50" charset="-128"/>
                <a:cs typeface="Arial Unicode MS" panose="020B0604020202020204" pitchFamily="50" charset="-128"/>
              </a:rPr>
              <a:t>Regular Member</a:t>
            </a:r>
            <a:r>
              <a:rPr lang="en-US" altLang="ja-JP" sz="900" dirty="0" smtClean="0">
                <a:latin typeface="Arial Unicode MS" panose="020B0604020202020204" pitchFamily="50" charset="-128"/>
                <a:ea typeface="Arial Unicode MS" panose="020B0604020202020204" pitchFamily="50" charset="-128"/>
                <a:cs typeface="Arial Unicode MS" panose="020B0604020202020204" pitchFamily="50" charset="-128"/>
              </a:rPr>
              <a:t>, Entrance Fee 10,000 yen,</a:t>
            </a:r>
          </a:p>
          <a:p>
            <a:pPr algn="l"/>
            <a:r>
              <a:rPr lang="en-US" altLang="ja-JP" sz="9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900" dirty="0" smtClean="0">
                <a:latin typeface="Arial Unicode MS" panose="020B0604020202020204" pitchFamily="50" charset="-128"/>
                <a:ea typeface="Arial Unicode MS" panose="020B0604020202020204" pitchFamily="50" charset="-128"/>
                <a:cs typeface="Arial Unicode MS" panose="020B0604020202020204" pitchFamily="50" charset="-128"/>
              </a:rPr>
              <a:t>                    Annual Fee 10,000 yen / share     </a:t>
            </a:r>
            <a:endParaRPr lang="en-US" altLang="ja-JP" sz="900" dirty="0">
              <a:latin typeface="Arial Unicode MS" panose="020B0604020202020204" pitchFamily="50" charset="-128"/>
              <a:ea typeface="Arial Unicode MS" panose="020B0604020202020204" pitchFamily="50" charset="-128"/>
              <a:cs typeface="Arial Unicode MS" panose="020B0604020202020204" pitchFamily="50" charset="-128"/>
            </a:endParaRPr>
          </a:p>
          <a:p>
            <a:pPr algn="l"/>
            <a:r>
              <a:rPr lang="ja-JP" altLang="en-US" sz="9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900" dirty="0" smtClean="0">
                <a:latin typeface="Arial Unicode MS" panose="020B0604020202020204" pitchFamily="50" charset="-128"/>
                <a:ea typeface="Arial Unicode MS" panose="020B0604020202020204" pitchFamily="50" charset="-128"/>
                <a:cs typeface="Arial Unicode MS" panose="020B0604020202020204" pitchFamily="50" charset="-128"/>
              </a:rPr>
              <a:t>Associate Member, Entrance Fee  Nil, </a:t>
            </a:r>
          </a:p>
          <a:p>
            <a:pPr algn="l"/>
            <a:r>
              <a:rPr lang="en-US" altLang="ja-JP" sz="9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900" dirty="0" smtClean="0">
                <a:latin typeface="Arial Unicode MS" panose="020B0604020202020204" pitchFamily="50" charset="-128"/>
                <a:ea typeface="Arial Unicode MS" panose="020B0604020202020204" pitchFamily="50" charset="-128"/>
                <a:cs typeface="Arial Unicode MS" panose="020B0604020202020204" pitchFamily="50" charset="-128"/>
              </a:rPr>
              <a:t>                    Annual Fee 2,000 yen / share</a:t>
            </a:r>
            <a:endParaRPr lang="en-US" altLang="ja-JP" sz="900" dirty="0">
              <a:latin typeface="Arial Unicode MS" panose="020B0604020202020204" pitchFamily="50" charset="-128"/>
              <a:ea typeface="Arial Unicode MS" panose="020B0604020202020204" pitchFamily="50" charset="-128"/>
              <a:cs typeface="Arial Unicode MS" panose="020B0604020202020204" pitchFamily="50" charset="-128"/>
            </a:endParaRPr>
          </a:p>
          <a:p>
            <a:pPr algn="l"/>
            <a:r>
              <a:rPr lang="ja-JP" altLang="en-US" sz="9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900" dirty="0" smtClean="0">
                <a:latin typeface="Arial Unicode MS" panose="020B0604020202020204" pitchFamily="50" charset="-128"/>
                <a:ea typeface="Arial Unicode MS" panose="020B0604020202020204" pitchFamily="50" charset="-128"/>
                <a:cs typeface="Arial Unicode MS" panose="020B0604020202020204" pitchFamily="50" charset="-128"/>
              </a:rPr>
              <a:t>Corporate Special Member, Entrance Fee  Nil, </a:t>
            </a:r>
            <a:endParaRPr lang="en-US" altLang="ja-JP" sz="900" dirty="0">
              <a:latin typeface="Arial Unicode MS" panose="020B0604020202020204" pitchFamily="50" charset="-128"/>
              <a:ea typeface="Arial Unicode MS" panose="020B0604020202020204" pitchFamily="50" charset="-128"/>
              <a:cs typeface="Arial Unicode MS" panose="020B0604020202020204" pitchFamily="50" charset="-128"/>
            </a:endParaRPr>
          </a:p>
          <a:p>
            <a:pPr algn="l"/>
            <a:r>
              <a:rPr lang="en-US" altLang="ja-JP" sz="9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900" dirty="0" smtClean="0">
                <a:latin typeface="Arial Unicode MS" panose="020B0604020202020204" pitchFamily="50" charset="-128"/>
                <a:ea typeface="Arial Unicode MS" panose="020B0604020202020204" pitchFamily="50" charset="-128"/>
                <a:cs typeface="Arial Unicode MS" panose="020B0604020202020204" pitchFamily="50" charset="-128"/>
              </a:rPr>
              <a:t>                    Annual Fee 20,000 yen / share </a:t>
            </a:r>
          </a:p>
          <a:p>
            <a:pPr algn="l"/>
            <a:r>
              <a:rPr lang="ja-JP" altLang="en-US" sz="9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900" dirty="0" smtClean="0">
                <a:latin typeface="Arial Unicode MS" panose="020B0604020202020204" pitchFamily="50" charset="-128"/>
                <a:ea typeface="Arial Unicode MS" panose="020B0604020202020204" pitchFamily="50" charset="-128"/>
                <a:cs typeface="Arial Unicode MS" panose="020B0604020202020204" pitchFamily="50" charset="-128"/>
              </a:rPr>
              <a:t>Individual Special Member</a:t>
            </a:r>
            <a:r>
              <a:rPr lang="en-US" altLang="ja-JP" sz="900" dirty="0">
                <a:latin typeface="Arial Unicode MS" panose="020B0604020202020204" pitchFamily="50" charset="-128"/>
                <a:ea typeface="Arial Unicode MS" panose="020B0604020202020204" pitchFamily="50" charset="-128"/>
                <a:cs typeface="Arial Unicode MS" panose="020B0604020202020204" pitchFamily="50" charset="-128"/>
              </a:rPr>
              <a:t>, Entrance Fee  Nil, </a:t>
            </a:r>
            <a:endParaRPr lang="en-US" altLang="ja-JP" sz="9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algn="l"/>
            <a:r>
              <a:rPr lang="en-US" altLang="ja-JP" sz="9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900" dirty="0" smtClean="0">
                <a:latin typeface="Arial Unicode MS" panose="020B0604020202020204" pitchFamily="50" charset="-128"/>
                <a:ea typeface="Arial Unicode MS" panose="020B0604020202020204" pitchFamily="50" charset="-128"/>
                <a:cs typeface="Arial Unicode MS" panose="020B0604020202020204" pitchFamily="50" charset="-128"/>
              </a:rPr>
              <a:t>                    Annual Fee  Nil</a:t>
            </a:r>
            <a:endParaRPr lang="en-US" altLang="ja-JP" sz="900"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84" name="テキスト ボックス 83"/>
          <p:cNvSpPr txBox="1"/>
          <p:nvPr/>
        </p:nvSpPr>
        <p:spPr>
          <a:xfrm>
            <a:off x="1006785" y="4448145"/>
            <a:ext cx="1452385" cy="276999"/>
          </a:xfrm>
          <a:prstGeom prst="rect">
            <a:avLst/>
          </a:prstGeom>
          <a:noFill/>
        </p:spPr>
        <p:txBody>
          <a:bodyPr wrap="none" rtlCol="0">
            <a:spAutoFit/>
          </a:bodyPr>
          <a:lstStyle/>
          <a:p>
            <a:r>
              <a:rPr kumimoji="1" lang="en-US" altLang="ja-JP" sz="1200" dirty="0" smtClean="0">
                <a:latin typeface="メイリオ" pitchFamily="50" charset="-128"/>
                <a:ea typeface="メイリオ" pitchFamily="50" charset="-128"/>
                <a:cs typeface="メイリオ" pitchFamily="50" charset="-128"/>
              </a:rPr>
              <a:t>Twitter : @</a:t>
            </a:r>
            <a:r>
              <a:rPr kumimoji="1" lang="en-US" altLang="ja-JP" sz="1200" dirty="0" err="1" smtClean="0">
                <a:latin typeface="メイリオ" pitchFamily="50" charset="-128"/>
                <a:ea typeface="メイリオ" pitchFamily="50" charset="-128"/>
                <a:cs typeface="メイリオ" pitchFamily="50" charset="-128"/>
              </a:rPr>
              <a:t>LisraJ</a:t>
            </a:r>
            <a:endParaRPr kumimoji="1" lang="ja-JP" altLang="en-US" sz="1200" dirty="0">
              <a:latin typeface="メイリオ" pitchFamily="50" charset="-128"/>
              <a:ea typeface="メイリオ" pitchFamily="50" charset="-128"/>
              <a:cs typeface="メイリオ" pitchFamily="50" charset="-128"/>
            </a:endParaRPr>
          </a:p>
        </p:txBody>
      </p:sp>
      <p:pic>
        <p:nvPicPr>
          <p:cNvPr id="85" name="Picture 4" descr="http://simplyzesty.com/wp-content/uploads/2011/08/twitter_newbird_boxed_blueonwhit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5691" y="4413721"/>
            <a:ext cx="311423" cy="311423"/>
          </a:xfrm>
          <a:prstGeom prst="rect">
            <a:avLst/>
          </a:prstGeom>
          <a:noFill/>
          <a:extLst>
            <a:ext uri="{909E8E84-426E-40DD-AFC4-6F175D3DCCD1}">
              <a14:hiddenFill xmlns:a14="http://schemas.microsoft.com/office/drawing/2010/main">
                <a:solidFill>
                  <a:srgbClr val="FFFFFF"/>
                </a:solidFill>
              </a14:hiddenFill>
            </a:ext>
          </a:extLst>
        </p:spPr>
      </p:pic>
      <p:sp>
        <p:nvSpPr>
          <p:cNvPr id="86" name="テキスト ボックス 85"/>
          <p:cNvSpPr txBox="1"/>
          <p:nvPr/>
        </p:nvSpPr>
        <p:spPr>
          <a:xfrm>
            <a:off x="533647" y="1520371"/>
            <a:ext cx="5283449" cy="1384995"/>
          </a:xfrm>
          <a:prstGeom prst="rect">
            <a:avLst/>
          </a:prstGeom>
          <a:noFill/>
        </p:spPr>
        <p:txBody>
          <a:bodyPr wrap="square" rtlCol="0">
            <a:spAutoFit/>
          </a:bodyPr>
          <a:lstStyle/>
          <a:p>
            <a:pPr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L</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ocation-reliant advertisement utilizing a </a:t>
            </a:r>
            <a:r>
              <a:rPr lang="en-US" altLang="ja-JP" sz="1200" dirty="0" smtClean="0">
                <a:solidFill>
                  <a:srgbClr val="FF0000"/>
                </a:solidFill>
                <a:latin typeface="Arial Unicode MS" panose="020B0604020202020204" pitchFamily="50" charset="-128"/>
                <a:ea typeface="Arial Unicode MS" panose="020B0604020202020204" pitchFamily="50" charset="-128"/>
                <a:cs typeface="Arial Unicode MS" panose="020B0604020202020204" pitchFamily="50" charset="-128"/>
              </a:rPr>
              <a:t>banners area </a:t>
            </a:r>
            <a:r>
              <a:rPr lang="en-US" altLang="ja-JP" sz="1200" dirty="0" smtClean="0">
                <a:solidFill>
                  <a:srgbClr val="002060"/>
                </a:solidFill>
                <a:latin typeface="Arial Unicode MS" panose="020B0604020202020204" pitchFamily="50" charset="-128"/>
                <a:ea typeface="Arial Unicode MS" panose="020B0604020202020204" pitchFamily="50" charset="-128"/>
                <a:cs typeface="Arial Unicode MS" panose="020B0604020202020204" pitchFamily="50" charset="-128"/>
              </a:rPr>
              <a:t>of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200" dirty="0" err="1" smtClean="0">
                <a:latin typeface="Arial Unicode MS" panose="020B0604020202020204" pitchFamily="50" charset="-128"/>
                <a:ea typeface="Arial Unicode MS" panose="020B0604020202020204" pitchFamily="50" charset="-128"/>
                <a:cs typeface="Arial Unicode MS" panose="020B0604020202020204" pitchFamily="50" charset="-128"/>
              </a:rPr>
              <a:t>Station.Locky</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p>
          <a:p>
            <a:pPr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200" dirty="0" smtClean="0">
                <a:solidFill>
                  <a:srgbClr val="FF0000"/>
                </a:solidFill>
                <a:latin typeface="Arial Unicode MS" panose="020B0604020202020204" pitchFamily="50" charset="-128"/>
                <a:ea typeface="Arial Unicode MS" panose="020B0604020202020204" pitchFamily="50" charset="-128"/>
                <a:cs typeface="Arial Unicode MS" panose="020B0604020202020204" pitchFamily="50" charset="-128"/>
              </a:rPr>
              <a:t>Various experiments utilizing data of 100,000 persons / day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are possible. </a:t>
            </a:r>
          </a:p>
          <a:p>
            <a:pPr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Examination of varied parameters changing place, time and contents</a:t>
            </a:r>
          </a:p>
          <a:p>
            <a:pPr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Creation of a software platform for location-reliant advertisement</a:t>
            </a:r>
          </a:p>
          <a:p>
            <a:pPr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Preparation of tools for visualization of results </a:t>
            </a:r>
          </a:p>
          <a:p>
            <a:pPr algn="l"/>
            <a:r>
              <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Inviting ideas of experiments from </a:t>
            </a:r>
            <a:r>
              <a:rPr lang="en-US" altLang="ja-JP" sz="1200" dirty="0" err="1" smtClean="0">
                <a:latin typeface="Arial Unicode MS" panose="020B0604020202020204" pitchFamily="50" charset="-128"/>
                <a:ea typeface="Arial Unicode MS" panose="020B0604020202020204" pitchFamily="50" charset="-128"/>
                <a:cs typeface="Arial Unicode MS" panose="020B0604020202020204" pitchFamily="50" charset="-128"/>
              </a:rPr>
              <a:t>Lisra</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 members </a:t>
            </a:r>
          </a:p>
          <a:p>
            <a:pPr algn="l"/>
            <a:r>
              <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(Inviting advertisements for experiments as well) </a:t>
            </a:r>
          </a:p>
        </p:txBody>
      </p:sp>
      <p:sp>
        <p:nvSpPr>
          <p:cNvPr id="87" name="角丸四角形 86"/>
          <p:cNvSpPr/>
          <p:nvPr/>
        </p:nvSpPr>
        <p:spPr>
          <a:xfrm>
            <a:off x="595210" y="956816"/>
            <a:ext cx="2790933" cy="387509"/>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altLang="ja-JP" dirty="0" smtClean="0">
                <a:effectLst>
                  <a:outerShdw blurRad="38100" dist="38100" dir="2700000" algn="tl">
                    <a:srgbClr val="000000">
                      <a:alpha val="43137"/>
                    </a:srgbClr>
                  </a:outerShdw>
                </a:effectLst>
                <a:latin typeface="Arial Unicode MS" panose="020B0604020202020204" pitchFamily="50" charset="-128"/>
                <a:ea typeface="Arial Unicode MS" panose="020B0604020202020204" pitchFamily="50" charset="-128"/>
                <a:cs typeface="Arial Unicode MS" panose="020B0604020202020204" pitchFamily="50" charset="-128"/>
              </a:rPr>
              <a:t>Experiment of Location Information Services</a:t>
            </a:r>
            <a:endParaRPr kumimoji="1" lang="ja-JP" altLang="en-US" dirty="0">
              <a:effectLst>
                <a:outerShdw blurRad="38100" dist="38100" dir="2700000" algn="tl">
                  <a:srgbClr val="000000">
                    <a:alpha val="43137"/>
                  </a:srgbClr>
                </a:outerShdw>
              </a:effectLst>
            </a:endParaRPr>
          </a:p>
        </p:txBody>
      </p:sp>
      <p:sp>
        <p:nvSpPr>
          <p:cNvPr id="88" name="正方形/長方形 87"/>
          <p:cNvSpPr/>
          <p:nvPr/>
        </p:nvSpPr>
        <p:spPr>
          <a:xfrm>
            <a:off x="5974484" y="1690797"/>
            <a:ext cx="2866948" cy="892552"/>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en-US" altLang="ja-JP" sz="1200" b="1" dirty="0" smtClean="0">
                <a:latin typeface="Arial Unicode MS" panose="020B0604020202020204" pitchFamily="50" charset="-128"/>
                <a:ea typeface="Arial Unicode MS" panose="020B0604020202020204" pitchFamily="50" charset="-128"/>
                <a:cs typeface="Arial Unicode MS" panose="020B0604020202020204" pitchFamily="50" charset="-128"/>
              </a:rPr>
              <a:t>Merits of being Regular Members</a:t>
            </a:r>
            <a:endParaRPr lang="en-US" altLang="ja-JP" sz="1200" b="1" dirty="0">
              <a:latin typeface="Arial Unicode MS" panose="020B0604020202020204" pitchFamily="50" charset="-128"/>
              <a:ea typeface="Arial Unicode MS" panose="020B0604020202020204" pitchFamily="50" charset="-128"/>
              <a:cs typeface="Arial Unicode MS" panose="020B0604020202020204" pitchFamily="50" charset="-128"/>
            </a:endParaRPr>
          </a:p>
          <a:p>
            <a:r>
              <a:rPr lang="ja-JP" altLang="en-US" sz="10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000" dirty="0" smtClean="0">
                <a:latin typeface="Arial Unicode MS" panose="020B0604020202020204" pitchFamily="50" charset="-128"/>
                <a:ea typeface="Arial Unicode MS" panose="020B0604020202020204" pitchFamily="50" charset="-128"/>
                <a:cs typeface="Arial Unicode MS" panose="020B0604020202020204" pitchFamily="50" charset="-128"/>
              </a:rPr>
              <a:t>They can participate in </a:t>
            </a:r>
            <a:r>
              <a:rPr lang="en-US" altLang="ja-JP" sz="1000" dirty="0" err="1" smtClean="0">
                <a:latin typeface="Arial Unicode MS" panose="020B0604020202020204" pitchFamily="50" charset="-128"/>
                <a:ea typeface="Arial Unicode MS" panose="020B0604020202020204" pitchFamily="50" charset="-128"/>
                <a:cs typeface="Arial Unicode MS" panose="020B0604020202020204" pitchFamily="50" charset="-128"/>
              </a:rPr>
              <a:t>Lisra’s</a:t>
            </a:r>
            <a:r>
              <a:rPr lang="en-US" altLang="ja-JP" sz="1000" dirty="0" smtClean="0">
                <a:latin typeface="Arial Unicode MS" panose="020B0604020202020204" pitchFamily="50" charset="-128"/>
                <a:ea typeface="Arial Unicode MS" panose="020B0604020202020204" pitchFamily="50" charset="-128"/>
                <a:cs typeface="Arial Unicode MS" panose="020B0604020202020204" pitchFamily="50" charset="-128"/>
              </a:rPr>
              <a:t> decision-making process. </a:t>
            </a:r>
            <a:endParaRPr lang="en-US" altLang="ja-JP" sz="1000" dirty="0">
              <a:latin typeface="Arial Unicode MS" panose="020B0604020202020204" pitchFamily="50" charset="-128"/>
              <a:ea typeface="Arial Unicode MS" panose="020B0604020202020204" pitchFamily="50" charset="-128"/>
              <a:cs typeface="Arial Unicode MS" panose="020B0604020202020204" pitchFamily="50" charset="-128"/>
            </a:endParaRPr>
          </a:p>
          <a:p>
            <a:r>
              <a:rPr lang="ja-JP" altLang="en-US" sz="10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000" dirty="0" smtClean="0">
                <a:latin typeface="Arial Unicode MS" panose="020B0604020202020204" pitchFamily="50" charset="-128"/>
                <a:ea typeface="Arial Unicode MS" panose="020B0604020202020204" pitchFamily="50" charset="-128"/>
                <a:cs typeface="Arial Unicode MS" panose="020B0604020202020204" pitchFamily="50" charset="-128"/>
              </a:rPr>
              <a:t>They can be selected as participants of experiments, etc.</a:t>
            </a:r>
            <a:endParaRPr lang="en-US" altLang="ja-JP" sz="1000"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90" name="正方形/長方形 89"/>
          <p:cNvSpPr/>
          <p:nvPr/>
        </p:nvSpPr>
        <p:spPr bwMode="auto">
          <a:xfrm>
            <a:off x="8483679" y="260648"/>
            <a:ext cx="1026546" cy="432048"/>
          </a:xfrm>
          <a:prstGeom prst="rect">
            <a:avLst/>
          </a:prstGeom>
          <a:solidFill>
            <a:schemeClr val="accent5">
              <a:lumMod val="50000"/>
            </a:schemeClr>
          </a:solid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1" fontAlgn="b" latinLnBrk="0" hangingPunct="1">
              <a:lnSpc>
                <a:spcPct val="100000"/>
              </a:lnSpc>
              <a:spcBef>
                <a:spcPct val="0"/>
              </a:spcBef>
              <a:spcAft>
                <a:spcPct val="0"/>
              </a:spcAft>
              <a:buClrTx/>
              <a:buSzTx/>
              <a:buFont typeface="Wingdings" pitchFamily="2" charset="2"/>
              <a:buNone/>
              <a:tabLst/>
            </a:pPr>
            <a:r>
              <a:rPr kumimoji="1" lang="en-US" altLang="ja-JP" sz="1800" b="0" i="0" u="none" strike="noStrike" cap="none" normalizeH="0" baseline="0" dirty="0" smtClean="0">
                <a:ln>
                  <a:noFill/>
                </a:ln>
                <a:solidFill>
                  <a:schemeClr val="bg1"/>
                </a:solidFill>
                <a:effectLst/>
                <a:latin typeface="Arial Unicode MS" panose="020B0604020202020204" pitchFamily="50" charset="-128"/>
                <a:ea typeface="Arial Unicode MS" panose="020B0604020202020204" pitchFamily="50" charset="-128"/>
                <a:cs typeface="Arial Unicode MS" panose="020B0604020202020204" pitchFamily="50" charset="-128"/>
              </a:rPr>
              <a:t>Example</a:t>
            </a:r>
            <a:endParaRPr kumimoji="1" lang="ja-JP" altLang="en-US" sz="1800" b="0" i="0" u="none" strike="noStrike" cap="none" normalizeH="0" baseline="0" dirty="0" smtClean="0">
              <a:ln>
                <a:noFill/>
              </a:ln>
              <a:solidFill>
                <a:schemeClr val="bg1"/>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p:txBody>
      </p:sp>
    </p:spTree>
    <p:extLst>
      <p:ext uri="{BB962C8B-B14F-4D97-AF65-F5344CB8AC3E}">
        <p14:creationId xmlns:p14="http://schemas.microsoft.com/office/powerpoint/2010/main" val="21972584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番号プレースホルダ 3"/>
          <p:cNvSpPr>
            <a:spLocks noGrp="1"/>
          </p:cNvSpPr>
          <p:nvPr>
            <p:ph type="sldNum" sz="quarter" idx="10"/>
          </p:nvPr>
        </p:nvSpPr>
        <p:spPr>
          <a:noFill/>
        </p:spPr>
        <p:txBody>
          <a:bodyPr/>
          <a:lstStyle/>
          <a:p>
            <a:fld id="{8ABFD52D-8C4E-425A-8869-B25C0324DEF9}" type="slidenum">
              <a:rPr lang="en-US" altLang="ja-JP"/>
              <a:pPr/>
              <a:t>13</a:t>
            </a:fld>
            <a:endParaRPr lang="en-US" altLang="ja-JP"/>
          </a:p>
        </p:txBody>
      </p:sp>
      <p:sp>
        <p:nvSpPr>
          <p:cNvPr id="8196" name="Rectangle 2"/>
          <p:cNvSpPr>
            <a:spLocks noGrp="1" noChangeArrowheads="1"/>
          </p:cNvSpPr>
          <p:nvPr>
            <p:ph type="title"/>
          </p:nvPr>
        </p:nvSpPr>
        <p:spPr/>
        <p:txBody>
          <a:bodyPr/>
          <a:lstStyle/>
          <a:p>
            <a:r>
              <a:rPr lang="en-US" altLang="ja-JP" sz="2000" b="0" dirty="0" smtClean="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Reference 3. Where </a:t>
            </a:r>
            <a:r>
              <a:rPr lang="en-US" altLang="ja-JP" sz="2000" b="0" dirty="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does my money go?</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41034" y="2335866"/>
            <a:ext cx="5184651" cy="3758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正方形/長方形 1"/>
          <p:cNvSpPr/>
          <p:nvPr/>
        </p:nvSpPr>
        <p:spPr>
          <a:xfrm>
            <a:off x="538599" y="954131"/>
            <a:ext cx="8928992" cy="1200329"/>
          </a:xfrm>
          <a:prstGeom prst="rect">
            <a:avLst/>
          </a:prstGeom>
        </p:spPr>
        <p:txBody>
          <a:bodyPr wrap="square">
            <a:spAutoFit/>
          </a:bodyPr>
          <a:lstStyle/>
          <a:p>
            <a:pPr marL="92075" indent="-92075"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An open source app. </a:t>
            </a:r>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f</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or visualization of the use of tax money created by Open </a:t>
            </a:r>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Knowledge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Foundation</a:t>
            </a:r>
            <a:r>
              <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(UK). </a:t>
            </a:r>
            <a:endPar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endParaRPr>
          </a:p>
          <a:p>
            <a:pPr marL="92075" indent="-92075"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A volunteer team created the Yokohama City version on July 2, 2012 at the </a:t>
            </a:r>
            <a:r>
              <a:rPr lang="en-US" altLang="ja-JP" sz="1200" dirty="0" err="1" smtClean="0">
                <a:latin typeface="Arial Unicode MS" panose="020B0604020202020204" pitchFamily="50" charset="-128"/>
                <a:ea typeface="Arial Unicode MS" panose="020B0604020202020204" pitchFamily="50" charset="-128"/>
                <a:cs typeface="Arial Unicode MS" panose="020B0604020202020204" pitchFamily="50" charset="-128"/>
              </a:rPr>
              <a:t>Hackathon</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 organized by GLOCOM, International  </a:t>
            </a:r>
          </a:p>
          <a:p>
            <a:pPr marL="92075" indent="-92075" algn="l"/>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   University of Japan. </a:t>
            </a:r>
            <a:endPar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endParaRPr>
          </a:p>
          <a:p>
            <a:pPr marL="92075" indent="-92075" algn="l"/>
            <a:endPar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marL="92075" indent="-92075"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UK website</a:t>
            </a:r>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http</a:t>
            </a:r>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://wheredoesmymoneygo.org/</a:t>
            </a:r>
          </a:p>
          <a:p>
            <a:pPr marL="92075" indent="-92075"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Yokohama City Version (See below)</a:t>
            </a:r>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http</a:t>
            </a:r>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://spending.jp/</a:t>
            </a:r>
          </a:p>
        </p:txBody>
      </p:sp>
    </p:spTree>
    <p:extLst>
      <p:ext uri="{BB962C8B-B14F-4D97-AF65-F5344CB8AC3E}">
        <p14:creationId xmlns:p14="http://schemas.microsoft.com/office/powerpoint/2010/main" val="2424157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番号プレースホルダ 3"/>
          <p:cNvSpPr>
            <a:spLocks noGrp="1"/>
          </p:cNvSpPr>
          <p:nvPr>
            <p:ph type="sldNum" sz="quarter" idx="10"/>
          </p:nvPr>
        </p:nvSpPr>
        <p:spPr>
          <a:noFill/>
        </p:spPr>
        <p:txBody>
          <a:bodyPr/>
          <a:lstStyle/>
          <a:p>
            <a:fld id="{8ABFD52D-8C4E-425A-8869-B25C0324DEF9}" type="slidenum">
              <a:rPr lang="en-US" altLang="ja-JP"/>
              <a:pPr/>
              <a:t>14</a:t>
            </a:fld>
            <a:endParaRPr lang="en-US" altLang="ja-JP"/>
          </a:p>
        </p:txBody>
      </p:sp>
      <p:sp>
        <p:nvSpPr>
          <p:cNvPr id="8196" name="Rectangle 2"/>
          <p:cNvSpPr>
            <a:spLocks noGrp="1" noChangeArrowheads="1"/>
          </p:cNvSpPr>
          <p:nvPr>
            <p:ph type="title"/>
          </p:nvPr>
        </p:nvSpPr>
        <p:spPr/>
        <p:txBody>
          <a:bodyPr/>
          <a:lstStyle/>
          <a:p>
            <a:r>
              <a:rPr lang="en-US" altLang="ja-JP" sz="2000" dirty="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Reference </a:t>
            </a:r>
            <a:r>
              <a:rPr lang="en-US" altLang="ja-JP" sz="2000" dirty="0" smtClean="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4. Approaches </a:t>
            </a:r>
            <a:r>
              <a:rPr lang="en-US" altLang="ja-JP" sz="2000" dirty="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from Different Fields and Technologies (Examples)</a:t>
            </a:r>
            <a:endParaRPr lang="en-US" altLang="ja-JP" sz="2000" b="0" dirty="0">
              <a:solidFill>
                <a:srgbClr val="000000"/>
              </a:solidFill>
              <a:latin typeface="HGP創英角ｺﾞｼｯｸUB" pitchFamily="50" charset="-128"/>
              <a:ea typeface="HGP創英角ｺﾞｼｯｸUB" pitchFamily="50" charset="-128"/>
            </a:endParaRPr>
          </a:p>
        </p:txBody>
      </p:sp>
      <p:sp>
        <p:nvSpPr>
          <p:cNvPr id="3" name="正方形/長方形 2"/>
          <p:cNvSpPr/>
          <p:nvPr/>
        </p:nvSpPr>
        <p:spPr>
          <a:xfrm>
            <a:off x="488504" y="1124744"/>
            <a:ext cx="8424936" cy="5693866"/>
          </a:xfrm>
          <a:prstGeom prst="rect">
            <a:avLst/>
          </a:prstGeom>
        </p:spPr>
        <p:txBody>
          <a:bodyPr wrap="square">
            <a:spAutoFit/>
          </a:bodyPr>
          <a:lstStyle/>
          <a:p>
            <a:pPr marL="92075" indent="-92075" algn="l"/>
            <a:r>
              <a:rPr lang="en-US" altLang="ja-JP" dirty="0" smtClean="0">
                <a:latin typeface="Arial Unicode MS" panose="020B0604020202020204" pitchFamily="50" charset="-128"/>
                <a:ea typeface="Arial Unicode MS" panose="020B0604020202020204" pitchFamily="50" charset="-128"/>
                <a:cs typeface="Arial Unicode MS" panose="020B0604020202020204" pitchFamily="50" charset="-128"/>
              </a:rPr>
              <a:t>1) </a:t>
            </a:r>
            <a:r>
              <a:rPr lang="ja-JP" altLang="en-US"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dirty="0" smtClean="0">
                <a:latin typeface="Arial Unicode MS" panose="020B0604020202020204" pitchFamily="50" charset="-128"/>
                <a:ea typeface="Arial Unicode MS" panose="020B0604020202020204" pitchFamily="50" charset="-128"/>
                <a:cs typeface="Arial Unicode MS" panose="020B0604020202020204" pitchFamily="50" charset="-128"/>
              </a:rPr>
              <a:t>Approach from Different Fields </a:t>
            </a:r>
          </a:p>
          <a:p>
            <a:pPr marL="92075" indent="-92075"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Undertaking hearings from experts of major fields where open data utilization is highly expected (weather, geology, hygiene, economy, public administration, transport, etc.), and  getting familiar with the prospects of issue solutions owing to open data, and business feasibility requirements. </a:t>
            </a:r>
          </a:p>
          <a:p>
            <a:pPr marL="92075" indent="-92075" algn="l"/>
            <a:endPar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algn="l"/>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(Candidates for Hearings)</a:t>
            </a:r>
          </a:p>
          <a:p>
            <a:pPr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Physical Data of weather, geology, satellite photos etc. </a:t>
            </a:r>
            <a:r>
              <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rPr>
              <a:t>　→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Weather News Inc. </a:t>
            </a:r>
            <a:endPar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endParaRPr>
          </a:p>
          <a:p>
            <a:pPr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Economic Statistics</a:t>
            </a:r>
            <a:r>
              <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rPr>
              <a:t>　→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Mr. Hideyuki Tanaka, </a:t>
            </a:r>
            <a:r>
              <a:rPr lang="ja-JP"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Interfaculty </a:t>
            </a:r>
            <a:r>
              <a:rPr lang="ja-JP"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Initiative in Information </a:t>
            </a:r>
            <a:r>
              <a:rPr lang="ja-JP"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Studies</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ja-JP"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Graduate School of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p>
          <a:p>
            <a:pPr algn="l"/>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ja-JP"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Interdisciplinary </a:t>
            </a:r>
            <a:r>
              <a:rPr lang="ja-JP"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Information </a:t>
            </a:r>
            <a:r>
              <a:rPr lang="ja-JP"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Studies</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 the University of Tokyo</a:t>
            </a:r>
            <a:endPar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endParaRPr>
          </a:p>
          <a:p>
            <a:pPr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Map Information</a:t>
            </a:r>
            <a:r>
              <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rPr>
              <a:t>　→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Mr. </a:t>
            </a:r>
            <a:r>
              <a:rPr lang="en-US" altLang="ja-JP" sz="1200" dirty="0" err="1" smtClean="0">
                <a:latin typeface="Arial Unicode MS" panose="020B0604020202020204" pitchFamily="50" charset="-128"/>
                <a:ea typeface="Arial Unicode MS" panose="020B0604020202020204" pitchFamily="50" charset="-128"/>
                <a:cs typeface="Arial Unicode MS" panose="020B0604020202020204" pitchFamily="50" charset="-128"/>
              </a:rPr>
              <a:t>Sakashita</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 JIPDEC and Mr. </a:t>
            </a:r>
            <a:r>
              <a:rPr lang="en-US" altLang="ja-JP" sz="1200" dirty="0" err="1" smtClean="0">
                <a:latin typeface="Arial Unicode MS" panose="020B0604020202020204" pitchFamily="50" charset="-128"/>
                <a:ea typeface="Arial Unicode MS" panose="020B0604020202020204" pitchFamily="50" charset="-128"/>
                <a:cs typeface="Arial Unicode MS" panose="020B0604020202020204" pitchFamily="50" charset="-128"/>
              </a:rPr>
              <a:t>Yoshihide</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 Sekimoto, </a:t>
            </a:r>
            <a:r>
              <a:rPr lang="ja-JP"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Center for Spatial Information </a:t>
            </a:r>
            <a:r>
              <a:rPr lang="ja-JP"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Science</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ja-JP"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endPar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algn="l"/>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ja-JP"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the </a:t>
            </a:r>
            <a:r>
              <a:rPr lang="ja-JP"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University of </a:t>
            </a:r>
            <a:r>
              <a:rPr lang="ja-JP"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Tokyo</a:t>
            </a:r>
            <a:endPar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endParaRPr>
          </a:p>
          <a:p>
            <a:pPr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Public Service Information</a:t>
            </a:r>
            <a:r>
              <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rPr>
              <a:t>　→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Mr. Kawashima, Deliberative Member of the Committee </a:t>
            </a:r>
            <a:endPar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endParaRPr>
          </a:p>
          <a:p>
            <a:pPr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Transport Information</a:t>
            </a:r>
            <a:r>
              <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rPr>
              <a:t>　→　</a:t>
            </a:r>
            <a:r>
              <a:rPr lang="en-US" altLang="ja-JP" sz="1200" dirty="0" err="1" smtClean="0">
                <a:latin typeface="Arial Unicode MS" panose="020B0604020202020204" pitchFamily="50" charset="-128"/>
                <a:ea typeface="Arial Unicode MS" panose="020B0604020202020204" pitchFamily="50" charset="-128"/>
                <a:cs typeface="Arial Unicode MS" panose="020B0604020202020204" pitchFamily="50" charset="-128"/>
              </a:rPr>
              <a:t>Jorudan</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err="1" smtClean="0">
                <a:latin typeface="Arial Unicode MS" panose="020B0604020202020204" pitchFamily="50" charset="-128"/>
                <a:ea typeface="Arial Unicode MS" panose="020B0604020202020204" pitchFamily="50" charset="-128"/>
                <a:cs typeface="Arial Unicode MS" panose="020B0604020202020204" pitchFamily="50" charset="-128"/>
              </a:rPr>
              <a:t>Navitime</a:t>
            </a:r>
            <a:endPar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endParaRPr>
          </a:p>
          <a:p>
            <a:pPr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Medicine &amp; Healthcare Information </a:t>
            </a:r>
            <a:r>
              <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rPr>
              <a:t>　→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Mr. Komiyama, Chairman of MRI</a:t>
            </a:r>
          </a:p>
          <a:p>
            <a:pPr algn="l"/>
            <a:endPar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endParaRPr>
          </a:p>
          <a:p>
            <a:pPr algn="l"/>
            <a:endPar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algn="l"/>
            <a:r>
              <a:rPr lang="en-US" altLang="ja-JP" dirty="0" smtClean="0">
                <a:latin typeface="Arial Unicode MS" panose="020B0604020202020204" pitchFamily="50" charset="-128"/>
                <a:ea typeface="Arial Unicode MS" panose="020B0604020202020204" pitchFamily="50" charset="-128"/>
                <a:cs typeface="Arial Unicode MS" panose="020B0604020202020204" pitchFamily="50" charset="-128"/>
              </a:rPr>
              <a:t>2)  Approach from Different Technologies </a:t>
            </a:r>
            <a:endParaRPr lang="ja-JP" altLang="en-US" dirty="0">
              <a:latin typeface="Arial Unicode MS" panose="020B0604020202020204" pitchFamily="50" charset="-128"/>
              <a:ea typeface="Arial Unicode MS" panose="020B0604020202020204" pitchFamily="50" charset="-128"/>
              <a:cs typeface="Arial Unicode MS" panose="020B0604020202020204" pitchFamily="50" charset="-128"/>
            </a:endParaRPr>
          </a:p>
          <a:p>
            <a:pPr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Considering possibilities of open data utilization from the viewpoints of the latest technology trends</a:t>
            </a:r>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a:t>
            </a:r>
            <a:endPar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endParaRPr>
          </a:p>
          <a:p>
            <a:pPr algn="l"/>
            <a:endPar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algn="l"/>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 (Candidates for Hearings</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p>
          <a:p>
            <a:pPr algn="l"/>
            <a:r>
              <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Censor Information </a:t>
            </a:r>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M to M</a:t>
            </a:r>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a:t>
            </a:r>
            <a:r>
              <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rPr>
              <a:t>　→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Advisor, Mr. </a:t>
            </a:r>
            <a:r>
              <a:rPr lang="en-US" altLang="ja-JP" sz="1200" dirty="0" err="1" smtClean="0">
                <a:latin typeface="Arial Unicode MS" panose="020B0604020202020204" pitchFamily="50" charset="-128"/>
                <a:ea typeface="Arial Unicode MS" panose="020B0604020202020204" pitchFamily="50" charset="-128"/>
                <a:cs typeface="Arial Unicode MS" panose="020B0604020202020204" pitchFamily="50" charset="-128"/>
              </a:rPr>
              <a:t>Sakamura</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Advisor, Mr. </a:t>
            </a:r>
            <a:r>
              <a:rPr lang="en-US" altLang="ja-JP" sz="1200" dirty="0" err="1" smtClean="0">
                <a:latin typeface="Arial Unicode MS" panose="020B0604020202020204" pitchFamily="50" charset="-128"/>
                <a:ea typeface="Arial Unicode MS" panose="020B0604020202020204" pitchFamily="50" charset="-128"/>
                <a:cs typeface="Arial Unicode MS" panose="020B0604020202020204" pitchFamily="50" charset="-128"/>
              </a:rPr>
              <a:t>Tokuda</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  Mr. </a:t>
            </a:r>
            <a:r>
              <a:rPr lang="en-US" altLang="ja-JP" sz="1200" dirty="0" err="1" smtClean="0">
                <a:latin typeface="Arial Unicode MS" panose="020B0604020202020204" pitchFamily="50" charset="-128"/>
                <a:ea typeface="Arial Unicode MS" panose="020B0604020202020204" pitchFamily="50" charset="-128"/>
                <a:cs typeface="Arial Unicode MS" panose="020B0604020202020204" pitchFamily="50" charset="-128"/>
              </a:rPr>
              <a:t>Koshizuka</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 Senior Researcher, </a:t>
            </a:r>
          </a:p>
          <a:p>
            <a:pPr algn="l"/>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                                                            Technical Committee</a:t>
            </a:r>
            <a:endPar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endParaRPr>
          </a:p>
          <a:p>
            <a:pPr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Big Data Analysis Technology </a:t>
            </a:r>
            <a:r>
              <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rPr>
              <a:t>　→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IBM Japan, Japan PFI Enterprise </a:t>
            </a:r>
            <a:endPar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endParaRPr>
          </a:p>
          <a:p>
            <a:pPr algn="l"/>
            <a:r>
              <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Cases of Introduction of Data Mining Technology </a:t>
            </a:r>
            <a:r>
              <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rPr>
              <a:t>　→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Deep Impact Co., Ltd</a:t>
            </a:r>
            <a:r>
              <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(Pharmaceutical Industry),</a:t>
            </a:r>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endPar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algn="l"/>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                                                                                             Plus Alpha Consulting Co., Ltd (Marketing)</a:t>
            </a:r>
            <a:endPar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endParaRPr>
          </a:p>
          <a:p>
            <a:pPr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Visualization of Patent Information </a:t>
            </a:r>
            <a:r>
              <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rPr>
              <a:t>　→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Nomura Research Institute  </a:t>
            </a:r>
            <a:endPar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endParaRPr>
          </a:p>
          <a:p>
            <a:pPr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Social Media </a:t>
            </a:r>
            <a:r>
              <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rPr>
              <a:t>　→　</a:t>
            </a:r>
            <a:r>
              <a:rPr lang="en-US" altLang="ja-JP" sz="1200" dirty="0" err="1" smtClean="0">
                <a:latin typeface="Arial Unicode MS" panose="020B0604020202020204" pitchFamily="50" charset="-128"/>
                <a:ea typeface="Arial Unicode MS" panose="020B0604020202020204" pitchFamily="50" charset="-128"/>
                <a:cs typeface="Arial Unicode MS" panose="020B0604020202020204" pitchFamily="50" charset="-128"/>
              </a:rPr>
              <a:t>Hottolink</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 Inc., CGM</a:t>
            </a:r>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Marketing Co.</a:t>
            </a:r>
            <a:endPar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endParaRPr>
          </a:p>
          <a:p>
            <a:pPr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Flow of People</a:t>
            </a:r>
            <a:r>
              <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rPr>
              <a:t>　→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NTT</a:t>
            </a:r>
            <a:r>
              <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DOCOMO Inc., </a:t>
            </a:r>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Mr. </a:t>
            </a:r>
            <a:r>
              <a:rPr lang="en-US" altLang="ja-JP" sz="1200" dirty="0" err="1">
                <a:latin typeface="Arial Unicode MS" panose="020B0604020202020204" pitchFamily="50" charset="-128"/>
                <a:ea typeface="Arial Unicode MS" panose="020B0604020202020204" pitchFamily="50" charset="-128"/>
                <a:cs typeface="Arial Unicode MS" panose="020B0604020202020204" pitchFamily="50" charset="-128"/>
              </a:rPr>
              <a:t>Yoshihide</a:t>
            </a:r>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 Sekimoto, </a:t>
            </a:r>
            <a:r>
              <a:rPr lang="ja-JP"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Center for Spatial Information Science</a:t>
            </a:r>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a:t>
            </a:r>
            <a:r>
              <a:rPr lang="ja-JP"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 </a:t>
            </a:r>
            <a:endPar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endParaRPr>
          </a:p>
          <a:p>
            <a:pPr algn="l"/>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ja-JP"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the </a:t>
            </a:r>
            <a:r>
              <a:rPr lang="ja-JP"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University of </a:t>
            </a:r>
            <a:r>
              <a:rPr lang="ja-JP"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Toky</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o</a:t>
            </a:r>
            <a:endPar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Tree>
    <p:extLst>
      <p:ext uri="{BB962C8B-B14F-4D97-AF65-F5344CB8AC3E}">
        <p14:creationId xmlns:p14="http://schemas.microsoft.com/office/powerpoint/2010/main" val="41684435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番号プレースホルダ 3"/>
          <p:cNvSpPr>
            <a:spLocks noGrp="1"/>
          </p:cNvSpPr>
          <p:nvPr>
            <p:ph type="sldNum" sz="quarter" idx="10"/>
          </p:nvPr>
        </p:nvSpPr>
        <p:spPr>
          <a:noFill/>
        </p:spPr>
        <p:txBody>
          <a:bodyPr/>
          <a:lstStyle/>
          <a:p>
            <a:fld id="{8ABFD52D-8C4E-425A-8869-B25C0324DEF9}" type="slidenum">
              <a:rPr lang="en-US" altLang="ja-JP"/>
              <a:pPr/>
              <a:t>2</a:t>
            </a:fld>
            <a:endParaRPr lang="en-US" altLang="ja-JP"/>
          </a:p>
        </p:txBody>
      </p:sp>
      <p:sp>
        <p:nvSpPr>
          <p:cNvPr id="8196" name="Rectangle 2"/>
          <p:cNvSpPr>
            <a:spLocks noGrp="1" noChangeArrowheads="1"/>
          </p:cNvSpPr>
          <p:nvPr>
            <p:ph type="title"/>
          </p:nvPr>
        </p:nvSpPr>
        <p:spPr/>
        <p:txBody>
          <a:bodyPr/>
          <a:lstStyle/>
          <a:p>
            <a:r>
              <a:rPr lang="en-US" altLang="ja-JP" sz="2000" b="0" dirty="0" smtClean="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Contents</a:t>
            </a:r>
            <a:endParaRPr lang="ja-JP" altLang="en-US" sz="2000" b="0" dirty="0" smtClean="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6" name="正方形/長方形 5"/>
          <p:cNvSpPr/>
          <p:nvPr/>
        </p:nvSpPr>
        <p:spPr>
          <a:xfrm>
            <a:off x="776537" y="1196752"/>
            <a:ext cx="8280920" cy="3262432"/>
          </a:xfrm>
          <a:prstGeom prst="rect">
            <a:avLst/>
          </a:prstGeom>
        </p:spPr>
        <p:txBody>
          <a:bodyPr wrap="square">
            <a:spAutoFit/>
          </a:bodyPr>
          <a:lstStyle/>
          <a:p>
            <a:pPr algn="l"/>
            <a:r>
              <a:rPr lang="en-US" altLang="ja-JP" sz="1600" dirty="0" smtClean="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1. Activities of </a:t>
            </a:r>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Utilization and Promotion Committee in the Year 2012 (Draft) </a:t>
            </a:r>
            <a:r>
              <a:rPr lang="en-US" altLang="ja-JP" sz="1600" dirty="0" smtClean="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 - - - 3 </a:t>
            </a:r>
          </a:p>
          <a:p>
            <a:pPr algn="l"/>
            <a:r>
              <a:rPr lang="en-US" altLang="ja-JP" sz="1600" kern="0" dirty="0" smtClean="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2. Major Themes for Consideration of Each Meeting (Draft) - - - - - - - - - - - - - - - - -  6 </a:t>
            </a:r>
            <a:endParaRPr lang="en-US" altLang="ja-JP" sz="1600" dirty="0" smtClean="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endParaRPr>
          </a:p>
          <a:p>
            <a:pPr algn="l"/>
            <a:r>
              <a:rPr lang="en-US" altLang="ja-JP" sz="1600" dirty="0" smtClean="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3. Schedule of the Year 2013 (Draft)  - - - - - - - - - - - - - - - - - - - - - - - - - - - - - - - - - 7</a:t>
            </a:r>
          </a:p>
          <a:p>
            <a:pPr algn="l"/>
            <a:endParaRPr lang="en-US" altLang="ja-JP" sz="1600" dirty="0" smtClean="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endParaRPr>
          </a:p>
          <a:p>
            <a:pPr algn="l"/>
            <a:endParaRPr lang="en-US" altLang="ja-JP" sz="1600" dirty="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endParaRPr>
          </a:p>
          <a:p>
            <a:pPr algn="l"/>
            <a:r>
              <a:rPr lang="en-US" altLang="ja-JP" sz="1600" dirty="0" smtClean="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 (Reference)</a:t>
            </a:r>
          </a:p>
          <a:p>
            <a:pPr algn="l"/>
            <a:r>
              <a:rPr lang="ja-JP" altLang="en-US" sz="1600" dirty="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600" dirty="0" smtClean="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Reference 1. Data Examples for Posting on the Open Data Catalogue (incl. links)</a:t>
            </a:r>
          </a:p>
          <a:p>
            <a:pPr algn="l"/>
            <a:r>
              <a:rPr lang="en-US" altLang="ja-JP" sz="1600" dirty="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600" dirty="0" smtClean="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                                                                                                                     - - - - - - - -8</a:t>
            </a:r>
          </a:p>
          <a:p>
            <a:pPr algn="l"/>
            <a:r>
              <a:rPr lang="en-US" altLang="ja-JP" sz="1600" dirty="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600" dirty="0" smtClean="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Reference 2. Introduction of Good Practices as Useful Reference </a:t>
            </a:r>
          </a:p>
          <a:p>
            <a:pPr algn="l"/>
            <a:r>
              <a:rPr lang="en-US" altLang="ja-JP" sz="1600" dirty="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600" dirty="0" smtClean="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                      (Information Provision by Members, etc.) - - - - - - - - - - - - - - - - - - - - - 9</a:t>
            </a:r>
          </a:p>
          <a:p>
            <a:pPr algn="l"/>
            <a:r>
              <a:rPr lang="en-US" altLang="ja-JP" sz="1600" dirty="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600" dirty="0" smtClean="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Reference 3. Where does my money go ?  - - - - - - - - - - - - - - - - - - -- - - - - - - - - - 13</a:t>
            </a:r>
            <a:endParaRPr lang="en-US" altLang="ja-JP" sz="1600" dirty="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endParaRPr>
          </a:p>
          <a:p>
            <a:pPr algn="l"/>
            <a:r>
              <a:rPr lang="en-US" altLang="ja-JP" sz="1600" dirty="0" smtClean="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 Reference 4. Approaches from Different Fields and Technologies (Examples)- - - -  14 </a:t>
            </a:r>
          </a:p>
          <a:p>
            <a:pPr algn="l"/>
            <a:r>
              <a:rPr lang="ja-JP" altLang="en-US" dirty="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　</a:t>
            </a:r>
            <a:endParaRPr lang="ja-JP" altLang="en-US"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Tree>
    <p:extLst>
      <p:ext uri="{BB962C8B-B14F-4D97-AF65-F5344CB8AC3E}">
        <p14:creationId xmlns:p14="http://schemas.microsoft.com/office/powerpoint/2010/main" val="31149197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番号プレースホルダ 3"/>
          <p:cNvSpPr>
            <a:spLocks noGrp="1"/>
          </p:cNvSpPr>
          <p:nvPr>
            <p:ph type="sldNum" sz="quarter" idx="10"/>
          </p:nvPr>
        </p:nvSpPr>
        <p:spPr>
          <a:noFill/>
        </p:spPr>
        <p:txBody>
          <a:bodyPr/>
          <a:lstStyle/>
          <a:p>
            <a:fld id="{8ABFD52D-8C4E-425A-8869-B25C0324DEF9}" type="slidenum">
              <a:rPr lang="en-US" altLang="ja-JP"/>
              <a:pPr/>
              <a:t>3</a:t>
            </a:fld>
            <a:endParaRPr lang="en-US" altLang="ja-JP"/>
          </a:p>
        </p:txBody>
      </p:sp>
      <p:sp>
        <p:nvSpPr>
          <p:cNvPr id="8196" name="Rectangle 2"/>
          <p:cNvSpPr>
            <a:spLocks noGrp="1" noChangeArrowheads="1"/>
          </p:cNvSpPr>
          <p:nvPr>
            <p:ph type="title"/>
          </p:nvPr>
        </p:nvSpPr>
        <p:spPr/>
        <p:txBody>
          <a:bodyPr/>
          <a:lstStyle/>
          <a:p>
            <a:r>
              <a:rPr lang="en-US" altLang="ja-JP" sz="2000" b="0" dirty="0" smtClean="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1. Activities </a:t>
            </a:r>
            <a:r>
              <a:rPr lang="en-US" altLang="ja-JP" sz="2000" b="0" dirty="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of </a:t>
            </a:r>
            <a:r>
              <a:rPr lang="en-US" altLang="ja-JP" sz="2000" b="0" dirty="0" smtClean="0">
                <a:latin typeface="Arial Unicode MS" panose="020B0604020202020204" pitchFamily="50" charset="-128"/>
                <a:ea typeface="Arial Unicode MS" panose="020B0604020202020204" pitchFamily="50" charset="-128"/>
                <a:cs typeface="Arial Unicode MS" panose="020B0604020202020204" pitchFamily="50" charset="-128"/>
              </a:rPr>
              <a:t>Utilization and Promotion Committee </a:t>
            </a:r>
            <a:r>
              <a:rPr lang="en-US" altLang="ja-JP" sz="2000" b="0" dirty="0">
                <a:latin typeface="Arial Unicode MS" panose="020B0604020202020204" pitchFamily="50" charset="-128"/>
                <a:ea typeface="Arial Unicode MS" panose="020B0604020202020204" pitchFamily="50" charset="-128"/>
                <a:cs typeface="Arial Unicode MS" panose="020B0604020202020204" pitchFamily="50" charset="-128"/>
              </a:rPr>
              <a:t>in the Year 2012 (Draft)</a:t>
            </a:r>
            <a:r>
              <a:rPr lang="en-US" altLang="ja-JP" sz="2000" b="0" dirty="0" smtClean="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 </a:t>
            </a:r>
            <a:r>
              <a:rPr lang="ja-JP" altLang="en-US" sz="2000" b="0" dirty="0" smtClean="0">
                <a:solidFill>
                  <a:srgbClr val="000000"/>
                </a:solidFill>
                <a:latin typeface="HGP創英角ｺﾞｼｯｸUB" pitchFamily="50" charset="-128"/>
                <a:ea typeface="HGP創英角ｺﾞｼｯｸUB" pitchFamily="50" charset="-128"/>
              </a:rPr>
              <a:t>　</a:t>
            </a:r>
          </a:p>
        </p:txBody>
      </p:sp>
      <p:sp>
        <p:nvSpPr>
          <p:cNvPr id="2" name="正方形/長方形 1"/>
          <p:cNvSpPr/>
          <p:nvPr/>
        </p:nvSpPr>
        <p:spPr>
          <a:xfrm>
            <a:off x="488504" y="2481858"/>
            <a:ext cx="9073008" cy="4093428"/>
          </a:xfrm>
          <a:prstGeom prst="rect">
            <a:avLst/>
          </a:prstGeom>
        </p:spPr>
        <p:txBody>
          <a:bodyPr wrap="square">
            <a:spAutoFit/>
          </a:bodyPr>
          <a:lstStyle/>
          <a:p>
            <a:pPr algn="l"/>
            <a:r>
              <a:rPr lang="ja-JP" altLang="en-US" sz="1600" u="sng" dirty="0" smtClean="0">
                <a:latin typeface="HGP創英角ｺﾞｼｯｸUB" pitchFamily="50" charset="-128"/>
                <a:ea typeface="HGP創英角ｺﾞｼｯｸUB" pitchFamily="50" charset="-128"/>
              </a:rPr>
              <a:t>（</a:t>
            </a:r>
            <a:r>
              <a:rPr lang="en-US" altLang="ja-JP" sz="1600" u="sng" dirty="0" smtClean="0">
                <a:latin typeface="HGP創英角ｺﾞｼｯｸUB" pitchFamily="50" charset="-128"/>
                <a:ea typeface="HGP創英角ｺﾞｼｯｸUB" pitchFamily="50" charset="-128"/>
              </a:rPr>
              <a:t>1</a:t>
            </a:r>
            <a:r>
              <a:rPr lang="ja-JP" altLang="en-US" sz="1600" u="sng" dirty="0" smtClean="0">
                <a:latin typeface="HGP創英角ｺﾞｼｯｸUB" pitchFamily="50" charset="-128"/>
                <a:ea typeface="HGP創英角ｺﾞｼｯｸUB" pitchFamily="50" charset="-128"/>
              </a:rPr>
              <a:t>） オープンデータ</a:t>
            </a:r>
            <a:r>
              <a:rPr lang="ja-JP" altLang="en-US" sz="1600" u="sng" dirty="0">
                <a:latin typeface="HGP創英角ｺﾞｼｯｸUB" pitchFamily="50" charset="-128"/>
                <a:ea typeface="HGP創英角ｺﾞｼｯｸUB" pitchFamily="50" charset="-128"/>
              </a:rPr>
              <a:t>に</a:t>
            </a:r>
            <a:r>
              <a:rPr lang="ja-JP" altLang="en-US" sz="1600" u="sng" dirty="0" smtClean="0">
                <a:latin typeface="HGP創英角ｺﾞｼｯｸUB" pitchFamily="50" charset="-128"/>
                <a:ea typeface="HGP創英角ｺﾞｼｯｸUB" pitchFamily="50" charset="-128"/>
              </a:rPr>
              <a:t>関する情報発信</a:t>
            </a:r>
            <a:endParaRPr lang="ja-JP" altLang="en-US" sz="1600" u="sng" dirty="0">
              <a:latin typeface="HGP創英角ｺﾞｼｯｸUB" pitchFamily="50" charset="-128"/>
              <a:ea typeface="HGP創英角ｺﾞｼｯｸUB" pitchFamily="50" charset="-128"/>
            </a:endParaRPr>
          </a:p>
          <a:p>
            <a:pPr algn="l"/>
            <a:endParaRPr lang="en-US" altLang="ja-JP" sz="1200" dirty="0" smtClean="0"/>
          </a:p>
          <a:p>
            <a:pPr algn="l"/>
            <a:r>
              <a:rPr lang="en-US" altLang="ja-JP" dirty="0" smtClean="0">
                <a:latin typeface="Arial Unicode MS" panose="020B0604020202020204" pitchFamily="50" charset="-128"/>
                <a:ea typeface="Arial Unicode MS" panose="020B0604020202020204" pitchFamily="50" charset="-128"/>
                <a:cs typeface="Arial Unicode MS" panose="020B0604020202020204" pitchFamily="50" charset="-128"/>
              </a:rPr>
              <a:t>1)  Information Dissemination by a Portal Site (See the Reference 1, 2) </a:t>
            </a:r>
          </a:p>
          <a:p>
            <a:pPr algn="l"/>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(Examples)</a:t>
            </a:r>
          </a:p>
          <a:p>
            <a:pPr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Meanings and Effects of Open Data </a:t>
            </a:r>
            <a:endPar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endParaRPr>
          </a:p>
          <a:p>
            <a:pPr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Examples of Open Data Utilization  </a:t>
            </a:r>
          </a:p>
          <a:p>
            <a:pPr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Open Data Catalogue (Data provided by Committee Members or Observers. Linkages to the Standard API which is to be created  </a:t>
            </a:r>
          </a:p>
          <a:p>
            <a:pPr algn="l"/>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   later may also be included.) </a:t>
            </a:r>
            <a:endPar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endParaRPr>
          </a:p>
          <a:p>
            <a:pPr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Information of Activities of Committees of Utilization &amp; Dissemination, Technical, and Data Governance (Outline of Proceedings,  </a:t>
            </a:r>
          </a:p>
          <a:p>
            <a:pPr algn="l"/>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   Delivered Materials etc.)</a:t>
            </a:r>
          </a:p>
          <a:p>
            <a:pPr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Relevant Movement of the Government and Local Authorities  </a:t>
            </a:r>
          </a:p>
          <a:p>
            <a:pPr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Information provided by Committee Members </a:t>
            </a:r>
          </a:p>
          <a:p>
            <a:pPr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Event Information related to Open Data </a:t>
            </a:r>
            <a:endParaRPr lang="en-US" altLang="ja-JP" sz="1200" dirty="0" smtClean="0"/>
          </a:p>
          <a:p>
            <a:pPr algn="l"/>
            <a:r>
              <a:rPr lang="en-US" altLang="ja-JP" dirty="0" smtClean="0">
                <a:latin typeface="Arial Unicode MS" panose="020B0604020202020204" pitchFamily="50" charset="-128"/>
                <a:ea typeface="Arial Unicode MS" panose="020B0604020202020204" pitchFamily="50" charset="-128"/>
                <a:cs typeface="Arial Unicode MS" panose="020B0604020202020204" pitchFamily="50" charset="-128"/>
              </a:rPr>
              <a:t>2)  Organization of Symposium  </a:t>
            </a:r>
          </a:p>
          <a:p>
            <a:pPr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Organization of a Symposium with 200 to 500 participants in Japan (Tentatively Scheduled in the afternoon of Dec. 10 (Mon),  </a:t>
            </a:r>
          </a:p>
          <a:p>
            <a:pPr algn="l"/>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    2012)</a:t>
            </a:r>
          </a:p>
          <a:p>
            <a:pPr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Objectives of the </a:t>
            </a:r>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S</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ymposium  </a:t>
            </a:r>
          </a:p>
          <a:p>
            <a:pPr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a)</a:t>
            </a:r>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Provision of the Latest Information of Open Data  </a:t>
            </a:r>
          </a:p>
          <a:p>
            <a:pPr algn="l"/>
            <a:r>
              <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b)</a:t>
            </a:r>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Recognition Enhancement for Those related to Open Data (Data Owners, Service Developers and Providers, etc.)</a:t>
            </a:r>
            <a:endPar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endParaRPr>
          </a:p>
          <a:p>
            <a:pPr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Symposium Contents (Draft) </a:t>
            </a:r>
          </a:p>
          <a:p>
            <a:pPr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Keynote Speech, Introduction of Open Data Utilization, Introduction of Activities of Consortium Committees, Panel Discussion)</a:t>
            </a:r>
          </a:p>
        </p:txBody>
      </p:sp>
      <p:sp>
        <p:nvSpPr>
          <p:cNvPr id="3" name="正方形/長方形 2"/>
          <p:cNvSpPr/>
          <p:nvPr/>
        </p:nvSpPr>
        <p:spPr bwMode="auto">
          <a:xfrm>
            <a:off x="488504" y="1052736"/>
            <a:ext cx="8928992" cy="93610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180975" marR="0" algn="l" defTabSz="914400" rtl="0" eaLnBrk="1" fontAlgn="b" latinLnBrk="0" hangingPunct="1">
              <a:lnSpc>
                <a:spcPct val="100000"/>
              </a:lnSpc>
              <a:spcBef>
                <a:spcPct val="0"/>
              </a:spcBef>
              <a:spcAft>
                <a:spcPct val="0"/>
              </a:spcAft>
              <a:buClrTx/>
              <a:buSzTx/>
              <a:buFont typeface="Wingdings" pitchFamily="2" charset="2"/>
              <a:buNone/>
              <a:tabLst/>
            </a:pPr>
            <a:r>
              <a:rPr kumimoji="1" lang="ja-JP" altLang="en-US" sz="1400" b="0" i="0" u="none" strike="noStrike" cap="none" normalizeH="0" baseline="0" dirty="0" smtClean="0">
                <a:ln>
                  <a:noFill/>
                </a:ln>
                <a:solidFill>
                  <a:schemeClr val="tx1"/>
                </a:solidFill>
                <a:effectLst/>
                <a:latin typeface="Arial Unicode MS" panose="020B0604020202020204" pitchFamily="50" charset="-128"/>
                <a:ea typeface="Arial Unicode MS" panose="020B0604020202020204" pitchFamily="50" charset="-128"/>
                <a:cs typeface="Arial Unicode MS" panose="020B0604020202020204" pitchFamily="50" charset="-128"/>
              </a:rPr>
              <a:t>（</a:t>
            </a:r>
            <a:r>
              <a:rPr kumimoji="1" lang="en-US" altLang="ja-JP" sz="1400" b="0" i="0" u="none" strike="noStrike" cap="none" normalizeH="0" baseline="0" dirty="0" smtClean="0">
                <a:ln>
                  <a:noFill/>
                </a:ln>
                <a:solidFill>
                  <a:schemeClr val="tx1"/>
                </a:solidFill>
                <a:effectLst/>
                <a:latin typeface="Arial Unicode MS" panose="020B0604020202020204" pitchFamily="50" charset="-128"/>
                <a:ea typeface="Arial Unicode MS" panose="020B0604020202020204" pitchFamily="50" charset="-128"/>
                <a:cs typeface="Arial Unicode MS" panose="020B0604020202020204" pitchFamily="50" charset="-128"/>
              </a:rPr>
              <a:t>1</a:t>
            </a:r>
            <a:r>
              <a:rPr kumimoji="1" lang="ja-JP" altLang="en-US" sz="1400" b="0" i="0" u="none" strike="noStrike" cap="none" normalizeH="0" baseline="0" dirty="0" smtClean="0">
                <a:ln>
                  <a:noFill/>
                </a:ln>
                <a:solidFill>
                  <a:schemeClr val="tx1"/>
                </a:solidFill>
                <a:effectLst/>
                <a:latin typeface="Arial Unicode MS" panose="020B0604020202020204" pitchFamily="50" charset="-128"/>
                <a:ea typeface="Arial Unicode MS" panose="020B0604020202020204" pitchFamily="50" charset="-128"/>
                <a:cs typeface="Arial Unicode MS" panose="020B0604020202020204" pitchFamily="50" charset="-128"/>
              </a:rPr>
              <a:t>） </a:t>
            </a:r>
            <a:r>
              <a:rPr kumimoji="1" lang="en-US" altLang="ja-JP" sz="1400" b="0" i="0" u="none" strike="noStrike" cap="none" normalizeH="0" baseline="0" dirty="0" smtClean="0">
                <a:ln>
                  <a:noFill/>
                </a:ln>
                <a:solidFill>
                  <a:schemeClr val="tx1"/>
                </a:solidFill>
                <a:effectLst/>
                <a:latin typeface="Arial Unicode MS" panose="020B0604020202020204" pitchFamily="50" charset="-128"/>
                <a:ea typeface="Arial Unicode MS" panose="020B0604020202020204" pitchFamily="50" charset="-128"/>
                <a:cs typeface="Arial Unicode MS" panose="020B0604020202020204" pitchFamily="50" charset="-128"/>
              </a:rPr>
              <a:t>Information Dissemination on Open Data </a:t>
            </a:r>
          </a:p>
          <a:p>
            <a:pPr marL="180975" marR="0" algn="l" defTabSz="914400" rtl="0" eaLnBrk="1" fontAlgn="b" latinLnBrk="0" hangingPunct="1">
              <a:lnSpc>
                <a:spcPct val="100000"/>
              </a:lnSpc>
              <a:spcBef>
                <a:spcPct val="0"/>
              </a:spcBef>
              <a:spcAft>
                <a:spcPct val="0"/>
              </a:spcAft>
              <a:buClrTx/>
              <a:buSzTx/>
              <a:buFont typeface="Wingdings" pitchFamily="2" charset="2"/>
              <a:buNone/>
              <a:tabLst/>
            </a:pPr>
            <a:r>
              <a:rPr kumimoji="1" lang="ja-JP" altLang="en-US" sz="1400" b="0" i="0" u="none" strike="noStrike" cap="none" normalizeH="0" baseline="0" dirty="0" smtClean="0">
                <a:ln>
                  <a:noFill/>
                </a:ln>
                <a:solidFill>
                  <a:schemeClr val="tx1"/>
                </a:solidFill>
                <a:effectLst/>
                <a:latin typeface="Arial Unicode MS" panose="020B0604020202020204" pitchFamily="50" charset="-128"/>
                <a:ea typeface="Arial Unicode MS" panose="020B0604020202020204" pitchFamily="50" charset="-128"/>
                <a:cs typeface="Arial Unicode MS" panose="020B0604020202020204" pitchFamily="50" charset="-128"/>
              </a:rPr>
              <a:t>（</a:t>
            </a:r>
            <a:r>
              <a:rPr kumimoji="1" lang="en-US" altLang="ja-JP" sz="1400" b="0" i="0" u="none" strike="noStrike" cap="none" normalizeH="0" baseline="0" dirty="0" smtClean="0">
                <a:ln>
                  <a:noFill/>
                </a:ln>
                <a:solidFill>
                  <a:schemeClr val="tx1"/>
                </a:solidFill>
                <a:effectLst/>
                <a:latin typeface="Arial Unicode MS" panose="020B0604020202020204" pitchFamily="50" charset="-128"/>
                <a:ea typeface="Arial Unicode MS" panose="020B0604020202020204" pitchFamily="50" charset="-128"/>
                <a:cs typeface="Arial Unicode MS" panose="020B0604020202020204" pitchFamily="50" charset="-128"/>
              </a:rPr>
              <a:t>2</a:t>
            </a:r>
            <a:r>
              <a:rPr kumimoji="1" lang="ja-JP" altLang="en-US" sz="1400" b="0" i="0" u="none" strike="noStrike" cap="none" normalizeH="0" baseline="0" dirty="0" smtClean="0">
                <a:ln>
                  <a:noFill/>
                </a:ln>
                <a:solidFill>
                  <a:schemeClr val="tx1"/>
                </a:solidFill>
                <a:effectLst/>
                <a:latin typeface="Arial Unicode MS" panose="020B0604020202020204" pitchFamily="50" charset="-128"/>
                <a:ea typeface="Arial Unicode MS" panose="020B0604020202020204" pitchFamily="50" charset="-128"/>
                <a:cs typeface="Arial Unicode MS" panose="020B0604020202020204" pitchFamily="50" charset="-128"/>
              </a:rPr>
              <a:t>） </a:t>
            </a:r>
            <a:r>
              <a:rPr kumimoji="1" lang="en-US" altLang="ja-JP" sz="1400" b="0" i="0" u="none" strike="noStrike" cap="none" normalizeH="0" baseline="0" dirty="0" smtClean="0">
                <a:ln>
                  <a:noFill/>
                </a:ln>
                <a:solidFill>
                  <a:schemeClr val="tx1"/>
                </a:solidFill>
                <a:effectLst/>
                <a:latin typeface="Arial Unicode MS" panose="020B0604020202020204" pitchFamily="50" charset="-128"/>
                <a:ea typeface="Arial Unicode MS" panose="020B0604020202020204" pitchFamily="50" charset="-128"/>
                <a:cs typeface="Arial Unicode MS" panose="020B0604020202020204" pitchFamily="50" charset="-128"/>
              </a:rPr>
              <a:t>Development of Examples of Open Data Utilization</a:t>
            </a:r>
            <a:r>
              <a:rPr kumimoji="1" lang="en-US" altLang="ja-JP" sz="1400" b="0" i="0" u="none" strike="noStrike" cap="none" normalizeH="0" dirty="0" smtClean="0">
                <a:ln>
                  <a:noFill/>
                </a:ln>
                <a:solidFill>
                  <a:schemeClr val="tx1"/>
                </a:solidFill>
                <a:effectLst/>
                <a:latin typeface="Arial Unicode MS" panose="020B0604020202020204" pitchFamily="50" charset="-128"/>
                <a:ea typeface="Arial Unicode MS" panose="020B0604020202020204" pitchFamily="50" charset="-128"/>
                <a:cs typeface="Arial Unicode MS" panose="020B0604020202020204" pitchFamily="50" charset="-128"/>
              </a:rPr>
              <a:t> </a:t>
            </a:r>
            <a:endParaRPr kumimoji="1" lang="en-US" altLang="ja-JP" sz="1400" b="0" i="0" u="none" strike="noStrike" cap="none" normalizeH="0" baseline="0" dirty="0" smtClean="0">
              <a:ln>
                <a:noFill/>
              </a:ln>
              <a:solidFill>
                <a:schemeClr val="tx1"/>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p>
            <a:pPr marL="180975" algn="l"/>
            <a:r>
              <a:rPr lang="ja-JP" altLang="en-US"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dirty="0" smtClean="0">
                <a:latin typeface="Arial Unicode MS" panose="020B0604020202020204" pitchFamily="50" charset="-128"/>
                <a:ea typeface="Arial Unicode MS" panose="020B0604020202020204" pitchFamily="50" charset="-128"/>
                <a:cs typeface="Arial Unicode MS" panose="020B0604020202020204" pitchFamily="50" charset="-128"/>
              </a:rPr>
              <a:t>3</a:t>
            </a:r>
            <a:r>
              <a:rPr lang="ja-JP" altLang="en-US"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dirty="0" smtClean="0">
                <a:latin typeface="Arial Unicode MS" panose="020B0604020202020204" pitchFamily="50" charset="-128"/>
                <a:ea typeface="Arial Unicode MS" panose="020B0604020202020204" pitchFamily="50" charset="-128"/>
                <a:cs typeface="Arial Unicode MS" panose="020B0604020202020204" pitchFamily="50" charset="-128"/>
              </a:rPr>
              <a:t>Consideration of Issues related to Open Data Utilization Promotion </a:t>
            </a:r>
            <a:endParaRPr kumimoji="1" lang="ja-JP" altLang="en-US" sz="1400" b="0" i="0" u="none" strike="noStrike" cap="none" normalizeH="0" baseline="0" dirty="0" smtClean="0">
              <a:ln>
                <a:noFill/>
              </a:ln>
              <a:solidFill>
                <a:schemeClr val="tx1"/>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6" name="正方形/長方形 5"/>
          <p:cNvSpPr/>
          <p:nvPr/>
        </p:nvSpPr>
        <p:spPr bwMode="auto">
          <a:xfrm>
            <a:off x="497260" y="2348880"/>
            <a:ext cx="8928992" cy="432048"/>
          </a:xfrm>
          <a:prstGeom prst="rect">
            <a:avLst/>
          </a:prstGeom>
          <a:solidFill>
            <a:schemeClr val="accent5">
              <a:lumMod val="50000"/>
            </a:schemeClr>
          </a:solid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180975" algn="l"/>
            <a:r>
              <a:rPr kumimoji="1" lang="ja-JP" altLang="en-US" sz="16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a:t>
            </a:r>
            <a:r>
              <a:rPr kumimoji="1" lang="en-US" altLang="ja-JP" sz="16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1</a:t>
            </a:r>
            <a:r>
              <a:rPr kumimoji="1" lang="ja-JP" altLang="en-US" sz="16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 </a:t>
            </a:r>
            <a:r>
              <a:rPr kumimoji="1" lang="en-US" altLang="ja-JP" sz="1600" b="0" i="0" u="none" strike="noStrike" cap="none" normalizeH="0" baseline="0" dirty="0" smtClean="0">
                <a:ln>
                  <a:noFill/>
                </a:ln>
                <a:solidFill>
                  <a:schemeClr val="bg1"/>
                </a:solidFill>
                <a:effectLst/>
                <a:latin typeface="Arial Unicode MS" panose="020B0604020202020204" pitchFamily="50" charset="-128"/>
                <a:ea typeface="Arial Unicode MS" panose="020B0604020202020204" pitchFamily="50" charset="-128"/>
                <a:cs typeface="Arial Unicode MS" panose="020B0604020202020204" pitchFamily="50" charset="-128"/>
              </a:rPr>
              <a:t>Information Dissemination on Open Data  </a:t>
            </a:r>
          </a:p>
        </p:txBody>
      </p:sp>
    </p:spTree>
    <p:extLst>
      <p:ext uri="{BB962C8B-B14F-4D97-AF65-F5344CB8AC3E}">
        <p14:creationId xmlns:p14="http://schemas.microsoft.com/office/powerpoint/2010/main" val="3343124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番号プレースホルダ 3"/>
          <p:cNvSpPr>
            <a:spLocks noGrp="1"/>
          </p:cNvSpPr>
          <p:nvPr>
            <p:ph type="sldNum" sz="quarter" idx="10"/>
          </p:nvPr>
        </p:nvSpPr>
        <p:spPr>
          <a:noFill/>
        </p:spPr>
        <p:txBody>
          <a:bodyPr/>
          <a:lstStyle/>
          <a:p>
            <a:fld id="{8ABFD52D-8C4E-425A-8869-B25C0324DEF9}" type="slidenum">
              <a:rPr lang="en-US" altLang="ja-JP"/>
              <a:pPr/>
              <a:t>4</a:t>
            </a:fld>
            <a:endParaRPr lang="en-US" altLang="ja-JP"/>
          </a:p>
        </p:txBody>
      </p:sp>
      <p:sp>
        <p:nvSpPr>
          <p:cNvPr id="8196" name="Rectangle 2"/>
          <p:cNvSpPr>
            <a:spLocks noGrp="1" noChangeArrowheads="1"/>
          </p:cNvSpPr>
          <p:nvPr>
            <p:ph type="title"/>
          </p:nvPr>
        </p:nvSpPr>
        <p:spPr/>
        <p:txBody>
          <a:bodyPr/>
          <a:lstStyle/>
          <a:p>
            <a:r>
              <a:rPr lang="en-US" altLang="ja-JP" sz="2000" b="0" dirty="0" smtClean="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1. Activities </a:t>
            </a:r>
            <a:r>
              <a:rPr lang="en-US" altLang="ja-JP" sz="2000" b="0" dirty="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of </a:t>
            </a:r>
            <a:r>
              <a:rPr lang="en-US" altLang="ja-JP" sz="2000" b="0" dirty="0" smtClean="0">
                <a:latin typeface="Arial Unicode MS" panose="020B0604020202020204" pitchFamily="50" charset="-128"/>
                <a:ea typeface="Arial Unicode MS" panose="020B0604020202020204" pitchFamily="50" charset="-128"/>
                <a:cs typeface="Arial Unicode MS" panose="020B0604020202020204" pitchFamily="50" charset="-128"/>
              </a:rPr>
              <a:t>Utilization and Promotion Committee </a:t>
            </a:r>
            <a:r>
              <a:rPr lang="en-US" altLang="ja-JP" sz="2000" b="0" dirty="0">
                <a:latin typeface="Arial Unicode MS" panose="020B0604020202020204" pitchFamily="50" charset="-128"/>
                <a:ea typeface="Arial Unicode MS" panose="020B0604020202020204" pitchFamily="50" charset="-128"/>
                <a:cs typeface="Arial Unicode MS" panose="020B0604020202020204" pitchFamily="50" charset="-128"/>
              </a:rPr>
              <a:t>in the Year 2012 (Draft)</a:t>
            </a:r>
            <a:r>
              <a:rPr lang="en-US" altLang="ja-JP" sz="2000" b="0" dirty="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 </a:t>
            </a:r>
            <a:r>
              <a:rPr lang="ja-JP" altLang="en-US" sz="2000" b="0" dirty="0" smtClean="0">
                <a:solidFill>
                  <a:srgbClr val="000000"/>
                </a:solidFill>
                <a:latin typeface="HGP創英角ｺﾞｼｯｸUB" pitchFamily="50" charset="-128"/>
                <a:ea typeface="HGP創英角ｺﾞｼｯｸUB" pitchFamily="50" charset="-128"/>
              </a:rPr>
              <a:t>　</a:t>
            </a:r>
          </a:p>
        </p:txBody>
      </p:sp>
      <p:sp>
        <p:nvSpPr>
          <p:cNvPr id="2" name="正方形/長方形 1"/>
          <p:cNvSpPr/>
          <p:nvPr/>
        </p:nvSpPr>
        <p:spPr>
          <a:xfrm>
            <a:off x="632520" y="1124744"/>
            <a:ext cx="8568952" cy="5616922"/>
          </a:xfrm>
          <a:prstGeom prst="rect">
            <a:avLst/>
          </a:prstGeom>
        </p:spPr>
        <p:txBody>
          <a:bodyPr wrap="square">
            <a:spAutoFit/>
          </a:bodyPr>
          <a:lstStyle/>
          <a:p>
            <a:pPr algn="l"/>
            <a:endParaRPr lang="en-US" altLang="ja-JP" sz="1200" dirty="0" smtClean="0"/>
          </a:p>
          <a:p>
            <a:pPr marL="92075" indent="-92075" algn="l"/>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1)  Organization and Support to </a:t>
            </a:r>
            <a:r>
              <a:rPr lang="en-US" altLang="ja-JP" sz="1200" dirty="0" err="1" smtClean="0">
                <a:latin typeface="Arial Unicode MS" panose="020B0604020202020204" pitchFamily="50" charset="-128"/>
                <a:ea typeface="Arial Unicode MS" panose="020B0604020202020204" pitchFamily="50" charset="-128"/>
                <a:cs typeface="Arial Unicode MS" panose="020B0604020202020204" pitchFamily="50" charset="-128"/>
              </a:rPr>
              <a:t>Ideathon</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and </a:t>
            </a:r>
            <a:r>
              <a:rPr lang="en-US" altLang="ja-JP" sz="1200" dirty="0" err="1" smtClean="0">
                <a:latin typeface="Arial Unicode MS" panose="020B0604020202020204" pitchFamily="50" charset="-128"/>
                <a:ea typeface="Arial Unicode MS" panose="020B0604020202020204" pitchFamily="50" charset="-128"/>
                <a:cs typeface="Arial Unicode MS" panose="020B0604020202020204" pitchFamily="50" charset="-128"/>
              </a:rPr>
              <a:t>Hackathon</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p>
          <a:p>
            <a:pPr marL="92075" indent="-92075" algn="l"/>
            <a:r>
              <a:rPr lang="ja-JP" altLang="en-US" sz="11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Organization of an </a:t>
            </a:r>
            <a:r>
              <a:rPr lang="en-US" altLang="ja-JP" sz="1100" dirty="0" err="1" smtClean="0">
                <a:latin typeface="Arial Unicode MS" panose="020B0604020202020204" pitchFamily="50" charset="-128"/>
                <a:ea typeface="Arial Unicode MS" panose="020B0604020202020204" pitchFamily="50" charset="-128"/>
                <a:cs typeface="Arial Unicode MS" panose="020B0604020202020204" pitchFamily="50" charset="-128"/>
              </a:rPr>
              <a:t>Ideathon</a:t>
            </a:r>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 and a </a:t>
            </a:r>
            <a:r>
              <a:rPr lang="en-US" altLang="ja-JP" sz="1100" dirty="0" err="1" smtClean="0">
                <a:latin typeface="Arial Unicode MS" panose="020B0604020202020204" pitchFamily="50" charset="-128"/>
                <a:ea typeface="Arial Unicode MS" panose="020B0604020202020204" pitchFamily="50" charset="-128"/>
                <a:cs typeface="Arial Unicode MS" panose="020B0604020202020204" pitchFamily="50" charset="-128"/>
              </a:rPr>
              <a:t>Hackathon</a:t>
            </a:r>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 with the theme of Utilization of the Government-Owned Open Data </a:t>
            </a:r>
            <a:r>
              <a:rPr lang="ja-JP" altLang="en-US" sz="11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(Example :  </a:t>
            </a:r>
          </a:p>
          <a:p>
            <a:pPr marL="92075" indent="-92075" algn="l"/>
            <a:r>
              <a:rPr lang="en-US" altLang="ja-JP" sz="11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   Data owned by the Meteorological Agency)</a:t>
            </a:r>
          </a:p>
          <a:p>
            <a:pPr marL="92075" indent="-92075" algn="l"/>
            <a:r>
              <a:rPr lang="ja-JP" altLang="en-US" sz="11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Organization of an </a:t>
            </a:r>
            <a:r>
              <a:rPr lang="en-US" altLang="ja-JP" sz="1100" dirty="0" err="1" smtClean="0">
                <a:latin typeface="Arial Unicode MS" panose="020B0604020202020204" pitchFamily="50" charset="-128"/>
                <a:ea typeface="Arial Unicode MS" panose="020B0604020202020204" pitchFamily="50" charset="-128"/>
                <a:cs typeface="Arial Unicode MS" panose="020B0604020202020204" pitchFamily="50" charset="-128"/>
              </a:rPr>
              <a:t>Ideathon</a:t>
            </a:r>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 and a </a:t>
            </a:r>
            <a:r>
              <a:rPr lang="en-US" altLang="ja-JP" sz="1100" dirty="0" err="1" smtClean="0">
                <a:latin typeface="Arial Unicode MS" panose="020B0604020202020204" pitchFamily="50" charset="-128"/>
                <a:ea typeface="Arial Unicode MS" panose="020B0604020202020204" pitchFamily="50" charset="-128"/>
                <a:cs typeface="Arial Unicode MS" panose="020B0604020202020204" pitchFamily="50" charset="-128"/>
              </a:rPr>
              <a:t>Hackathon</a:t>
            </a:r>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 with the theme of Utilization of the Verification Project Data (Example :  </a:t>
            </a:r>
          </a:p>
          <a:p>
            <a:pPr marL="92075" indent="-92075" algn="l"/>
            <a:r>
              <a:rPr lang="en-US" altLang="ja-JP" sz="11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   Geological Data)  </a:t>
            </a:r>
            <a:endParaRPr lang="en-US" altLang="ja-JP" sz="1100" dirty="0"/>
          </a:p>
          <a:p>
            <a:pPr marL="92075" indent="-92075" algn="l"/>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2)  Development of Examples of Open Data Utilization Making Use of the Data provided by Committee Members </a:t>
            </a:r>
            <a:r>
              <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endPar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marL="92075" indent="-92075" algn="l"/>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   (See</a:t>
            </a:r>
            <a:r>
              <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the Reference 3,4)</a:t>
            </a:r>
          </a:p>
          <a:p>
            <a:pPr marL="92075" indent="-92075" algn="l"/>
            <a:r>
              <a:rPr lang="ja-JP" altLang="en-US" sz="11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Based on the data posted on the Open Data Catalogue created in the afore-mentioned (1), Committee members etc. may freely  </a:t>
            </a:r>
          </a:p>
          <a:p>
            <a:pPr marL="92075" indent="-92075" algn="l"/>
            <a:r>
              <a:rPr lang="en-US" altLang="ja-JP" sz="11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   consider the usage, and develop pilot app. </a:t>
            </a:r>
            <a:r>
              <a:rPr lang="en-US" altLang="ja-JP" sz="1100" dirty="0">
                <a:latin typeface="Arial Unicode MS" panose="020B0604020202020204" pitchFamily="50" charset="-128"/>
                <a:ea typeface="Arial Unicode MS" panose="020B0604020202020204" pitchFamily="50" charset="-128"/>
                <a:cs typeface="Arial Unicode MS" panose="020B0604020202020204" pitchFamily="50" charset="-128"/>
              </a:rPr>
              <a:t>o</a:t>
            </a:r>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r services. </a:t>
            </a:r>
          </a:p>
          <a:p>
            <a:pPr marL="92075" indent="-92075" algn="l"/>
            <a:r>
              <a:rPr lang="ja-JP" altLang="en-US" sz="11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The developed results are posted on </a:t>
            </a:r>
            <a:r>
              <a:rPr lang="en-US" altLang="ja-JP" sz="1100" dirty="0">
                <a:latin typeface="Arial Unicode MS" panose="020B0604020202020204" pitchFamily="50" charset="-128"/>
                <a:ea typeface="Arial Unicode MS" panose="020B0604020202020204" pitchFamily="50" charset="-128"/>
                <a:cs typeface="Arial Unicode MS" panose="020B0604020202020204" pitchFamily="50" charset="-128"/>
              </a:rPr>
              <a:t>the Open Data </a:t>
            </a:r>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Catalogue. </a:t>
            </a:r>
          </a:p>
          <a:p>
            <a:pPr marL="92075" indent="-92075" algn="l"/>
            <a:r>
              <a:rPr lang="ja-JP" altLang="en-US" sz="11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In addition, theme-based programs may be promoted. </a:t>
            </a:r>
          </a:p>
          <a:p>
            <a:pPr marL="92075" indent="-92075" algn="l"/>
            <a:r>
              <a:rPr lang="ja-JP" altLang="en-US" sz="11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(Ideas of Programs)</a:t>
            </a:r>
          </a:p>
          <a:p>
            <a:pPr marL="92075" indent="-92075" algn="l"/>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a)</a:t>
            </a:r>
            <a:r>
              <a:rPr lang="ja-JP" altLang="en-US" sz="11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Where </a:t>
            </a:r>
            <a:r>
              <a:rPr lang="en-US" altLang="ja-JP" sz="1100" dirty="0">
                <a:latin typeface="Arial Unicode MS" panose="020B0604020202020204" pitchFamily="50" charset="-128"/>
                <a:ea typeface="Arial Unicode MS" panose="020B0604020202020204" pitchFamily="50" charset="-128"/>
                <a:cs typeface="Arial Unicode MS" panose="020B0604020202020204" pitchFamily="50" charset="-128"/>
              </a:rPr>
              <a:t>does my money go?</a:t>
            </a:r>
          </a:p>
          <a:p>
            <a:pPr marL="92075" indent="-92075" algn="l"/>
            <a:r>
              <a:rPr lang="ja-JP" altLang="en-US" sz="11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Making use of the website for visualization of budget execution, and in collaboration with the Committee Member local authorities, </a:t>
            </a:r>
            <a:r>
              <a:rPr lang="ja-JP" altLang="en-US" sz="1100" dirty="0">
                <a:latin typeface="Arial Unicode MS" panose="020B0604020202020204" pitchFamily="50" charset="-128"/>
                <a:ea typeface="Arial Unicode MS" panose="020B0604020202020204" pitchFamily="50" charset="-128"/>
                <a:cs typeface="Arial Unicode MS" panose="020B0604020202020204" pitchFamily="50" charset="-128"/>
              </a:rPr>
              <a:t> </a:t>
            </a:r>
            <a:endPar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marL="92075" indent="-92075" algn="l"/>
            <a:r>
              <a:rPr lang="en-US" altLang="ja-JP" sz="11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  plural websites for budget execution visualization may be created and introduced. </a:t>
            </a:r>
          </a:p>
          <a:p>
            <a:pPr marL="92075" indent="-92075" algn="l"/>
            <a:r>
              <a:rPr lang="ja-JP" altLang="en-US" sz="11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This may be undertaken in collaboration with the team which has already created the Yokohama City version (in which Mr. </a:t>
            </a:r>
          </a:p>
          <a:p>
            <a:pPr marL="92075" indent="-92075" algn="l"/>
            <a:r>
              <a:rPr lang="en-US" altLang="ja-JP" sz="11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  Kawashima of the Committee participated). </a:t>
            </a:r>
          </a:p>
          <a:p>
            <a:pPr marL="92075" indent="-92075" algn="l"/>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b)</a:t>
            </a:r>
            <a:r>
              <a:rPr lang="ja-JP" altLang="en-US" sz="11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100" dirty="0">
                <a:latin typeface="Arial Unicode MS" panose="020B0604020202020204" pitchFamily="50" charset="-128"/>
                <a:ea typeface="Arial Unicode MS" panose="020B0604020202020204" pitchFamily="50" charset="-128"/>
                <a:cs typeface="Arial Unicode MS" panose="020B0604020202020204" pitchFamily="50" charset="-128"/>
              </a:rPr>
              <a:t>T</a:t>
            </a:r>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ransforming the Basic Data of Local Authorities into Open Data </a:t>
            </a:r>
            <a:r>
              <a:rPr lang="ja-JP" altLang="en-US" sz="11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(This is relevant to the Open Data Catalogue of (1) above.)</a:t>
            </a:r>
          </a:p>
          <a:p>
            <a:pPr marL="92075" indent="-92075" algn="l"/>
            <a:r>
              <a:rPr lang="ja-JP" altLang="en-US" sz="11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In collaboration with the Member local authorities, basic data including population, industries, etc. of plural municipalities may be  </a:t>
            </a:r>
          </a:p>
          <a:p>
            <a:pPr marL="92075" indent="-92075" algn="l"/>
            <a:r>
              <a:rPr lang="en-US" altLang="ja-JP" sz="11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  transformed into the ones that are machine-readable and suitable for comparative analysis, and be posted open to the public. </a:t>
            </a:r>
          </a:p>
          <a:p>
            <a:pPr marL="92075" indent="-92075" algn="l"/>
            <a:r>
              <a:rPr lang="ja-JP" altLang="en-US" sz="11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The standard API which is to be considered by the Technical Committee may be incorporated to the extent possible. </a:t>
            </a:r>
          </a:p>
          <a:p>
            <a:pPr marL="92075" indent="-92075" algn="l"/>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c)</a:t>
            </a:r>
            <a:r>
              <a:rPr lang="ja-JP" altLang="en-US" sz="11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Approaches from Issues of different fields, and from the latest technological development  </a:t>
            </a:r>
          </a:p>
          <a:p>
            <a:pPr marL="92075" indent="-92075" algn="l"/>
            <a:r>
              <a:rPr lang="ja-JP" altLang="en-US" sz="11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Through hearings from experts of the fields where open data utilization may be prospective, as well as from those involved in the latest technological development, the consideration of possible open data utilization and promotion may be made. </a:t>
            </a:r>
          </a:p>
          <a:p>
            <a:pPr marL="92075" indent="-92075" algn="l"/>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d)</a:t>
            </a:r>
            <a:r>
              <a:rPr lang="ja-JP" altLang="en-US" sz="11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Others</a:t>
            </a:r>
          </a:p>
          <a:p>
            <a:pPr marL="92075" indent="-92075" algn="l"/>
            <a:r>
              <a:rPr lang="ja-JP" altLang="en-US" sz="11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Other programs may be considered through the discussion of the Committee.</a:t>
            </a:r>
            <a:endParaRPr lang="en-US" altLang="ja-JP" sz="1100" dirty="0">
              <a:latin typeface="Arial Unicode MS" panose="020B0604020202020204" pitchFamily="50" charset="-128"/>
              <a:ea typeface="Arial Unicode MS" panose="020B0604020202020204" pitchFamily="50" charset="-128"/>
              <a:cs typeface="Arial Unicode MS" panose="020B0604020202020204" pitchFamily="50" charset="-128"/>
            </a:endParaRPr>
          </a:p>
          <a:p>
            <a:pPr marL="92075" indent="-92075" algn="l"/>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3)  Cooperation and Support </a:t>
            </a:r>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to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Open-Data-Related Events  </a:t>
            </a:r>
          </a:p>
          <a:p>
            <a:pPr marL="92075" indent="-92075" algn="l"/>
            <a:r>
              <a:rPr lang="ja-JP" altLang="en-US" sz="11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Support to Open-Data-related events held by other organizations (</a:t>
            </a:r>
            <a:r>
              <a:rPr lang="en-US" altLang="ja-JP" sz="1100" dirty="0" err="1" smtClean="0">
                <a:latin typeface="Arial Unicode MS" panose="020B0604020202020204" pitchFamily="50" charset="-128"/>
                <a:ea typeface="Arial Unicode MS" panose="020B0604020202020204" pitchFamily="50" charset="-128"/>
                <a:cs typeface="Arial Unicode MS" panose="020B0604020202020204" pitchFamily="50" charset="-128"/>
              </a:rPr>
              <a:t>Ideathon</a:t>
            </a:r>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100" dirty="0" err="1" smtClean="0">
                <a:latin typeface="Arial Unicode MS" panose="020B0604020202020204" pitchFamily="50" charset="-128"/>
                <a:ea typeface="Arial Unicode MS" panose="020B0604020202020204" pitchFamily="50" charset="-128"/>
                <a:cs typeface="Arial Unicode MS" panose="020B0604020202020204" pitchFamily="50" charset="-128"/>
              </a:rPr>
              <a:t>Hackathon</a:t>
            </a:r>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 Contest, Symposium, etc.) </a:t>
            </a:r>
          </a:p>
          <a:p>
            <a:pPr marL="92075" indent="-92075" algn="l"/>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4)  Contest (Commendation at the Committee’s Discretion) </a:t>
            </a:r>
            <a:endPar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endParaRPr>
          </a:p>
          <a:p>
            <a:pPr marL="92075" indent="-92075"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Excellent app. </a:t>
            </a:r>
            <a:r>
              <a:rPr lang="en-US" altLang="ja-JP" sz="1100" dirty="0">
                <a:latin typeface="Arial Unicode MS" panose="020B0604020202020204" pitchFamily="50" charset="-128"/>
                <a:ea typeface="Arial Unicode MS" panose="020B0604020202020204" pitchFamily="50" charset="-128"/>
                <a:cs typeface="Arial Unicode MS" panose="020B0604020202020204" pitchFamily="50" charset="-128"/>
              </a:rPr>
              <a:t>o</a:t>
            </a:r>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r services created at the Consortium’s </a:t>
            </a:r>
            <a:r>
              <a:rPr lang="en-US" altLang="ja-JP" sz="1100" dirty="0" err="1" smtClean="0">
                <a:latin typeface="Arial Unicode MS" panose="020B0604020202020204" pitchFamily="50" charset="-128"/>
                <a:ea typeface="Arial Unicode MS" panose="020B0604020202020204" pitchFamily="50" charset="-128"/>
                <a:cs typeface="Arial Unicode MS" panose="020B0604020202020204" pitchFamily="50" charset="-128"/>
              </a:rPr>
              <a:t>Hackathon</a:t>
            </a:r>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 or at contests etc. of other organizers will be commended at the  </a:t>
            </a:r>
          </a:p>
          <a:p>
            <a:pPr marL="92075" indent="-92075" algn="l"/>
            <a:r>
              <a:rPr lang="en-US" altLang="ja-JP" sz="11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  Committee’s discretion. </a:t>
            </a:r>
            <a:endParaRPr lang="en-US" altLang="ja-JP" sz="1100"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5" name="正方形/長方形 4"/>
          <p:cNvSpPr/>
          <p:nvPr/>
        </p:nvSpPr>
        <p:spPr bwMode="auto">
          <a:xfrm>
            <a:off x="476250" y="908720"/>
            <a:ext cx="8991600" cy="432048"/>
          </a:xfrm>
          <a:prstGeom prst="rect">
            <a:avLst/>
          </a:prstGeom>
          <a:solidFill>
            <a:schemeClr val="accent5">
              <a:lumMod val="50000"/>
            </a:schemeClr>
          </a:solid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180975" marR="0" algn="l" defTabSz="914400" rtl="0" eaLnBrk="1" fontAlgn="b" latinLnBrk="0" hangingPunct="1">
              <a:lnSpc>
                <a:spcPct val="100000"/>
              </a:lnSpc>
              <a:spcBef>
                <a:spcPct val="0"/>
              </a:spcBef>
              <a:spcAft>
                <a:spcPct val="0"/>
              </a:spcAft>
              <a:buClrTx/>
              <a:buSzTx/>
              <a:buFont typeface="Wingdings" pitchFamily="2" charset="2"/>
              <a:buNone/>
              <a:tabLst/>
            </a:pPr>
            <a:r>
              <a:rPr lang="en-US" altLang="ja-JP" sz="1600" dirty="0" smtClean="0">
                <a:solidFill>
                  <a:schemeClr val="bg1"/>
                </a:solidFill>
                <a:latin typeface="Arial Unicode MS" panose="020B0604020202020204" pitchFamily="50" charset="-128"/>
                <a:ea typeface="Arial Unicode MS" panose="020B0604020202020204" pitchFamily="50" charset="-128"/>
                <a:cs typeface="Arial Unicode MS" panose="020B0604020202020204" pitchFamily="50" charset="-128"/>
              </a:rPr>
              <a:t>(2)</a:t>
            </a:r>
            <a:r>
              <a:rPr lang="ja-JP" altLang="en-US" sz="1600" dirty="0">
                <a:solidFill>
                  <a:schemeClr val="bg1"/>
                </a:solidFill>
                <a:latin typeface="Arial Unicode MS" panose="020B0604020202020204" pitchFamily="50" charset="-128"/>
                <a:ea typeface="Arial Unicode MS" panose="020B0604020202020204" pitchFamily="50" charset="-128"/>
                <a:cs typeface="Arial Unicode MS" panose="020B0604020202020204" pitchFamily="50" charset="-128"/>
              </a:rPr>
              <a:t> </a:t>
            </a:r>
            <a:r>
              <a:rPr lang="ja-JP" altLang="en-US" sz="1600" dirty="0" smtClean="0">
                <a:solidFill>
                  <a:schemeClr val="bg1"/>
                </a:solidFill>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600" dirty="0" smtClean="0">
                <a:solidFill>
                  <a:schemeClr val="bg1"/>
                </a:solidFill>
                <a:latin typeface="Arial Unicode MS" panose="020B0604020202020204" pitchFamily="50" charset="-128"/>
                <a:ea typeface="Arial Unicode MS" panose="020B0604020202020204" pitchFamily="50" charset="-128"/>
                <a:cs typeface="Arial Unicode MS" panose="020B0604020202020204" pitchFamily="50" charset="-128"/>
              </a:rPr>
              <a:t>Development of Examples of Open Data Utilization </a:t>
            </a:r>
            <a:endParaRPr kumimoji="1" lang="en-US" altLang="ja-JP" sz="1600" b="0" i="0" u="none" strike="noStrike" cap="none" normalizeH="0" baseline="0" dirty="0" smtClean="0">
              <a:ln>
                <a:noFill/>
              </a:ln>
              <a:solidFill>
                <a:schemeClr val="bg1"/>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p:txBody>
      </p:sp>
    </p:spTree>
    <p:extLst>
      <p:ext uri="{BB962C8B-B14F-4D97-AF65-F5344CB8AC3E}">
        <p14:creationId xmlns:p14="http://schemas.microsoft.com/office/powerpoint/2010/main" val="949329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番号プレースホルダ 3"/>
          <p:cNvSpPr>
            <a:spLocks noGrp="1"/>
          </p:cNvSpPr>
          <p:nvPr>
            <p:ph type="sldNum" sz="quarter" idx="10"/>
          </p:nvPr>
        </p:nvSpPr>
        <p:spPr>
          <a:noFill/>
        </p:spPr>
        <p:txBody>
          <a:bodyPr/>
          <a:lstStyle/>
          <a:p>
            <a:fld id="{8ABFD52D-8C4E-425A-8869-B25C0324DEF9}" type="slidenum">
              <a:rPr lang="en-US" altLang="ja-JP"/>
              <a:pPr/>
              <a:t>5</a:t>
            </a:fld>
            <a:endParaRPr lang="en-US" altLang="ja-JP"/>
          </a:p>
        </p:txBody>
      </p:sp>
      <p:sp>
        <p:nvSpPr>
          <p:cNvPr id="8196" name="Rectangle 2"/>
          <p:cNvSpPr>
            <a:spLocks noGrp="1" noChangeArrowheads="1"/>
          </p:cNvSpPr>
          <p:nvPr>
            <p:ph type="title"/>
          </p:nvPr>
        </p:nvSpPr>
        <p:spPr/>
        <p:txBody>
          <a:bodyPr/>
          <a:lstStyle/>
          <a:p>
            <a:r>
              <a:rPr lang="en-US" altLang="ja-JP" sz="2000" b="0" dirty="0" smtClean="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1. Activities </a:t>
            </a:r>
            <a:r>
              <a:rPr lang="en-US" altLang="ja-JP" sz="2000" b="0" dirty="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of </a:t>
            </a:r>
            <a:r>
              <a:rPr lang="en-US" altLang="ja-JP" sz="2000" b="0" dirty="0" smtClean="0">
                <a:latin typeface="Arial Unicode MS" panose="020B0604020202020204" pitchFamily="50" charset="-128"/>
                <a:ea typeface="Arial Unicode MS" panose="020B0604020202020204" pitchFamily="50" charset="-128"/>
                <a:cs typeface="Arial Unicode MS" panose="020B0604020202020204" pitchFamily="50" charset="-128"/>
              </a:rPr>
              <a:t>Utilization and Promotion Committee </a:t>
            </a:r>
            <a:r>
              <a:rPr lang="en-US" altLang="ja-JP" sz="2000" b="0" dirty="0">
                <a:latin typeface="Arial Unicode MS" panose="020B0604020202020204" pitchFamily="50" charset="-128"/>
                <a:ea typeface="Arial Unicode MS" panose="020B0604020202020204" pitchFamily="50" charset="-128"/>
                <a:cs typeface="Arial Unicode MS" panose="020B0604020202020204" pitchFamily="50" charset="-128"/>
              </a:rPr>
              <a:t>in the Year 2012 (Draft)</a:t>
            </a:r>
            <a:r>
              <a:rPr lang="en-US" altLang="ja-JP" sz="2000" b="0" dirty="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 </a:t>
            </a:r>
            <a:endParaRPr lang="ja-JP" altLang="en-US" sz="2000" b="0" dirty="0" smtClean="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2" name="正方形/長方形 1"/>
          <p:cNvSpPr/>
          <p:nvPr/>
        </p:nvSpPr>
        <p:spPr>
          <a:xfrm>
            <a:off x="488504" y="1052736"/>
            <a:ext cx="9073008" cy="5632311"/>
          </a:xfrm>
          <a:prstGeom prst="rect">
            <a:avLst/>
          </a:prstGeom>
        </p:spPr>
        <p:txBody>
          <a:bodyPr wrap="square">
            <a:spAutoFit/>
          </a:bodyPr>
          <a:lstStyle/>
          <a:p>
            <a:pPr algn="l"/>
            <a:r>
              <a:rPr lang="ja-JP" altLang="en-US" sz="1600" u="sng" dirty="0" smtClean="0">
                <a:latin typeface="HGP創英角ｺﾞｼｯｸUB" pitchFamily="50" charset="-128"/>
                <a:ea typeface="HGP創英角ｺﾞｼｯｸUB" pitchFamily="50" charset="-128"/>
              </a:rPr>
              <a:t>（</a:t>
            </a:r>
            <a:r>
              <a:rPr lang="en-US" altLang="ja-JP" sz="1600" u="sng" dirty="0" smtClean="0">
                <a:latin typeface="HGP創英角ｺﾞｼｯｸUB" pitchFamily="50" charset="-128"/>
                <a:ea typeface="HGP創英角ｺﾞｼｯｸUB" pitchFamily="50" charset="-128"/>
              </a:rPr>
              <a:t>3</a:t>
            </a:r>
            <a:r>
              <a:rPr lang="ja-JP" altLang="en-US" sz="1600" u="sng" dirty="0" smtClean="0">
                <a:latin typeface="HGP創英角ｺﾞｼｯｸUB" pitchFamily="50" charset="-128"/>
                <a:ea typeface="HGP創英角ｺﾞｼｯｸUB" pitchFamily="50" charset="-128"/>
              </a:rPr>
              <a:t>） オープンデータの利活用推進における課題の検討</a:t>
            </a:r>
            <a:endParaRPr lang="en-US" altLang="ja-JP" sz="1600" u="sng" dirty="0" smtClean="0">
              <a:latin typeface="HGP創英角ｺﾞｼｯｸUB" pitchFamily="50" charset="-128"/>
              <a:ea typeface="HGP創英角ｺﾞｼｯｸUB" pitchFamily="50" charset="-128"/>
            </a:endParaRPr>
          </a:p>
          <a:p>
            <a:pPr algn="l"/>
            <a:endParaRPr lang="en-US" altLang="ja-JP" sz="1200" dirty="0" smtClean="0"/>
          </a:p>
          <a:p>
            <a:pPr marL="87313" indent="-87313" algn="l"/>
            <a:r>
              <a:rPr lang="en-US" altLang="ja-JP" dirty="0" smtClean="0">
                <a:latin typeface="Arial Unicode MS" panose="020B0604020202020204" pitchFamily="50" charset="-128"/>
                <a:ea typeface="Arial Unicode MS" panose="020B0604020202020204" pitchFamily="50" charset="-128"/>
                <a:cs typeface="Arial Unicode MS" panose="020B0604020202020204" pitchFamily="50" charset="-128"/>
              </a:rPr>
              <a:t>1) Consideration from the Viewpoint of Business Feasibility Requirements </a:t>
            </a:r>
          </a:p>
          <a:p>
            <a:pPr marL="87313" indent="-87313" algn="l"/>
            <a:endParaRPr lang="en-US" altLang="ja-JP" sz="8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marL="87313" indent="-87313"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Based on the hearing results mentioned in the previous page, cases of open data which produce benefits may be considered. </a:t>
            </a:r>
          </a:p>
          <a:p>
            <a:pPr marL="87313" indent="-87313" algn="l"/>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  (Examples)</a:t>
            </a:r>
          </a:p>
          <a:p>
            <a:pPr marL="87313" indent="-87313" algn="l"/>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a)</a:t>
            </a:r>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Making individual data open, and assembling them into the one which works as the benchmark and brings about new value.</a:t>
            </a:r>
          </a:p>
          <a:p>
            <a:pPr marL="87313" indent="-87313"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Child-Rearing Data of </a:t>
            </a:r>
            <a:r>
              <a:rPr lang="en-US" altLang="ja-JP" sz="1200" dirty="0" err="1" smtClean="0">
                <a:latin typeface="Arial Unicode MS" panose="020B0604020202020204" pitchFamily="50" charset="-128"/>
                <a:ea typeface="Arial Unicode MS" panose="020B0604020202020204" pitchFamily="50" charset="-128"/>
                <a:cs typeface="Arial Unicode MS" panose="020B0604020202020204" pitchFamily="50" charset="-128"/>
              </a:rPr>
              <a:t>Benesse’s</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 Women’s Park </a:t>
            </a:r>
          </a:p>
          <a:p>
            <a:pPr marL="87313" indent="-87313"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err="1" smtClean="0">
                <a:latin typeface="Arial Unicode MS" panose="020B0604020202020204" pitchFamily="50" charset="-128"/>
                <a:ea typeface="Arial Unicode MS" panose="020B0604020202020204" pitchFamily="50" charset="-128"/>
                <a:cs typeface="Arial Unicode MS" panose="020B0604020202020204" pitchFamily="50" charset="-128"/>
              </a:rPr>
              <a:t>Karada</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err="1" smtClean="0">
                <a:latin typeface="Arial Unicode MS" panose="020B0604020202020204" pitchFamily="50" charset="-128"/>
                <a:ea typeface="Arial Unicode MS" panose="020B0604020202020204" pitchFamily="50" charset="-128"/>
                <a:cs typeface="Arial Unicode MS" panose="020B0604020202020204" pitchFamily="50" charset="-128"/>
              </a:rPr>
              <a:t>Karte</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 (Clinical Records) of </a:t>
            </a:r>
            <a:r>
              <a:rPr lang="en-US" altLang="ja-JP" sz="1200" dirty="0" err="1" smtClean="0">
                <a:latin typeface="Arial Unicode MS" panose="020B0604020202020204" pitchFamily="50" charset="-128"/>
                <a:ea typeface="Arial Unicode MS" panose="020B0604020202020204" pitchFamily="50" charset="-128"/>
                <a:cs typeface="Arial Unicode MS" panose="020B0604020202020204" pitchFamily="50" charset="-128"/>
              </a:rPr>
              <a:t>Tanita</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 Corporation, </a:t>
            </a:r>
            <a:r>
              <a:rPr lang="en-US" altLang="ja-JP" sz="1200" dirty="0" err="1" smtClean="0">
                <a:latin typeface="Arial Unicode MS" panose="020B0604020202020204" pitchFamily="50" charset="-128"/>
                <a:ea typeface="Arial Unicode MS" panose="020B0604020202020204" pitchFamily="50" charset="-128"/>
                <a:cs typeface="Arial Unicode MS" panose="020B0604020202020204" pitchFamily="50" charset="-128"/>
              </a:rPr>
              <a:t>Karada</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 Life (Medical Records) of Fujitsu </a:t>
            </a:r>
          </a:p>
          <a:p>
            <a:pPr marL="87313" indent="-87313"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Runners Data of Nike </a:t>
            </a:r>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Nike+</a:t>
            </a:r>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endPar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marL="87313" indent="-87313"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E</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fforts of  standardization of policy measure data of local authorities by a non-profit organization, </a:t>
            </a:r>
            <a:r>
              <a:rPr lang="en-US" altLang="ja-JP" sz="1200" dirty="0" err="1" smtClean="0">
                <a:latin typeface="Arial Unicode MS" panose="020B0604020202020204" pitchFamily="50" charset="-128"/>
                <a:ea typeface="Arial Unicode MS" panose="020B0604020202020204" pitchFamily="50" charset="-128"/>
                <a:cs typeface="Arial Unicode MS" panose="020B0604020202020204" pitchFamily="50" charset="-128"/>
              </a:rPr>
              <a:t>Asukoe</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 (Comparison of Child- </a:t>
            </a:r>
          </a:p>
          <a:p>
            <a:pPr marL="87313" indent="-87313" algn="l"/>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      Rearing Support Services, etc.)</a:t>
            </a:r>
          </a:p>
          <a:p>
            <a:pPr marL="87313" indent="-87313" algn="l"/>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b)</a:t>
            </a:r>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Once data are made open, they are utilized and analyzed in combination with other data, which then produce benefit to the data  </a:t>
            </a:r>
          </a:p>
          <a:p>
            <a:pPr marL="87313" indent="-87313" algn="l"/>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    owners.  </a:t>
            </a:r>
          </a:p>
          <a:p>
            <a:pPr marL="176213" indent="-176213"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M</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aking river water level data owned by municipalities open allows further use of data in combination with other river-related meteorological information administered by other local authorities and the central government. The combined data can be used for measures of prevention of floods. </a:t>
            </a:r>
          </a:p>
          <a:p>
            <a:pPr marL="176213" indent="-176213"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Making meteorological data of agricultural lands owned by vineyard holders open allows research institutions to forecast the pest outbreak time, and to give appropriate advice of pest control to farmers. </a:t>
            </a:r>
            <a:endPar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endParaRPr>
          </a:p>
          <a:p>
            <a:pPr marL="87313" indent="-87313" algn="l"/>
            <a:endParaRPr lang="en-US" altLang="ja-JP" sz="1200" dirty="0"/>
          </a:p>
          <a:p>
            <a:pPr marL="87313" indent="-87313" algn="l"/>
            <a:r>
              <a:rPr lang="en-US" altLang="ja-JP" dirty="0" smtClean="0">
                <a:latin typeface="Arial Unicode MS" panose="020B0604020202020204" pitchFamily="50" charset="-128"/>
                <a:ea typeface="Arial Unicode MS" panose="020B0604020202020204" pitchFamily="50" charset="-128"/>
                <a:cs typeface="Arial Unicode MS" panose="020B0604020202020204" pitchFamily="50" charset="-128"/>
              </a:rPr>
              <a:t>2)  Collaboration with Technical and Data Governance Committees  </a:t>
            </a:r>
            <a:endParaRPr lang="en-US" altLang="ja-JP" sz="8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marL="87313" indent="-87313" algn="l"/>
            <a:endParaRPr lang="en-US" altLang="ja-JP" sz="800" dirty="0">
              <a:latin typeface="Arial Unicode MS" panose="020B0604020202020204" pitchFamily="50" charset="-128"/>
              <a:ea typeface="Arial Unicode MS" panose="020B0604020202020204" pitchFamily="50" charset="-128"/>
              <a:cs typeface="Arial Unicode MS" panose="020B0604020202020204" pitchFamily="50" charset="-128"/>
            </a:endParaRPr>
          </a:p>
          <a:p>
            <a:pPr marL="87313" indent="-87313"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Providing inputs to the two Committees from the viewpoints of data utilization and dissemination. </a:t>
            </a:r>
          </a:p>
          <a:p>
            <a:pPr marL="87313" indent="-87313" algn="l"/>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  (Example)</a:t>
            </a:r>
          </a:p>
          <a:p>
            <a:pPr marL="87313" indent="-87313" algn="l"/>
            <a:r>
              <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Users’ views and requests concerning the technical standards and guidelines. (in terms of convenience for use, etc.) </a:t>
            </a:r>
          </a:p>
          <a:p>
            <a:pPr marL="87313" indent="-87313"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Getting inputs from the two Committees regarding the solutions of issues in connection with data utilization and dissemination. </a:t>
            </a:r>
          </a:p>
          <a:p>
            <a:pPr marL="87313" indent="-87313" algn="l"/>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  (Example)</a:t>
            </a:r>
          </a:p>
          <a:p>
            <a:pPr marL="87313" indent="-87313" algn="l"/>
            <a:r>
              <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Ideas of standards and licenses for data description format and vocabularies, as well as the early provision of the first version of  </a:t>
            </a:r>
          </a:p>
          <a:p>
            <a:pPr marL="87313" indent="-87313" algn="l"/>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      the reports etc. of the two Committees. </a:t>
            </a:r>
          </a:p>
        </p:txBody>
      </p:sp>
      <p:sp>
        <p:nvSpPr>
          <p:cNvPr id="5" name="正方形/長方形 4"/>
          <p:cNvSpPr/>
          <p:nvPr/>
        </p:nvSpPr>
        <p:spPr bwMode="auto">
          <a:xfrm>
            <a:off x="488504" y="980728"/>
            <a:ext cx="8928992" cy="439638"/>
          </a:xfrm>
          <a:prstGeom prst="rect">
            <a:avLst/>
          </a:prstGeom>
          <a:solidFill>
            <a:schemeClr val="accent5">
              <a:lumMod val="50000"/>
            </a:schemeClr>
          </a:solid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180975" marR="0" algn="l" defTabSz="914400" rtl="0" eaLnBrk="1" fontAlgn="b" latinLnBrk="0" hangingPunct="1">
              <a:lnSpc>
                <a:spcPct val="100000"/>
              </a:lnSpc>
              <a:spcBef>
                <a:spcPct val="0"/>
              </a:spcBef>
              <a:spcAft>
                <a:spcPct val="0"/>
              </a:spcAft>
              <a:buClrTx/>
              <a:buSzTx/>
              <a:buFont typeface="Wingdings" pitchFamily="2" charset="2"/>
              <a:buNone/>
              <a:tabLst/>
            </a:pPr>
            <a:r>
              <a:rPr lang="en-US" altLang="ja-JP" sz="1600" dirty="0" smtClean="0">
                <a:solidFill>
                  <a:schemeClr val="bg1"/>
                </a:solidFill>
                <a:latin typeface="Arial Unicode MS" panose="020B0604020202020204" pitchFamily="50" charset="-128"/>
                <a:ea typeface="Arial Unicode MS" panose="020B0604020202020204" pitchFamily="50" charset="-128"/>
                <a:cs typeface="Arial Unicode MS" panose="020B0604020202020204" pitchFamily="50" charset="-128"/>
              </a:rPr>
              <a:t>(</a:t>
            </a:r>
            <a:r>
              <a:rPr kumimoji="1" lang="en-US" altLang="ja-JP" sz="1600" b="0" i="0" u="none" strike="noStrike" cap="none" normalizeH="0" baseline="0" dirty="0" smtClean="0">
                <a:ln>
                  <a:noFill/>
                </a:ln>
                <a:solidFill>
                  <a:schemeClr val="bg1"/>
                </a:solidFill>
                <a:effectLst/>
                <a:latin typeface="Arial Unicode MS" panose="020B0604020202020204" pitchFamily="50" charset="-128"/>
                <a:ea typeface="Arial Unicode MS" panose="020B0604020202020204" pitchFamily="50" charset="-128"/>
                <a:cs typeface="Arial Unicode MS" panose="020B0604020202020204" pitchFamily="50" charset="-128"/>
              </a:rPr>
              <a:t>3)  Consideration of Issues related to Open Data Utilization </a:t>
            </a:r>
            <a:r>
              <a:rPr lang="en-US" altLang="ja-JP" sz="1600" dirty="0" smtClean="0">
                <a:solidFill>
                  <a:schemeClr val="bg1"/>
                </a:solidFill>
                <a:latin typeface="Arial Unicode MS" panose="020B0604020202020204" pitchFamily="50" charset="-128"/>
                <a:ea typeface="Arial Unicode MS" panose="020B0604020202020204" pitchFamily="50" charset="-128"/>
                <a:cs typeface="Arial Unicode MS" panose="020B0604020202020204" pitchFamily="50" charset="-128"/>
              </a:rPr>
              <a:t>Promotion </a:t>
            </a:r>
            <a:endParaRPr kumimoji="1" lang="en-US" altLang="ja-JP" sz="1600" b="0" i="0" u="none" strike="noStrike" cap="none" normalizeH="0" baseline="0" dirty="0" smtClean="0">
              <a:ln>
                <a:noFill/>
              </a:ln>
              <a:solidFill>
                <a:schemeClr val="bg1"/>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p:txBody>
      </p:sp>
    </p:spTree>
    <p:extLst>
      <p:ext uri="{BB962C8B-B14F-4D97-AF65-F5344CB8AC3E}">
        <p14:creationId xmlns:p14="http://schemas.microsoft.com/office/powerpoint/2010/main" val="19580519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番号プレースホルダ 3"/>
          <p:cNvSpPr>
            <a:spLocks noGrp="1"/>
          </p:cNvSpPr>
          <p:nvPr>
            <p:ph type="sldNum" sz="quarter" idx="10"/>
          </p:nvPr>
        </p:nvSpPr>
        <p:spPr>
          <a:noFill/>
        </p:spPr>
        <p:txBody>
          <a:bodyPr/>
          <a:lstStyle/>
          <a:p>
            <a:fld id="{8ABFD52D-8C4E-425A-8869-B25C0324DEF9}" type="slidenum">
              <a:rPr lang="en-US" altLang="ja-JP"/>
              <a:pPr/>
              <a:t>6</a:t>
            </a:fld>
            <a:endParaRPr lang="en-US" altLang="ja-JP"/>
          </a:p>
        </p:txBody>
      </p:sp>
      <p:sp>
        <p:nvSpPr>
          <p:cNvPr id="8196" name="Rectangle 2"/>
          <p:cNvSpPr>
            <a:spLocks noGrp="1" noChangeArrowheads="1"/>
          </p:cNvSpPr>
          <p:nvPr>
            <p:ph type="title"/>
          </p:nvPr>
        </p:nvSpPr>
        <p:spPr/>
        <p:txBody>
          <a:bodyPr/>
          <a:lstStyle/>
          <a:p>
            <a:r>
              <a:rPr lang="en-US" altLang="ja-JP" sz="2000" b="0" dirty="0" smtClean="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2. </a:t>
            </a:r>
            <a:r>
              <a:rPr lang="en-US" altLang="ja-JP" sz="2000" b="0" dirty="0" smtClean="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Major Themes for Consideration of Each Meeting (Draft)</a:t>
            </a:r>
            <a:endParaRPr lang="ja-JP" altLang="en-US" sz="2000" dirty="0" smtClean="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219032509"/>
              </p:ext>
            </p:extLst>
          </p:nvPr>
        </p:nvGraphicFramePr>
        <p:xfrm>
          <a:off x="415925" y="969288"/>
          <a:ext cx="9001571" cy="5668255"/>
        </p:xfrm>
        <a:graphic>
          <a:graphicData uri="http://schemas.openxmlformats.org/drawingml/2006/table">
            <a:tbl>
              <a:tblPr firstRow="1" bandRow="1">
                <a:tableStyleId>{5C22544A-7EE6-4342-B048-85BDC9FD1C3A}</a:tableStyleId>
              </a:tblPr>
              <a:tblGrid>
                <a:gridCol w="1887426"/>
                <a:gridCol w="7114145"/>
              </a:tblGrid>
              <a:tr h="286825">
                <a:tc>
                  <a:txBody>
                    <a:bodyPr/>
                    <a:lstStyle/>
                    <a:p>
                      <a:pPr algn="ctr">
                        <a:spcAft>
                          <a:spcPts val="0"/>
                        </a:spcAft>
                      </a:pPr>
                      <a:r>
                        <a:rPr lang="en-US" altLang="ja-JP" sz="1200" b="0" kern="100" dirty="0" smtClean="0">
                          <a:solidFill>
                            <a:schemeClr val="bg1"/>
                          </a:solidFill>
                          <a:effectLst/>
                          <a:latin typeface="Arial Unicode MS" panose="020B0604020202020204" pitchFamily="50" charset="-128"/>
                          <a:ea typeface="Arial Unicode MS" panose="020B0604020202020204" pitchFamily="50" charset="-128"/>
                          <a:cs typeface="Arial Unicode MS" panose="020B0604020202020204" pitchFamily="50" charset="-128"/>
                        </a:rPr>
                        <a:t>Date of Meeting</a:t>
                      </a:r>
                      <a:endParaRPr lang="ja-JP" sz="1200" b="0" kern="100" dirty="0">
                        <a:solidFill>
                          <a:schemeClr val="bg1"/>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en-US" altLang="ja-JP" sz="1200" b="0" kern="100" dirty="0" smtClean="0">
                          <a:solidFill>
                            <a:schemeClr val="bg1"/>
                          </a:solidFill>
                          <a:effectLst/>
                          <a:latin typeface="Arial Unicode MS" panose="020B0604020202020204" pitchFamily="50" charset="-128"/>
                          <a:ea typeface="Arial Unicode MS" panose="020B0604020202020204" pitchFamily="50" charset="-128"/>
                          <a:cs typeface="Arial Unicode MS" panose="020B0604020202020204" pitchFamily="50" charset="-128"/>
                        </a:rPr>
                        <a:t>Topics of Discussion </a:t>
                      </a:r>
                      <a:endParaRPr lang="ja-JP" sz="1200" b="0" kern="100" dirty="0">
                        <a:solidFill>
                          <a:schemeClr val="bg1"/>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r>
              <a:tr h="1494276">
                <a:tc>
                  <a:txBody>
                    <a:bodyPr/>
                    <a:lstStyle/>
                    <a:p>
                      <a:pPr algn="ctr">
                        <a:spcAft>
                          <a:spcPts val="0"/>
                        </a:spcAft>
                      </a:pPr>
                      <a:r>
                        <a:rPr lang="en-US" altLang="ja-JP"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1</a:t>
                      </a:r>
                      <a:r>
                        <a:rPr lang="en-US" altLang="ja-JP" sz="1200" kern="100" baseline="300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st</a:t>
                      </a:r>
                      <a:r>
                        <a:rPr lang="en-US" altLang="ja-JP" sz="1200" kern="100" baseline="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 Meeting </a:t>
                      </a:r>
                      <a:endParaRPr lang="ja-JP" sz="1200" kern="100" dirty="0">
                        <a:effectLst/>
                        <a:latin typeface="Arial Unicode MS" panose="020B0604020202020204" pitchFamily="50" charset="-128"/>
                        <a:ea typeface="Arial Unicode MS" panose="020B0604020202020204" pitchFamily="50" charset="-128"/>
                        <a:cs typeface="Arial Unicode MS" panose="020B0604020202020204" pitchFamily="50" charset="-128"/>
                      </a:endParaRPr>
                    </a:p>
                    <a:p>
                      <a:pPr algn="ctr">
                        <a:spcAft>
                          <a:spcPts val="0"/>
                        </a:spcAft>
                      </a:pPr>
                      <a:r>
                        <a:rPr lang="en-US" altLang="ja-JP"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Sept.</a:t>
                      </a:r>
                      <a:r>
                        <a:rPr lang="en-US" altLang="ja-JP" sz="1200" kern="100" baseline="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28 (Fri),</a:t>
                      </a:r>
                      <a:r>
                        <a:rPr lang="en-US" altLang="ja-JP" sz="1200" kern="100" baseline="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 2012</a:t>
                      </a:r>
                      <a:endParaRPr lang="en-US" altLang="ja-JP"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endParaRPr>
                    </a:p>
                    <a:p>
                      <a:pPr algn="ctr">
                        <a:spcAft>
                          <a:spcPts val="0"/>
                        </a:spcAft>
                      </a:pPr>
                      <a:r>
                        <a:rPr lang="en-US" altLang="ja-JP"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15:00 </a:t>
                      </a:r>
                      <a:r>
                        <a:rPr lang="en-US" altLang="ja-JP"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17:00</a:t>
                      </a:r>
                      <a:endParaRPr lang="ja-JP" sz="1200" kern="100" dirty="0">
                        <a:effectLst/>
                        <a:latin typeface="Arial Unicode MS" panose="020B0604020202020204" pitchFamily="50" charset="-128"/>
                        <a:ea typeface="Arial Unicode MS" panose="020B0604020202020204" pitchFamily="50" charset="-128"/>
                        <a:cs typeface="Arial Unicode MS" panose="020B060402020202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60020" indent="-160020" algn="just">
                        <a:spcAft>
                          <a:spcPts val="0"/>
                        </a:spcAft>
                      </a:pPr>
                      <a:r>
                        <a:rPr lang="en-US" altLang="ja-JP"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a) Introduction</a:t>
                      </a:r>
                      <a:r>
                        <a:rPr lang="en-US" altLang="ja-JP" sz="1200" kern="100" baseline="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 of Participants, Procedure of the Committee, Schedule (Secretariat)</a:t>
                      </a:r>
                      <a:endParaRPr lang="en-US" altLang="ja-JP"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endParaRPr>
                    </a:p>
                    <a:p>
                      <a:pPr marL="160020" indent="-160020" algn="just">
                        <a:spcAft>
                          <a:spcPts val="0"/>
                        </a:spcAft>
                      </a:pPr>
                      <a:r>
                        <a:rPr lang="en-US" altLang="ja-JP"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b)</a:t>
                      </a:r>
                      <a:r>
                        <a:rPr lang="ja-JP" altLang="en-US"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Introduction of Cases of Open Data Utilization </a:t>
                      </a:r>
                    </a:p>
                    <a:p>
                      <a:pPr marL="160020" marR="0" indent="-160020" algn="just" defTabSz="914400" rtl="0" eaLnBrk="1" fontAlgn="auto" latinLnBrk="0" hangingPunct="1">
                        <a:lnSpc>
                          <a:spcPct val="100000"/>
                        </a:lnSpc>
                        <a:spcBef>
                          <a:spcPts val="0"/>
                        </a:spcBef>
                        <a:spcAft>
                          <a:spcPts val="0"/>
                        </a:spcAft>
                        <a:buClrTx/>
                        <a:buSzTx/>
                        <a:buFontTx/>
                        <a:buNone/>
                        <a:tabLst/>
                        <a:defRPr/>
                      </a:pPr>
                      <a:r>
                        <a:rPr lang="ja-JP" altLang="en-US" sz="1200" kern="100" dirty="0" smtClean="0">
                          <a:solidFill>
                            <a:schemeClr val="tx1"/>
                          </a:solidFill>
                          <a:effectLst/>
                          <a:latin typeface="Arial Unicode MS" panose="020B0604020202020204" pitchFamily="50" charset="-128"/>
                          <a:ea typeface="Arial Unicode MS" panose="020B0604020202020204" pitchFamily="50" charset="-128"/>
                          <a:cs typeface="Arial Unicode MS" panose="020B0604020202020204" pitchFamily="50" charset="-128"/>
                        </a:rPr>
                        <a:t>　　</a:t>
                      </a:r>
                      <a:r>
                        <a:rPr kumimoji="1" lang="ja-JP" altLang="en-US" sz="1200" kern="100" dirty="0" smtClean="0">
                          <a:solidFill>
                            <a:schemeClr val="tx1"/>
                          </a:solidFill>
                          <a:effectLst/>
                          <a:latin typeface="Arial Unicode MS" panose="020B0604020202020204" pitchFamily="50" charset="-128"/>
                          <a:ea typeface="Arial Unicode MS" panose="020B0604020202020204" pitchFamily="50" charset="-128"/>
                          <a:cs typeface="Arial Unicode MS" panose="020B0604020202020204" pitchFamily="50" charset="-128"/>
                        </a:rPr>
                        <a:t>・</a:t>
                      </a:r>
                      <a:r>
                        <a:rPr kumimoji="1" lang="en-US" altLang="ja-JP" sz="1200" kern="100" dirty="0" smtClean="0">
                          <a:solidFill>
                            <a:schemeClr val="tx1"/>
                          </a:solidFill>
                          <a:effectLst/>
                          <a:latin typeface="Arial Unicode MS" panose="020B0604020202020204" pitchFamily="50" charset="-128"/>
                          <a:ea typeface="Arial Unicode MS" panose="020B0604020202020204" pitchFamily="50" charset="-128"/>
                          <a:cs typeface="Arial Unicode MS" panose="020B0604020202020204" pitchFamily="50" charset="-128"/>
                        </a:rPr>
                        <a:t>Case of </a:t>
                      </a:r>
                      <a:r>
                        <a:rPr kumimoji="1" lang="en-US" altLang="ja-JP" sz="1200" kern="100" dirty="0" err="1" smtClean="0">
                          <a:solidFill>
                            <a:schemeClr val="tx1"/>
                          </a:solidFill>
                          <a:effectLst/>
                          <a:latin typeface="Arial Unicode MS" panose="020B0604020202020204" pitchFamily="50" charset="-128"/>
                          <a:ea typeface="Arial Unicode MS" panose="020B0604020202020204" pitchFamily="50" charset="-128"/>
                          <a:cs typeface="Arial Unicode MS" panose="020B0604020202020204" pitchFamily="50" charset="-128"/>
                        </a:rPr>
                        <a:t>Hackathon</a:t>
                      </a:r>
                      <a:r>
                        <a:rPr kumimoji="1" lang="en-US" altLang="ja-JP" sz="1200" kern="100" dirty="0" smtClean="0">
                          <a:solidFill>
                            <a:schemeClr val="tx1"/>
                          </a:solidFill>
                          <a:effectLst/>
                          <a:latin typeface="Arial Unicode MS" panose="020B0604020202020204" pitchFamily="50" charset="-128"/>
                          <a:ea typeface="Arial Unicode MS" panose="020B0604020202020204" pitchFamily="50" charset="-128"/>
                          <a:cs typeface="Arial Unicode MS" panose="020B0604020202020204" pitchFamily="50" charset="-128"/>
                        </a:rPr>
                        <a:t> at GLOCOM</a:t>
                      </a:r>
                      <a:r>
                        <a:rPr kumimoji="1" lang="ja-JP" altLang="en-US" sz="1200" kern="100" baseline="0" dirty="0" smtClean="0">
                          <a:solidFill>
                            <a:schemeClr val="tx1"/>
                          </a:solidFill>
                          <a:effectLst/>
                          <a:latin typeface="Arial Unicode MS" panose="020B0604020202020204" pitchFamily="50" charset="-128"/>
                          <a:ea typeface="Arial Unicode MS" panose="020B0604020202020204" pitchFamily="50" charset="-128"/>
                          <a:cs typeface="Arial Unicode MS" panose="020B0604020202020204" pitchFamily="50" charset="-128"/>
                        </a:rPr>
                        <a:t> </a:t>
                      </a:r>
                      <a:r>
                        <a:rPr kumimoji="1" lang="en-US" altLang="ja-JP" sz="1200" kern="100" baseline="0" dirty="0" smtClean="0">
                          <a:solidFill>
                            <a:schemeClr val="tx1"/>
                          </a:solidFill>
                          <a:effectLst/>
                          <a:latin typeface="Arial Unicode MS" panose="020B0604020202020204" pitchFamily="50" charset="-128"/>
                          <a:ea typeface="Arial Unicode MS" panose="020B0604020202020204" pitchFamily="50" charset="-128"/>
                          <a:cs typeface="Arial Unicode MS" panose="020B0604020202020204" pitchFamily="50" charset="-128"/>
                        </a:rPr>
                        <a:t>(Mr. Shoji, Deliberative Member of the Committee)  </a:t>
                      </a:r>
                      <a:endParaRPr kumimoji="1" lang="en-US" altLang="ja-JP" sz="1200" kern="100" dirty="0" smtClean="0">
                        <a:solidFill>
                          <a:schemeClr val="tx1"/>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p>
                      <a:pPr marL="160020" indent="-160020" algn="just">
                        <a:spcAft>
                          <a:spcPts val="0"/>
                        </a:spcAft>
                      </a:pPr>
                      <a:r>
                        <a:rPr lang="ja-JP" altLang="en-US" sz="1200" kern="100" dirty="0" smtClean="0">
                          <a:solidFill>
                            <a:schemeClr val="tx1"/>
                          </a:solidFill>
                          <a:effectLst/>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kern="100" dirty="0" smtClean="0">
                          <a:solidFill>
                            <a:schemeClr val="tx1"/>
                          </a:solidFill>
                          <a:effectLst/>
                          <a:latin typeface="Arial Unicode MS" panose="020B0604020202020204" pitchFamily="50" charset="-128"/>
                          <a:ea typeface="Arial Unicode MS" panose="020B0604020202020204" pitchFamily="50" charset="-128"/>
                          <a:cs typeface="Arial Unicode MS" panose="020B0604020202020204" pitchFamily="50" charset="-128"/>
                        </a:rPr>
                        <a:t>Where does my money go?  Approach</a:t>
                      </a:r>
                      <a:r>
                        <a:rPr lang="en-US" altLang="ja-JP" sz="1200" kern="100" baseline="0" dirty="0" smtClean="0">
                          <a:solidFill>
                            <a:schemeClr val="tx1"/>
                          </a:solidFill>
                          <a:effectLst/>
                          <a:latin typeface="Arial Unicode MS" panose="020B0604020202020204" pitchFamily="50" charset="-128"/>
                          <a:ea typeface="Arial Unicode MS" panose="020B0604020202020204" pitchFamily="50" charset="-128"/>
                          <a:cs typeface="Arial Unicode MS" panose="020B0604020202020204" pitchFamily="50" charset="-128"/>
                        </a:rPr>
                        <a:t> of Yokohama City (Mr. Kawashima, Committee Member) </a:t>
                      </a:r>
                      <a:endParaRPr lang="en-US" altLang="ja-JP" sz="1200" kern="100" dirty="0" smtClean="0">
                        <a:solidFill>
                          <a:schemeClr val="tx1"/>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p>
                      <a:pPr marL="160020" indent="-160020" algn="just">
                        <a:spcAft>
                          <a:spcPts val="0"/>
                        </a:spcAft>
                      </a:pPr>
                      <a:r>
                        <a:rPr kumimoji="1" lang="ja-JP" altLang="en-US" sz="1200" kern="100" dirty="0" smtClean="0">
                          <a:solidFill>
                            <a:schemeClr val="tx1"/>
                          </a:solidFill>
                          <a:effectLst/>
                          <a:latin typeface="Arial Unicode MS" panose="020B0604020202020204" pitchFamily="50" charset="-128"/>
                          <a:ea typeface="Arial Unicode MS" panose="020B0604020202020204" pitchFamily="50" charset="-128"/>
                          <a:cs typeface="Arial Unicode MS" panose="020B0604020202020204" pitchFamily="50" charset="-128"/>
                        </a:rPr>
                        <a:t>　　・</a:t>
                      </a:r>
                      <a:r>
                        <a:rPr kumimoji="1" lang="en-US" altLang="ja-JP" sz="1200" kern="100" dirty="0" smtClean="0">
                          <a:solidFill>
                            <a:schemeClr val="tx1"/>
                          </a:solidFill>
                          <a:effectLst/>
                          <a:latin typeface="Arial Unicode MS" panose="020B0604020202020204" pitchFamily="50" charset="-128"/>
                          <a:ea typeface="Arial Unicode MS" panose="020B0604020202020204" pitchFamily="50" charset="-128"/>
                          <a:cs typeface="Arial Unicode MS" panose="020B0604020202020204" pitchFamily="50" charset="-128"/>
                        </a:rPr>
                        <a:t>Approach of Yokohama City for Open Data</a:t>
                      </a:r>
                      <a:r>
                        <a:rPr kumimoji="1" lang="ja-JP" altLang="en-US" sz="1200" kern="100" baseline="0" dirty="0" smtClean="0">
                          <a:solidFill>
                            <a:schemeClr val="tx1"/>
                          </a:solidFill>
                          <a:effectLst/>
                          <a:latin typeface="Arial Unicode MS" panose="020B0604020202020204" pitchFamily="50" charset="-128"/>
                          <a:ea typeface="Arial Unicode MS" panose="020B0604020202020204" pitchFamily="50" charset="-128"/>
                          <a:cs typeface="Arial Unicode MS" panose="020B0604020202020204" pitchFamily="50" charset="-128"/>
                        </a:rPr>
                        <a:t> </a:t>
                      </a:r>
                      <a:r>
                        <a:rPr kumimoji="1" lang="en-US" altLang="ja-JP" sz="1200" kern="100" baseline="0" dirty="0" smtClean="0">
                          <a:solidFill>
                            <a:schemeClr val="tx1"/>
                          </a:solidFill>
                          <a:effectLst/>
                          <a:latin typeface="Arial Unicode MS" panose="020B0604020202020204" pitchFamily="50" charset="-128"/>
                          <a:ea typeface="Arial Unicode MS" panose="020B0604020202020204" pitchFamily="50" charset="-128"/>
                          <a:cs typeface="Arial Unicode MS" panose="020B0604020202020204" pitchFamily="50" charset="-128"/>
                        </a:rPr>
                        <a:t>(Mr. </a:t>
                      </a:r>
                      <a:r>
                        <a:rPr kumimoji="1" lang="en-US" altLang="ja-JP" sz="1200" kern="100" baseline="0" dirty="0" err="1" smtClean="0">
                          <a:solidFill>
                            <a:schemeClr val="tx1"/>
                          </a:solidFill>
                          <a:effectLst/>
                          <a:latin typeface="Arial Unicode MS" panose="020B0604020202020204" pitchFamily="50" charset="-128"/>
                          <a:ea typeface="Arial Unicode MS" panose="020B0604020202020204" pitchFamily="50" charset="-128"/>
                          <a:cs typeface="Arial Unicode MS" panose="020B0604020202020204" pitchFamily="50" charset="-128"/>
                        </a:rPr>
                        <a:t>Sekiguchi</a:t>
                      </a:r>
                      <a:r>
                        <a:rPr kumimoji="1" lang="en-US" altLang="ja-JP" sz="1200" kern="100" baseline="0" dirty="0" smtClean="0">
                          <a:solidFill>
                            <a:schemeClr val="tx1"/>
                          </a:solidFill>
                          <a:effectLst/>
                          <a:latin typeface="Arial Unicode MS" panose="020B0604020202020204" pitchFamily="50" charset="-128"/>
                          <a:ea typeface="Arial Unicode MS" panose="020B0604020202020204" pitchFamily="50" charset="-128"/>
                          <a:cs typeface="Arial Unicode MS" panose="020B0604020202020204" pitchFamily="50" charset="-128"/>
                        </a:rPr>
                        <a:t>, Yokohama City)</a:t>
                      </a:r>
                      <a:endParaRPr kumimoji="1" lang="en-US" altLang="ja-JP" sz="1200" kern="100" dirty="0" smtClean="0">
                        <a:solidFill>
                          <a:schemeClr val="tx1"/>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p>
                      <a:pPr marL="160020" marR="0" indent="-160020" algn="just" defTabSz="914400" rtl="0" eaLnBrk="1" fontAlgn="auto" latinLnBrk="0" hangingPunct="1">
                        <a:lnSpc>
                          <a:spcPct val="100000"/>
                        </a:lnSpc>
                        <a:spcBef>
                          <a:spcPts val="0"/>
                        </a:spcBef>
                        <a:spcAft>
                          <a:spcPts val="0"/>
                        </a:spcAft>
                        <a:buClrTx/>
                        <a:buSzTx/>
                        <a:buFontTx/>
                        <a:buNone/>
                        <a:tabLst/>
                        <a:defRPr/>
                      </a:pPr>
                      <a:r>
                        <a:rPr lang="en-US" altLang="ja-JP"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c)</a:t>
                      </a:r>
                      <a:r>
                        <a:rPr lang="ja-JP" altLang="en-US"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Free</a:t>
                      </a:r>
                      <a:r>
                        <a:rPr lang="en-US" altLang="ja-JP" sz="1200" kern="100" baseline="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 Discussion </a:t>
                      </a:r>
                      <a:endParaRPr lang="en-US" altLang="ja-JP"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endParaRPr>
                    </a:p>
                    <a:p>
                      <a:pPr marL="160020" marR="0" indent="-160020" algn="just" defTabSz="914400" rtl="0" eaLnBrk="1" fontAlgn="auto" latinLnBrk="0" hangingPunct="1">
                        <a:lnSpc>
                          <a:spcPct val="100000"/>
                        </a:lnSpc>
                        <a:spcBef>
                          <a:spcPts val="0"/>
                        </a:spcBef>
                        <a:spcAft>
                          <a:spcPts val="0"/>
                        </a:spcAft>
                        <a:buClrTx/>
                        <a:buSzTx/>
                        <a:buFontTx/>
                        <a:buNone/>
                        <a:tabLst/>
                        <a:defRPr/>
                      </a:pPr>
                      <a:r>
                        <a:rPr kumimoji="1" lang="ja-JP" altLang="en-US" sz="1200" kern="100" dirty="0" smtClean="0">
                          <a:solidFill>
                            <a:schemeClr val="dk1"/>
                          </a:solidFill>
                          <a:effectLst/>
                          <a:latin typeface="Arial Unicode MS" panose="020B0604020202020204" pitchFamily="50" charset="-128"/>
                          <a:ea typeface="Arial Unicode MS" panose="020B0604020202020204" pitchFamily="50" charset="-128"/>
                          <a:cs typeface="Arial Unicode MS" panose="020B0604020202020204" pitchFamily="50" charset="-128"/>
                        </a:rPr>
                        <a:t>　　・</a:t>
                      </a:r>
                      <a:r>
                        <a:rPr kumimoji="1" lang="en-US" altLang="ja-JP" sz="1200" kern="100" dirty="0" smtClean="0">
                          <a:solidFill>
                            <a:schemeClr val="dk1"/>
                          </a:solidFill>
                          <a:effectLst/>
                          <a:latin typeface="Arial Unicode MS" panose="020B0604020202020204" pitchFamily="50" charset="-128"/>
                          <a:ea typeface="Arial Unicode MS" panose="020B0604020202020204" pitchFamily="50" charset="-128"/>
                          <a:cs typeface="Arial Unicode MS" panose="020B0604020202020204" pitchFamily="50" charset="-128"/>
                        </a:rPr>
                        <a:t>Way of Proceeding of the Committee </a:t>
                      </a:r>
                    </a:p>
                    <a:p>
                      <a:pPr marL="160020" marR="0" indent="-160020" algn="just" defTabSz="914400" rtl="0" eaLnBrk="1" fontAlgn="auto" latinLnBrk="0" hangingPunct="1">
                        <a:lnSpc>
                          <a:spcPct val="100000"/>
                        </a:lnSpc>
                        <a:spcBef>
                          <a:spcPts val="0"/>
                        </a:spcBef>
                        <a:spcAft>
                          <a:spcPts val="0"/>
                        </a:spcAft>
                        <a:buClrTx/>
                        <a:buSzTx/>
                        <a:buFontTx/>
                        <a:buNone/>
                        <a:tabLst/>
                        <a:defRPr/>
                      </a:pPr>
                      <a:r>
                        <a:rPr kumimoji="1" lang="ja-JP" altLang="en-US" sz="1200" kern="100" dirty="0" smtClean="0">
                          <a:solidFill>
                            <a:schemeClr val="dk1"/>
                          </a:solidFill>
                          <a:effectLst/>
                          <a:latin typeface="Arial Unicode MS" panose="020B0604020202020204" pitchFamily="50" charset="-128"/>
                          <a:ea typeface="Arial Unicode MS" panose="020B0604020202020204" pitchFamily="50" charset="-128"/>
                          <a:cs typeface="Arial Unicode MS" panose="020B0604020202020204" pitchFamily="50" charset="-128"/>
                        </a:rPr>
                        <a:t>　　・</a:t>
                      </a:r>
                      <a:r>
                        <a:rPr kumimoji="1" lang="en-US" altLang="ja-JP" sz="1200" kern="100" dirty="0" smtClean="0">
                          <a:solidFill>
                            <a:schemeClr val="dk1"/>
                          </a:solidFill>
                          <a:effectLst/>
                          <a:latin typeface="Arial Unicode MS" panose="020B0604020202020204" pitchFamily="50" charset="-128"/>
                          <a:ea typeface="Arial Unicode MS" panose="020B0604020202020204" pitchFamily="50" charset="-128"/>
                          <a:cs typeface="Arial Unicode MS" panose="020B0604020202020204" pitchFamily="50" charset="-128"/>
                        </a:rPr>
                        <a:t>Programs to be Undertaken by the Committee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143954">
                <a:tc>
                  <a:txBody>
                    <a:bodyPr/>
                    <a:lstStyle/>
                    <a:p>
                      <a:pPr algn="ctr">
                        <a:spcAft>
                          <a:spcPts val="0"/>
                        </a:spcAft>
                      </a:pPr>
                      <a:r>
                        <a:rPr lang="en-US" altLang="ja-JP"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2</a:t>
                      </a:r>
                      <a:r>
                        <a:rPr lang="en-US" altLang="ja-JP" sz="1200" kern="100" baseline="300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nd</a:t>
                      </a:r>
                      <a:r>
                        <a:rPr lang="en-US" altLang="ja-JP" sz="1200" kern="100" baseline="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 Meeting</a:t>
                      </a:r>
                      <a:endParaRPr lang="ja-JP" sz="1200" kern="100" dirty="0">
                        <a:effectLst/>
                        <a:latin typeface="Arial Unicode MS" panose="020B0604020202020204" pitchFamily="50" charset="-128"/>
                        <a:ea typeface="Arial Unicode MS" panose="020B0604020202020204" pitchFamily="50" charset="-128"/>
                        <a:cs typeface="Arial Unicode MS" panose="020B0604020202020204" pitchFamily="50" charset="-128"/>
                      </a:endParaRPr>
                    </a:p>
                    <a:p>
                      <a:pPr algn="ctr">
                        <a:spcAft>
                          <a:spcPts val="0"/>
                        </a:spcAft>
                      </a:pPr>
                      <a:r>
                        <a:rPr lang="en-US" altLang="ja-JP" sz="1200" b="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Nov.</a:t>
                      </a:r>
                      <a:r>
                        <a:rPr lang="en-US" altLang="ja-JP" sz="1200" b="0" kern="100" baseline="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b="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7</a:t>
                      </a:r>
                      <a:r>
                        <a:rPr lang="ja-JP" altLang="en-US" sz="1200" b="0" kern="100" baseline="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b="0" kern="100" baseline="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(Wed), 2012</a:t>
                      </a:r>
                      <a:endParaRPr lang="en-US" altLang="ja-JP" sz="1200" b="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endParaRPr>
                    </a:p>
                    <a:p>
                      <a:pPr algn="ctr">
                        <a:spcAft>
                          <a:spcPts val="0"/>
                        </a:spcAft>
                      </a:pPr>
                      <a:r>
                        <a:rPr lang="en-US" altLang="ja-JP" sz="1200" b="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13:00 </a:t>
                      </a:r>
                      <a:r>
                        <a:rPr lang="en-US" altLang="ja-JP" sz="1200" b="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200" b="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15:00</a:t>
                      </a:r>
                      <a:endParaRPr lang="ja-JP" sz="1200" b="0" kern="100" dirty="0">
                        <a:effectLst/>
                        <a:latin typeface="Arial Unicode MS" panose="020B0604020202020204" pitchFamily="50" charset="-128"/>
                        <a:ea typeface="Arial Unicode MS" panose="020B0604020202020204" pitchFamily="50" charset="-128"/>
                        <a:cs typeface="Arial Unicode MS" panose="020B060402020202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160020" indent="-160020" algn="just">
                        <a:spcAft>
                          <a:spcPts val="0"/>
                        </a:spcAft>
                      </a:pPr>
                      <a:r>
                        <a:rPr lang="en-US" altLang="ja-JP"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a) Case of Open Data Utilization and Possibilities</a:t>
                      </a:r>
                      <a:r>
                        <a:rPr lang="ja-JP" altLang="en-US" sz="1200" kern="100" baseline="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kern="100" baseline="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(Guest Speaker)</a:t>
                      </a:r>
                      <a:endParaRPr lang="en-US" altLang="ja-JP"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endParaRPr>
                    </a:p>
                    <a:p>
                      <a:pPr marL="160020" indent="-160020" algn="just">
                        <a:spcAft>
                          <a:spcPts val="0"/>
                        </a:spcAft>
                      </a:pPr>
                      <a:r>
                        <a:rPr lang="en-US" altLang="ja-JP"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b)</a:t>
                      </a:r>
                      <a:r>
                        <a:rPr lang="ja-JP" altLang="en-US"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Report of the Hearing Survey Results (Secretariat)</a:t>
                      </a:r>
                    </a:p>
                    <a:p>
                      <a:pPr marL="160020" indent="-160020" algn="just">
                        <a:spcAft>
                          <a:spcPts val="0"/>
                        </a:spcAft>
                      </a:pPr>
                      <a:r>
                        <a:rPr lang="en-US" altLang="ja-JP"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c)</a:t>
                      </a:r>
                      <a:r>
                        <a:rPr lang="ja-JP" altLang="en-US"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Report of State of Progress of Each Program (Officers in charge of Programs)</a:t>
                      </a:r>
                    </a:p>
                    <a:p>
                      <a:pPr marL="160020" marR="0" indent="-160020" algn="just" defTabSz="914400" rtl="0" eaLnBrk="1" fontAlgn="auto" latinLnBrk="0" hangingPunct="1">
                        <a:lnSpc>
                          <a:spcPct val="100000"/>
                        </a:lnSpc>
                        <a:spcBef>
                          <a:spcPts val="0"/>
                        </a:spcBef>
                        <a:spcAft>
                          <a:spcPts val="0"/>
                        </a:spcAft>
                        <a:buClrTx/>
                        <a:buSzTx/>
                        <a:buFontTx/>
                        <a:buNone/>
                        <a:tabLst/>
                        <a:defRPr/>
                      </a:pPr>
                      <a:r>
                        <a:rPr kumimoji="1" lang="en-US" altLang="ja-JP" sz="1200" kern="100" dirty="0" smtClean="0">
                          <a:solidFill>
                            <a:schemeClr val="dk1"/>
                          </a:solidFill>
                          <a:effectLst/>
                          <a:latin typeface="Arial Unicode MS" panose="020B0604020202020204" pitchFamily="50" charset="-128"/>
                          <a:ea typeface="Arial Unicode MS" panose="020B0604020202020204" pitchFamily="50" charset="-128"/>
                          <a:cs typeface="Arial Unicode MS" panose="020B0604020202020204" pitchFamily="50" charset="-128"/>
                        </a:rPr>
                        <a:t>d)</a:t>
                      </a:r>
                      <a:r>
                        <a:rPr kumimoji="1" lang="ja-JP" altLang="en-US" sz="1200" kern="100" dirty="0" smtClean="0">
                          <a:solidFill>
                            <a:schemeClr val="dk1"/>
                          </a:solidFill>
                          <a:effectLst/>
                          <a:latin typeface="Arial Unicode MS" panose="020B0604020202020204" pitchFamily="50" charset="-128"/>
                          <a:ea typeface="Arial Unicode MS" panose="020B0604020202020204" pitchFamily="50" charset="-128"/>
                          <a:cs typeface="Arial Unicode MS" panose="020B0604020202020204" pitchFamily="50" charset="-128"/>
                        </a:rPr>
                        <a:t> </a:t>
                      </a:r>
                      <a:r>
                        <a:rPr kumimoji="1" lang="en-US" altLang="ja-JP" sz="1200" kern="100" dirty="0" smtClean="0">
                          <a:solidFill>
                            <a:schemeClr val="dk1"/>
                          </a:solidFill>
                          <a:effectLst/>
                          <a:latin typeface="Arial Unicode MS" panose="020B0604020202020204" pitchFamily="50" charset="-128"/>
                          <a:ea typeface="Arial Unicode MS" panose="020B0604020202020204" pitchFamily="50" charset="-128"/>
                          <a:cs typeface="Arial Unicode MS" panose="020B0604020202020204" pitchFamily="50" charset="-128"/>
                        </a:rPr>
                        <a:t>Free</a:t>
                      </a:r>
                      <a:r>
                        <a:rPr kumimoji="1" lang="en-US" altLang="ja-JP" sz="1200" kern="100" baseline="0" dirty="0" smtClean="0">
                          <a:solidFill>
                            <a:schemeClr val="dk1"/>
                          </a:solidFill>
                          <a:effectLst/>
                          <a:latin typeface="Arial Unicode MS" panose="020B0604020202020204" pitchFamily="50" charset="-128"/>
                          <a:ea typeface="Arial Unicode MS" panose="020B0604020202020204" pitchFamily="50" charset="-128"/>
                          <a:cs typeface="Arial Unicode MS" panose="020B0604020202020204" pitchFamily="50" charset="-128"/>
                        </a:rPr>
                        <a:t> Discussion </a:t>
                      </a:r>
                      <a:endParaRPr kumimoji="1" lang="en-US" altLang="ja-JP" sz="1200" kern="100" dirty="0" smtClean="0">
                        <a:solidFill>
                          <a:schemeClr val="dk1"/>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p>
                      <a:pPr marL="160020" marR="0" indent="-160020" algn="just" defTabSz="914400" rtl="0" eaLnBrk="1" fontAlgn="auto" latinLnBrk="0" hangingPunct="1">
                        <a:lnSpc>
                          <a:spcPct val="100000"/>
                        </a:lnSpc>
                        <a:spcBef>
                          <a:spcPts val="0"/>
                        </a:spcBef>
                        <a:spcAft>
                          <a:spcPts val="0"/>
                        </a:spcAft>
                        <a:buClrTx/>
                        <a:buSzTx/>
                        <a:buFontTx/>
                        <a:buNone/>
                        <a:tabLst/>
                        <a:defRPr/>
                      </a:pPr>
                      <a:r>
                        <a:rPr kumimoji="1" lang="ja-JP" altLang="en-US" sz="1200" kern="100" dirty="0" smtClean="0">
                          <a:solidFill>
                            <a:schemeClr val="dk1"/>
                          </a:solidFill>
                          <a:effectLst/>
                          <a:latin typeface="Arial Unicode MS" panose="020B0604020202020204" pitchFamily="50" charset="-128"/>
                          <a:ea typeface="Arial Unicode MS" panose="020B0604020202020204" pitchFamily="50" charset="-128"/>
                          <a:cs typeface="Arial Unicode MS" panose="020B0604020202020204" pitchFamily="50" charset="-128"/>
                        </a:rPr>
                        <a:t>　　・</a:t>
                      </a:r>
                      <a:r>
                        <a:rPr kumimoji="1" lang="en-US" altLang="ja-JP" sz="1200" kern="100" dirty="0" smtClean="0">
                          <a:solidFill>
                            <a:schemeClr val="dk1"/>
                          </a:solidFill>
                          <a:effectLst/>
                          <a:latin typeface="Arial Unicode MS" panose="020B0604020202020204" pitchFamily="50" charset="-128"/>
                          <a:ea typeface="Arial Unicode MS" panose="020B0604020202020204" pitchFamily="50" charset="-128"/>
                          <a:cs typeface="Arial Unicode MS" panose="020B0604020202020204" pitchFamily="50" charset="-128"/>
                        </a:rPr>
                        <a:t>Making Government Data Open </a:t>
                      </a:r>
                    </a:p>
                    <a:p>
                      <a:pPr marL="160020" indent="-160020" algn="just">
                        <a:spcAft>
                          <a:spcPts val="0"/>
                        </a:spcAft>
                      </a:pPr>
                      <a:r>
                        <a:rPr lang="ja-JP" altLang="en-US"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Business Feasibility Requirements of Open Data</a:t>
                      </a:r>
                      <a:r>
                        <a:rPr lang="en-US" altLang="ja-JP" sz="1200" kern="100" baseline="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 </a:t>
                      </a:r>
                      <a:endParaRPr kumimoji="1" lang="en-US" altLang="ja-JP" sz="1200" kern="100" dirty="0" smtClean="0">
                        <a:solidFill>
                          <a:schemeClr val="dk1"/>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1258580">
                <a:tc>
                  <a:txBody>
                    <a:bodyPr/>
                    <a:lstStyle/>
                    <a:p>
                      <a:pPr algn="ctr">
                        <a:spcAft>
                          <a:spcPts val="0"/>
                        </a:spcAft>
                      </a:pPr>
                      <a:r>
                        <a:rPr lang="en-US" altLang="ja-JP"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3</a:t>
                      </a:r>
                      <a:r>
                        <a:rPr lang="en-US" altLang="ja-JP" sz="1200" kern="100" baseline="300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rd</a:t>
                      </a:r>
                      <a:r>
                        <a:rPr lang="en-US" altLang="ja-JP" sz="1200" kern="100" baseline="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 Meeting </a:t>
                      </a:r>
                      <a:endParaRPr lang="ja-JP" sz="1200" kern="100" dirty="0">
                        <a:effectLst/>
                        <a:latin typeface="Arial Unicode MS" panose="020B0604020202020204" pitchFamily="50" charset="-128"/>
                        <a:ea typeface="Arial Unicode MS" panose="020B0604020202020204" pitchFamily="50" charset="-128"/>
                        <a:cs typeface="Arial Unicode MS" panose="020B0604020202020204" pitchFamily="50" charset="-128"/>
                      </a:endParaRPr>
                    </a:p>
                    <a:p>
                      <a:pPr algn="ctr">
                        <a:spcAft>
                          <a:spcPts val="0"/>
                        </a:spcAft>
                      </a:pPr>
                      <a:r>
                        <a:rPr lang="en-US" altLang="ja-JP" sz="1200" b="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Jan.</a:t>
                      </a:r>
                      <a:r>
                        <a:rPr lang="en-US" altLang="ja-JP" sz="1200" b="0" kern="100" baseline="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b="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22 (Tue), 2013</a:t>
                      </a:r>
                    </a:p>
                    <a:p>
                      <a:pPr algn="ctr">
                        <a:spcAft>
                          <a:spcPts val="0"/>
                        </a:spcAft>
                      </a:pPr>
                      <a:r>
                        <a:rPr lang="en-US" altLang="ja-JP" sz="1200" b="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13:00 </a:t>
                      </a:r>
                      <a:r>
                        <a:rPr lang="en-US" altLang="ja-JP" sz="1200" b="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200" b="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15:00</a:t>
                      </a:r>
                      <a:endParaRPr lang="ja-JP" sz="1200" kern="100" dirty="0">
                        <a:effectLst/>
                        <a:latin typeface="Arial Unicode MS" panose="020B0604020202020204" pitchFamily="50" charset="-128"/>
                        <a:ea typeface="Arial Unicode MS" panose="020B0604020202020204" pitchFamily="50" charset="-128"/>
                        <a:cs typeface="Arial Unicode MS" panose="020B060402020202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60020" indent="-160020" algn="just">
                        <a:spcAft>
                          <a:spcPts val="0"/>
                        </a:spcAft>
                      </a:pPr>
                      <a:r>
                        <a:rPr lang="en-US" altLang="ja-JP"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a) Report of Progress of the Technical and Data Governance Committees</a:t>
                      </a:r>
                      <a:r>
                        <a:rPr lang="ja-JP" altLang="en-US" sz="1200" kern="100" baseline="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kern="100" baseline="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(Secretariat) </a:t>
                      </a:r>
                      <a:endParaRPr lang="en-US" altLang="ja-JP"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endParaRPr>
                    </a:p>
                    <a:p>
                      <a:pPr marL="160020" indent="-160020" algn="just">
                        <a:spcAft>
                          <a:spcPts val="0"/>
                        </a:spcAft>
                      </a:pPr>
                      <a:r>
                        <a:rPr lang="en-US" altLang="ja-JP"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b) Introduction of Verification Project (Ministry</a:t>
                      </a:r>
                      <a:r>
                        <a:rPr lang="en-US" altLang="ja-JP" sz="1200" kern="100" baseline="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 of Communications)</a:t>
                      </a:r>
                      <a:endParaRPr lang="ja-JP" sz="1200" kern="100" dirty="0">
                        <a:effectLst/>
                        <a:latin typeface="Arial Unicode MS" panose="020B0604020202020204" pitchFamily="50" charset="-128"/>
                        <a:ea typeface="Arial Unicode MS" panose="020B0604020202020204" pitchFamily="50" charset="-128"/>
                        <a:cs typeface="Arial Unicode MS" panose="020B0604020202020204" pitchFamily="50" charset="-128"/>
                      </a:endParaRPr>
                    </a:p>
                    <a:p>
                      <a:pPr marL="160020" marR="0" indent="-160020" algn="just" defTabSz="914400" rtl="0" eaLnBrk="1" fontAlgn="auto" latinLnBrk="0" hangingPunct="1">
                        <a:lnSpc>
                          <a:spcPct val="100000"/>
                        </a:lnSpc>
                        <a:spcBef>
                          <a:spcPts val="0"/>
                        </a:spcBef>
                        <a:spcAft>
                          <a:spcPts val="0"/>
                        </a:spcAft>
                        <a:buClrTx/>
                        <a:buSzTx/>
                        <a:buFontTx/>
                        <a:buNone/>
                        <a:tabLst/>
                        <a:defRPr/>
                      </a:pPr>
                      <a:r>
                        <a:rPr lang="en-US" altLang="ja-JP"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c)</a:t>
                      </a:r>
                      <a:r>
                        <a:rPr lang="ja-JP" altLang="en-US"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Report of State of Progress of Each Program (Officers in charge of Programs)</a:t>
                      </a:r>
                      <a:endParaRPr kumimoji="1" lang="en-US" altLang="ja-JP" sz="1200" kern="100" dirty="0" smtClean="0">
                        <a:solidFill>
                          <a:schemeClr val="dk1"/>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p>
                      <a:pPr marL="160020" marR="0" indent="-160020" algn="just" defTabSz="914400" rtl="0" eaLnBrk="1" fontAlgn="auto" latinLnBrk="0" hangingPunct="1">
                        <a:lnSpc>
                          <a:spcPct val="100000"/>
                        </a:lnSpc>
                        <a:spcBef>
                          <a:spcPts val="0"/>
                        </a:spcBef>
                        <a:spcAft>
                          <a:spcPts val="0"/>
                        </a:spcAft>
                        <a:buClrTx/>
                        <a:buSzTx/>
                        <a:buFontTx/>
                        <a:buNone/>
                        <a:tabLst/>
                        <a:defRPr/>
                      </a:pPr>
                      <a:r>
                        <a:rPr lang="en-US" altLang="ja-JP"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d)</a:t>
                      </a:r>
                      <a:r>
                        <a:rPr lang="ja-JP" altLang="en-US"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 </a:t>
                      </a:r>
                      <a:r>
                        <a:rPr kumimoji="1" lang="en-US" altLang="ja-JP" sz="1200" kern="100" dirty="0" smtClean="0">
                          <a:solidFill>
                            <a:schemeClr val="dk1"/>
                          </a:solidFill>
                          <a:effectLst/>
                          <a:latin typeface="Arial Unicode MS" panose="020B0604020202020204" pitchFamily="50" charset="-128"/>
                          <a:ea typeface="Arial Unicode MS" panose="020B0604020202020204" pitchFamily="50" charset="-128"/>
                          <a:cs typeface="Arial Unicode MS" panose="020B0604020202020204" pitchFamily="50" charset="-128"/>
                        </a:rPr>
                        <a:t>Free</a:t>
                      </a:r>
                      <a:r>
                        <a:rPr kumimoji="1" lang="en-US" altLang="ja-JP" sz="1200" kern="100" baseline="0" dirty="0" smtClean="0">
                          <a:solidFill>
                            <a:schemeClr val="dk1"/>
                          </a:solidFill>
                          <a:effectLst/>
                          <a:latin typeface="Arial Unicode MS" panose="020B0604020202020204" pitchFamily="50" charset="-128"/>
                          <a:ea typeface="Arial Unicode MS" panose="020B0604020202020204" pitchFamily="50" charset="-128"/>
                          <a:cs typeface="Arial Unicode MS" panose="020B0604020202020204" pitchFamily="50" charset="-128"/>
                        </a:rPr>
                        <a:t> Discussion</a:t>
                      </a:r>
                      <a:endParaRPr kumimoji="1" lang="en-US" altLang="ja-JP" sz="1200" kern="100" dirty="0" smtClean="0">
                        <a:solidFill>
                          <a:schemeClr val="dk1"/>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p>
                      <a:pPr marL="160020" marR="0" indent="-160020" algn="just" defTabSz="914400" rtl="0" eaLnBrk="1" fontAlgn="auto" latinLnBrk="0" hangingPunct="1">
                        <a:lnSpc>
                          <a:spcPct val="100000"/>
                        </a:lnSpc>
                        <a:spcBef>
                          <a:spcPts val="0"/>
                        </a:spcBef>
                        <a:spcAft>
                          <a:spcPts val="0"/>
                        </a:spcAft>
                        <a:buClrTx/>
                        <a:buSzTx/>
                        <a:buFontTx/>
                        <a:buNone/>
                        <a:tabLst/>
                        <a:defRPr/>
                      </a:pPr>
                      <a:r>
                        <a:rPr kumimoji="1" lang="ja-JP" altLang="en-US" sz="1200" kern="100" dirty="0" smtClean="0">
                          <a:solidFill>
                            <a:schemeClr val="dk1"/>
                          </a:solidFill>
                          <a:effectLst/>
                          <a:latin typeface="Arial Unicode MS" panose="020B0604020202020204" pitchFamily="50" charset="-128"/>
                          <a:ea typeface="Arial Unicode MS" panose="020B0604020202020204" pitchFamily="50" charset="-128"/>
                          <a:cs typeface="Arial Unicode MS" panose="020B0604020202020204" pitchFamily="50" charset="-128"/>
                        </a:rPr>
                        <a:t>　　・</a:t>
                      </a:r>
                      <a:r>
                        <a:rPr kumimoji="1" lang="en-US" altLang="ja-JP" sz="1200" kern="100" dirty="0" smtClean="0">
                          <a:solidFill>
                            <a:schemeClr val="dk1"/>
                          </a:solidFill>
                          <a:effectLst/>
                          <a:latin typeface="Arial Unicode MS" panose="020B0604020202020204" pitchFamily="50" charset="-128"/>
                          <a:ea typeface="Arial Unicode MS" panose="020B0604020202020204" pitchFamily="50" charset="-128"/>
                          <a:cs typeface="Arial Unicode MS" panose="020B0604020202020204" pitchFamily="50" charset="-128"/>
                        </a:rPr>
                        <a:t>Opinions to </a:t>
                      </a:r>
                      <a:r>
                        <a:rPr lang="en-US" altLang="ja-JP"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the Technical and Data Governance Committees </a:t>
                      </a:r>
                      <a:r>
                        <a:rPr kumimoji="1" lang="en-US" altLang="ja-JP" sz="1200" kern="100" dirty="0" smtClean="0">
                          <a:solidFill>
                            <a:schemeClr val="dk1"/>
                          </a:solidFill>
                          <a:effectLst/>
                          <a:latin typeface="Arial Unicode MS" panose="020B0604020202020204" pitchFamily="50" charset="-128"/>
                          <a:ea typeface="Arial Unicode MS" panose="020B0604020202020204" pitchFamily="50" charset="-128"/>
                          <a:cs typeface="Arial Unicode MS" panose="020B0604020202020204" pitchFamily="50" charset="-128"/>
                        </a:rPr>
                        <a:t>from</a:t>
                      </a:r>
                      <a:r>
                        <a:rPr kumimoji="1" lang="en-US" altLang="ja-JP" sz="1200" kern="100" baseline="0" dirty="0" smtClean="0">
                          <a:solidFill>
                            <a:schemeClr val="dk1"/>
                          </a:solidFill>
                          <a:effectLst/>
                          <a:latin typeface="Arial Unicode MS" panose="020B0604020202020204" pitchFamily="50" charset="-128"/>
                          <a:ea typeface="Arial Unicode MS" panose="020B0604020202020204" pitchFamily="50" charset="-128"/>
                          <a:cs typeface="Arial Unicode MS" panose="020B0604020202020204" pitchFamily="50" charset="-128"/>
                        </a:rPr>
                        <a:t> the Viewpoints of the Open  </a:t>
                      </a:r>
                    </a:p>
                    <a:p>
                      <a:pPr marL="160020" marR="0" indent="-160020" algn="just" defTabSz="914400" rtl="0" eaLnBrk="1" fontAlgn="auto" latinLnBrk="0" hangingPunct="1">
                        <a:lnSpc>
                          <a:spcPct val="100000"/>
                        </a:lnSpc>
                        <a:spcBef>
                          <a:spcPts val="0"/>
                        </a:spcBef>
                        <a:spcAft>
                          <a:spcPts val="0"/>
                        </a:spcAft>
                        <a:buClrTx/>
                        <a:buSzTx/>
                        <a:buFontTx/>
                        <a:buNone/>
                        <a:tabLst/>
                        <a:defRPr/>
                      </a:pPr>
                      <a:r>
                        <a:rPr kumimoji="1" lang="en-US" altLang="ja-JP" sz="1200" kern="100" baseline="0" dirty="0" smtClean="0">
                          <a:solidFill>
                            <a:schemeClr val="dk1"/>
                          </a:solidFill>
                          <a:effectLst/>
                          <a:latin typeface="Arial Unicode MS" panose="020B0604020202020204" pitchFamily="50" charset="-128"/>
                          <a:ea typeface="Arial Unicode MS" panose="020B0604020202020204" pitchFamily="50" charset="-128"/>
                          <a:cs typeface="Arial Unicode MS" panose="020B0604020202020204" pitchFamily="50" charset="-128"/>
                        </a:rPr>
                        <a:t>           Data Utilization &amp; Dissemination   </a:t>
                      </a:r>
                      <a:endParaRPr kumimoji="1" lang="en-US" altLang="ja-JP" sz="1200" kern="100" dirty="0" smtClean="0">
                        <a:solidFill>
                          <a:schemeClr val="dk1"/>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p>
                      <a:pPr marL="160020" marR="0" indent="-160020" algn="just" defTabSz="914400" rtl="0" eaLnBrk="1" fontAlgn="auto" latinLnBrk="0" hangingPunct="1">
                        <a:lnSpc>
                          <a:spcPct val="100000"/>
                        </a:lnSpc>
                        <a:spcBef>
                          <a:spcPts val="0"/>
                        </a:spcBef>
                        <a:spcAft>
                          <a:spcPts val="0"/>
                        </a:spcAft>
                        <a:buClrTx/>
                        <a:buSzTx/>
                        <a:buFontTx/>
                        <a:buNone/>
                        <a:tabLst/>
                        <a:defRPr/>
                      </a:pPr>
                      <a:r>
                        <a:rPr kumimoji="1" lang="ja-JP" altLang="en-US" sz="1200" kern="100" dirty="0" smtClean="0">
                          <a:solidFill>
                            <a:schemeClr val="dk1"/>
                          </a:solidFill>
                          <a:effectLst/>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Business Feasibility Requirements of Open Data</a:t>
                      </a:r>
                      <a:r>
                        <a:rPr lang="en-US" altLang="ja-JP" sz="1200" kern="100" baseline="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 </a:t>
                      </a:r>
                      <a:endParaRPr kumimoji="1" lang="en-US" altLang="ja-JP" sz="1200" kern="100" dirty="0" smtClean="0">
                        <a:solidFill>
                          <a:schemeClr val="dk1"/>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39391">
                <a:tc>
                  <a:txBody>
                    <a:bodyPr/>
                    <a:lstStyle/>
                    <a:p>
                      <a:pPr algn="ctr">
                        <a:spcAft>
                          <a:spcPts val="0"/>
                        </a:spcAft>
                      </a:pPr>
                      <a:r>
                        <a:rPr lang="en-US" altLang="ja-JP"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Evaluation</a:t>
                      </a:r>
                      <a:r>
                        <a:rPr lang="en-US" altLang="ja-JP" sz="1200" kern="100" baseline="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 for Commendation</a:t>
                      </a:r>
                      <a:endParaRPr lang="en-US" altLang="ja-JP"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endParaRPr>
                    </a:p>
                    <a:p>
                      <a:pPr algn="ctr">
                        <a:spcAft>
                          <a:spcPts val="0"/>
                        </a:spcAft>
                      </a:pPr>
                      <a:r>
                        <a:rPr lang="en-US" altLang="ja-JP"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(e-mail exchange)</a:t>
                      </a:r>
                      <a:endParaRPr lang="ja-JP" sz="1200" kern="100" dirty="0">
                        <a:effectLst/>
                        <a:latin typeface="Arial Unicode MS" panose="020B0604020202020204" pitchFamily="50" charset="-128"/>
                        <a:ea typeface="Arial Unicode MS" panose="020B0604020202020204" pitchFamily="50" charset="-128"/>
                        <a:cs typeface="Arial Unicode MS" panose="020B060402020202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60020" indent="-160020" algn="just">
                        <a:spcAft>
                          <a:spcPts val="0"/>
                        </a:spcAft>
                      </a:pPr>
                      <a:r>
                        <a:rPr lang="ja-JP" altLang="en-US"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Commendation of Excellent Examples of Open Data at the Discretion of the Committee </a:t>
                      </a:r>
                    </a:p>
                    <a:p>
                      <a:pPr marL="160020" indent="-160020" algn="just">
                        <a:spcAft>
                          <a:spcPts val="0"/>
                        </a:spcAft>
                      </a:pPr>
                      <a:r>
                        <a:rPr lang="ja-JP" altLang="en-US"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Collection of</a:t>
                      </a:r>
                      <a:r>
                        <a:rPr lang="en-US" altLang="ja-JP" sz="1200" kern="100" baseline="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 Cases</a:t>
                      </a:r>
                      <a:r>
                        <a:rPr lang="en-US" altLang="ja-JP"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 by the Secretariat. Examination of the Cases by the Committee, and  Commendation</a:t>
                      </a:r>
                      <a:endParaRPr lang="ja-JP" sz="1200" kern="100" dirty="0">
                        <a:effectLst/>
                        <a:latin typeface="Arial Unicode MS" panose="020B0604020202020204" pitchFamily="50" charset="-128"/>
                        <a:ea typeface="Arial Unicode MS" panose="020B0604020202020204" pitchFamily="50" charset="-128"/>
                        <a:cs typeface="Arial Unicode MS" panose="020B060402020202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98986">
                <a:tc>
                  <a:txBody>
                    <a:bodyPr/>
                    <a:lstStyle/>
                    <a:p>
                      <a:pPr algn="ctr">
                        <a:spcAft>
                          <a:spcPts val="0"/>
                        </a:spcAft>
                      </a:pPr>
                      <a:r>
                        <a:rPr lang="en-US" altLang="ja-JP"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4</a:t>
                      </a:r>
                      <a:r>
                        <a:rPr lang="en-US" altLang="ja-JP" sz="1200" kern="100" baseline="300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th</a:t>
                      </a:r>
                      <a:r>
                        <a:rPr lang="en-US" altLang="ja-JP" sz="1200" kern="100" baseline="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 Meeting </a:t>
                      </a:r>
                      <a:endParaRPr lang="ja-JP" sz="1200" kern="100" dirty="0">
                        <a:effectLst/>
                        <a:latin typeface="Arial Unicode MS" panose="020B0604020202020204" pitchFamily="50" charset="-128"/>
                        <a:ea typeface="Arial Unicode MS" panose="020B0604020202020204" pitchFamily="50" charset="-128"/>
                        <a:cs typeface="Arial Unicode MS" panose="020B0604020202020204" pitchFamily="50" charset="-128"/>
                      </a:endParaRPr>
                    </a:p>
                    <a:p>
                      <a:pPr algn="ctr">
                        <a:spcAft>
                          <a:spcPts val="0"/>
                        </a:spcAft>
                      </a:pPr>
                      <a:r>
                        <a:rPr lang="en-US" altLang="ja-JP" sz="1200" b="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Mar. 13</a:t>
                      </a:r>
                      <a:r>
                        <a:rPr lang="ja-JP" altLang="en-US" sz="1200" b="0" kern="100" baseline="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b="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(Wed), 2013</a:t>
                      </a:r>
                    </a:p>
                    <a:p>
                      <a:pPr algn="ctr">
                        <a:spcAft>
                          <a:spcPts val="0"/>
                        </a:spcAft>
                      </a:pPr>
                      <a:r>
                        <a:rPr lang="en-US" altLang="ja-JP" sz="1200" b="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10:00 </a:t>
                      </a:r>
                      <a:r>
                        <a:rPr lang="en-US" altLang="ja-JP" sz="1200" b="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200" b="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12:00</a:t>
                      </a:r>
                      <a:endParaRPr lang="ja-JP" sz="1200" kern="100" dirty="0">
                        <a:effectLst/>
                        <a:latin typeface="Arial Unicode MS" panose="020B0604020202020204" pitchFamily="50" charset="-128"/>
                        <a:ea typeface="Arial Unicode MS" panose="020B0604020202020204" pitchFamily="50" charset="-128"/>
                        <a:cs typeface="Arial Unicode MS" panose="020B060402020202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60020" indent="-160020" algn="just">
                        <a:spcAft>
                          <a:spcPts val="0"/>
                        </a:spcAft>
                      </a:pPr>
                      <a:r>
                        <a:rPr lang="en-US" altLang="ja-JP"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a) Prize Awarding Ceremony (Senior</a:t>
                      </a:r>
                      <a:r>
                        <a:rPr lang="en-US" altLang="ja-JP" sz="1200" kern="100" baseline="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 Researcher &amp; Prize-Awardees</a:t>
                      </a:r>
                      <a:r>
                        <a:rPr lang="en-US" altLang="ja-JP"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a:t>
                      </a:r>
                      <a:endParaRPr lang="ja-JP" sz="1200" kern="100" dirty="0">
                        <a:effectLst/>
                        <a:latin typeface="Arial Unicode MS" panose="020B0604020202020204" pitchFamily="50" charset="-128"/>
                        <a:ea typeface="Arial Unicode MS" panose="020B0604020202020204" pitchFamily="50" charset="-128"/>
                        <a:cs typeface="Arial Unicode MS" panose="020B0604020202020204" pitchFamily="50" charset="-128"/>
                      </a:endParaRPr>
                    </a:p>
                    <a:p>
                      <a:pPr marL="160020" marR="0" indent="-160020" algn="just" defTabSz="914400" rtl="0" eaLnBrk="1" fontAlgn="auto" latinLnBrk="0" hangingPunct="1">
                        <a:lnSpc>
                          <a:spcPct val="100000"/>
                        </a:lnSpc>
                        <a:spcBef>
                          <a:spcPts val="0"/>
                        </a:spcBef>
                        <a:spcAft>
                          <a:spcPts val="0"/>
                        </a:spcAft>
                        <a:buClrTx/>
                        <a:buSzTx/>
                        <a:buFontTx/>
                        <a:buNone/>
                        <a:tabLst/>
                        <a:defRPr/>
                      </a:pPr>
                      <a:r>
                        <a:rPr lang="en-US" altLang="ja-JP"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b) Report of Progress and</a:t>
                      </a:r>
                      <a:r>
                        <a:rPr lang="en-US" altLang="ja-JP" sz="1200" kern="100" baseline="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 Achievement</a:t>
                      </a:r>
                      <a:r>
                        <a:rPr lang="en-US" altLang="ja-JP"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s of the Year of Each Program  (Each Program Officer)</a:t>
                      </a:r>
                      <a:endParaRPr kumimoji="1" lang="en-US" altLang="ja-JP" sz="1200" kern="100" dirty="0" smtClean="0">
                        <a:solidFill>
                          <a:schemeClr val="dk1"/>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p>
                      <a:pPr marL="160020" marR="0" lvl="2" indent="-160020" algn="just" defTabSz="914400" rtl="0" eaLnBrk="1" fontAlgn="auto" latinLnBrk="0" hangingPunct="1">
                        <a:lnSpc>
                          <a:spcPct val="100000"/>
                        </a:lnSpc>
                        <a:spcBef>
                          <a:spcPts val="0"/>
                        </a:spcBef>
                        <a:spcAft>
                          <a:spcPts val="0"/>
                        </a:spcAft>
                        <a:buClrTx/>
                        <a:buSzTx/>
                        <a:buFontTx/>
                        <a:buNone/>
                        <a:tabLst/>
                        <a:defRPr/>
                      </a:pPr>
                      <a:r>
                        <a:rPr lang="en-US" altLang="ja-JP"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c) Summing Up of Achievements</a:t>
                      </a:r>
                      <a:r>
                        <a:rPr lang="en-US" altLang="ja-JP" sz="1200" kern="100" baseline="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 of the Year (Cases of Open Data Utilization,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Business Feasibility Requirements, etc.) (Secretariat)</a:t>
                      </a:r>
                      <a:endParaRPr lang="ja-JP" sz="1200" kern="100" dirty="0">
                        <a:effectLst/>
                        <a:latin typeface="Arial Unicode MS" panose="020B0604020202020204" pitchFamily="50" charset="-128"/>
                        <a:ea typeface="Arial Unicode MS" panose="020B0604020202020204" pitchFamily="50" charset="-128"/>
                        <a:cs typeface="Arial Unicode MS" panose="020B0604020202020204" pitchFamily="50" charset="-128"/>
                      </a:endParaRPr>
                    </a:p>
                    <a:p>
                      <a:pPr marL="160020" indent="-160020" algn="just">
                        <a:spcAft>
                          <a:spcPts val="0"/>
                        </a:spcAft>
                      </a:pPr>
                      <a:r>
                        <a:rPr lang="en-US" altLang="ja-JP" sz="1200" kern="10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d) Report of Activities of the Year and Plan of Activities of the</a:t>
                      </a:r>
                      <a:r>
                        <a:rPr lang="en-US" altLang="ja-JP" sz="1200" kern="100" baseline="0" dirty="0" smtClean="0">
                          <a:effectLst/>
                          <a:latin typeface="Arial Unicode MS" panose="020B0604020202020204" pitchFamily="50" charset="-128"/>
                          <a:ea typeface="Arial Unicode MS" panose="020B0604020202020204" pitchFamily="50" charset="-128"/>
                          <a:cs typeface="Arial Unicode MS" panose="020B0604020202020204" pitchFamily="50" charset="-128"/>
                        </a:rPr>
                        <a:t> Next Year (Secretariat)</a:t>
                      </a:r>
                      <a:endParaRPr lang="ja-JP" sz="1200" kern="100" dirty="0">
                        <a:effectLst/>
                        <a:latin typeface="Arial Unicode MS" panose="020B0604020202020204" pitchFamily="50" charset="-128"/>
                        <a:ea typeface="Arial Unicode MS" panose="020B0604020202020204" pitchFamily="50" charset="-128"/>
                        <a:cs typeface="Arial Unicode MS" panose="020B060402020202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7291976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番号プレースホルダ 3"/>
          <p:cNvSpPr>
            <a:spLocks noGrp="1"/>
          </p:cNvSpPr>
          <p:nvPr>
            <p:ph type="sldNum" sz="quarter" idx="10"/>
          </p:nvPr>
        </p:nvSpPr>
        <p:spPr>
          <a:noFill/>
        </p:spPr>
        <p:txBody>
          <a:bodyPr/>
          <a:lstStyle/>
          <a:p>
            <a:fld id="{8ABFD52D-8C4E-425A-8869-B25C0324DEF9}" type="slidenum">
              <a:rPr lang="en-US" altLang="ja-JP"/>
              <a:pPr/>
              <a:t>7</a:t>
            </a:fld>
            <a:endParaRPr lang="en-US" altLang="ja-JP"/>
          </a:p>
        </p:txBody>
      </p:sp>
      <p:sp>
        <p:nvSpPr>
          <p:cNvPr id="8196" name="Rectangle 2"/>
          <p:cNvSpPr>
            <a:spLocks noGrp="1" noChangeArrowheads="1"/>
          </p:cNvSpPr>
          <p:nvPr>
            <p:ph type="title"/>
          </p:nvPr>
        </p:nvSpPr>
        <p:spPr/>
        <p:txBody>
          <a:bodyPr/>
          <a:lstStyle/>
          <a:p>
            <a:r>
              <a:rPr lang="en-US" altLang="ja-JP" sz="2000" b="0" dirty="0" smtClean="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3. Schedule of the Year 2013 (Draft) </a:t>
            </a:r>
            <a:endParaRPr lang="ja-JP" altLang="en-US" sz="2000" b="0" dirty="0" smtClean="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endParaRPr>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1909112609"/>
              </p:ext>
            </p:extLst>
          </p:nvPr>
        </p:nvGraphicFramePr>
        <p:xfrm>
          <a:off x="282575" y="1220788"/>
          <a:ext cx="9601200" cy="4416425"/>
        </p:xfrm>
        <a:graphic>
          <a:graphicData uri="http://schemas.openxmlformats.org/presentationml/2006/ole">
            <mc:AlternateContent xmlns:mc="http://schemas.openxmlformats.org/markup-compatibility/2006">
              <mc:Choice xmlns:v="urn:schemas-microsoft-com:vml" Requires="v">
                <p:oleObj spid="_x0000_s2155" name="Worksheet" r:id="rId4" imgW="12134811" imgH="5581498" progId="Excel.Sheet.12">
                  <p:embed/>
                </p:oleObj>
              </mc:Choice>
              <mc:Fallback>
                <p:oleObj name="Worksheet" r:id="rId4" imgW="12134811" imgH="5581498" progId="Excel.Sheet.12">
                  <p:embed/>
                  <p:pic>
                    <p:nvPicPr>
                      <p:cNvPr id="0" name=""/>
                      <p:cNvPicPr/>
                      <p:nvPr/>
                    </p:nvPicPr>
                    <p:blipFill>
                      <a:blip r:embed="rId5"/>
                      <a:stretch>
                        <a:fillRect/>
                      </a:stretch>
                    </p:blipFill>
                    <p:spPr>
                      <a:xfrm>
                        <a:off x="282575" y="1220788"/>
                        <a:ext cx="9601200" cy="4416425"/>
                      </a:xfrm>
                      <a:prstGeom prst="rect">
                        <a:avLst/>
                      </a:prstGeom>
                    </p:spPr>
                  </p:pic>
                </p:oleObj>
              </mc:Fallback>
            </mc:AlternateContent>
          </a:graphicData>
        </a:graphic>
      </p:graphicFrame>
    </p:spTree>
    <p:extLst>
      <p:ext uri="{BB962C8B-B14F-4D97-AF65-F5344CB8AC3E}">
        <p14:creationId xmlns:p14="http://schemas.microsoft.com/office/powerpoint/2010/main" val="10308759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番号プレースホルダ 3"/>
          <p:cNvSpPr>
            <a:spLocks noGrp="1"/>
          </p:cNvSpPr>
          <p:nvPr>
            <p:ph type="sldNum" sz="quarter" idx="10"/>
          </p:nvPr>
        </p:nvSpPr>
        <p:spPr>
          <a:noFill/>
        </p:spPr>
        <p:txBody>
          <a:bodyPr/>
          <a:lstStyle/>
          <a:p>
            <a:fld id="{8ABFD52D-8C4E-425A-8869-B25C0324DEF9}" type="slidenum">
              <a:rPr lang="en-US" altLang="ja-JP"/>
              <a:pPr/>
              <a:t>8</a:t>
            </a:fld>
            <a:endParaRPr lang="en-US" altLang="ja-JP"/>
          </a:p>
        </p:txBody>
      </p:sp>
      <p:sp>
        <p:nvSpPr>
          <p:cNvPr id="8196" name="Rectangle 2"/>
          <p:cNvSpPr>
            <a:spLocks noGrp="1" noChangeArrowheads="1"/>
          </p:cNvSpPr>
          <p:nvPr>
            <p:ph type="title"/>
          </p:nvPr>
        </p:nvSpPr>
        <p:spPr/>
        <p:txBody>
          <a:bodyPr/>
          <a:lstStyle/>
          <a:p>
            <a:r>
              <a:rPr lang="en-US" altLang="ja-JP" sz="1800" dirty="0" smtClean="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Reference1. </a:t>
            </a:r>
            <a:r>
              <a:rPr lang="en-US" altLang="ja-JP" sz="1800" dirty="0" smtClean="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Data </a:t>
            </a:r>
            <a:r>
              <a:rPr lang="en-US" altLang="ja-JP" sz="1800" dirty="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Examples for Posting on the Open Data Catalogue (incl. links</a:t>
            </a:r>
            <a:r>
              <a:rPr lang="en-US" altLang="ja-JP" sz="1800" dirty="0" smtClean="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a:t>
            </a:r>
            <a:endParaRPr lang="ja-JP" altLang="en-US" sz="1800" b="0" dirty="0" smtClean="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4" name="正方形/長方形 3"/>
          <p:cNvSpPr/>
          <p:nvPr/>
        </p:nvSpPr>
        <p:spPr>
          <a:xfrm>
            <a:off x="560512" y="980728"/>
            <a:ext cx="8856984" cy="5693866"/>
          </a:xfrm>
          <a:prstGeom prst="rect">
            <a:avLst/>
          </a:prstGeom>
        </p:spPr>
        <p:txBody>
          <a:bodyPr wrap="square">
            <a:spAutoFit/>
          </a:bodyPr>
          <a:lstStyle/>
          <a:p>
            <a:pPr algn="l"/>
            <a:r>
              <a:rPr lang="en-US" altLang="ja-JP" dirty="0" smtClean="0">
                <a:latin typeface="Arial Unicode MS" panose="020B0604020202020204" pitchFamily="50" charset="-128"/>
                <a:ea typeface="Arial Unicode MS" panose="020B0604020202020204" pitchFamily="50" charset="-128"/>
                <a:cs typeface="Arial Unicode MS" panose="020B0604020202020204" pitchFamily="50" charset="-128"/>
              </a:rPr>
              <a:t>1)</a:t>
            </a:r>
            <a:r>
              <a:rPr lang="ja-JP" altLang="en-US"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dirty="0" smtClean="0">
                <a:latin typeface="Arial Unicode MS" panose="020B0604020202020204" pitchFamily="50" charset="-128"/>
                <a:ea typeface="Arial Unicode MS" panose="020B0604020202020204" pitchFamily="50" charset="-128"/>
                <a:cs typeface="Arial Unicode MS" panose="020B0604020202020204" pitchFamily="50" charset="-128"/>
              </a:rPr>
              <a:t>Government Ministries</a:t>
            </a:r>
            <a:r>
              <a:rPr lang="ja-JP" altLang="en-US"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dirty="0" smtClean="0">
                <a:latin typeface="Arial Unicode MS" panose="020B0604020202020204" pitchFamily="50" charset="-128"/>
                <a:ea typeface="Arial Unicode MS" panose="020B0604020202020204" pitchFamily="50" charset="-128"/>
                <a:cs typeface="Arial Unicode MS" panose="020B0604020202020204" pitchFamily="50" charset="-128"/>
              </a:rPr>
              <a:t>(Observers)</a:t>
            </a:r>
          </a:p>
          <a:p>
            <a:pPr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In consultation with the Technical Committee, and selected from data made open to the public by government ministries, appropriate data will be posted after transforming them into RDF form. </a:t>
            </a:r>
          </a:p>
          <a:p>
            <a:pPr algn="l"/>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(Examples)</a:t>
            </a:r>
          </a:p>
          <a:p>
            <a:pPr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Common to All Ministries</a:t>
            </a:r>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Information of Budget</a:t>
            </a:r>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 Settlement,</a:t>
            </a:r>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Procurement, Laws &amp; Ordinances, Press Release, etc.</a:t>
            </a:r>
            <a:endPar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endParaRPr>
          </a:p>
          <a:p>
            <a:pPr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Min. of Communications</a:t>
            </a:r>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Communications Statistics, Financial Situations of Local Authorities, Statistics of Local Tax, etc.</a:t>
            </a:r>
            <a:endPar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endParaRPr>
          </a:p>
          <a:p>
            <a:pPr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METI, Min. of Environment</a:t>
            </a:r>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Intensity of Solar Radiation, Wind Energy Map,</a:t>
            </a:r>
            <a:r>
              <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Biomass Abundance, Environment Statistics</a:t>
            </a:r>
            <a:endPar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endParaRPr>
          </a:p>
          <a:p>
            <a:pPr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MLITT, Meteorological Agency, Tourism Agency </a:t>
            </a:r>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Meteorological Statistics, Disaster Prevention Statistics, River </a:t>
            </a:r>
          </a:p>
          <a:p>
            <a:pPr algn="l"/>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      Water Level, Map Information, Traffic Volume, Barrier Free Map, etc. </a:t>
            </a:r>
            <a:endPar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endParaRPr>
          </a:p>
          <a:p>
            <a:pPr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MAFF</a:t>
            </a:r>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Agricultural, Forestry &amp; Fisheries Statistics (Production Volume by Crops etc.), Rural Community Information, etc. </a:t>
            </a:r>
            <a:endPar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endParaRPr>
          </a:p>
          <a:p>
            <a:pPr algn="l"/>
            <a:endParaRPr lang="en-US" altLang="ja-JP" sz="8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algn="l"/>
            <a:r>
              <a:rPr lang="en-US" altLang="ja-JP" dirty="0" smtClean="0">
                <a:latin typeface="Arial Unicode MS" panose="020B0604020202020204" pitchFamily="50" charset="-128"/>
                <a:ea typeface="Arial Unicode MS" panose="020B0604020202020204" pitchFamily="50" charset="-128"/>
                <a:cs typeface="Arial Unicode MS" panose="020B0604020202020204" pitchFamily="50" charset="-128"/>
              </a:rPr>
              <a:t>2)  Member Local Authorities </a:t>
            </a:r>
            <a:endParaRPr lang="en-US" altLang="ja-JP" sz="1200" dirty="0" smtClean="0"/>
          </a:p>
          <a:p>
            <a:pPr algn="l"/>
            <a:r>
              <a:rPr lang="ja-JP" altLang="en-US" sz="1200" dirty="0" smtClean="0"/>
              <a:t>・ </a:t>
            </a:r>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In consultation with the Technical Committee, and selected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from basic data of local authorities, appropriate data will be posted after standardization and transforming them into RDF form. </a:t>
            </a:r>
            <a:endParaRPr lang="en-US" altLang="ja-JP" sz="1200" dirty="0" smtClean="0"/>
          </a:p>
          <a:p>
            <a:pPr algn="l"/>
            <a:r>
              <a:rPr lang="en-US" altLang="ja-JP" sz="1200" dirty="0"/>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(Examples)</a:t>
            </a:r>
          </a:p>
          <a:p>
            <a:pPr algn="l"/>
            <a:r>
              <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Basic Information including Population &amp; Households, Area, Latitude / Longitude, City Flower, City Emblem, etc. </a:t>
            </a:r>
            <a:endPar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endParaRPr>
          </a:p>
          <a:p>
            <a:pPr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Shelter Information</a:t>
            </a:r>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Address</a:t>
            </a:r>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 Latitude / Longitude</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Facilities Title (Official and Common Names), Targeted Areas, </a:t>
            </a:r>
          </a:p>
          <a:p>
            <a:pPr algn="l"/>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Accommodation Capacity, Disaster Stockpile Items, etc.</a:t>
            </a:r>
            <a:endPar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endParaRPr>
          </a:p>
          <a:p>
            <a:pPr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Public Facilities Information</a:t>
            </a:r>
            <a:r>
              <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(Schools, Kindergartens, Hospitals, Toilets, etc.)</a:t>
            </a:r>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Address</a:t>
            </a:r>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 Latitude / Longitude</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Facility Outline</a:t>
            </a:r>
            <a:endPar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endParaRPr>
          </a:p>
          <a:p>
            <a:pPr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Map Information </a:t>
            </a:r>
            <a:r>
              <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(City Planning Map etc.)</a:t>
            </a:r>
            <a:endPar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endParaRPr>
          </a:p>
          <a:p>
            <a:pPr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Information related to Life</a:t>
            </a:r>
            <a:r>
              <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(Garbage Collection Calendar, Administrative Services Information, etc.)</a:t>
            </a:r>
            <a:endPar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endParaRPr>
          </a:p>
          <a:p>
            <a:pPr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Tourism Information (Tourism Facilities, Events, Transportation, Tourist Maps, Photos, etc.)</a:t>
            </a:r>
          </a:p>
          <a:p>
            <a:pPr algn="l"/>
            <a:endParaRPr lang="en-US" altLang="ja-JP" sz="800" dirty="0"/>
          </a:p>
          <a:p>
            <a:pPr algn="l"/>
            <a:r>
              <a:rPr lang="en-US" altLang="ja-JP" dirty="0" smtClean="0">
                <a:latin typeface="Arial Unicode MS" panose="020B0604020202020204" pitchFamily="50" charset="-128"/>
                <a:ea typeface="Arial Unicode MS" panose="020B0604020202020204" pitchFamily="50" charset="-128"/>
                <a:cs typeface="Arial Unicode MS" panose="020B0604020202020204" pitchFamily="50" charset="-128"/>
              </a:rPr>
              <a:t>3) Participating Organizations in the Verification Project </a:t>
            </a:r>
          </a:p>
          <a:p>
            <a:pPr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Out of data earned or utilized in the verification project, those data that can be made open to the public are transformed into   </a:t>
            </a:r>
          </a:p>
          <a:p>
            <a:pPr algn="l"/>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   RDF form, and will be posted. (Geology, Traceability, Traffic Data, etc.)</a:t>
            </a:r>
          </a:p>
          <a:p>
            <a:pPr algn="l"/>
            <a:endParaRPr lang="en-US" altLang="ja-JP" sz="800" dirty="0">
              <a:latin typeface="Arial Unicode MS" panose="020B0604020202020204" pitchFamily="50" charset="-128"/>
              <a:ea typeface="Arial Unicode MS" panose="020B0604020202020204" pitchFamily="50" charset="-128"/>
              <a:cs typeface="Arial Unicode MS" panose="020B0604020202020204" pitchFamily="50" charset="-128"/>
            </a:endParaRPr>
          </a:p>
          <a:p>
            <a:pPr algn="l"/>
            <a:r>
              <a:rPr lang="en-US" altLang="ja-JP" dirty="0" smtClean="0">
                <a:latin typeface="Arial Unicode MS" panose="020B0604020202020204" pitchFamily="50" charset="-128"/>
                <a:ea typeface="Arial Unicode MS" panose="020B0604020202020204" pitchFamily="50" charset="-128"/>
                <a:cs typeface="Arial Unicode MS" panose="020B0604020202020204" pitchFamily="50" charset="-128"/>
              </a:rPr>
              <a:t>4) Committee Member Corporations and Organizations </a:t>
            </a:r>
          </a:p>
          <a:p>
            <a:pPr algn="l"/>
            <a:r>
              <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Out of data owned by the Committee members, those data that can be made open to the public and deemed useful for the   </a:t>
            </a:r>
          </a:p>
          <a:p>
            <a:pPr algn="l"/>
            <a:r>
              <a:rPr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   society as a whole will be posted. </a:t>
            </a:r>
          </a:p>
        </p:txBody>
      </p:sp>
    </p:spTree>
    <p:extLst>
      <p:ext uri="{BB962C8B-B14F-4D97-AF65-F5344CB8AC3E}">
        <p14:creationId xmlns:p14="http://schemas.microsoft.com/office/powerpoint/2010/main" val="15923843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番号プレースホルダ 3"/>
          <p:cNvSpPr>
            <a:spLocks noGrp="1"/>
          </p:cNvSpPr>
          <p:nvPr>
            <p:ph type="sldNum" sz="quarter" idx="10"/>
          </p:nvPr>
        </p:nvSpPr>
        <p:spPr>
          <a:noFill/>
        </p:spPr>
        <p:txBody>
          <a:bodyPr/>
          <a:lstStyle/>
          <a:p>
            <a:fld id="{8ABFD52D-8C4E-425A-8869-B25C0324DEF9}" type="slidenum">
              <a:rPr lang="en-US" altLang="ja-JP"/>
              <a:pPr/>
              <a:t>9</a:t>
            </a:fld>
            <a:endParaRPr lang="en-US" altLang="ja-JP"/>
          </a:p>
        </p:txBody>
      </p:sp>
      <p:sp>
        <p:nvSpPr>
          <p:cNvPr id="8196" name="Rectangle 2"/>
          <p:cNvSpPr>
            <a:spLocks noGrp="1" noChangeArrowheads="1"/>
          </p:cNvSpPr>
          <p:nvPr>
            <p:ph type="title"/>
          </p:nvPr>
        </p:nvSpPr>
        <p:spPr>
          <a:xfrm>
            <a:off x="416496" y="116632"/>
            <a:ext cx="9051354" cy="696168"/>
          </a:xfrm>
        </p:spPr>
        <p:txBody>
          <a:bodyPr/>
          <a:lstStyle/>
          <a:p>
            <a:r>
              <a:rPr lang="en-US" altLang="ja-JP" sz="2000" dirty="0" smtClean="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Reference 2. Introduction </a:t>
            </a:r>
            <a:r>
              <a:rPr lang="en-US" altLang="ja-JP" sz="2000" dirty="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of Good Practices as Useful Reference </a:t>
            </a:r>
            <a:br>
              <a:rPr lang="en-US" altLang="ja-JP" sz="2000" dirty="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br>
            <a:r>
              <a:rPr lang="en-US" altLang="ja-JP" sz="2000" dirty="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                       (Information Provision by Members, etc</a:t>
            </a:r>
            <a:r>
              <a:rPr lang="en-US" altLang="ja-JP" sz="2000" dirty="0" smtClean="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a:t>
            </a:r>
            <a:endParaRPr lang="ja-JP" altLang="en-US" sz="2000" b="0" dirty="0" smtClean="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2" name="正方形/長方形 1"/>
          <p:cNvSpPr/>
          <p:nvPr/>
        </p:nvSpPr>
        <p:spPr bwMode="auto">
          <a:xfrm>
            <a:off x="8483679" y="260648"/>
            <a:ext cx="1026546" cy="432048"/>
          </a:xfrm>
          <a:prstGeom prst="rect">
            <a:avLst/>
          </a:prstGeom>
          <a:solidFill>
            <a:schemeClr val="accent5">
              <a:lumMod val="50000"/>
            </a:schemeClr>
          </a:solid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1" fontAlgn="b" latinLnBrk="0" hangingPunct="1">
              <a:lnSpc>
                <a:spcPct val="100000"/>
              </a:lnSpc>
              <a:spcBef>
                <a:spcPct val="0"/>
              </a:spcBef>
              <a:spcAft>
                <a:spcPct val="0"/>
              </a:spcAft>
              <a:buClrTx/>
              <a:buSzTx/>
              <a:buFont typeface="Wingdings" pitchFamily="2" charset="2"/>
              <a:buNone/>
              <a:tabLst/>
            </a:pPr>
            <a:r>
              <a:rPr lang="en-US" altLang="ja-JP" sz="1800" dirty="0" smtClean="0">
                <a:solidFill>
                  <a:schemeClr val="bg1"/>
                </a:solidFill>
                <a:latin typeface="Arial Unicode MS" panose="020B0604020202020204" pitchFamily="50" charset="-128"/>
                <a:ea typeface="Arial Unicode MS" panose="020B0604020202020204" pitchFamily="50" charset="-128"/>
                <a:cs typeface="Arial Unicode MS" panose="020B0604020202020204" pitchFamily="50" charset="-128"/>
              </a:rPr>
              <a:t>Example</a:t>
            </a:r>
            <a:endParaRPr kumimoji="1" lang="ja-JP" altLang="en-US" sz="1800" b="0" i="0" u="none" strike="noStrike" cap="none" normalizeH="0" baseline="0" dirty="0" smtClean="0">
              <a:ln>
                <a:noFill/>
              </a:ln>
              <a:solidFill>
                <a:schemeClr val="bg1"/>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3" name="正方形/長方形 2"/>
          <p:cNvSpPr/>
          <p:nvPr/>
        </p:nvSpPr>
        <p:spPr>
          <a:xfrm>
            <a:off x="560512" y="961996"/>
            <a:ext cx="8907338" cy="1561966"/>
          </a:xfrm>
          <a:prstGeom prst="rect">
            <a:avLst/>
          </a:prstGeom>
        </p:spPr>
        <p:txBody>
          <a:bodyPr wrap="square">
            <a:spAutoFit/>
          </a:bodyPr>
          <a:lstStyle/>
          <a:p>
            <a:r>
              <a:rPr lang="en-US" altLang="ja-JP" dirty="0" smtClean="0">
                <a:latin typeface="Arial Unicode MS" panose="020B0604020202020204" pitchFamily="50" charset="-128"/>
                <a:ea typeface="Arial Unicode MS" panose="020B0604020202020204" pitchFamily="50" charset="-128"/>
                <a:cs typeface="Arial Unicode MS" panose="020B0604020202020204" pitchFamily="50" charset="-128"/>
              </a:rPr>
              <a:t>Introduction of Location Information Service Research Agency  (</a:t>
            </a:r>
            <a:r>
              <a:rPr lang="en-US" altLang="ja-JP" dirty="0" err="1" smtClean="0">
                <a:latin typeface="Arial Unicode MS" panose="020B0604020202020204" pitchFamily="50" charset="-128"/>
                <a:ea typeface="Arial Unicode MS" panose="020B0604020202020204" pitchFamily="50" charset="-128"/>
                <a:cs typeface="Arial Unicode MS" panose="020B0604020202020204" pitchFamily="50" charset="-128"/>
              </a:rPr>
              <a:t>Lisra</a:t>
            </a:r>
            <a:r>
              <a:rPr lang="en-US" altLang="ja-JP"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dirty="0" smtClean="0">
                <a:latin typeface="Arial Unicode MS" panose="020B0604020202020204" pitchFamily="50" charset="-128"/>
                <a:ea typeface="Arial Unicode MS" panose="020B0604020202020204" pitchFamily="50" charset="-128"/>
                <a:cs typeface="Arial Unicode MS" panose="020B0604020202020204" pitchFamily="50" charset="-128"/>
              </a:rPr>
              <a:t>NPO  </a:t>
            </a:r>
            <a:endParaRPr lang="en-US" altLang="ja-JP" dirty="0" smtClean="0"/>
          </a:p>
          <a:p>
            <a:pPr algn="r"/>
            <a:r>
              <a:rPr lang="en-US" altLang="ja-JP" sz="1050" dirty="0" smtClean="0">
                <a:latin typeface="Arial Unicode MS" panose="020B0604020202020204" pitchFamily="50" charset="-128"/>
                <a:ea typeface="Arial Unicode MS" panose="020B0604020202020204" pitchFamily="50" charset="-128"/>
                <a:cs typeface="Arial Unicode MS" panose="020B0604020202020204" pitchFamily="50" charset="-128"/>
              </a:rPr>
              <a:t>Nobuo Kawaguchi, Representative Director, </a:t>
            </a:r>
            <a:r>
              <a:rPr lang="en-US" altLang="ja-JP" sz="1050" dirty="0" err="1" smtClean="0">
                <a:latin typeface="Arial Unicode MS" panose="020B0604020202020204" pitchFamily="50" charset="-128"/>
                <a:ea typeface="Arial Unicode MS" panose="020B0604020202020204" pitchFamily="50" charset="-128"/>
                <a:cs typeface="Arial Unicode MS" panose="020B0604020202020204" pitchFamily="50" charset="-128"/>
              </a:rPr>
              <a:t>Lisra</a:t>
            </a:r>
            <a:r>
              <a:rPr lang="en-US" altLang="ja-JP" sz="1050" dirty="0" smtClean="0">
                <a:latin typeface="Arial Unicode MS" panose="020B0604020202020204" pitchFamily="50" charset="-128"/>
                <a:ea typeface="Arial Unicode MS" panose="020B0604020202020204" pitchFamily="50" charset="-128"/>
                <a:cs typeface="Arial Unicode MS" panose="020B0604020202020204" pitchFamily="50" charset="-128"/>
              </a:rPr>
              <a:t>, NPO / Professor, Nagoya University</a:t>
            </a:r>
            <a:endParaRPr lang="ja-JP" altLang="en-US" sz="1050" dirty="0">
              <a:latin typeface="Arial Unicode MS" panose="020B0604020202020204" pitchFamily="50" charset="-128"/>
              <a:ea typeface="Arial Unicode MS" panose="020B0604020202020204" pitchFamily="50" charset="-128"/>
              <a:cs typeface="Arial Unicode MS" panose="020B0604020202020204" pitchFamily="50" charset="-128"/>
            </a:endParaRPr>
          </a:p>
          <a:p>
            <a:pPr algn="l"/>
            <a:r>
              <a:rPr lang="ja-JP" altLang="en-US" sz="11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ja-JP" altLang="en-US" sz="1100" dirty="0" smtClean="0">
                <a:latin typeface="HGP創英角ｺﾞｼｯｸUB" pitchFamily="50" charset="-128"/>
                <a:ea typeface="HGP創英角ｺﾞｼｯｸUB" pitchFamily="50" charset="-128"/>
              </a:rPr>
              <a:t> </a:t>
            </a:r>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Foreword</a:t>
            </a:r>
            <a:endParaRPr lang="ja-JP" altLang="en-US" sz="1100" dirty="0">
              <a:latin typeface="Arial Unicode MS" panose="020B0604020202020204" pitchFamily="50" charset="-128"/>
              <a:ea typeface="Arial Unicode MS" panose="020B0604020202020204" pitchFamily="50" charset="-128"/>
              <a:cs typeface="Arial Unicode MS" panose="020B0604020202020204" pitchFamily="50" charset="-128"/>
            </a:endParaRPr>
          </a:p>
          <a:p>
            <a:pPr algn="l"/>
            <a:r>
              <a:rPr lang="en-US" altLang="ja-JP" sz="1000" dirty="0" smtClean="0">
                <a:latin typeface="Arial Unicode MS" panose="020B0604020202020204" pitchFamily="50" charset="-128"/>
                <a:ea typeface="Arial Unicode MS" panose="020B0604020202020204" pitchFamily="50" charset="-128"/>
                <a:cs typeface="Arial Unicode MS" panose="020B0604020202020204" pitchFamily="50" charset="-128"/>
              </a:rPr>
              <a:t>Thanks to the recent spread of portable terminals and advancement of positioning technology, diverse services relying on positioning system are getting popular. Research and development activities related to positioning-based services have been also active. However, most of individual research results are constrained due to operational and budgetary reasons, and rarely translated into actual services. Even if verification experiments are implemented, the continuous operation is often difficult. In addition, location-based services, either utilizing Crowd-Sourcing (volunteers) with a focus on selected fields, or specializing in area-specific data with the involvement of local authorities have been simultaneously emerging. However, since data exchanges among those services have been virtually absent, users have to separately select the necessary services</a:t>
            </a:r>
            <a:r>
              <a:rPr lang="en-US" altLang="ja-JP" sz="9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p>
        </p:txBody>
      </p:sp>
      <p:pic>
        <p:nvPicPr>
          <p:cNvPr id="60" name="図 59"/>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17497" y="2940531"/>
            <a:ext cx="3215005" cy="2724785"/>
          </a:xfrm>
          <a:prstGeom prst="rect">
            <a:avLst/>
          </a:prstGeom>
          <a:noFill/>
          <a:ln>
            <a:noFill/>
          </a:ln>
        </p:spPr>
      </p:pic>
      <p:sp>
        <p:nvSpPr>
          <p:cNvPr id="4" name="正方形/長方形 3"/>
          <p:cNvSpPr/>
          <p:nvPr/>
        </p:nvSpPr>
        <p:spPr>
          <a:xfrm>
            <a:off x="560512" y="2460418"/>
            <a:ext cx="5688632" cy="4062651"/>
          </a:xfrm>
          <a:prstGeom prst="rect">
            <a:avLst/>
          </a:prstGeom>
        </p:spPr>
        <p:txBody>
          <a:bodyPr wrap="square">
            <a:spAutoFit/>
          </a:bodyPr>
          <a:lstStyle/>
          <a:p>
            <a:pPr algn="l"/>
            <a:r>
              <a:rPr lang="ja-JP" altLang="en-US" sz="11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Significance of the Establishment of the Non Profit Organization </a:t>
            </a:r>
            <a:endParaRPr lang="ja-JP" altLang="en-US" sz="1100" dirty="0">
              <a:latin typeface="Arial Unicode MS" panose="020B0604020202020204" pitchFamily="50" charset="-128"/>
              <a:ea typeface="Arial Unicode MS" panose="020B0604020202020204" pitchFamily="50" charset="-128"/>
              <a:cs typeface="Arial Unicode MS" panose="020B0604020202020204" pitchFamily="50" charset="-128"/>
            </a:endParaRPr>
          </a:p>
          <a:p>
            <a:pPr algn="l"/>
            <a:r>
              <a:rPr lang="en-US" altLang="ja-JP" sz="900" dirty="0" smtClean="0">
                <a:latin typeface="Arial Unicode MS" panose="020B0604020202020204" pitchFamily="50" charset="-128"/>
                <a:ea typeface="Arial Unicode MS" panose="020B0604020202020204" pitchFamily="50" charset="-128"/>
                <a:cs typeface="Arial Unicode MS" panose="020B0604020202020204" pitchFamily="50" charset="-128"/>
              </a:rPr>
              <a:t>We have established Location Information Service Agency (</a:t>
            </a:r>
            <a:r>
              <a:rPr lang="en-US" altLang="ja-JP" sz="900" dirty="0" err="1" smtClean="0">
                <a:latin typeface="Arial Unicode MS" panose="020B0604020202020204" pitchFamily="50" charset="-128"/>
                <a:ea typeface="Arial Unicode MS" panose="020B0604020202020204" pitchFamily="50" charset="-128"/>
                <a:cs typeface="Arial Unicode MS" panose="020B0604020202020204" pitchFamily="50" charset="-128"/>
              </a:rPr>
              <a:t>Lisra</a:t>
            </a:r>
            <a:r>
              <a:rPr lang="en-US" altLang="ja-JP" sz="900" dirty="0" smtClean="0">
                <a:latin typeface="Arial Unicode MS" panose="020B0604020202020204" pitchFamily="50" charset="-128"/>
                <a:ea typeface="Arial Unicode MS" panose="020B0604020202020204" pitchFamily="50" charset="-128"/>
                <a:cs typeface="Arial Unicode MS" panose="020B0604020202020204" pitchFamily="50" charset="-128"/>
              </a:rPr>
              <a:t>) as a specified non-profit organization. The objectives are the enlightenment of application and advancement of positioning-based technology for wide range of usage, the contribution to the society and the industrial development through the support to the research, development, education, promotion </a:t>
            </a:r>
            <a:r>
              <a:rPr lang="en-US" altLang="ja-JP" sz="900" dirty="0">
                <a:latin typeface="Arial Unicode MS" panose="020B0604020202020204" pitchFamily="50" charset="-128"/>
                <a:ea typeface="Arial Unicode MS" panose="020B0604020202020204" pitchFamily="50" charset="-128"/>
                <a:cs typeface="Arial Unicode MS" panose="020B0604020202020204" pitchFamily="50" charset="-128"/>
              </a:rPr>
              <a:t>of </a:t>
            </a:r>
            <a:r>
              <a:rPr lang="en-US" altLang="ja-JP" sz="900" dirty="0" smtClean="0">
                <a:latin typeface="Arial Unicode MS" panose="020B0604020202020204" pitchFamily="50" charset="-128"/>
                <a:ea typeface="Arial Unicode MS" panose="020B0604020202020204" pitchFamily="50" charset="-128"/>
                <a:cs typeface="Arial Unicode MS" panose="020B0604020202020204" pitchFamily="50" charset="-128"/>
              </a:rPr>
              <a:t>the positioning-based technology as well as volunteers who register positioning information. The presence of a quasi-public organization with juridical personality is crucially important for research and promotion of location-based information services  in terms of information sharing, service aggregation, and ensuring consistency. We wish that </a:t>
            </a:r>
            <a:r>
              <a:rPr lang="en-US" altLang="ja-JP" sz="900" dirty="0" err="1" smtClean="0">
                <a:latin typeface="Arial Unicode MS" panose="020B0604020202020204" pitchFamily="50" charset="-128"/>
                <a:ea typeface="Arial Unicode MS" panose="020B0604020202020204" pitchFamily="50" charset="-128"/>
                <a:cs typeface="Arial Unicode MS" panose="020B0604020202020204" pitchFamily="50" charset="-128"/>
              </a:rPr>
              <a:t>Lisra</a:t>
            </a:r>
            <a:r>
              <a:rPr lang="en-US" altLang="ja-JP" sz="900" dirty="0" smtClean="0">
                <a:latin typeface="Arial Unicode MS" panose="020B0604020202020204" pitchFamily="50" charset="-128"/>
                <a:ea typeface="Arial Unicode MS" panose="020B0604020202020204" pitchFamily="50" charset="-128"/>
                <a:cs typeface="Arial Unicode MS" panose="020B0604020202020204" pitchFamily="50" charset="-128"/>
              </a:rPr>
              <a:t> would function as the hub to compile and distribute location-based information. We aim at being an mediator among volunteers, local authorities, public transportation and public sector businesses for distribution of location-related information as “the new public</a:t>
            </a:r>
            <a:r>
              <a:rPr lang="ja-JP" altLang="en-US" sz="9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900" dirty="0" smtClean="0">
                <a:latin typeface="Arial Unicode MS" panose="020B0604020202020204" pitchFamily="50" charset="-128"/>
                <a:ea typeface="Arial Unicode MS" panose="020B0604020202020204" pitchFamily="50" charset="-128"/>
                <a:cs typeface="Arial Unicode MS" panose="020B0604020202020204" pitchFamily="50" charset="-128"/>
              </a:rPr>
              <a:t>goods”. We would like to particularly consider the means of utilization of various location information owned by the government and local authorities. We need sound technological foundation for the provision of location information services. </a:t>
            </a:r>
            <a:r>
              <a:rPr lang="en-US" altLang="ja-JP" sz="900" dirty="0" err="1" smtClean="0">
                <a:latin typeface="Arial Unicode MS" panose="020B0604020202020204" pitchFamily="50" charset="-128"/>
                <a:ea typeface="Arial Unicode MS" panose="020B0604020202020204" pitchFamily="50" charset="-128"/>
                <a:cs typeface="Arial Unicode MS" panose="020B0604020202020204" pitchFamily="50" charset="-128"/>
              </a:rPr>
              <a:t>Lisra</a:t>
            </a:r>
            <a:r>
              <a:rPr lang="en-US" altLang="ja-JP" sz="900" dirty="0" smtClean="0">
                <a:latin typeface="Arial Unicode MS" panose="020B0604020202020204" pitchFamily="50" charset="-128"/>
                <a:ea typeface="Arial Unicode MS" panose="020B0604020202020204" pitchFamily="50" charset="-128"/>
                <a:cs typeface="Arial Unicode MS" panose="020B0604020202020204" pitchFamily="50" charset="-128"/>
              </a:rPr>
              <a:t> would pursue the research</a:t>
            </a:r>
            <a:r>
              <a:rPr lang="en-US" altLang="ja-JP" sz="9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900" dirty="0" smtClean="0">
                <a:latin typeface="Arial Unicode MS" panose="020B0604020202020204" pitchFamily="50" charset="-128"/>
                <a:ea typeface="Arial Unicode MS" panose="020B0604020202020204" pitchFamily="50" charset="-128"/>
                <a:cs typeface="Arial Unicode MS" panose="020B0604020202020204" pitchFamily="50" charset="-128"/>
              </a:rPr>
              <a:t>and development of the latest technology, and share the results among the members. There exist varied issues regarding positioning-based advertisement, POI (Place </a:t>
            </a:r>
            <a:r>
              <a:rPr lang="en-US" altLang="ja-JP" sz="900" dirty="0">
                <a:latin typeface="Arial Unicode MS" panose="020B0604020202020204" pitchFamily="50" charset="-128"/>
                <a:ea typeface="Arial Unicode MS" panose="020B0604020202020204" pitchFamily="50" charset="-128"/>
                <a:cs typeface="Arial Unicode MS" panose="020B0604020202020204" pitchFamily="50" charset="-128"/>
              </a:rPr>
              <a:t>of Interest</a:t>
            </a:r>
            <a:r>
              <a:rPr lang="en-US" altLang="ja-JP" sz="900" dirty="0" smtClean="0">
                <a:latin typeface="Arial Unicode MS" panose="020B0604020202020204" pitchFamily="50" charset="-128"/>
                <a:ea typeface="Arial Unicode MS" panose="020B0604020202020204" pitchFamily="50" charset="-128"/>
                <a:cs typeface="Arial Unicode MS" panose="020B0604020202020204" pitchFamily="50" charset="-128"/>
              </a:rPr>
              <a:t>), indoor location information etc. </a:t>
            </a:r>
            <a:r>
              <a:rPr lang="en-US" altLang="ja-JP" sz="900" dirty="0" err="1" smtClean="0">
                <a:latin typeface="Arial Unicode MS" panose="020B0604020202020204" pitchFamily="50" charset="-128"/>
                <a:ea typeface="Arial Unicode MS" panose="020B0604020202020204" pitchFamily="50" charset="-128"/>
                <a:cs typeface="Arial Unicode MS" panose="020B0604020202020204" pitchFamily="50" charset="-128"/>
              </a:rPr>
              <a:t>Lisra</a:t>
            </a:r>
            <a:r>
              <a:rPr lang="en-US" altLang="ja-JP" sz="900" dirty="0" smtClean="0">
                <a:latin typeface="Arial Unicode MS" panose="020B0604020202020204" pitchFamily="50" charset="-128"/>
                <a:ea typeface="Arial Unicode MS" panose="020B0604020202020204" pitchFamily="50" charset="-128"/>
                <a:cs typeface="Arial Unicode MS" panose="020B0604020202020204" pitchFamily="50" charset="-128"/>
              </a:rPr>
              <a:t> would pursue the technological possibility through series of verification experiments. The planning of these experiments and sharing of the experiment results are based on the discussion among members. We would like to be the organization which the latest location information and the most advanced members gather. </a:t>
            </a:r>
            <a:endParaRPr lang="en-US" altLang="ja-JP" sz="8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algn="l"/>
            <a:endParaRPr lang="ja-JP" altLang="en-US" sz="800" dirty="0"/>
          </a:p>
          <a:p>
            <a:pPr algn="l"/>
            <a:r>
              <a:rPr lang="ja-JP" altLang="en-US" sz="11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ja-JP" altLang="en-US" sz="9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Operation of the Corporate Body and the Symposium </a:t>
            </a:r>
            <a:endParaRPr lang="ja-JP" altLang="en-US" sz="1100" dirty="0">
              <a:latin typeface="Arial Unicode MS" panose="020B0604020202020204" pitchFamily="50" charset="-128"/>
              <a:ea typeface="Arial Unicode MS" panose="020B0604020202020204" pitchFamily="50" charset="-128"/>
              <a:cs typeface="Arial Unicode MS" panose="020B0604020202020204" pitchFamily="50" charset="-128"/>
            </a:endParaRPr>
          </a:p>
          <a:p>
            <a:pPr algn="l"/>
            <a:r>
              <a:rPr lang="en-US" altLang="ja-JP" sz="900" dirty="0" err="1" smtClean="0">
                <a:latin typeface="Arial Unicode MS" panose="020B0604020202020204" pitchFamily="50" charset="-128"/>
                <a:ea typeface="Arial Unicode MS" panose="020B0604020202020204" pitchFamily="50" charset="-128"/>
                <a:cs typeface="Arial Unicode MS" panose="020B0604020202020204" pitchFamily="50" charset="-128"/>
              </a:rPr>
              <a:t>Lisra</a:t>
            </a:r>
            <a:r>
              <a:rPr lang="en-US" altLang="ja-JP" sz="900" dirty="0" smtClean="0">
                <a:latin typeface="Arial Unicode MS" panose="020B0604020202020204" pitchFamily="50" charset="-128"/>
                <a:ea typeface="Arial Unicode MS" panose="020B0604020202020204" pitchFamily="50" charset="-128"/>
                <a:cs typeface="Arial Unicode MS" panose="020B0604020202020204" pitchFamily="50" charset="-128"/>
              </a:rPr>
              <a:t> as the corporate body is operated by the Board of Directors, Management Committee, and General Assembly. It sets up various working groups for research and development.</a:t>
            </a:r>
            <a:endParaRPr lang="ja-JP" altLang="en-US" sz="900" dirty="0">
              <a:latin typeface="Arial Unicode MS" panose="020B0604020202020204" pitchFamily="50" charset="-128"/>
              <a:ea typeface="Arial Unicode MS" panose="020B0604020202020204" pitchFamily="50" charset="-128"/>
              <a:cs typeface="Arial Unicode MS" panose="020B0604020202020204" pitchFamily="50" charset="-128"/>
            </a:endParaRPr>
          </a:p>
          <a:p>
            <a:pPr algn="l"/>
            <a:r>
              <a:rPr lang="en-US" altLang="ja-JP" sz="900" dirty="0" smtClean="0">
                <a:latin typeface="Arial Unicode MS" panose="020B0604020202020204" pitchFamily="50" charset="-128"/>
                <a:ea typeface="Arial Unicode MS" panose="020B0604020202020204" pitchFamily="50" charset="-128"/>
                <a:cs typeface="Arial Unicode MS" panose="020B0604020202020204" pitchFamily="50" charset="-128"/>
              </a:rPr>
              <a:t>The symposium commemorating the establishment of </a:t>
            </a:r>
            <a:r>
              <a:rPr lang="en-US" altLang="ja-JP" sz="900" dirty="0" err="1" smtClean="0">
                <a:latin typeface="Arial Unicode MS" panose="020B0604020202020204" pitchFamily="50" charset="-128"/>
                <a:ea typeface="Arial Unicode MS" panose="020B0604020202020204" pitchFamily="50" charset="-128"/>
                <a:cs typeface="Arial Unicode MS" panose="020B0604020202020204" pitchFamily="50" charset="-128"/>
              </a:rPr>
              <a:t>Lisra</a:t>
            </a:r>
            <a:r>
              <a:rPr lang="en-US" altLang="ja-JP" sz="900" dirty="0" smtClean="0">
                <a:latin typeface="Arial Unicode MS" panose="020B0604020202020204" pitchFamily="50" charset="-128"/>
                <a:ea typeface="Arial Unicode MS" panose="020B0604020202020204" pitchFamily="50" charset="-128"/>
                <a:cs typeface="Arial Unicode MS" panose="020B0604020202020204" pitchFamily="50" charset="-128"/>
              </a:rPr>
              <a:t> is scheduled to be held on Dec.1 (Sat.), 2012. Necessary information will be sent through the mailing list of information exchange in due course. Your participation is greatly appreciated. </a:t>
            </a:r>
            <a:endParaRPr lang="ja-JP" altLang="en-US" sz="900" dirty="0">
              <a:latin typeface="Arial Unicode MS" panose="020B0604020202020204" pitchFamily="50" charset="-128"/>
              <a:ea typeface="Arial Unicode MS" panose="020B0604020202020204" pitchFamily="50" charset="-128"/>
              <a:cs typeface="Arial Unicode MS" panose="020B0604020202020204" pitchFamily="50" charset="-128"/>
            </a:endParaRPr>
          </a:p>
          <a:p>
            <a:pPr algn="l"/>
            <a:endParaRPr lang="ja-JP" altLang="en-US" sz="800" dirty="0"/>
          </a:p>
          <a:p>
            <a:pPr algn="l"/>
            <a:r>
              <a:rPr lang="en-US" altLang="ja-JP" sz="1050" dirty="0" smtClean="0">
                <a:latin typeface="Arial Unicode MS" panose="020B0604020202020204" pitchFamily="50" charset="-128"/>
                <a:ea typeface="Arial Unicode MS" panose="020B0604020202020204" pitchFamily="50" charset="-128"/>
                <a:cs typeface="Arial Unicode MS" panose="020B0604020202020204" pitchFamily="50" charset="-128"/>
              </a:rPr>
              <a:t>Contact for Details</a:t>
            </a:r>
            <a:r>
              <a:rPr lang="ja-JP" altLang="en-US" sz="105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05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050" dirty="0">
                <a:latin typeface="Arial Unicode MS" panose="020B0604020202020204" pitchFamily="50" charset="-128"/>
                <a:ea typeface="Arial Unicode MS" panose="020B0604020202020204" pitchFamily="50" charset="-128"/>
                <a:cs typeface="Arial Unicode MS" panose="020B0604020202020204" pitchFamily="50" charset="-128"/>
              </a:rPr>
              <a:t>http://lisra.jp</a:t>
            </a:r>
          </a:p>
          <a:p>
            <a:pPr algn="l"/>
            <a:r>
              <a:rPr lang="en-US" altLang="ja-JP" sz="1050" dirty="0" smtClean="0">
                <a:latin typeface="Arial Unicode MS" panose="020B0604020202020204" pitchFamily="50" charset="-128"/>
                <a:ea typeface="Arial Unicode MS" panose="020B0604020202020204" pitchFamily="50" charset="-128"/>
                <a:cs typeface="Arial Unicode MS" panose="020B0604020202020204" pitchFamily="50" charset="-128"/>
              </a:rPr>
              <a:t>Email : </a:t>
            </a:r>
            <a:r>
              <a:rPr lang="en-US" altLang="ja-JP" sz="1050" dirty="0">
                <a:latin typeface="Arial Unicode MS" panose="020B0604020202020204" pitchFamily="50" charset="-128"/>
                <a:ea typeface="Arial Unicode MS" panose="020B0604020202020204" pitchFamily="50" charset="-128"/>
                <a:cs typeface="Arial Unicode MS" panose="020B0604020202020204" pitchFamily="50" charset="-128"/>
              </a:rPr>
              <a:t>info@lisra.jp</a:t>
            </a:r>
          </a:p>
        </p:txBody>
      </p:sp>
    </p:spTree>
    <p:extLst>
      <p:ext uri="{BB962C8B-B14F-4D97-AF65-F5344CB8AC3E}">
        <p14:creationId xmlns:p14="http://schemas.microsoft.com/office/powerpoint/2010/main" val="2309529651"/>
      </p:ext>
    </p:extLst>
  </p:cSld>
  <p:clrMapOvr>
    <a:masterClrMapping/>
  </p:clrMapOvr>
  <p:timing>
    <p:tnLst>
      <p:par>
        <p:cTn id="1" dur="indefinite" restart="never" nodeType="tmRoot"/>
      </p:par>
    </p:tnLst>
  </p:timing>
</p:sld>
</file>

<file path=ppt/theme/theme1.xml><?xml version="1.0" encoding="utf-8"?>
<a:theme xmlns:a="http://schemas.openxmlformats.org/drawingml/2006/main" name="B-01_A4J">
  <a:themeElements>
    <a:clrScheme name="B-01_A4J 12">
      <a:dk1>
        <a:srgbClr val="000000"/>
      </a:dk1>
      <a:lt1>
        <a:srgbClr val="FFFFFF"/>
      </a:lt1>
      <a:dk2>
        <a:srgbClr val="000000"/>
      </a:dk2>
      <a:lt2>
        <a:srgbClr val="ACACAC"/>
      </a:lt2>
      <a:accent1>
        <a:srgbClr val="D3DCE8"/>
      </a:accent1>
      <a:accent2>
        <a:srgbClr val="E4BB46"/>
      </a:accent2>
      <a:accent3>
        <a:srgbClr val="FFFFFF"/>
      </a:accent3>
      <a:accent4>
        <a:srgbClr val="000000"/>
      </a:accent4>
      <a:accent5>
        <a:srgbClr val="E6EBF2"/>
      </a:accent5>
      <a:accent6>
        <a:srgbClr val="CFA93F"/>
      </a:accent6>
      <a:hlink>
        <a:srgbClr val="3E5E84"/>
      </a:hlink>
      <a:folHlink>
        <a:srgbClr val="D2E8BD"/>
      </a:folHlink>
    </a:clrScheme>
    <a:fontScheme name="B-01_A4J">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ctr" defTabSz="914400" rtl="0" eaLnBrk="1" fontAlgn="b" latinLnBrk="0" hangingPunct="1">
          <a:lnSpc>
            <a:spcPct val="100000"/>
          </a:lnSpc>
          <a:spcBef>
            <a:spcPct val="0"/>
          </a:spcBef>
          <a:spcAft>
            <a:spcPct val="0"/>
          </a:spcAft>
          <a:buClrTx/>
          <a:buSzTx/>
          <a:buFont typeface="Wingdings" pitchFamily="2" charset="2"/>
          <a:buNone/>
          <a:tabLst/>
          <a:defRPr kumimoji="1" lang="ja-JP" altLang="en-US" sz="1400" b="0" i="0" u="none" strike="noStrike" cap="none" normalizeH="0" baseline="0" smtClean="0">
            <a:ln>
              <a:noFill/>
            </a:ln>
            <a:solidFill>
              <a:schemeClr val="tx1"/>
            </a:solidFill>
            <a:effectLst/>
            <a:latin typeface="ＭＳ Ｐゴシック" charset="-128"/>
            <a:ea typeface="ＭＳ Ｐゴシック"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ctr" defTabSz="914400" rtl="0" eaLnBrk="1" fontAlgn="b" latinLnBrk="0" hangingPunct="1">
          <a:lnSpc>
            <a:spcPct val="100000"/>
          </a:lnSpc>
          <a:spcBef>
            <a:spcPct val="0"/>
          </a:spcBef>
          <a:spcAft>
            <a:spcPct val="0"/>
          </a:spcAft>
          <a:buClrTx/>
          <a:buSzTx/>
          <a:buFont typeface="Wingdings" pitchFamily="2" charset="2"/>
          <a:buNone/>
          <a:tabLst/>
          <a:defRPr kumimoji="1" lang="ja-JP" altLang="en-US" sz="1400" b="0" i="0" u="none" strike="noStrike" cap="none" normalizeH="0" baseline="0" smtClean="0">
            <a:ln>
              <a:noFill/>
            </a:ln>
            <a:solidFill>
              <a:schemeClr val="tx1"/>
            </a:solidFill>
            <a:effectLst/>
            <a:latin typeface="ＭＳ Ｐゴシック" charset="-128"/>
            <a:ea typeface="ＭＳ Ｐゴシック" charset="-128"/>
          </a:defRPr>
        </a:defPPr>
      </a:lstStyle>
    </a:lnDef>
  </a:objectDefaults>
  <a:extraClrSchemeLst>
    <a:extraClrScheme>
      <a:clrScheme name="B-01_A4J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01_A4J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01_A4J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01_A4J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01_A4J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01_A4J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01_A4J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B-01_A4J 8">
        <a:dk1>
          <a:srgbClr val="000000"/>
        </a:dk1>
        <a:lt1>
          <a:srgbClr val="FFFFFF"/>
        </a:lt1>
        <a:dk2>
          <a:srgbClr val="4A6F82"/>
        </a:dk2>
        <a:lt2>
          <a:srgbClr val="808080"/>
        </a:lt2>
        <a:accent1>
          <a:srgbClr val="CCECFF"/>
        </a:accent1>
        <a:accent2>
          <a:srgbClr val="3333CC"/>
        </a:accent2>
        <a:accent3>
          <a:srgbClr val="FFFFFF"/>
        </a:accent3>
        <a:accent4>
          <a:srgbClr val="000000"/>
        </a:accent4>
        <a:accent5>
          <a:srgbClr val="E2F4FF"/>
        </a:accent5>
        <a:accent6>
          <a:srgbClr val="2D2DB9"/>
        </a:accent6>
        <a:hlink>
          <a:srgbClr val="CCCCFF"/>
        </a:hlink>
        <a:folHlink>
          <a:srgbClr val="EFE0DD"/>
        </a:folHlink>
      </a:clrScheme>
      <a:clrMap bg1="lt1" tx1="dk1" bg2="lt2" tx2="dk2" accent1="accent1" accent2="accent2" accent3="accent3" accent4="accent4" accent5="accent5" accent6="accent6" hlink="hlink" folHlink="folHlink"/>
    </a:extraClrScheme>
    <a:extraClrScheme>
      <a:clrScheme name="B-01_A4J 9">
        <a:dk1>
          <a:srgbClr val="000000"/>
        </a:dk1>
        <a:lt1>
          <a:srgbClr val="FFFFFF"/>
        </a:lt1>
        <a:dk2>
          <a:srgbClr val="4A6F82"/>
        </a:dk2>
        <a:lt2>
          <a:srgbClr val="808080"/>
        </a:lt2>
        <a:accent1>
          <a:srgbClr val="CCECFF"/>
        </a:accent1>
        <a:accent2>
          <a:srgbClr val="3535CB"/>
        </a:accent2>
        <a:accent3>
          <a:srgbClr val="FFFFFF"/>
        </a:accent3>
        <a:accent4>
          <a:srgbClr val="000000"/>
        </a:accent4>
        <a:accent5>
          <a:srgbClr val="E2F4FF"/>
        </a:accent5>
        <a:accent6>
          <a:srgbClr val="2F2FB8"/>
        </a:accent6>
        <a:hlink>
          <a:srgbClr val="D7D7F5"/>
        </a:hlink>
        <a:folHlink>
          <a:srgbClr val="F5DCD7"/>
        </a:folHlink>
      </a:clrScheme>
      <a:clrMap bg1="lt1" tx1="dk1" bg2="lt2" tx2="dk2" accent1="accent1" accent2="accent2" accent3="accent3" accent4="accent4" accent5="accent5" accent6="accent6" hlink="hlink" folHlink="folHlink"/>
    </a:extraClrScheme>
    <a:extraClrScheme>
      <a:clrScheme name="B-01_A4J 10">
        <a:dk1>
          <a:srgbClr val="000000"/>
        </a:dk1>
        <a:lt1>
          <a:srgbClr val="FFFFFF"/>
        </a:lt1>
        <a:dk2>
          <a:srgbClr val="4A6F82"/>
        </a:dk2>
        <a:lt2>
          <a:srgbClr val="808080"/>
        </a:lt2>
        <a:accent1>
          <a:srgbClr val="D7EAF5"/>
        </a:accent1>
        <a:accent2>
          <a:srgbClr val="3535CB"/>
        </a:accent2>
        <a:accent3>
          <a:srgbClr val="FFFFFF"/>
        </a:accent3>
        <a:accent4>
          <a:srgbClr val="000000"/>
        </a:accent4>
        <a:accent5>
          <a:srgbClr val="E8F3F9"/>
        </a:accent5>
        <a:accent6>
          <a:srgbClr val="2F2FB8"/>
        </a:accent6>
        <a:hlink>
          <a:srgbClr val="D7D7F5"/>
        </a:hlink>
        <a:folHlink>
          <a:srgbClr val="F5DCD7"/>
        </a:folHlink>
      </a:clrScheme>
      <a:clrMap bg1="lt1" tx1="dk1" bg2="lt2" tx2="dk2" accent1="accent1" accent2="accent2" accent3="accent3" accent4="accent4" accent5="accent5" accent6="accent6" hlink="hlink" folHlink="folHlink"/>
    </a:extraClrScheme>
    <a:extraClrScheme>
      <a:clrScheme name="B-01_A4J 11">
        <a:dk1>
          <a:srgbClr val="000000"/>
        </a:dk1>
        <a:lt1>
          <a:srgbClr val="FFFFFF"/>
        </a:lt1>
        <a:dk2>
          <a:srgbClr val="000000"/>
        </a:dk2>
        <a:lt2>
          <a:srgbClr val="ACACAC"/>
        </a:lt2>
        <a:accent1>
          <a:srgbClr val="D3DCE8"/>
        </a:accent1>
        <a:accent2>
          <a:srgbClr val="3E5E84"/>
        </a:accent2>
        <a:accent3>
          <a:srgbClr val="FFFFFF"/>
        </a:accent3>
        <a:accent4>
          <a:srgbClr val="000000"/>
        </a:accent4>
        <a:accent5>
          <a:srgbClr val="E6EBF2"/>
        </a:accent5>
        <a:accent6>
          <a:srgbClr val="375477"/>
        </a:accent6>
        <a:hlink>
          <a:srgbClr val="E4BB46"/>
        </a:hlink>
        <a:folHlink>
          <a:srgbClr val="D2E8BD"/>
        </a:folHlink>
      </a:clrScheme>
      <a:clrMap bg1="lt1" tx1="dk1" bg2="lt2" tx2="dk2" accent1="accent1" accent2="accent2" accent3="accent3" accent4="accent4" accent5="accent5" accent6="accent6" hlink="hlink" folHlink="folHlink"/>
    </a:extraClrScheme>
    <a:extraClrScheme>
      <a:clrScheme name="B-01_A4J 12">
        <a:dk1>
          <a:srgbClr val="000000"/>
        </a:dk1>
        <a:lt1>
          <a:srgbClr val="FFFFFF"/>
        </a:lt1>
        <a:dk2>
          <a:srgbClr val="000000"/>
        </a:dk2>
        <a:lt2>
          <a:srgbClr val="ACACAC"/>
        </a:lt2>
        <a:accent1>
          <a:srgbClr val="D3DCE8"/>
        </a:accent1>
        <a:accent2>
          <a:srgbClr val="E4BB46"/>
        </a:accent2>
        <a:accent3>
          <a:srgbClr val="FFFFFF"/>
        </a:accent3>
        <a:accent4>
          <a:srgbClr val="000000"/>
        </a:accent4>
        <a:accent5>
          <a:srgbClr val="E6EBF2"/>
        </a:accent5>
        <a:accent6>
          <a:srgbClr val="CFA93F"/>
        </a:accent6>
        <a:hlink>
          <a:srgbClr val="3E5E84"/>
        </a:hlink>
        <a:folHlink>
          <a:srgbClr val="D2E8B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01_A4J">
  <a:themeElements>
    <a:clrScheme name="1_B-01_A4J 12">
      <a:dk1>
        <a:srgbClr val="000000"/>
      </a:dk1>
      <a:lt1>
        <a:srgbClr val="FFFFFF"/>
      </a:lt1>
      <a:dk2>
        <a:srgbClr val="000000"/>
      </a:dk2>
      <a:lt2>
        <a:srgbClr val="ACACAC"/>
      </a:lt2>
      <a:accent1>
        <a:srgbClr val="D3DCE8"/>
      </a:accent1>
      <a:accent2>
        <a:srgbClr val="E4BB46"/>
      </a:accent2>
      <a:accent3>
        <a:srgbClr val="FFFFFF"/>
      </a:accent3>
      <a:accent4>
        <a:srgbClr val="000000"/>
      </a:accent4>
      <a:accent5>
        <a:srgbClr val="E6EBF2"/>
      </a:accent5>
      <a:accent6>
        <a:srgbClr val="CFA93F"/>
      </a:accent6>
      <a:hlink>
        <a:srgbClr val="3E5E84"/>
      </a:hlink>
      <a:folHlink>
        <a:srgbClr val="D2E8BD"/>
      </a:folHlink>
    </a:clrScheme>
    <a:fontScheme name="1_B-01_A4J">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ctr" defTabSz="914400" rtl="0" eaLnBrk="1" fontAlgn="b" latinLnBrk="0" hangingPunct="1">
          <a:lnSpc>
            <a:spcPct val="100000"/>
          </a:lnSpc>
          <a:spcBef>
            <a:spcPct val="0"/>
          </a:spcBef>
          <a:spcAft>
            <a:spcPct val="0"/>
          </a:spcAft>
          <a:buClrTx/>
          <a:buSzTx/>
          <a:buFont typeface="Wingdings" pitchFamily="2" charset="2"/>
          <a:buNone/>
          <a:tabLst/>
          <a:defRPr kumimoji="1" lang="ja-JP" altLang="en-US" sz="1400" b="0" i="0" u="none" strike="noStrike" cap="none" normalizeH="0" baseline="0" smtClean="0">
            <a:ln>
              <a:noFill/>
            </a:ln>
            <a:solidFill>
              <a:schemeClr val="tx1"/>
            </a:solidFill>
            <a:effectLst/>
            <a:latin typeface="ＭＳ Ｐゴシック" charset="-128"/>
            <a:ea typeface="ＭＳ Ｐゴシック"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ctr" defTabSz="914400" rtl="0" eaLnBrk="1" fontAlgn="b" latinLnBrk="0" hangingPunct="1">
          <a:lnSpc>
            <a:spcPct val="100000"/>
          </a:lnSpc>
          <a:spcBef>
            <a:spcPct val="0"/>
          </a:spcBef>
          <a:spcAft>
            <a:spcPct val="0"/>
          </a:spcAft>
          <a:buClrTx/>
          <a:buSzTx/>
          <a:buFont typeface="Wingdings" pitchFamily="2" charset="2"/>
          <a:buNone/>
          <a:tabLst/>
          <a:defRPr kumimoji="1" lang="ja-JP" altLang="en-US" sz="1400" b="0" i="0" u="none" strike="noStrike" cap="none" normalizeH="0" baseline="0" smtClean="0">
            <a:ln>
              <a:noFill/>
            </a:ln>
            <a:solidFill>
              <a:schemeClr val="tx1"/>
            </a:solidFill>
            <a:effectLst/>
            <a:latin typeface="ＭＳ Ｐゴシック" charset="-128"/>
            <a:ea typeface="ＭＳ Ｐゴシック" charset="-128"/>
          </a:defRPr>
        </a:defPPr>
      </a:lstStyle>
    </a:lnDef>
  </a:objectDefaults>
  <a:extraClrSchemeLst>
    <a:extraClrScheme>
      <a:clrScheme name="1_B-01_A4J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01_A4J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01_A4J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01_A4J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01_A4J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01_A4J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01_A4J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B-01_A4J 8">
        <a:dk1>
          <a:srgbClr val="000000"/>
        </a:dk1>
        <a:lt1>
          <a:srgbClr val="FFFFFF"/>
        </a:lt1>
        <a:dk2>
          <a:srgbClr val="4A6F82"/>
        </a:dk2>
        <a:lt2>
          <a:srgbClr val="808080"/>
        </a:lt2>
        <a:accent1>
          <a:srgbClr val="CCECFF"/>
        </a:accent1>
        <a:accent2>
          <a:srgbClr val="3333CC"/>
        </a:accent2>
        <a:accent3>
          <a:srgbClr val="FFFFFF"/>
        </a:accent3>
        <a:accent4>
          <a:srgbClr val="000000"/>
        </a:accent4>
        <a:accent5>
          <a:srgbClr val="E2F4FF"/>
        </a:accent5>
        <a:accent6>
          <a:srgbClr val="2D2DB9"/>
        </a:accent6>
        <a:hlink>
          <a:srgbClr val="CCCCFF"/>
        </a:hlink>
        <a:folHlink>
          <a:srgbClr val="EFE0DD"/>
        </a:folHlink>
      </a:clrScheme>
      <a:clrMap bg1="lt1" tx1="dk1" bg2="lt2" tx2="dk2" accent1="accent1" accent2="accent2" accent3="accent3" accent4="accent4" accent5="accent5" accent6="accent6" hlink="hlink" folHlink="folHlink"/>
    </a:extraClrScheme>
    <a:extraClrScheme>
      <a:clrScheme name="1_B-01_A4J 9">
        <a:dk1>
          <a:srgbClr val="000000"/>
        </a:dk1>
        <a:lt1>
          <a:srgbClr val="FFFFFF"/>
        </a:lt1>
        <a:dk2>
          <a:srgbClr val="4A6F82"/>
        </a:dk2>
        <a:lt2>
          <a:srgbClr val="808080"/>
        </a:lt2>
        <a:accent1>
          <a:srgbClr val="CCECFF"/>
        </a:accent1>
        <a:accent2>
          <a:srgbClr val="3535CB"/>
        </a:accent2>
        <a:accent3>
          <a:srgbClr val="FFFFFF"/>
        </a:accent3>
        <a:accent4>
          <a:srgbClr val="000000"/>
        </a:accent4>
        <a:accent5>
          <a:srgbClr val="E2F4FF"/>
        </a:accent5>
        <a:accent6>
          <a:srgbClr val="2F2FB8"/>
        </a:accent6>
        <a:hlink>
          <a:srgbClr val="D7D7F5"/>
        </a:hlink>
        <a:folHlink>
          <a:srgbClr val="F5DCD7"/>
        </a:folHlink>
      </a:clrScheme>
      <a:clrMap bg1="lt1" tx1="dk1" bg2="lt2" tx2="dk2" accent1="accent1" accent2="accent2" accent3="accent3" accent4="accent4" accent5="accent5" accent6="accent6" hlink="hlink" folHlink="folHlink"/>
    </a:extraClrScheme>
    <a:extraClrScheme>
      <a:clrScheme name="1_B-01_A4J 10">
        <a:dk1>
          <a:srgbClr val="000000"/>
        </a:dk1>
        <a:lt1>
          <a:srgbClr val="FFFFFF"/>
        </a:lt1>
        <a:dk2>
          <a:srgbClr val="4A6F82"/>
        </a:dk2>
        <a:lt2>
          <a:srgbClr val="808080"/>
        </a:lt2>
        <a:accent1>
          <a:srgbClr val="D7EAF5"/>
        </a:accent1>
        <a:accent2>
          <a:srgbClr val="3535CB"/>
        </a:accent2>
        <a:accent3>
          <a:srgbClr val="FFFFFF"/>
        </a:accent3>
        <a:accent4>
          <a:srgbClr val="000000"/>
        </a:accent4>
        <a:accent5>
          <a:srgbClr val="E8F3F9"/>
        </a:accent5>
        <a:accent6>
          <a:srgbClr val="2F2FB8"/>
        </a:accent6>
        <a:hlink>
          <a:srgbClr val="D7D7F5"/>
        </a:hlink>
        <a:folHlink>
          <a:srgbClr val="F5DCD7"/>
        </a:folHlink>
      </a:clrScheme>
      <a:clrMap bg1="lt1" tx1="dk1" bg2="lt2" tx2="dk2" accent1="accent1" accent2="accent2" accent3="accent3" accent4="accent4" accent5="accent5" accent6="accent6" hlink="hlink" folHlink="folHlink"/>
    </a:extraClrScheme>
    <a:extraClrScheme>
      <a:clrScheme name="1_B-01_A4J 11">
        <a:dk1>
          <a:srgbClr val="000000"/>
        </a:dk1>
        <a:lt1>
          <a:srgbClr val="FFFFFF"/>
        </a:lt1>
        <a:dk2>
          <a:srgbClr val="000000"/>
        </a:dk2>
        <a:lt2>
          <a:srgbClr val="ACACAC"/>
        </a:lt2>
        <a:accent1>
          <a:srgbClr val="D3DCE8"/>
        </a:accent1>
        <a:accent2>
          <a:srgbClr val="3E5E84"/>
        </a:accent2>
        <a:accent3>
          <a:srgbClr val="FFFFFF"/>
        </a:accent3>
        <a:accent4>
          <a:srgbClr val="000000"/>
        </a:accent4>
        <a:accent5>
          <a:srgbClr val="E6EBF2"/>
        </a:accent5>
        <a:accent6>
          <a:srgbClr val="375477"/>
        </a:accent6>
        <a:hlink>
          <a:srgbClr val="E4BB46"/>
        </a:hlink>
        <a:folHlink>
          <a:srgbClr val="D2E8BD"/>
        </a:folHlink>
      </a:clrScheme>
      <a:clrMap bg1="lt1" tx1="dk1" bg2="lt2" tx2="dk2" accent1="accent1" accent2="accent2" accent3="accent3" accent4="accent4" accent5="accent5" accent6="accent6" hlink="hlink" folHlink="folHlink"/>
    </a:extraClrScheme>
    <a:extraClrScheme>
      <a:clrScheme name="1_B-01_A4J 12">
        <a:dk1>
          <a:srgbClr val="000000"/>
        </a:dk1>
        <a:lt1>
          <a:srgbClr val="FFFFFF"/>
        </a:lt1>
        <a:dk2>
          <a:srgbClr val="000000"/>
        </a:dk2>
        <a:lt2>
          <a:srgbClr val="ACACAC"/>
        </a:lt2>
        <a:accent1>
          <a:srgbClr val="D3DCE8"/>
        </a:accent1>
        <a:accent2>
          <a:srgbClr val="E4BB46"/>
        </a:accent2>
        <a:accent3>
          <a:srgbClr val="FFFFFF"/>
        </a:accent3>
        <a:accent4>
          <a:srgbClr val="000000"/>
        </a:accent4>
        <a:accent5>
          <a:srgbClr val="E6EBF2"/>
        </a:accent5>
        <a:accent6>
          <a:srgbClr val="CFA93F"/>
        </a:accent6>
        <a:hlink>
          <a:srgbClr val="3E5E84"/>
        </a:hlink>
        <a:folHlink>
          <a:srgbClr val="D2E8BD"/>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ACACAC"/>
      </a:lt2>
      <a:accent1>
        <a:srgbClr val="D3DCE8"/>
      </a:accent1>
      <a:accent2>
        <a:srgbClr val="E4BB46"/>
      </a:accent2>
      <a:accent3>
        <a:srgbClr val="FFFFFF"/>
      </a:accent3>
      <a:accent4>
        <a:srgbClr val="000000"/>
      </a:accent4>
      <a:accent5>
        <a:srgbClr val="E6EBF2"/>
      </a:accent5>
      <a:accent6>
        <a:srgbClr val="CFA93F"/>
      </a:accent6>
      <a:hlink>
        <a:srgbClr val="3E5E84"/>
      </a:hlink>
      <a:folHlink>
        <a:srgbClr val="D2E8B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ACACAC"/>
      </a:lt2>
      <a:accent1>
        <a:srgbClr val="D3DCE8"/>
      </a:accent1>
      <a:accent2>
        <a:srgbClr val="E4BB46"/>
      </a:accent2>
      <a:accent3>
        <a:srgbClr val="FFFFFF"/>
      </a:accent3>
      <a:accent4>
        <a:srgbClr val="000000"/>
      </a:accent4>
      <a:accent5>
        <a:srgbClr val="E6EBF2"/>
      </a:accent5>
      <a:accent6>
        <a:srgbClr val="CFA93F"/>
      </a:accent6>
      <a:hlink>
        <a:srgbClr val="3E5E84"/>
      </a:hlink>
      <a:folHlink>
        <a:srgbClr val="D2E8B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B-01_A4J</Template>
  <TotalTime>4239</TotalTime>
  <Words>2755</Words>
  <Application>Microsoft Office PowerPoint</Application>
  <PresentationFormat>A4 210 x 297 mm</PresentationFormat>
  <Paragraphs>377</Paragraphs>
  <Slides>14</Slides>
  <Notes>14</Notes>
  <HiddenSlides>0</HiddenSlides>
  <MMClips>0</MMClips>
  <ScaleCrop>false</ScaleCrop>
  <HeadingPairs>
    <vt:vector size="6" baseType="variant">
      <vt:variant>
        <vt:lpstr>テーマ</vt:lpstr>
      </vt:variant>
      <vt:variant>
        <vt:i4>2</vt:i4>
      </vt:variant>
      <vt:variant>
        <vt:lpstr>埋め込まれた OLE サーバー</vt:lpstr>
      </vt:variant>
      <vt:variant>
        <vt:i4>1</vt:i4>
      </vt:variant>
      <vt:variant>
        <vt:lpstr>スライド タイトル</vt:lpstr>
      </vt:variant>
      <vt:variant>
        <vt:i4>14</vt:i4>
      </vt:variant>
    </vt:vector>
  </HeadingPairs>
  <TitlesOfParts>
    <vt:vector size="17" baseType="lpstr">
      <vt:lpstr>B-01_A4J</vt:lpstr>
      <vt:lpstr>1_B-01_A4J</vt:lpstr>
      <vt:lpstr>Worksheet</vt:lpstr>
      <vt:lpstr>PowerPoint プレゼンテーション</vt:lpstr>
      <vt:lpstr>Contents</vt:lpstr>
      <vt:lpstr>1. Activities of Utilization and Promotion Committee in the Year 2012 (Draft) 　</vt:lpstr>
      <vt:lpstr>1. Activities of Utilization and Promotion Committee in the Year 2012 (Draft) 　</vt:lpstr>
      <vt:lpstr>1. Activities of Utilization and Promotion Committee in the Year 2012 (Draft) </vt:lpstr>
      <vt:lpstr>2. Major Themes for Consideration of Each Meeting (Draft)</vt:lpstr>
      <vt:lpstr>3. Schedule of the Year 2013 (Draft) </vt:lpstr>
      <vt:lpstr>Reference1. Data Examples for Posting on the Open Data Catalogue (incl. links)</vt:lpstr>
      <vt:lpstr>Reference 2. Introduction of Good Practices as Useful Reference                         (Information Provision by Members, etc.)</vt:lpstr>
      <vt:lpstr>Reference 2. Introduction of Good Practices as Useful Reference                         (Information Provision by Members, etc.)</vt:lpstr>
      <vt:lpstr>Reference 2. Introduction of Good Practices as Useful Reference                         (Information Provision by Members, etc.)</vt:lpstr>
      <vt:lpstr>Reference 2. Introduction of Good Practices as Useful Reference                         (Information Provision by Members, etc.)</vt:lpstr>
      <vt:lpstr>Reference 3. Where does my money go?</vt:lpstr>
      <vt:lpstr>Reference 4. Approaches from Different Fields and Technologies (Examples)</vt:lpstr>
    </vt:vector>
  </TitlesOfParts>
  <Company>MRI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タイトル</dc:title>
  <dc:creator>津國　剛</dc:creator>
  <cp:lastModifiedBy>福島　直央</cp:lastModifiedBy>
  <cp:revision>447</cp:revision>
  <cp:lastPrinted>2012-08-29T01:01:29Z</cp:lastPrinted>
  <dcterms:created xsi:type="dcterms:W3CDTF">2010-12-13T06:02:17Z</dcterms:created>
  <dcterms:modified xsi:type="dcterms:W3CDTF">2014-02-06T05:34:18Z</dcterms:modified>
</cp:coreProperties>
</file>