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7"/>
  </p:notesMasterIdLst>
  <p:sldIdLst>
    <p:sldId id="416" r:id="rId2"/>
    <p:sldId id="422" r:id="rId3"/>
    <p:sldId id="459" r:id="rId4"/>
    <p:sldId id="460" r:id="rId5"/>
    <p:sldId id="461" r:id="rId6"/>
  </p:sldIdLst>
  <p:sldSz cx="9144000" cy="6858000" type="screen4x3"/>
  <p:notesSz cx="6735763" cy="9866313"/>
  <p:defaultTextStyle>
    <a:defPPr>
      <a:defRPr lang="ja-JP"/>
    </a:defPPr>
    <a:lvl1pPr algn="l" rtl="0" fontAlgn="base">
      <a:spcBef>
        <a:spcPct val="0"/>
      </a:spcBef>
      <a:spcAft>
        <a:spcPct val="0"/>
      </a:spcAft>
      <a:defRPr kumimoji="1" sz="10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10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10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10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1000" kern="1200">
        <a:solidFill>
          <a:schemeClr val="tx1"/>
        </a:solidFill>
        <a:latin typeface="Arial" charset="0"/>
        <a:ea typeface="ＭＳ Ｐゴシック" charset="-128"/>
        <a:cs typeface="+mn-cs"/>
      </a:defRPr>
    </a:lvl5pPr>
    <a:lvl6pPr marL="2286000" algn="l" defTabSz="914400" rtl="0" eaLnBrk="1" latinLnBrk="0" hangingPunct="1">
      <a:defRPr kumimoji="1" sz="1000" kern="1200">
        <a:solidFill>
          <a:schemeClr val="tx1"/>
        </a:solidFill>
        <a:latin typeface="Arial" charset="0"/>
        <a:ea typeface="ＭＳ Ｐゴシック" charset="-128"/>
        <a:cs typeface="+mn-cs"/>
      </a:defRPr>
    </a:lvl6pPr>
    <a:lvl7pPr marL="2743200" algn="l" defTabSz="914400" rtl="0" eaLnBrk="1" latinLnBrk="0" hangingPunct="1">
      <a:defRPr kumimoji="1" sz="1000" kern="1200">
        <a:solidFill>
          <a:schemeClr val="tx1"/>
        </a:solidFill>
        <a:latin typeface="Arial" charset="0"/>
        <a:ea typeface="ＭＳ Ｐゴシック" charset="-128"/>
        <a:cs typeface="+mn-cs"/>
      </a:defRPr>
    </a:lvl7pPr>
    <a:lvl8pPr marL="3200400" algn="l" defTabSz="914400" rtl="0" eaLnBrk="1" latinLnBrk="0" hangingPunct="1">
      <a:defRPr kumimoji="1" sz="1000" kern="1200">
        <a:solidFill>
          <a:schemeClr val="tx1"/>
        </a:solidFill>
        <a:latin typeface="Arial" charset="0"/>
        <a:ea typeface="ＭＳ Ｐゴシック" charset="-128"/>
        <a:cs typeface="+mn-cs"/>
      </a:defRPr>
    </a:lvl8pPr>
    <a:lvl9pPr marL="3657600" algn="l" defTabSz="914400" rtl="0" eaLnBrk="1" latinLnBrk="0" hangingPunct="1">
      <a:defRPr kumimoji="1" sz="1000"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福島　直央"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35" autoAdjust="0"/>
    <p:restoredTop sz="92639" autoAdjust="0"/>
  </p:normalViewPr>
  <p:slideViewPr>
    <p:cSldViewPr snapToGrid="0">
      <p:cViewPr>
        <p:scale>
          <a:sx n="100" d="100"/>
          <a:sy n="100" d="100"/>
        </p:scale>
        <p:origin x="-342" y="-1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0644" tIns="45322" rIns="90644" bIns="45322"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6350" y="0"/>
            <a:ext cx="2917825" cy="493713"/>
          </a:xfrm>
          <a:prstGeom prst="rect">
            <a:avLst/>
          </a:prstGeom>
        </p:spPr>
        <p:txBody>
          <a:bodyPr vert="horz" lIns="90644" tIns="45322" rIns="90644" bIns="45322" rtlCol="0"/>
          <a:lstStyle>
            <a:lvl1pPr algn="r" fontAlgn="auto">
              <a:spcBef>
                <a:spcPts val="0"/>
              </a:spcBef>
              <a:spcAft>
                <a:spcPts val="0"/>
              </a:spcAft>
              <a:defRPr sz="1200">
                <a:latin typeface="+mn-lt"/>
                <a:ea typeface="+mn-ea"/>
              </a:defRPr>
            </a:lvl1pPr>
          </a:lstStyle>
          <a:p>
            <a:pPr>
              <a:defRPr/>
            </a:pPr>
            <a:fld id="{F690E854-726C-4C39-9C82-BA574D7976F1}" type="datetimeFigureOut">
              <a:rPr lang="ja-JP" altLang="en-US"/>
              <a:pPr>
                <a:defRPr/>
              </a:pPr>
              <a:t>2014/2/7</a:t>
            </a:fld>
            <a:endParaRPr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ー 4"/>
          <p:cNvSpPr>
            <a:spLocks noGrp="1"/>
          </p:cNvSpPr>
          <p:nvPr>
            <p:ph type="body" sz="quarter" idx="3"/>
          </p:nvPr>
        </p:nvSpPr>
        <p:spPr>
          <a:xfrm>
            <a:off x="673100" y="4686300"/>
            <a:ext cx="5389563" cy="4438650"/>
          </a:xfrm>
          <a:prstGeom prst="rect">
            <a:avLst/>
          </a:prstGeom>
        </p:spPr>
        <p:txBody>
          <a:bodyPr vert="horz" lIns="90644" tIns="45322" rIns="90644" bIns="45322"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0644" tIns="45322" rIns="90644" bIns="45322"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6350" y="9371013"/>
            <a:ext cx="2917825" cy="493712"/>
          </a:xfrm>
          <a:prstGeom prst="rect">
            <a:avLst/>
          </a:prstGeom>
        </p:spPr>
        <p:txBody>
          <a:bodyPr vert="horz" lIns="90644" tIns="45322" rIns="90644" bIns="45322" rtlCol="0" anchor="b"/>
          <a:lstStyle>
            <a:lvl1pPr algn="r" fontAlgn="auto">
              <a:spcBef>
                <a:spcPts val="0"/>
              </a:spcBef>
              <a:spcAft>
                <a:spcPts val="0"/>
              </a:spcAft>
              <a:defRPr sz="1200">
                <a:latin typeface="+mn-lt"/>
                <a:ea typeface="+mn-ea"/>
              </a:defRPr>
            </a:lvl1pPr>
          </a:lstStyle>
          <a:p>
            <a:pPr>
              <a:defRPr/>
            </a:pPr>
            <a:fld id="{AB72C4B4-AAAA-4481-8700-0FA12CA41200}" type="slidenum">
              <a:rPr lang="ja-JP" altLang="en-US"/>
              <a:pPr>
                <a:defRPr/>
              </a:pPr>
              <a:t>‹#›</a:t>
            </a:fld>
            <a:endParaRPr lang="ja-JP" altLang="en-US"/>
          </a:p>
        </p:txBody>
      </p:sp>
    </p:spTree>
    <p:extLst>
      <p:ext uri="{BB962C8B-B14F-4D97-AF65-F5344CB8AC3E}">
        <p14:creationId xmlns:p14="http://schemas.microsoft.com/office/powerpoint/2010/main" val="6751117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E7B18658-125A-4F1E-97B8-B172F78B77DE}"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4EE1DC49-A07F-4392-A227-5779BF57BC9F}"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1386D619-C14A-4032-8B11-B1E8E9DDC6D5}"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548563" y="0"/>
            <a:ext cx="1595437" cy="750888"/>
          </a:xfrm>
          <a:prstGeom prst="rect">
            <a:avLst/>
          </a:prstGeom>
          <a:noFill/>
          <a:ln w="9525">
            <a:noFill/>
            <a:miter lim="800000"/>
            <a:headEnd/>
            <a:tailEnd/>
          </a:ln>
        </p:spPr>
      </p:pic>
      <p:cxnSp>
        <p:nvCxnSpPr>
          <p:cNvPr id="11" name="直線コネクタ 19"/>
          <p:cNvCxnSpPr/>
          <p:nvPr userDrawn="1"/>
        </p:nvCxnSpPr>
        <p:spPr>
          <a:xfrm>
            <a:off x="468313" y="958850"/>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962695"/>
          </a:xfrm>
        </p:spPr>
        <p:txBody>
          <a:body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1219200"/>
            <a:ext cx="8229600" cy="4937760"/>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2"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E74B5D3F-0074-4FF9-818C-30BF37E1403B}"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81042593-67EB-4E2E-8080-8273AC5865F6}"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6E4F811E-170E-4AF6-B345-0FD002CCC830}"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38156306-7F1C-4A23-846E-62C39023EACC}"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pPr>
              <a:defRPr/>
            </a:pPr>
            <a:fld id="{71BE90C3-3762-4EA5-B46C-6F26D1C5611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3C786E27-F9D3-40AA-BFF6-800BBF3D722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F04B99F3-9880-4B46-A140-80A62E148FC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sz="1800"/>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40405D6B-A927-4034-BC09-300BEAC321EA}"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048312F3-EAB1-4FB0-8BD9-6AD704CED529}"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sz="1800">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テキスト プレースホルダー 3"/>
          <p:cNvSpPr>
            <a:spLocks noGrp="1"/>
          </p:cNvSpPr>
          <p:nvPr>
            <p:ph type="body" idx="1"/>
          </p:nvPr>
        </p:nvSpPr>
        <p:spPr>
          <a:xfrm>
            <a:off x="4643438" y="4267200"/>
            <a:ext cx="3529012" cy="1143000"/>
          </a:xfrm>
        </p:spPr>
        <p:txBody>
          <a:bodyPr/>
          <a:lstStyle/>
          <a:p>
            <a:pPr eaLnBrk="1" hangingPunct="1"/>
            <a:r>
              <a:rPr lang="en-US" altLang="ja-JP" smtClean="0">
                <a:solidFill>
                  <a:schemeClr val="tx1"/>
                </a:solidFill>
              </a:rPr>
              <a:t>March 15, 2013</a:t>
            </a:r>
          </a:p>
        </p:txBody>
      </p:sp>
      <p:sp>
        <p:nvSpPr>
          <p:cNvPr id="14338" name="タイトル 1"/>
          <p:cNvSpPr txBox="1">
            <a:spLocks/>
          </p:cNvSpPr>
          <p:nvPr/>
        </p:nvSpPr>
        <p:spPr bwMode="auto">
          <a:xfrm>
            <a:off x="1130300" y="2141538"/>
            <a:ext cx="7531100" cy="990600"/>
          </a:xfrm>
          <a:prstGeom prst="rect">
            <a:avLst/>
          </a:prstGeom>
          <a:noFill/>
          <a:ln w="9525">
            <a:noFill/>
            <a:miter lim="800000"/>
            <a:headEnd/>
            <a:tailEnd/>
          </a:ln>
        </p:spPr>
        <p:txBody>
          <a:bodyPr/>
          <a:lstStyle/>
          <a:p>
            <a:pPr algn="r"/>
            <a:r>
              <a:rPr lang="en-US" altLang="ja-JP" sz="2400">
                <a:latin typeface="HG明朝E" pitchFamily="17" charset="-128"/>
                <a:ea typeface="HG明朝E" pitchFamily="17" charset="-128"/>
              </a:rPr>
              <a:t>Data Governance Committee</a:t>
            </a:r>
          </a:p>
          <a:p>
            <a:pPr algn="r"/>
            <a:r>
              <a:rPr lang="en-US" altLang="ja-JP" sz="2400">
                <a:latin typeface="HG明朝E" pitchFamily="17" charset="-128"/>
                <a:ea typeface="HG明朝E" pitchFamily="17" charset="-128"/>
              </a:rPr>
              <a:t>Discussion for next fiscal year (proposal)</a:t>
            </a:r>
          </a:p>
        </p:txBody>
      </p:sp>
      <p:sp>
        <p:nvSpPr>
          <p:cNvPr id="14339" name="テキスト ボックス 17"/>
          <p:cNvSpPr txBox="1">
            <a:spLocks noChangeArrowheads="1"/>
          </p:cNvSpPr>
          <p:nvPr/>
        </p:nvSpPr>
        <p:spPr bwMode="auto">
          <a:xfrm>
            <a:off x="7750175" y="198438"/>
            <a:ext cx="1168400" cy="361950"/>
          </a:xfrm>
          <a:prstGeom prst="rect">
            <a:avLst/>
          </a:prstGeom>
          <a:solidFill>
            <a:srgbClr val="FFFFFF"/>
          </a:solidFill>
          <a:ln w="25400">
            <a:solidFill>
              <a:srgbClr val="000000"/>
            </a:solidFill>
            <a:miter lim="800000"/>
            <a:headEnd/>
            <a:tailEnd/>
          </a:ln>
        </p:spPr>
        <p:txBody>
          <a:bodyPr>
            <a:spAutoFit/>
          </a:bodyPr>
          <a:lstStyle/>
          <a:p>
            <a:pPr algn="ctr"/>
            <a:r>
              <a:rPr lang="en-US" altLang="ja-JP" sz="1600" b="1">
                <a:solidFill>
                  <a:srgbClr val="000000"/>
                </a:solidFill>
                <a:latin typeface="ＭＳ Ｐゴシック" charset="-128"/>
              </a:rPr>
              <a:t>Material 5</a:t>
            </a:r>
          </a:p>
        </p:txBody>
      </p:sp>
      <p:sp>
        <p:nvSpPr>
          <p:cNvPr id="2" name="正方形/長方形 1"/>
          <p:cNvSpPr/>
          <p:nvPr/>
        </p:nvSpPr>
        <p:spPr>
          <a:xfrm>
            <a:off x="3971925" y="6267420"/>
            <a:ext cx="4943475" cy="246221"/>
          </a:xfrm>
          <a:prstGeom prst="rect">
            <a:avLst/>
          </a:prstGeom>
          <a:ln>
            <a:solidFill>
              <a:schemeClr val="accent1"/>
            </a:solidFill>
          </a:ln>
        </p:spPr>
        <p:txBody>
          <a:bodyPr wrap="square">
            <a:spAutoFit/>
          </a:bodyPr>
          <a:lstStyle/>
          <a:p>
            <a:r>
              <a:rPr lang="en-US" altLang="ja-JP" dirty="0"/>
              <a:t>This document is a provisional translation by Open Data Promotion Consortium</a:t>
            </a:r>
            <a:endParaRPr lang="ja-JP"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pPr>
              <a:defRPr/>
            </a:pPr>
            <a:fld id="{559FB603-78C7-4BC8-B507-AD3281D63D69}" type="slidenum">
              <a:rPr lang="ja-JP" altLang="en-US" smtClean="0"/>
              <a:pPr>
                <a:defRPr/>
              </a:pPr>
              <a:t>1</a:t>
            </a:fld>
            <a:endParaRPr lang="ja-JP" altLang="en-US" dirty="0"/>
          </a:p>
        </p:txBody>
      </p:sp>
      <p:sp>
        <p:nvSpPr>
          <p:cNvPr id="15362" name="タイトル 1"/>
          <p:cNvSpPr>
            <a:spLocks noGrp="1"/>
          </p:cNvSpPr>
          <p:nvPr>
            <p:ph type="title"/>
          </p:nvPr>
        </p:nvSpPr>
        <p:spPr>
          <a:xfrm>
            <a:off x="404813" y="165100"/>
            <a:ext cx="8229600" cy="792163"/>
          </a:xfrm>
        </p:spPr>
        <p:txBody>
          <a:bodyPr/>
          <a:lstStyle/>
          <a:p>
            <a:pPr eaLnBrk="1" hangingPunct="1"/>
            <a:r>
              <a:rPr lang="en-US" altLang="ja-JP" sz="2400" dirty="0" smtClean="0"/>
              <a:t>(1) Discussion points for next fiscal year</a:t>
            </a:r>
          </a:p>
        </p:txBody>
      </p:sp>
      <p:sp>
        <p:nvSpPr>
          <p:cNvPr id="15363" name="コンテンツ プレースホルダー 1"/>
          <p:cNvSpPr>
            <a:spLocks noGrp="1"/>
          </p:cNvSpPr>
          <p:nvPr>
            <p:ph sz="quarter" idx="1"/>
          </p:nvPr>
        </p:nvSpPr>
        <p:spPr>
          <a:xfrm>
            <a:off x="436563" y="973138"/>
            <a:ext cx="8677275" cy="3768725"/>
          </a:xfrm>
        </p:spPr>
        <p:txBody>
          <a:bodyPr/>
          <a:lstStyle/>
          <a:p>
            <a:pPr>
              <a:lnSpc>
                <a:spcPts val="1400"/>
              </a:lnSpc>
              <a:spcBef>
                <a:spcPts val="300"/>
              </a:spcBef>
            </a:pPr>
            <a:r>
              <a:rPr lang="en-US" altLang="ja-JP" sz="1400" smtClean="0"/>
              <a:t>Please give us opinions what we should be discussing in this committee while the working level meeting is settled and having discussions about the road map from the next fiscal year onwards.</a:t>
            </a:r>
          </a:p>
          <a:p>
            <a:pPr>
              <a:lnSpc>
                <a:spcPts val="1400"/>
              </a:lnSpc>
              <a:spcBef>
                <a:spcPts val="300"/>
              </a:spcBef>
            </a:pPr>
            <a:endParaRPr lang="en-US" altLang="ja-JP" sz="1400" smtClean="0"/>
          </a:p>
          <a:p>
            <a:pPr>
              <a:lnSpc>
                <a:spcPts val="1400"/>
              </a:lnSpc>
              <a:spcBef>
                <a:spcPts val="300"/>
              </a:spcBef>
            </a:pPr>
            <a:r>
              <a:rPr lang="en-US" altLang="ja-JP" sz="1400" smtClean="0"/>
              <a:t>A follow up of 1</a:t>
            </a:r>
            <a:r>
              <a:rPr lang="en-US" altLang="ja-JP" sz="1400" baseline="30000" smtClean="0"/>
              <a:t>st</a:t>
            </a:r>
            <a:r>
              <a:rPr lang="en-US" altLang="ja-JP" sz="1400" smtClean="0"/>
              <a:t> year discussion.</a:t>
            </a:r>
          </a:p>
          <a:p>
            <a:pPr lvl="1">
              <a:lnSpc>
                <a:spcPts val="1400"/>
              </a:lnSpc>
              <a:spcBef>
                <a:spcPts val="300"/>
              </a:spcBef>
            </a:pPr>
            <a:r>
              <a:rPr lang="en-US" altLang="ja-JP" sz="1400" smtClean="0"/>
              <a:t>Brush up the rules of secondary use.</a:t>
            </a:r>
          </a:p>
          <a:p>
            <a:pPr lvl="1">
              <a:lnSpc>
                <a:spcPts val="1400"/>
              </a:lnSpc>
              <a:spcBef>
                <a:spcPts val="300"/>
              </a:spcBef>
            </a:pPr>
            <a:endParaRPr lang="en-US" altLang="ja-JP" sz="1400" smtClean="0"/>
          </a:p>
          <a:p>
            <a:pPr lvl="1">
              <a:lnSpc>
                <a:spcPts val="1400"/>
              </a:lnSpc>
              <a:spcBef>
                <a:spcPts val="300"/>
              </a:spcBef>
            </a:pPr>
            <a:r>
              <a:rPr lang="en-US" altLang="ja-JP" sz="1400" smtClean="0"/>
              <a:t>Actual condition survey of implementation of the secondary use rule in overseas.</a:t>
            </a:r>
          </a:p>
          <a:p>
            <a:pPr lvl="2" algn="just">
              <a:lnSpc>
                <a:spcPts val="1400"/>
              </a:lnSpc>
              <a:spcBef>
                <a:spcPts val="300"/>
              </a:spcBef>
            </a:pPr>
            <a:r>
              <a:rPr lang="en-US" altLang="ja-JP" sz="1400" smtClean="0"/>
              <a:t>Confirm how precisely each data holder actually apply the rules as the actual conditions of foreign countries.</a:t>
            </a:r>
            <a:endParaRPr lang="en-US" altLang="ja-JP" sz="1200" smtClean="0"/>
          </a:p>
          <a:p>
            <a:pPr>
              <a:lnSpc>
                <a:spcPts val="1400"/>
              </a:lnSpc>
              <a:spcBef>
                <a:spcPts val="300"/>
              </a:spcBef>
            </a:pPr>
            <a:endParaRPr lang="en-US" altLang="ja-JP" sz="1400" smtClean="0"/>
          </a:p>
          <a:p>
            <a:pPr>
              <a:lnSpc>
                <a:spcPts val="1400"/>
              </a:lnSpc>
              <a:spcBef>
                <a:spcPts val="300"/>
              </a:spcBef>
            </a:pPr>
            <a:r>
              <a:rPr lang="en-US" altLang="ja-JP" sz="1400" smtClean="0"/>
              <a:t>Have a discussion as required based on the argument on a working-level meeting.</a:t>
            </a:r>
          </a:p>
          <a:p>
            <a:pPr>
              <a:lnSpc>
                <a:spcPts val="1400"/>
              </a:lnSpc>
              <a:spcBef>
                <a:spcPts val="300"/>
              </a:spcBef>
            </a:pPr>
            <a:endParaRPr lang="en-US" altLang="ja-JP" sz="1400" smtClean="0"/>
          </a:p>
          <a:p>
            <a:pPr>
              <a:lnSpc>
                <a:spcPts val="1400"/>
              </a:lnSpc>
              <a:spcBef>
                <a:spcPts val="300"/>
              </a:spcBef>
            </a:pPr>
            <a:r>
              <a:rPr lang="en-US" altLang="ja-JP" sz="1400" smtClean="0"/>
              <a:t>Others (assumptions of Secretariat)</a:t>
            </a:r>
          </a:p>
          <a:p>
            <a:pPr lvl="1">
              <a:lnSpc>
                <a:spcPts val="1400"/>
              </a:lnSpc>
              <a:spcBef>
                <a:spcPts val="300"/>
              </a:spcBef>
            </a:pPr>
            <a:r>
              <a:rPr lang="en-US" altLang="ja-JP" sz="1400" smtClean="0"/>
              <a:t>Creation of the manual and tools at the time of data release in practice</a:t>
            </a:r>
            <a:r>
              <a:rPr lang="en-US" altLang="ja-JP" sz="1800" smtClean="0"/>
              <a:t>.</a:t>
            </a:r>
            <a:r>
              <a:rPr lang="ja-JP" altLang="en-US" sz="1400" smtClean="0"/>
              <a:t> </a:t>
            </a:r>
          </a:p>
          <a:p>
            <a:pPr lvl="1">
              <a:lnSpc>
                <a:spcPts val="1400"/>
              </a:lnSpc>
              <a:spcBef>
                <a:spcPts val="300"/>
              </a:spcBef>
            </a:pPr>
            <a:r>
              <a:rPr lang="en-US" altLang="ja-JP" sz="1400" smtClean="0"/>
              <a:t>Image the one AusGOAL prepared, and a thing which made the guideline of NZGIAL more intangible for workers,</a:t>
            </a:r>
            <a:endParaRPr lang="en-US" altLang="ja-JP" sz="1600" smtClean="0"/>
          </a:p>
          <a:p>
            <a:pPr lvl="1">
              <a:lnSpc>
                <a:spcPts val="1400"/>
              </a:lnSpc>
              <a:spcBef>
                <a:spcPts val="300"/>
              </a:spcBef>
            </a:pPr>
            <a:endParaRPr lang="ja-JP" altLang="en-US" sz="14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a:xfrm>
            <a:off x="3598863" y="6673850"/>
            <a:ext cx="1981200" cy="366713"/>
          </a:xfrm>
        </p:spPr>
        <p:txBody>
          <a:bodyPr/>
          <a:lstStyle/>
          <a:p>
            <a:pPr>
              <a:defRPr/>
            </a:pPr>
            <a:fld id="{F3D47611-B9C2-4991-BE7A-C26B1F222190}" type="slidenum">
              <a:rPr lang="ja-JP" altLang="en-US" smtClean="0"/>
              <a:pPr>
                <a:defRPr/>
              </a:pPr>
              <a:t>2</a:t>
            </a:fld>
            <a:endParaRPr lang="ja-JP" altLang="en-US" dirty="0"/>
          </a:p>
        </p:txBody>
      </p:sp>
      <p:sp>
        <p:nvSpPr>
          <p:cNvPr id="16386" name="タイトル 1"/>
          <p:cNvSpPr>
            <a:spLocks noGrp="1"/>
          </p:cNvSpPr>
          <p:nvPr>
            <p:ph type="title"/>
          </p:nvPr>
        </p:nvSpPr>
        <p:spPr>
          <a:xfrm>
            <a:off x="404813" y="165100"/>
            <a:ext cx="8229600" cy="792163"/>
          </a:xfrm>
        </p:spPr>
        <p:txBody>
          <a:bodyPr/>
          <a:lstStyle/>
          <a:p>
            <a:pPr eaLnBrk="1" hangingPunct="1"/>
            <a:r>
              <a:rPr lang="en-US" altLang="ja-JP" sz="2400" dirty="0" smtClean="0">
                <a:solidFill>
                  <a:schemeClr val="tx1"/>
                </a:solidFill>
              </a:rPr>
              <a:t>Reference1. Plan of 3 year </a:t>
            </a:r>
            <a:endParaRPr lang="ja-JP" altLang="en-US" sz="2400" dirty="0" smtClean="0">
              <a:solidFill>
                <a:schemeClr val="tx1"/>
              </a:solidFill>
            </a:endParaRPr>
          </a:p>
        </p:txBody>
      </p:sp>
      <p:sp>
        <p:nvSpPr>
          <p:cNvPr id="16387" name="コンテンツ プレースホルダー 1"/>
          <p:cNvSpPr>
            <a:spLocks noGrp="1"/>
          </p:cNvSpPr>
          <p:nvPr>
            <p:ph sz="quarter" idx="1"/>
          </p:nvPr>
        </p:nvSpPr>
        <p:spPr>
          <a:xfrm>
            <a:off x="436563" y="973138"/>
            <a:ext cx="8677275" cy="3768725"/>
          </a:xfrm>
        </p:spPr>
        <p:txBody>
          <a:bodyPr/>
          <a:lstStyle/>
          <a:p>
            <a:pPr lvl="1">
              <a:lnSpc>
                <a:spcPts val="1400"/>
              </a:lnSpc>
              <a:spcBef>
                <a:spcPts val="300"/>
              </a:spcBef>
            </a:pPr>
            <a:endParaRPr lang="en-US" altLang="ja-JP" sz="1400" smtClean="0">
              <a:latin typeface="ＭＳ Ｐ明朝" pitchFamily="18" charset="-128"/>
              <a:ea typeface="ＭＳ Ｐ明朝" pitchFamily="18" charset="-128"/>
            </a:endParaRPr>
          </a:p>
          <a:p>
            <a:pPr lvl="1">
              <a:lnSpc>
                <a:spcPts val="1400"/>
              </a:lnSpc>
              <a:spcBef>
                <a:spcPts val="300"/>
              </a:spcBef>
            </a:pPr>
            <a:endParaRPr lang="en-US" altLang="ja-JP" sz="1400" smtClean="0">
              <a:latin typeface="ＭＳ Ｐ明朝" pitchFamily="18" charset="-128"/>
              <a:ea typeface="ＭＳ Ｐ明朝" pitchFamily="18" charset="-128"/>
            </a:endParaRPr>
          </a:p>
          <a:p>
            <a:pPr lvl="1">
              <a:lnSpc>
                <a:spcPts val="1400"/>
              </a:lnSpc>
              <a:spcBef>
                <a:spcPts val="300"/>
              </a:spcBef>
            </a:pPr>
            <a:endParaRPr lang="en-US" altLang="ja-JP" sz="1400" smtClean="0">
              <a:latin typeface="ＭＳ Ｐ明朝" pitchFamily="18" charset="-128"/>
              <a:ea typeface="ＭＳ Ｐ明朝" pitchFamily="18" charset="-128"/>
            </a:endParaRPr>
          </a:p>
          <a:p>
            <a:pPr>
              <a:lnSpc>
                <a:spcPts val="1400"/>
              </a:lnSpc>
              <a:spcBef>
                <a:spcPts val="300"/>
              </a:spcBef>
            </a:pPr>
            <a:endParaRPr lang="en-US" altLang="ja-JP" sz="1800" smtClean="0"/>
          </a:p>
        </p:txBody>
      </p:sp>
      <p:graphicFrame>
        <p:nvGraphicFramePr>
          <p:cNvPr id="16427" name="Group 43"/>
          <p:cNvGraphicFramePr>
            <a:graphicFrameLocks noGrp="1"/>
          </p:cNvGraphicFramePr>
          <p:nvPr>
            <p:extLst>
              <p:ext uri="{D42A27DB-BD31-4B8C-83A1-F6EECF244321}">
                <p14:modId xmlns:p14="http://schemas.microsoft.com/office/powerpoint/2010/main" val="4168719355"/>
              </p:ext>
            </p:extLst>
          </p:nvPr>
        </p:nvGraphicFramePr>
        <p:xfrm>
          <a:off x="620713" y="1354138"/>
          <a:ext cx="8086725" cy="4908551"/>
        </p:xfrm>
        <a:graphic>
          <a:graphicData uri="http://schemas.openxmlformats.org/drawingml/2006/table">
            <a:tbl>
              <a:tblPr/>
              <a:tblGrid>
                <a:gridCol w="1603375"/>
                <a:gridCol w="2139950"/>
                <a:gridCol w="2138362"/>
                <a:gridCol w="2205038"/>
              </a:tblGrid>
              <a:tr h="368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chemeClr val="bg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bg1"/>
                          </a:solidFill>
                          <a:effectLst/>
                          <a:latin typeface="Gill Sans MT" pitchFamily="34" charset="0"/>
                          <a:ea typeface="ＭＳ Ｐゴシック" charset="-128"/>
                        </a:rPr>
                        <a:t>1st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bg1"/>
                          </a:solidFill>
                          <a:effectLst/>
                          <a:latin typeface="Gill Sans MT" pitchFamily="34" charset="0"/>
                          <a:ea typeface="ＭＳ Ｐゴシック" charset="-128"/>
                        </a:rPr>
                        <a:t>2</a:t>
                      </a:r>
                      <a:r>
                        <a:rPr kumimoji="1" lang="en-US" altLang="ja-JP" sz="1800" b="1" i="0" u="none" strike="noStrike" cap="none" normalizeH="0" baseline="30000" smtClean="0">
                          <a:ln>
                            <a:noFill/>
                          </a:ln>
                          <a:solidFill>
                            <a:schemeClr val="bg1"/>
                          </a:solidFill>
                          <a:effectLst/>
                          <a:latin typeface="Gill Sans MT" pitchFamily="34" charset="0"/>
                          <a:ea typeface="ＭＳ Ｐゴシック" charset="-128"/>
                        </a:rPr>
                        <a:t>nd</a:t>
                      </a:r>
                      <a:r>
                        <a:rPr kumimoji="1" lang="en-US" altLang="ja-JP" sz="1800" b="1" i="0" u="none" strike="noStrike" cap="none" normalizeH="0" baseline="0" smtClean="0">
                          <a:ln>
                            <a:noFill/>
                          </a:ln>
                          <a:solidFill>
                            <a:schemeClr val="bg1"/>
                          </a:solidFill>
                          <a:effectLst/>
                          <a:latin typeface="Gill Sans MT" pitchFamily="34" charset="0"/>
                          <a:ea typeface="ＭＳ Ｐゴシック" charset="-128"/>
                        </a:rPr>
                        <a:t>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bg1"/>
                          </a:solidFill>
                          <a:effectLst/>
                          <a:latin typeface="Gill Sans MT" pitchFamily="34" charset="0"/>
                          <a:ea typeface="ＭＳ Ｐゴシック" charset="-128"/>
                        </a:rPr>
                        <a:t>3</a:t>
                      </a:r>
                      <a:r>
                        <a:rPr kumimoji="1" lang="en-US" altLang="ja-JP" sz="1800" b="1" i="0" u="none" strike="noStrike" cap="none" normalizeH="0" baseline="30000" smtClean="0">
                          <a:ln>
                            <a:noFill/>
                          </a:ln>
                          <a:solidFill>
                            <a:schemeClr val="bg1"/>
                          </a:solidFill>
                          <a:effectLst/>
                          <a:latin typeface="Gill Sans MT" pitchFamily="34" charset="0"/>
                          <a:ea typeface="ＭＳ Ｐゴシック" charset="-128"/>
                        </a:rPr>
                        <a:t>rd</a:t>
                      </a:r>
                      <a:r>
                        <a:rPr kumimoji="1" lang="en-US" altLang="ja-JP" sz="1800" b="1" i="0" u="none" strike="noStrike" cap="none" normalizeH="0" baseline="0" smtClean="0">
                          <a:ln>
                            <a:noFill/>
                          </a:ln>
                          <a:solidFill>
                            <a:schemeClr val="bg1"/>
                          </a:solidFill>
                          <a:effectLst/>
                          <a:latin typeface="Gill Sans MT" pitchFamily="34" charset="0"/>
                          <a:ea typeface="ＭＳ Ｐゴシック" charset="-128"/>
                        </a:rPr>
                        <a:t>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1836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Gill Sans MT" pitchFamily="34" charset="0"/>
                          <a:ea typeface="ＭＳ Ｐゴシック" charset="-128"/>
                        </a:rPr>
                        <a:t>How to think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Gill Sans MT" pitchFamily="34" charset="0"/>
                          <a:ea typeface="ＭＳ Ｐゴシック" charset="-128"/>
                        </a:rPr>
                        <a:t>Discussion of a role of the license for the second use promotion of the information already released.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Gill Sans MT" pitchFamily="34" charset="0"/>
                          <a:ea typeface="ＭＳ Ｐゴシック" charset="-128"/>
                        </a:rPr>
                        <a:t>Examination about the policy for promoting a release of information whose publicity is vague.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Gill Sans MT" pitchFamily="34" charset="0"/>
                          <a:ea typeface="ＭＳ Ｐゴシック" charset="-128"/>
                        </a:rPr>
                        <a:t>Discussion on promoting expansion of public information following the 2nd year</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Gill Sans MT" pitchFamily="34" charset="0"/>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03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Gill Sans MT" pitchFamily="34" charset="0"/>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smtClean="0">
                          <a:ln>
                            <a:noFill/>
                          </a:ln>
                          <a:solidFill>
                            <a:schemeClr val="tx1"/>
                          </a:solidFill>
                          <a:effectLst/>
                          <a:latin typeface="Gill Sans MT" pitchFamily="34" charset="0"/>
                          <a:ea typeface="ＭＳ Ｐゴシック" charset="-128"/>
                        </a:rPr>
                        <a:t>Main discussion points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Study on preconditions.</a:t>
                      </a:r>
                    </a:p>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Discussion on the license.</a:t>
                      </a:r>
                    </a:p>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Examination of the open data license.</a:t>
                      </a:r>
                    </a:p>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Discussion on the open data license promotion.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Make a list of topics which can not be opened.</a:t>
                      </a:r>
                    </a:p>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A procedure to open the information which is able to open.</a:t>
                      </a:r>
                    </a:p>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Brush up the license.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Discussion on a solution and a promotion measure based on the 2</a:t>
                      </a:r>
                      <a:r>
                        <a:rPr kumimoji="1" lang="en-US" altLang="ja-JP" sz="1600" b="0" i="0" u="none" strike="noStrike" cap="none" normalizeH="0" baseline="30000" dirty="0" smtClean="0">
                          <a:ln>
                            <a:noFill/>
                          </a:ln>
                          <a:solidFill>
                            <a:schemeClr val="tx1"/>
                          </a:solidFill>
                          <a:effectLst/>
                          <a:latin typeface="Gill Sans MT" pitchFamily="34" charset="0"/>
                          <a:ea typeface="ＭＳ Ｐゴシック" charset="-128"/>
                        </a:rPr>
                        <a:t>nd</a:t>
                      </a: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  year of subjects.</a:t>
                      </a:r>
                    </a:p>
                    <a:p>
                      <a:pPr marL="342900" marR="0" lvl="0" indent="-342900" algn="l" defTabSz="914400" rtl="0" eaLnBrk="1" fontAlgn="base" latinLnBrk="0" hangingPunct="1">
                        <a:lnSpc>
                          <a:spcPct val="100000"/>
                        </a:lnSpc>
                        <a:spcBef>
                          <a:spcPct val="0"/>
                        </a:spcBef>
                        <a:spcAft>
                          <a:spcPct val="0"/>
                        </a:spcAft>
                        <a:buClrTx/>
                        <a:buSzTx/>
                        <a:buFont typeface="+mj-lt"/>
                        <a:buAutoNum type="alphaUcParenR"/>
                        <a:tabLst/>
                      </a:pPr>
                      <a:r>
                        <a:rPr kumimoji="1" lang="en-US" altLang="ja-JP" sz="1600" b="0" i="0" u="none" strike="noStrike" cap="none" normalizeH="0" baseline="0" dirty="0" smtClean="0">
                          <a:ln>
                            <a:noFill/>
                          </a:ln>
                          <a:solidFill>
                            <a:schemeClr val="tx1"/>
                          </a:solidFill>
                          <a:effectLst/>
                          <a:latin typeface="Gill Sans MT" pitchFamily="34" charset="0"/>
                          <a:ea typeface="ＭＳ Ｐゴシック" charset="-128"/>
                        </a:rPr>
                        <a:t>Examination of the new subjects arising from the disclosure of information.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0" name="テキスト ボックス 3"/>
          <p:cNvSpPr txBox="1">
            <a:spLocks noChangeArrowheads="1"/>
          </p:cNvSpPr>
          <p:nvPr/>
        </p:nvSpPr>
        <p:spPr bwMode="auto">
          <a:xfrm>
            <a:off x="5556250" y="6302375"/>
            <a:ext cx="3238500" cy="260350"/>
          </a:xfrm>
          <a:prstGeom prst="rect">
            <a:avLst/>
          </a:prstGeom>
          <a:noFill/>
          <a:ln w="9525">
            <a:noFill/>
            <a:miter lim="800000"/>
            <a:headEnd/>
            <a:tailEnd/>
          </a:ln>
        </p:spPr>
        <p:txBody>
          <a:bodyPr wrap="none">
            <a:spAutoFit/>
          </a:bodyPr>
          <a:lstStyle/>
          <a:p>
            <a:r>
              <a:rPr lang="en-US" altLang="ja-JP" sz="1100"/>
              <a:t>Source: 1</a:t>
            </a:r>
            <a:r>
              <a:rPr lang="en-US" altLang="ja-JP" sz="1100" baseline="30000"/>
              <a:t>st</a:t>
            </a:r>
            <a:r>
              <a:rPr lang="en-US" altLang="ja-JP" sz="1100"/>
              <a:t> Data Governance Committee handout</a:t>
            </a:r>
            <a:endParaRPr lang="ja-JP" altLang="en-US" sz="11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828675"/>
            <a:ext cx="9144000" cy="602932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506" name="AutoShape 98"/>
          <p:cNvSpPr>
            <a:spLocks noChangeArrowheads="1"/>
          </p:cNvSpPr>
          <p:nvPr/>
        </p:nvSpPr>
        <p:spPr bwMode="auto">
          <a:xfrm>
            <a:off x="5667375" y="4029075"/>
            <a:ext cx="238125" cy="1266825"/>
          </a:xfrm>
          <a:prstGeom prst="upArrow">
            <a:avLst>
              <a:gd name="adj1" fmla="val 50000"/>
              <a:gd name="adj2" fmla="val 133000"/>
            </a:avLst>
          </a:prstGeom>
          <a:solidFill>
            <a:schemeClr val="accent1"/>
          </a:solidFill>
          <a:ln w="9525">
            <a:solidFill>
              <a:schemeClr val="tx1"/>
            </a:solidFill>
            <a:miter lim="800000"/>
            <a:headEnd/>
            <a:tailEnd/>
          </a:ln>
          <a:effectLst/>
        </p:spPr>
        <p:txBody>
          <a:bodyPr vert="eaVert" wrap="none" anchor="ctr"/>
          <a:lstStyle/>
          <a:p>
            <a:endParaRPr lang="ja-JP" altLang="en-US"/>
          </a:p>
        </p:txBody>
      </p:sp>
      <p:sp>
        <p:nvSpPr>
          <p:cNvPr id="17426" name="Line 16"/>
          <p:cNvSpPr>
            <a:spLocks noChangeShapeType="1"/>
          </p:cNvSpPr>
          <p:nvPr/>
        </p:nvSpPr>
        <p:spPr bwMode="auto">
          <a:xfrm>
            <a:off x="3254375" y="1206500"/>
            <a:ext cx="0" cy="5429250"/>
          </a:xfrm>
          <a:prstGeom prst="line">
            <a:avLst/>
          </a:prstGeom>
          <a:noFill/>
          <a:ln w="9525">
            <a:solidFill>
              <a:schemeClr val="tx1"/>
            </a:solidFill>
            <a:prstDash val="dash"/>
            <a:round/>
            <a:headEnd/>
            <a:tailEnd/>
          </a:ln>
        </p:spPr>
        <p:txBody>
          <a:bodyPr/>
          <a:lstStyle/>
          <a:p>
            <a:endParaRPr lang="ja-JP" altLang="en-US"/>
          </a:p>
        </p:txBody>
      </p:sp>
      <p:sp>
        <p:nvSpPr>
          <p:cNvPr id="17409" name="AutoShape 53"/>
          <p:cNvSpPr>
            <a:spLocks noChangeArrowheads="1"/>
          </p:cNvSpPr>
          <p:nvPr/>
        </p:nvSpPr>
        <p:spPr bwMode="auto">
          <a:xfrm>
            <a:off x="1403350" y="3855920"/>
            <a:ext cx="1042988" cy="238363"/>
          </a:xfrm>
          <a:prstGeom prst="roundRect">
            <a:avLst>
              <a:gd name="adj" fmla="val 16667"/>
            </a:avLst>
          </a:prstGeom>
          <a:solidFill>
            <a:srgbClr val="FFFF00"/>
          </a:solidFill>
          <a:ln w="9525" algn="ctr">
            <a:solidFill>
              <a:schemeClr val="accent1"/>
            </a:solidFill>
            <a:round/>
            <a:headEnd/>
            <a:tailEnd/>
          </a:ln>
        </p:spPr>
        <p:txBody>
          <a:bodyPr anchor="ctr">
            <a:spAutoFit/>
          </a:bodyPr>
          <a:lstStyle/>
          <a:p>
            <a:r>
              <a:rPr lang="en-US" altLang="ja-JP" sz="800" dirty="0"/>
              <a:t>CAS, MIC, METI</a:t>
            </a:r>
          </a:p>
        </p:txBody>
      </p:sp>
      <p:sp>
        <p:nvSpPr>
          <p:cNvPr id="17410" name="AutoShape 51"/>
          <p:cNvSpPr>
            <a:spLocks noChangeArrowheads="1"/>
          </p:cNvSpPr>
          <p:nvPr/>
        </p:nvSpPr>
        <p:spPr bwMode="auto">
          <a:xfrm>
            <a:off x="1304925" y="3657600"/>
            <a:ext cx="5715000" cy="209550"/>
          </a:xfrm>
          <a:prstGeom prst="homePlate">
            <a:avLst>
              <a:gd name="adj" fmla="val 77273"/>
            </a:avLst>
          </a:prstGeom>
          <a:solidFill>
            <a:schemeClr val="bg1"/>
          </a:solidFill>
          <a:ln w="9525">
            <a:solidFill>
              <a:schemeClr val="tx1"/>
            </a:solidFill>
            <a:miter lim="800000"/>
            <a:headEnd/>
            <a:tailEnd/>
          </a:ln>
        </p:spPr>
        <p:txBody>
          <a:bodyPr wrap="none" anchor="ctr"/>
          <a:lstStyle/>
          <a:p>
            <a:endParaRPr lang="ja-JP" altLang="en-US"/>
          </a:p>
        </p:txBody>
      </p:sp>
      <p:sp>
        <p:nvSpPr>
          <p:cNvPr id="17411" name="AutoShape 47"/>
          <p:cNvSpPr>
            <a:spLocks noChangeArrowheads="1"/>
          </p:cNvSpPr>
          <p:nvPr/>
        </p:nvSpPr>
        <p:spPr bwMode="auto">
          <a:xfrm>
            <a:off x="1295400" y="3343275"/>
            <a:ext cx="5743575" cy="219075"/>
          </a:xfrm>
          <a:prstGeom prst="homePlate">
            <a:avLst>
              <a:gd name="adj" fmla="val 76832"/>
            </a:avLst>
          </a:prstGeom>
          <a:solidFill>
            <a:schemeClr val="bg1"/>
          </a:solidFill>
          <a:ln w="9525">
            <a:solidFill>
              <a:schemeClr val="tx1"/>
            </a:solidFill>
            <a:miter lim="800000"/>
            <a:headEnd/>
            <a:tailEnd/>
          </a:ln>
        </p:spPr>
        <p:txBody>
          <a:bodyPr wrap="none" anchor="ctr"/>
          <a:lstStyle/>
          <a:p>
            <a:endParaRPr lang="ja-JP" altLang="en-US"/>
          </a:p>
        </p:txBody>
      </p:sp>
      <p:sp>
        <p:nvSpPr>
          <p:cNvPr id="17412" name="AutoShape 43"/>
          <p:cNvSpPr>
            <a:spLocks noChangeArrowheads="1"/>
          </p:cNvSpPr>
          <p:nvPr/>
        </p:nvSpPr>
        <p:spPr bwMode="auto">
          <a:xfrm>
            <a:off x="5353050" y="2886075"/>
            <a:ext cx="3609975" cy="314325"/>
          </a:xfrm>
          <a:prstGeom prst="homePlate">
            <a:avLst>
              <a:gd name="adj" fmla="val 108096"/>
            </a:avLst>
          </a:prstGeom>
          <a:solidFill>
            <a:schemeClr val="bg1"/>
          </a:solidFill>
          <a:ln w="9525">
            <a:solidFill>
              <a:schemeClr val="tx1"/>
            </a:solidFill>
            <a:miter lim="800000"/>
            <a:headEnd/>
            <a:tailEnd/>
          </a:ln>
        </p:spPr>
        <p:txBody>
          <a:bodyPr wrap="none" anchor="ctr"/>
          <a:lstStyle/>
          <a:p>
            <a:endParaRPr lang="ja-JP" altLang="en-US"/>
          </a:p>
        </p:txBody>
      </p:sp>
      <p:sp>
        <p:nvSpPr>
          <p:cNvPr id="17413" name="Line 18"/>
          <p:cNvSpPr>
            <a:spLocks noChangeShapeType="1"/>
          </p:cNvSpPr>
          <p:nvPr/>
        </p:nvSpPr>
        <p:spPr bwMode="auto">
          <a:xfrm>
            <a:off x="7070725" y="1241425"/>
            <a:ext cx="0" cy="5219700"/>
          </a:xfrm>
          <a:prstGeom prst="line">
            <a:avLst/>
          </a:prstGeom>
          <a:noFill/>
          <a:ln w="9525">
            <a:solidFill>
              <a:schemeClr val="tx1"/>
            </a:solidFill>
            <a:round/>
            <a:headEnd/>
            <a:tailEnd/>
          </a:ln>
        </p:spPr>
        <p:txBody>
          <a:bodyPr/>
          <a:lstStyle/>
          <a:p>
            <a:endParaRPr lang="ja-JP" altLang="en-US"/>
          </a:p>
        </p:txBody>
      </p:sp>
      <p:sp>
        <p:nvSpPr>
          <p:cNvPr id="3" name="スライド番号プレースホルダー 2"/>
          <p:cNvSpPr>
            <a:spLocks noGrp="1"/>
          </p:cNvSpPr>
          <p:nvPr>
            <p:ph type="sldNum" sz="quarter" idx="10"/>
          </p:nvPr>
        </p:nvSpPr>
        <p:spPr>
          <a:xfrm>
            <a:off x="3598863" y="6534150"/>
            <a:ext cx="1981200" cy="366713"/>
          </a:xfrm>
        </p:spPr>
        <p:txBody>
          <a:bodyPr/>
          <a:lstStyle/>
          <a:p>
            <a:pPr>
              <a:defRPr/>
            </a:pPr>
            <a:fld id="{EF99110F-783C-4FFF-B197-E989CCC5B357}" type="slidenum">
              <a:rPr lang="ja-JP" altLang="en-US" smtClean="0"/>
              <a:pPr>
                <a:defRPr/>
              </a:pPr>
              <a:t>3</a:t>
            </a:fld>
            <a:endParaRPr lang="ja-JP" altLang="en-US" dirty="0"/>
          </a:p>
        </p:txBody>
      </p:sp>
      <p:sp>
        <p:nvSpPr>
          <p:cNvPr id="17415" name="タイトル 1"/>
          <p:cNvSpPr>
            <a:spLocks noGrp="1"/>
          </p:cNvSpPr>
          <p:nvPr>
            <p:ph type="title"/>
          </p:nvPr>
        </p:nvSpPr>
        <p:spPr>
          <a:xfrm>
            <a:off x="404813" y="12700"/>
            <a:ext cx="8229600" cy="792163"/>
          </a:xfrm>
        </p:spPr>
        <p:txBody>
          <a:bodyPr/>
          <a:lstStyle/>
          <a:p>
            <a:pPr eaLnBrk="1" hangingPunct="1"/>
            <a:r>
              <a:rPr lang="en-US" altLang="ja-JP" sz="2000" dirty="0" smtClean="0"/>
              <a:t>Reference 2. Road map  for electronic administration opening data promotion (tentative name) (draft)</a:t>
            </a:r>
            <a:endParaRPr lang="ja-JP" altLang="en-US" sz="2000" dirty="0" smtClean="0"/>
          </a:p>
        </p:txBody>
      </p:sp>
      <p:sp>
        <p:nvSpPr>
          <p:cNvPr id="17416" name="AutoShape 41"/>
          <p:cNvSpPr>
            <a:spLocks noChangeArrowheads="1"/>
          </p:cNvSpPr>
          <p:nvPr/>
        </p:nvSpPr>
        <p:spPr bwMode="auto">
          <a:xfrm>
            <a:off x="5343525" y="2257425"/>
            <a:ext cx="3581400" cy="590550"/>
          </a:xfrm>
          <a:prstGeom prst="homePlate">
            <a:avLst>
              <a:gd name="adj" fmla="val 50004"/>
            </a:avLst>
          </a:prstGeom>
          <a:solidFill>
            <a:schemeClr val="bg1"/>
          </a:solidFill>
          <a:ln w="9525">
            <a:solidFill>
              <a:schemeClr val="tx1"/>
            </a:solidFill>
            <a:miter lim="800000"/>
            <a:headEnd/>
            <a:tailEnd/>
          </a:ln>
        </p:spPr>
        <p:txBody>
          <a:bodyPr wrap="none" anchor="ctr"/>
          <a:lstStyle/>
          <a:p>
            <a:endParaRPr lang="ja-JP" altLang="en-US"/>
          </a:p>
        </p:txBody>
      </p:sp>
      <p:sp>
        <p:nvSpPr>
          <p:cNvPr id="17418" name="Text Box 7"/>
          <p:cNvSpPr txBox="1">
            <a:spLocks noChangeArrowheads="1"/>
          </p:cNvSpPr>
          <p:nvPr/>
        </p:nvSpPr>
        <p:spPr bwMode="auto">
          <a:xfrm>
            <a:off x="365125" y="887413"/>
            <a:ext cx="8385175" cy="304800"/>
          </a:xfrm>
          <a:prstGeom prst="rect">
            <a:avLst/>
          </a:prstGeom>
          <a:noFill/>
          <a:ln w="9525">
            <a:noFill/>
            <a:miter lim="800000"/>
            <a:headEnd/>
            <a:tailEnd/>
          </a:ln>
        </p:spPr>
        <p:txBody>
          <a:bodyPr wrap="none">
            <a:spAutoFit/>
          </a:bodyPr>
          <a:lstStyle/>
          <a:p>
            <a:r>
              <a:rPr lang="en-US" altLang="ja-JP" sz="1400"/>
              <a:t>A road map for electronic administrative open data promotion (tentative name) (draft) attached document</a:t>
            </a:r>
          </a:p>
        </p:txBody>
      </p:sp>
      <p:sp>
        <p:nvSpPr>
          <p:cNvPr id="17419" name="Rectangle 8"/>
          <p:cNvSpPr>
            <a:spLocks noChangeArrowheads="1"/>
          </p:cNvSpPr>
          <p:nvPr/>
        </p:nvSpPr>
        <p:spPr bwMode="auto">
          <a:xfrm>
            <a:off x="381000" y="876300"/>
            <a:ext cx="8372475" cy="304800"/>
          </a:xfrm>
          <a:prstGeom prst="rect">
            <a:avLst/>
          </a:prstGeom>
          <a:noFill/>
          <a:ln w="9525">
            <a:solidFill>
              <a:schemeClr val="tx1"/>
            </a:solidFill>
            <a:miter lim="800000"/>
            <a:headEnd/>
            <a:tailEnd/>
          </a:ln>
        </p:spPr>
        <p:txBody>
          <a:bodyPr wrap="none" anchor="ctr"/>
          <a:lstStyle/>
          <a:p>
            <a:endParaRPr lang="ja-JP" altLang="en-US" sz="1800"/>
          </a:p>
        </p:txBody>
      </p:sp>
      <p:sp>
        <p:nvSpPr>
          <p:cNvPr id="17420" name="Text Box 9"/>
          <p:cNvSpPr txBox="1">
            <a:spLocks noChangeArrowheads="1"/>
          </p:cNvSpPr>
          <p:nvPr/>
        </p:nvSpPr>
        <p:spPr bwMode="auto">
          <a:xfrm>
            <a:off x="1231900" y="1217613"/>
            <a:ext cx="1798638" cy="304800"/>
          </a:xfrm>
          <a:prstGeom prst="rect">
            <a:avLst/>
          </a:prstGeom>
          <a:noFill/>
          <a:ln w="9525">
            <a:noFill/>
            <a:miter lim="800000"/>
            <a:headEnd/>
            <a:tailEnd/>
          </a:ln>
        </p:spPr>
        <p:txBody>
          <a:bodyPr wrap="none">
            <a:spAutoFit/>
          </a:bodyPr>
          <a:lstStyle/>
          <a:p>
            <a:r>
              <a:rPr lang="en-US" altLang="ja-JP" sz="1400"/>
              <a:t>The first half of 2013</a:t>
            </a:r>
          </a:p>
        </p:txBody>
      </p:sp>
      <p:sp>
        <p:nvSpPr>
          <p:cNvPr id="17421" name="Text Box 10"/>
          <p:cNvSpPr txBox="1">
            <a:spLocks noChangeArrowheads="1"/>
          </p:cNvSpPr>
          <p:nvPr/>
        </p:nvSpPr>
        <p:spPr bwMode="auto">
          <a:xfrm>
            <a:off x="3238500" y="1217613"/>
            <a:ext cx="1906588" cy="304800"/>
          </a:xfrm>
          <a:prstGeom prst="rect">
            <a:avLst/>
          </a:prstGeom>
          <a:noFill/>
          <a:ln w="9525">
            <a:noFill/>
            <a:miter lim="800000"/>
            <a:headEnd/>
            <a:tailEnd/>
          </a:ln>
        </p:spPr>
        <p:txBody>
          <a:bodyPr wrap="none">
            <a:spAutoFit/>
          </a:bodyPr>
          <a:lstStyle/>
          <a:p>
            <a:r>
              <a:rPr lang="en-US" altLang="ja-JP" sz="1400"/>
              <a:t>The latter half of 2013</a:t>
            </a:r>
          </a:p>
        </p:txBody>
      </p:sp>
      <p:sp>
        <p:nvSpPr>
          <p:cNvPr id="17422" name="Text Box 11"/>
          <p:cNvSpPr txBox="1">
            <a:spLocks noChangeArrowheads="1"/>
          </p:cNvSpPr>
          <p:nvPr/>
        </p:nvSpPr>
        <p:spPr bwMode="auto">
          <a:xfrm>
            <a:off x="5772150" y="1217613"/>
            <a:ext cx="854075" cy="304800"/>
          </a:xfrm>
          <a:prstGeom prst="rect">
            <a:avLst/>
          </a:prstGeom>
          <a:noFill/>
          <a:ln w="9525">
            <a:noFill/>
            <a:miter lim="800000"/>
            <a:headEnd/>
            <a:tailEnd/>
          </a:ln>
        </p:spPr>
        <p:txBody>
          <a:bodyPr wrap="none">
            <a:spAutoFit/>
          </a:bodyPr>
          <a:lstStyle/>
          <a:p>
            <a:r>
              <a:rPr lang="en-US" altLang="ja-JP" sz="1400"/>
              <a:t>2014 FY</a:t>
            </a:r>
          </a:p>
        </p:txBody>
      </p:sp>
      <p:sp>
        <p:nvSpPr>
          <p:cNvPr id="17423" name="Text Box 12"/>
          <p:cNvSpPr txBox="1">
            <a:spLocks noChangeArrowheads="1"/>
          </p:cNvSpPr>
          <p:nvPr/>
        </p:nvSpPr>
        <p:spPr bwMode="auto">
          <a:xfrm>
            <a:off x="7343775" y="1217613"/>
            <a:ext cx="957263" cy="304800"/>
          </a:xfrm>
          <a:prstGeom prst="rect">
            <a:avLst/>
          </a:prstGeom>
          <a:noFill/>
          <a:ln w="9525">
            <a:noFill/>
            <a:miter lim="800000"/>
            <a:headEnd/>
            <a:tailEnd/>
          </a:ln>
        </p:spPr>
        <p:txBody>
          <a:bodyPr wrap="none">
            <a:spAutoFit/>
          </a:bodyPr>
          <a:lstStyle/>
          <a:p>
            <a:r>
              <a:rPr lang="en-US" altLang="ja-JP" sz="1400"/>
              <a:t>2015 FY~</a:t>
            </a:r>
          </a:p>
        </p:txBody>
      </p:sp>
      <p:sp>
        <p:nvSpPr>
          <p:cNvPr id="17424" name="Line 13"/>
          <p:cNvSpPr>
            <a:spLocks noChangeShapeType="1"/>
          </p:cNvSpPr>
          <p:nvPr/>
        </p:nvSpPr>
        <p:spPr bwMode="auto">
          <a:xfrm>
            <a:off x="323850" y="1447800"/>
            <a:ext cx="8391525" cy="0"/>
          </a:xfrm>
          <a:prstGeom prst="line">
            <a:avLst/>
          </a:prstGeom>
          <a:noFill/>
          <a:ln w="9525">
            <a:solidFill>
              <a:schemeClr val="tx1"/>
            </a:solidFill>
            <a:round/>
            <a:headEnd/>
            <a:tailEnd/>
          </a:ln>
        </p:spPr>
        <p:txBody>
          <a:bodyPr/>
          <a:lstStyle/>
          <a:p>
            <a:endParaRPr lang="ja-JP" altLang="en-US"/>
          </a:p>
        </p:txBody>
      </p:sp>
      <p:sp>
        <p:nvSpPr>
          <p:cNvPr id="17425" name="Line 14"/>
          <p:cNvSpPr>
            <a:spLocks noChangeShapeType="1"/>
          </p:cNvSpPr>
          <p:nvPr/>
        </p:nvSpPr>
        <p:spPr bwMode="auto">
          <a:xfrm>
            <a:off x="1247775" y="1238250"/>
            <a:ext cx="0" cy="5219700"/>
          </a:xfrm>
          <a:prstGeom prst="line">
            <a:avLst/>
          </a:prstGeom>
          <a:noFill/>
          <a:ln w="9525">
            <a:solidFill>
              <a:schemeClr val="tx1"/>
            </a:solidFill>
            <a:round/>
            <a:headEnd/>
            <a:tailEnd/>
          </a:ln>
        </p:spPr>
        <p:txBody>
          <a:bodyPr/>
          <a:lstStyle/>
          <a:p>
            <a:endParaRPr lang="ja-JP" altLang="en-US"/>
          </a:p>
        </p:txBody>
      </p:sp>
      <p:sp>
        <p:nvSpPr>
          <p:cNvPr id="17427" name="Line 17"/>
          <p:cNvSpPr>
            <a:spLocks noChangeShapeType="1"/>
          </p:cNvSpPr>
          <p:nvPr/>
        </p:nvSpPr>
        <p:spPr bwMode="auto">
          <a:xfrm flipH="1">
            <a:off x="5337175" y="1231900"/>
            <a:ext cx="0" cy="5626100"/>
          </a:xfrm>
          <a:prstGeom prst="line">
            <a:avLst/>
          </a:prstGeom>
          <a:noFill/>
          <a:ln w="9525">
            <a:solidFill>
              <a:schemeClr val="tx1"/>
            </a:solidFill>
            <a:round/>
            <a:headEnd/>
            <a:tailEnd/>
          </a:ln>
        </p:spPr>
        <p:txBody>
          <a:bodyPr/>
          <a:lstStyle/>
          <a:p>
            <a:endParaRPr lang="ja-JP" altLang="en-US"/>
          </a:p>
        </p:txBody>
      </p:sp>
      <p:sp>
        <p:nvSpPr>
          <p:cNvPr id="17428" name="Text Box 19"/>
          <p:cNvSpPr txBox="1">
            <a:spLocks noChangeArrowheads="1"/>
          </p:cNvSpPr>
          <p:nvPr/>
        </p:nvSpPr>
        <p:spPr bwMode="auto">
          <a:xfrm>
            <a:off x="174625" y="1481138"/>
            <a:ext cx="1047750" cy="701675"/>
          </a:xfrm>
          <a:prstGeom prst="rect">
            <a:avLst/>
          </a:prstGeom>
          <a:noFill/>
          <a:ln w="9525">
            <a:noFill/>
            <a:miter lim="800000"/>
            <a:headEnd/>
            <a:tailEnd/>
          </a:ln>
        </p:spPr>
        <p:txBody>
          <a:bodyPr>
            <a:spAutoFit/>
          </a:bodyPr>
          <a:lstStyle/>
          <a:p>
            <a:r>
              <a:rPr lang="en-US" altLang="ja-JP"/>
              <a:t>Maintenance of use rule of second use promotion</a:t>
            </a:r>
          </a:p>
        </p:txBody>
      </p:sp>
      <p:sp>
        <p:nvSpPr>
          <p:cNvPr id="17429" name="AutoShape 21"/>
          <p:cNvSpPr>
            <a:spLocks noChangeArrowheads="1"/>
          </p:cNvSpPr>
          <p:nvPr/>
        </p:nvSpPr>
        <p:spPr bwMode="auto">
          <a:xfrm>
            <a:off x="1285875" y="1457325"/>
            <a:ext cx="3714750" cy="723900"/>
          </a:xfrm>
          <a:prstGeom prst="homePlate">
            <a:avLst>
              <a:gd name="adj" fmla="val 69086"/>
            </a:avLst>
          </a:prstGeom>
          <a:solidFill>
            <a:schemeClr val="bg1"/>
          </a:solidFill>
          <a:ln w="9525">
            <a:solidFill>
              <a:schemeClr val="tx1"/>
            </a:solidFill>
            <a:miter lim="800000"/>
            <a:headEnd/>
            <a:tailEnd/>
          </a:ln>
        </p:spPr>
        <p:txBody>
          <a:bodyPr wrap="none" anchor="ctr"/>
          <a:lstStyle/>
          <a:p>
            <a:endParaRPr lang="ja-JP" altLang="en-US" sz="1800"/>
          </a:p>
        </p:txBody>
      </p:sp>
      <p:sp>
        <p:nvSpPr>
          <p:cNvPr id="17430" name="Rectangle 20"/>
          <p:cNvSpPr>
            <a:spLocks noChangeArrowheads="1"/>
          </p:cNvSpPr>
          <p:nvPr/>
        </p:nvSpPr>
        <p:spPr bwMode="auto">
          <a:xfrm>
            <a:off x="1285875" y="1578788"/>
            <a:ext cx="3756025" cy="553998"/>
          </a:xfrm>
          <a:prstGeom prst="rect">
            <a:avLst/>
          </a:prstGeom>
          <a:noFill/>
          <a:ln w="9525">
            <a:noFill/>
            <a:miter lim="800000"/>
            <a:headEnd/>
            <a:tailEnd/>
          </a:ln>
        </p:spPr>
        <p:txBody>
          <a:bodyPr anchor="ctr">
            <a:spAutoFit/>
          </a:bodyPr>
          <a:lstStyle/>
          <a:p>
            <a:r>
              <a:rPr lang="en-US" altLang="ja-JP" dirty="0"/>
              <a:t>Review the homepage utilization rule of each ministry and agency (accept the second use in principle and the contents with restriction is indicated individually). </a:t>
            </a:r>
          </a:p>
        </p:txBody>
      </p:sp>
      <p:sp>
        <p:nvSpPr>
          <p:cNvPr id="17431" name="AutoShape 24"/>
          <p:cNvSpPr>
            <a:spLocks noChangeArrowheads="1"/>
          </p:cNvSpPr>
          <p:nvPr/>
        </p:nvSpPr>
        <p:spPr bwMode="auto">
          <a:xfrm>
            <a:off x="5016500" y="1473200"/>
            <a:ext cx="3714750" cy="723900"/>
          </a:xfrm>
          <a:prstGeom prst="homePlate">
            <a:avLst>
              <a:gd name="adj" fmla="val 69086"/>
            </a:avLst>
          </a:prstGeom>
          <a:solidFill>
            <a:schemeClr val="bg1"/>
          </a:solidFill>
          <a:ln w="9525">
            <a:solidFill>
              <a:schemeClr val="tx1"/>
            </a:solidFill>
            <a:miter lim="800000"/>
            <a:headEnd/>
            <a:tailEnd/>
          </a:ln>
        </p:spPr>
        <p:txBody>
          <a:bodyPr wrap="none" anchor="ctr"/>
          <a:lstStyle/>
          <a:p>
            <a:endParaRPr lang="ja-JP" altLang="en-US" sz="1800"/>
          </a:p>
        </p:txBody>
      </p:sp>
      <p:sp>
        <p:nvSpPr>
          <p:cNvPr id="17432" name="Rectangle 22"/>
          <p:cNvSpPr>
            <a:spLocks noChangeArrowheads="1"/>
          </p:cNvSpPr>
          <p:nvPr/>
        </p:nvSpPr>
        <p:spPr bwMode="auto">
          <a:xfrm>
            <a:off x="5026025" y="1654175"/>
            <a:ext cx="3756025" cy="396875"/>
          </a:xfrm>
          <a:prstGeom prst="rect">
            <a:avLst/>
          </a:prstGeom>
          <a:noFill/>
          <a:ln w="9525">
            <a:noFill/>
            <a:miter lim="800000"/>
            <a:headEnd/>
            <a:tailEnd/>
          </a:ln>
        </p:spPr>
        <p:txBody>
          <a:bodyPr anchor="ctr">
            <a:spAutoFit/>
          </a:bodyPr>
          <a:lstStyle/>
          <a:p>
            <a:r>
              <a:rPr lang="en-US" altLang="ja-JP" dirty="0"/>
              <a:t>Correspondence to other rules based on arrangement of opinions</a:t>
            </a:r>
            <a:r>
              <a:rPr lang="en-US" altLang="ja-JP" dirty="0" smtClean="0"/>
              <a:t>.</a:t>
            </a:r>
            <a:endParaRPr lang="en-US" altLang="ja-JP" dirty="0"/>
          </a:p>
        </p:txBody>
      </p:sp>
      <p:sp>
        <p:nvSpPr>
          <p:cNvPr id="17433" name="AutoShape 26"/>
          <p:cNvSpPr>
            <a:spLocks noChangeArrowheads="1"/>
          </p:cNvSpPr>
          <p:nvPr/>
        </p:nvSpPr>
        <p:spPr bwMode="auto">
          <a:xfrm>
            <a:off x="6191250" y="1990725"/>
            <a:ext cx="1552575" cy="133350"/>
          </a:xfrm>
          <a:prstGeom prst="roundRect">
            <a:avLst>
              <a:gd name="adj" fmla="val 16667"/>
            </a:avLst>
          </a:prstGeom>
          <a:solidFill>
            <a:srgbClr val="FFFF00"/>
          </a:solidFill>
          <a:ln w="9525">
            <a:solidFill>
              <a:schemeClr val="tx1"/>
            </a:solidFill>
            <a:round/>
            <a:headEnd/>
            <a:tailEnd/>
          </a:ln>
        </p:spPr>
        <p:txBody>
          <a:bodyPr wrap="none" anchor="ctr"/>
          <a:lstStyle/>
          <a:p>
            <a:r>
              <a:rPr lang="en-US" altLang="ja-JP" sz="900" dirty="0"/>
              <a:t>All ministries and agencies</a:t>
            </a:r>
            <a:endParaRPr lang="ja-JP" altLang="en-US" sz="900" dirty="0"/>
          </a:p>
        </p:txBody>
      </p:sp>
      <p:sp>
        <p:nvSpPr>
          <p:cNvPr id="17434" name="AutoShape 27"/>
          <p:cNvSpPr>
            <a:spLocks noChangeArrowheads="1"/>
          </p:cNvSpPr>
          <p:nvPr/>
        </p:nvSpPr>
        <p:spPr bwMode="auto">
          <a:xfrm>
            <a:off x="1876425" y="2076450"/>
            <a:ext cx="1590675" cy="127000"/>
          </a:xfrm>
          <a:prstGeom prst="roundRect">
            <a:avLst>
              <a:gd name="adj" fmla="val 16667"/>
            </a:avLst>
          </a:prstGeom>
          <a:solidFill>
            <a:srgbClr val="FFFF00"/>
          </a:solidFill>
          <a:ln w="9525">
            <a:solidFill>
              <a:schemeClr val="tx1"/>
            </a:solidFill>
            <a:round/>
            <a:headEnd/>
            <a:tailEnd/>
          </a:ln>
        </p:spPr>
        <p:txBody>
          <a:bodyPr wrap="none" anchor="ctr"/>
          <a:lstStyle/>
          <a:p>
            <a:r>
              <a:rPr lang="en-US" altLang="ja-JP" sz="900" dirty="0"/>
              <a:t>All ministries and agencies. </a:t>
            </a:r>
          </a:p>
        </p:txBody>
      </p:sp>
      <p:sp>
        <p:nvSpPr>
          <p:cNvPr id="17435" name="Text Box 28"/>
          <p:cNvSpPr txBox="1">
            <a:spLocks noChangeArrowheads="1"/>
          </p:cNvSpPr>
          <p:nvPr/>
        </p:nvSpPr>
        <p:spPr bwMode="auto">
          <a:xfrm>
            <a:off x="209550" y="2411413"/>
            <a:ext cx="1047750" cy="1158875"/>
          </a:xfrm>
          <a:prstGeom prst="rect">
            <a:avLst/>
          </a:prstGeom>
          <a:noFill/>
          <a:ln w="9525">
            <a:noFill/>
            <a:miter lim="800000"/>
            <a:headEnd/>
            <a:tailEnd/>
          </a:ln>
        </p:spPr>
        <p:txBody>
          <a:bodyPr>
            <a:spAutoFit/>
          </a:bodyPr>
          <a:lstStyle/>
          <a:p>
            <a:r>
              <a:rPr lang="en-US" altLang="ja-JP" dirty="0"/>
              <a:t>Expansion of public presentation in a data format with easy machine readability</a:t>
            </a:r>
          </a:p>
        </p:txBody>
      </p:sp>
      <p:sp>
        <p:nvSpPr>
          <p:cNvPr id="17436" name="AutoShape 31"/>
          <p:cNvSpPr>
            <a:spLocks noChangeArrowheads="1"/>
          </p:cNvSpPr>
          <p:nvPr/>
        </p:nvSpPr>
        <p:spPr bwMode="auto">
          <a:xfrm>
            <a:off x="238125" y="2295525"/>
            <a:ext cx="914400" cy="1295400"/>
          </a:xfrm>
          <a:prstGeom prst="roundRect">
            <a:avLst>
              <a:gd name="adj" fmla="val 16667"/>
            </a:avLst>
          </a:prstGeom>
          <a:noFill/>
          <a:ln w="9525">
            <a:solidFill>
              <a:schemeClr val="tx1"/>
            </a:solidFill>
            <a:round/>
            <a:headEnd/>
            <a:tailEnd/>
          </a:ln>
        </p:spPr>
        <p:txBody>
          <a:bodyPr wrap="none" anchor="ctr"/>
          <a:lstStyle/>
          <a:p>
            <a:endParaRPr lang="ja-JP" altLang="en-US" sz="1800"/>
          </a:p>
        </p:txBody>
      </p:sp>
      <p:sp>
        <p:nvSpPr>
          <p:cNvPr id="17437" name="Text Box 32"/>
          <p:cNvSpPr txBox="1">
            <a:spLocks noChangeArrowheads="1"/>
          </p:cNvSpPr>
          <p:nvPr/>
        </p:nvSpPr>
        <p:spPr bwMode="auto">
          <a:xfrm>
            <a:off x="95250" y="3649663"/>
            <a:ext cx="1195388" cy="549275"/>
          </a:xfrm>
          <a:prstGeom prst="rect">
            <a:avLst/>
          </a:prstGeom>
          <a:noFill/>
          <a:ln w="9525">
            <a:noFill/>
            <a:miter lim="800000"/>
            <a:headEnd/>
            <a:tailEnd/>
          </a:ln>
        </p:spPr>
        <p:txBody>
          <a:bodyPr>
            <a:spAutoFit/>
          </a:bodyPr>
          <a:lstStyle/>
          <a:p>
            <a:pPr algn="ctr"/>
            <a:r>
              <a:rPr lang="en-US" altLang="ja-JP"/>
              <a:t>Maintenance of data catalogue</a:t>
            </a:r>
          </a:p>
          <a:p>
            <a:pPr algn="ctr"/>
            <a:r>
              <a:rPr lang="en-US" altLang="ja-JP"/>
              <a:t>(portal site)</a:t>
            </a:r>
          </a:p>
        </p:txBody>
      </p:sp>
      <p:sp>
        <p:nvSpPr>
          <p:cNvPr id="17438" name="AutoShape 33"/>
          <p:cNvSpPr>
            <a:spLocks noChangeArrowheads="1"/>
          </p:cNvSpPr>
          <p:nvPr/>
        </p:nvSpPr>
        <p:spPr bwMode="auto">
          <a:xfrm>
            <a:off x="257175" y="3638550"/>
            <a:ext cx="876300" cy="533400"/>
          </a:xfrm>
          <a:prstGeom prst="roundRect">
            <a:avLst>
              <a:gd name="adj" fmla="val 16667"/>
            </a:avLst>
          </a:prstGeom>
          <a:noFill/>
          <a:ln w="9525">
            <a:solidFill>
              <a:schemeClr val="tx1"/>
            </a:solidFill>
            <a:round/>
            <a:headEnd/>
            <a:tailEnd/>
          </a:ln>
        </p:spPr>
        <p:txBody>
          <a:bodyPr wrap="none" anchor="ctr"/>
          <a:lstStyle/>
          <a:p>
            <a:endParaRPr lang="ja-JP" altLang="en-US" sz="1800"/>
          </a:p>
        </p:txBody>
      </p:sp>
      <p:sp>
        <p:nvSpPr>
          <p:cNvPr id="17439" name="Text Box 34"/>
          <p:cNvSpPr txBox="1">
            <a:spLocks noChangeArrowheads="1"/>
          </p:cNvSpPr>
          <p:nvPr/>
        </p:nvSpPr>
        <p:spPr bwMode="auto">
          <a:xfrm>
            <a:off x="231775" y="4506913"/>
            <a:ext cx="906463" cy="396875"/>
          </a:xfrm>
          <a:prstGeom prst="rect">
            <a:avLst/>
          </a:prstGeom>
          <a:noFill/>
          <a:ln w="9525">
            <a:noFill/>
            <a:miter lim="800000"/>
            <a:headEnd/>
            <a:tailEnd/>
          </a:ln>
        </p:spPr>
        <p:txBody>
          <a:bodyPr>
            <a:spAutoFit/>
          </a:bodyPr>
          <a:lstStyle/>
          <a:p>
            <a:pPr algn="ctr"/>
            <a:r>
              <a:rPr lang="en-US" altLang="ja-JP"/>
              <a:t>Expansion of open data</a:t>
            </a:r>
          </a:p>
        </p:txBody>
      </p:sp>
      <p:sp>
        <p:nvSpPr>
          <p:cNvPr id="17440" name="AutoShape 35"/>
          <p:cNvSpPr>
            <a:spLocks noChangeArrowheads="1"/>
          </p:cNvSpPr>
          <p:nvPr/>
        </p:nvSpPr>
        <p:spPr bwMode="auto">
          <a:xfrm>
            <a:off x="266700" y="4495800"/>
            <a:ext cx="838200" cy="485775"/>
          </a:xfrm>
          <a:prstGeom prst="roundRect">
            <a:avLst>
              <a:gd name="adj" fmla="val 16667"/>
            </a:avLst>
          </a:prstGeom>
          <a:noFill/>
          <a:ln w="9525">
            <a:solidFill>
              <a:schemeClr val="tx1"/>
            </a:solidFill>
            <a:round/>
            <a:headEnd/>
            <a:tailEnd/>
          </a:ln>
        </p:spPr>
        <p:txBody>
          <a:bodyPr wrap="none" anchor="ctr"/>
          <a:lstStyle/>
          <a:p>
            <a:endParaRPr lang="ja-JP" altLang="en-US" sz="1800"/>
          </a:p>
        </p:txBody>
      </p:sp>
      <p:sp>
        <p:nvSpPr>
          <p:cNvPr id="17441" name="Text Box 36"/>
          <p:cNvSpPr txBox="1">
            <a:spLocks noChangeArrowheads="1"/>
          </p:cNvSpPr>
          <p:nvPr/>
        </p:nvSpPr>
        <p:spPr bwMode="auto">
          <a:xfrm>
            <a:off x="241300" y="5640388"/>
            <a:ext cx="927100" cy="549275"/>
          </a:xfrm>
          <a:prstGeom prst="rect">
            <a:avLst/>
          </a:prstGeom>
          <a:noFill/>
          <a:ln w="9525">
            <a:noFill/>
            <a:miter lim="800000"/>
            <a:headEnd/>
            <a:tailEnd/>
          </a:ln>
        </p:spPr>
        <p:txBody>
          <a:bodyPr>
            <a:spAutoFit/>
          </a:bodyPr>
          <a:lstStyle/>
          <a:p>
            <a:pPr algn="ctr"/>
            <a:r>
              <a:rPr lang="en-US" altLang="ja-JP"/>
              <a:t>Promotion, Education, Evaluation</a:t>
            </a:r>
            <a:endParaRPr lang="ja-JP" altLang="en-US"/>
          </a:p>
        </p:txBody>
      </p:sp>
      <p:sp>
        <p:nvSpPr>
          <p:cNvPr id="17442" name="AutoShape 37"/>
          <p:cNvSpPr>
            <a:spLocks noChangeArrowheads="1"/>
          </p:cNvSpPr>
          <p:nvPr/>
        </p:nvSpPr>
        <p:spPr bwMode="auto">
          <a:xfrm>
            <a:off x="276225" y="5629275"/>
            <a:ext cx="828675" cy="581025"/>
          </a:xfrm>
          <a:prstGeom prst="roundRect">
            <a:avLst>
              <a:gd name="adj" fmla="val 16667"/>
            </a:avLst>
          </a:prstGeom>
          <a:noFill/>
          <a:ln w="9525">
            <a:solidFill>
              <a:schemeClr val="tx1"/>
            </a:solidFill>
            <a:round/>
            <a:headEnd/>
            <a:tailEnd/>
          </a:ln>
        </p:spPr>
        <p:txBody>
          <a:bodyPr wrap="none" anchor="ctr"/>
          <a:lstStyle/>
          <a:p>
            <a:endParaRPr lang="ja-JP" altLang="en-US" sz="1800"/>
          </a:p>
        </p:txBody>
      </p:sp>
      <p:sp>
        <p:nvSpPr>
          <p:cNvPr id="17445" name="Line 40"/>
          <p:cNvSpPr>
            <a:spLocks noChangeShapeType="1"/>
          </p:cNvSpPr>
          <p:nvPr/>
        </p:nvSpPr>
        <p:spPr bwMode="auto">
          <a:xfrm flipV="1">
            <a:off x="257175" y="2209800"/>
            <a:ext cx="8496300" cy="9525"/>
          </a:xfrm>
          <a:prstGeom prst="line">
            <a:avLst/>
          </a:prstGeom>
          <a:noFill/>
          <a:ln w="9525">
            <a:solidFill>
              <a:schemeClr val="tx1"/>
            </a:solidFill>
            <a:round/>
            <a:headEnd/>
            <a:tailEnd/>
          </a:ln>
        </p:spPr>
        <p:txBody>
          <a:bodyPr/>
          <a:lstStyle/>
          <a:p>
            <a:endParaRPr lang="ja-JP" altLang="en-US"/>
          </a:p>
        </p:txBody>
      </p:sp>
      <p:sp>
        <p:nvSpPr>
          <p:cNvPr id="17446" name="AutoShape 43"/>
          <p:cNvSpPr>
            <a:spLocks noChangeArrowheads="1"/>
          </p:cNvSpPr>
          <p:nvPr/>
        </p:nvSpPr>
        <p:spPr bwMode="auto">
          <a:xfrm>
            <a:off x="1314450" y="2257425"/>
            <a:ext cx="3990975" cy="838200"/>
          </a:xfrm>
          <a:prstGeom prst="homePlate">
            <a:avLst>
              <a:gd name="adj" fmla="val 31434"/>
            </a:avLst>
          </a:prstGeom>
          <a:solidFill>
            <a:schemeClr val="bg1"/>
          </a:solidFill>
          <a:ln w="9525">
            <a:solidFill>
              <a:schemeClr val="tx1"/>
            </a:solidFill>
            <a:miter lim="800000"/>
            <a:headEnd/>
            <a:tailEnd/>
          </a:ln>
        </p:spPr>
        <p:txBody>
          <a:bodyPr wrap="none" anchor="ctr"/>
          <a:lstStyle/>
          <a:p>
            <a:endParaRPr lang="ja-JP" altLang="en-US" sz="1800"/>
          </a:p>
        </p:txBody>
      </p:sp>
      <p:sp>
        <p:nvSpPr>
          <p:cNvPr id="17447" name="Text Box 42"/>
          <p:cNvSpPr txBox="1">
            <a:spLocks noChangeArrowheads="1"/>
          </p:cNvSpPr>
          <p:nvPr/>
        </p:nvSpPr>
        <p:spPr bwMode="auto">
          <a:xfrm>
            <a:off x="1270000" y="2249488"/>
            <a:ext cx="4022725" cy="854075"/>
          </a:xfrm>
          <a:prstGeom prst="rect">
            <a:avLst/>
          </a:prstGeom>
          <a:noFill/>
          <a:ln w="9525">
            <a:noFill/>
            <a:miter lim="800000"/>
            <a:headEnd/>
            <a:tailEnd/>
          </a:ln>
        </p:spPr>
        <p:txBody>
          <a:bodyPr>
            <a:spAutoFit/>
          </a:bodyPr>
          <a:lstStyle/>
          <a:p>
            <a:r>
              <a:rPr lang="en-US" altLang="ja-JP"/>
              <a:t>Tackle preferentially about the important field (white paper, disaster prevention information, geospatial information, information about movement of people, budget and account settlement and supply information). The URL list of the data concerned is also released. Maintenance of API is also considered.</a:t>
            </a:r>
            <a:endParaRPr lang="ja-JP" altLang="en-US"/>
          </a:p>
        </p:txBody>
      </p:sp>
      <p:sp>
        <p:nvSpPr>
          <p:cNvPr id="17448" name="AutoShape 44"/>
          <p:cNvSpPr>
            <a:spLocks noChangeArrowheads="1"/>
          </p:cNvSpPr>
          <p:nvPr/>
        </p:nvSpPr>
        <p:spPr bwMode="auto">
          <a:xfrm>
            <a:off x="1320800" y="3121025"/>
            <a:ext cx="1590675" cy="127000"/>
          </a:xfrm>
          <a:prstGeom prst="roundRect">
            <a:avLst>
              <a:gd name="adj" fmla="val 16667"/>
            </a:avLst>
          </a:prstGeom>
          <a:solidFill>
            <a:srgbClr val="FFFF00"/>
          </a:solidFill>
          <a:ln w="9525">
            <a:solidFill>
              <a:schemeClr val="tx1"/>
            </a:solidFill>
            <a:round/>
            <a:headEnd/>
            <a:tailEnd/>
          </a:ln>
        </p:spPr>
        <p:txBody>
          <a:bodyPr wrap="none" anchor="ctr"/>
          <a:lstStyle/>
          <a:p>
            <a:pPr algn="ctr"/>
            <a:r>
              <a:rPr lang="en-US" altLang="ja-JP" dirty="0"/>
              <a:t>All ministries and agencies</a:t>
            </a:r>
          </a:p>
        </p:txBody>
      </p:sp>
      <p:sp>
        <p:nvSpPr>
          <p:cNvPr id="17449" name="Text Box 37"/>
          <p:cNvSpPr txBox="1">
            <a:spLocks noChangeArrowheads="1"/>
          </p:cNvSpPr>
          <p:nvPr/>
        </p:nvSpPr>
        <p:spPr bwMode="auto">
          <a:xfrm>
            <a:off x="5356225" y="2259013"/>
            <a:ext cx="3530600" cy="549275"/>
          </a:xfrm>
          <a:prstGeom prst="rect">
            <a:avLst/>
          </a:prstGeom>
          <a:noFill/>
          <a:ln w="9525">
            <a:noFill/>
            <a:miter lim="800000"/>
            <a:headEnd/>
            <a:tailEnd/>
          </a:ln>
        </p:spPr>
        <p:txBody>
          <a:bodyPr>
            <a:spAutoFit/>
          </a:bodyPr>
          <a:lstStyle/>
          <a:p>
            <a:r>
              <a:rPr lang="en-US" altLang="ja-JP" dirty="0"/>
              <a:t>Release the information (real time measurement data) other than the text, numerical value (table) and geospatial information in the data format with machine readability.</a:t>
            </a:r>
            <a:endParaRPr lang="ja-JP" altLang="en-US" dirty="0"/>
          </a:p>
        </p:txBody>
      </p:sp>
      <p:sp>
        <p:nvSpPr>
          <p:cNvPr id="17451" name="Text Box 39"/>
          <p:cNvSpPr txBox="1">
            <a:spLocks noChangeArrowheads="1"/>
          </p:cNvSpPr>
          <p:nvPr/>
        </p:nvSpPr>
        <p:spPr bwMode="auto">
          <a:xfrm>
            <a:off x="5289550" y="2840038"/>
            <a:ext cx="3702050" cy="396875"/>
          </a:xfrm>
          <a:prstGeom prst="rect">
            <a:avLst/>
          </a:prstGeom>
          <a:noFill/>
          <a:ln w="9525">
            <a:noFill/>
            <a:miter lim="800000"/>
            <a:headEnd/>
            <a:tailEnd/>
          </a:ln>
        </p:spPr>
        <p:txBody>
          <a:bodyPr>
            <a:spAutoFit/>
          </a:bodyPr>
          <a:lstStyle/>
          <a:p>
            <a:r>
              <a:rPr lang="en-US" altLang="ja-JP"/>
              <a:t>Expand a release of information in more advanced data format sequentially from a possible part.</a:t>
            </a:r>
            <a:endParaRPr lang="ja-JP" altLang="en-US"/>
          </a:p>
        </p:txBody>
      </p:sp>
      <p:sp>
        <p:nvSpPr>
          <p:cNvPr id="17453" name="AutoShape 26"/>
          <p:cNvSpPr>
            <a:spLocks noChangeArrowheads="1"/>
          </p:cNvSpPr>
          <p:nvPr/>
        </p:nvSpPr>
        <p:spPr bwMode="auto">
          <a:xfrm>
            <a:off x="7083425" y="2740025"/>
            <a:ext cx="1552575" cy="133350"/>
          </a:xfrm>
          <a:prstGeom prst="roundRect">
            <a:avLst>
              <a:gd name="adj" fmla="val 16667"/>
            </a:avLst>
          </a:prstGeom>
          <a:solidFill>
            <a:srgbClr val="FFFF00"/>
          </a:solidFill>
          <a:ln w="9525">
            <a:solidFill>
              <a:schemeClr val="tx1"/>
            </a:solidFill>
            <a:round/>
            <a:headEnd/>
            <a:tailEnd/>
          </a:ln>
        </p:spPr>
        <p:txBody>
          <a:bodyPr wrap="none" anchor="ctr"/>
          <a:lstStyle/>
          <a:p>
            <a:r>
              <a:rPr lang="en-US" altLang="ja-JP" sz="900" dirty="0"/>
              <a:t>All ministries and </a:t>
            </a:r>
            <a:r>
              <a:rPr lang="en-US" altLang="ja-JP" sz="900" dirty="0" smtClean="0"/>
              <a:t>agencies</a:t>
            </a:r>
            <a:endParaRPr lang="ja-JP" altLang="en-US" sz="900" dirty="0"/>
          </a:p>
        </p:txBody>
      </p:sp>
      <p:sp>
        <p:nvSpPr>
          <p:cNvPr id="17454" name="AutoShape 26"/>
          <p:cNvSpPr>
            <a:spLocks noChangeArrowheads="1"/>
          </p:cNvSpPr>
          <p:nvPr/>
        </p:nvSpPr>
        <p:spPr bwMode="auto">
          <a:xfrm>
            <a:off x="7185025" y="3136900"/>
            <a:ext cx="1552575" cy="133350"/>
          </a:xfrm>
          <a:prstGeom prst="roundRect">
            <a:avLst>
              <a:gd name="adj" fmla="val 16667"/>
            </a:avLst>
          </a:prstGeom>
          <a:solidFill>
            <a:srgbClr val="FFFF00"/>
          </a:solidFill>
          <a:ln w="9525">
            <a:solidFill>
              <a:schemeClr val="tx1"/>
            </a:solidFill>
            <a:round/>
            <a:headEnd/>
            <a:tailEnd/>
          </a:ln>
        </p:spPr>
        <p:txBody>
          <a:bodyPr wrap="none" anchor="ctr"/>
          <a:lstStyle/>
          <a:p>
            <a:r>
              <a:rPr lang="en-US" altLang="ja-JP" sz="900" dirty="0"/>
              <a:t>All ministries and agencies</a:t>
            </a:r>
            <a:endParaRPr lang="ja-JP" altLang="en-US" sz="900" dirty="0"/>
          </a:p>
        </p:txBody>
      </p:sp>
      <p:sp>
        <p:nvSpPr>
          <p:cNvPr id="17455" name="Line 40"/>
          <p:cNvSpPr>
            <a:spLocks noChangeShapeType="1"/>
          </p:cNvSpPr>
          <p:nvPr/>
        </p:nvSpPr>
        <p:spPr bwMode="auto">
          <a:xfrm flipV="1">
            <a:off x="273050" y="3625850"/>
            <a:ext cx="8496300" cy="9525"/>
          </a:xfrm>
          <a:prstGeom prst="line">
            <a:avLst/>
          </a:prstGeom>
          <a:noFill/>
          <a:ln w="9525">
            <a:solidFill>
              <a:schemeClr val="tx1"/>
            </a:solidFill>
            <a:round/>
            <a:headEnd/>
            <a:tailEnd/>
          </a:ln>
        </p:spPr>
        <p:txBody>
          <a:bodyPr/>
          <a:lstStyle/>
          <a:p>
            <a:endParaRPr lang="ja-JP" altLang="en-US"/>
          </a:p>
        </p:txBody>
      </p:sp>
      <p:sp>
        <p:nvSpPr>
          <p:cNvPr id="17456" name="Text Box 46"/>
          <p:cNvSpPr txBox="1">
            <a:spLocks noChangeArrowheads="1"/>
          </p:cNvSpPr>
          <p:nvPr/>
        </p:nvSpPr>
        <p:spPr bwMode="auto">
          <a:xfrm>
            <a:off x="1212850" y="3325813"/>
            <a:ext cx="6307138" cy="244475"/>
          </a:xfrm>
          <a:prstGeom prst="rect">
            <a:avLst/>
          </a:prstGeom>
          <a:noFill/>
          <a:ln w="9525">
            <a:noFill/>
            <a:miter lim="800000"/>
            <a:headEnd/>
            <a:tailEnd/>
          </a:ln>
        </p:spPr>
        <p:txBody>
          <a:bodyPr>
            <a:spAutoFit/>
          </a:bodyPr>
          <a:lstStyle/>
          <a:p>
            <a:r>
              <a:rPr lang="en-US" altLang="ja-JP" dirty="0"/>
              <a:t>Promotion of code openness and utilization promotion of arrangement of code correspondence relation.</a:t>
            </a:r>
            <a:endParaRPr lang="ja-JP" altLang="en-US" dirty="0"/>
          </a:p>
        </p:txBody>
      </p:sp>
      <p:sp>
        <p:nvSpPr>
          <p:cNvPr id="17458" name="Text Box 49"/>
          <p:cNvSpPr txBox="1">
            <a:spLocks noChangeArrowheads="1"/>
          </p:cNvSpPr>
          <p:nvPr/>
        </p:nvSpPr>
        <p:spPr bwMode="auto">
          <a:xfrm>
            <a:off x="1212850" y="3630613"/>
            <a:ext cx="6018213" cy="244475"/>
          </a:xfrm>
          <a:prstGeom prst="rect">
            <a:avLst/>
          </a:prstGeom>
          <a:noFill/>
          <a:ln w="9525">
            <a:noFill/>
            <a:miter lim="800000"/>
            <a:headEnd/>
            <a:tailEnd/>
          </a:ln>
        </p:spPr>
        <p:txBody>
          <a:bodyPr wrap="none">
            <a:spAutoFit/>
          </a:bodyPr>
          <a:lstStyle/>
          <a:p>
            <a:r>
              <a:rPr lang="en-US" altLang="ja-JP"/>
              <a:t>Examination and verification of the functions etc. required for the data catalog by demonstration projects.</a:t>
            </a:r>
            <a:endParaRPr lang="ja-JP" altLang="en-US"/>
          </a:p>
        </p:txBody>
      </p:sp>
      <p:sp>
        <p:nvSpPr>
          <p:cNvPr id="17460" name="Text Box 54"/>
          <p:cNvSpPr txBox="1">
            <a:spLocks noChangeArrowheads="1"/>
          </p:cNvSpPr>
          <p:nvPr/>
        </p:nvSpPr>
        <p:spPr bwMode="auto">
          <a:xfrm>
            <a:off x="5337175" y="3821113"/>
            <a:ext cx="3484563" cy="244475"/>
          </a:xfrm>
          <a:prstGeom prst="rect">
            <a:avLst/>
          </a:prstGeom>
          <a:noFill/>
          <a:ln w="9525" algn="ctr">
            <a:noFill/>
            <a:miter lim="800000"/>
            <a:headEnd/>
            <a:tailEnd/>
          </a:ln>
        </p:spPr>
        <p:txBody>
          <a:bodyPr wrap="none">
            <a:spAutoFit/>
          </a:bodyPr>
          <a:lstStyle/>
          <a:p>
            <a:r>
              <a:rPr lang="en-US" altLang="ja-JP"/>
              <a:t>Maintenance and operation of the data catalog (portal site) </a:t>
            </a:r>
            <a:endParaRPr lang="ja-JP" altLang="en-US"/>
          </a:p>
        </p:txBody>
      </p:sp>
      <p:sp>
        <p:nvSpPr>
          <p:cNvPr id="17464" name="Line 40"/>
          <p:cNvSpPr>
            <a:spLocks noChangeShapeType="1"/>
          </p:cNvSpPr>
          <p:nvPr/>
        </p:nvSpPr>
        <p:spPr bwMode="auto">
          <a:xfrm flipV="1">
            <a:off x="279400" y="4165600"/>
            <a:ext cx="8496300" cy="9525"/>
          </a:xfrm>
          <a:prstGeom prst="line">
            <a:avLst/>
          </a:prstGeom>
          <a:noFill/>
          <a:ln w="9525">
            <a:solidFill>
              <a:schemeClr val="tx1"/>
            </a:solidFill>
            <a:round/>
            <a:headEnd/>
            <a:tailEnd/>
          </a:ln>
        </p:spPr>
        <p:txBody>
          <a:bodyPr/>
          <a:lstStyle/>
          <a:p>
            <a:endParaRPr lang="ja-JP" altLang="en-US"/>
          </a:p>
        </p:txBody>
      </p:sp>
      <p:sp>
        <p:nvSpPr>
          <p:cNvPr id="17466" name="AutoShape 62"/>
          <p:cNvSpPr>
            <a:spLocks noChangeArrowheads="1"/>
          </p:cNvSpPr>
          <p:nvPr/>
        </p:nvSpPr>
        <p:spPr bwMode="auto">
          <a:xfrm>
            <a:off x="1812925" y="4456152"/>
            <a:ext cx="1127125" cy="374571"/>
          </a:xfrm>
          <a:prstGeom prst="flowChartAlternateProcess">
            <a:avLst/>
          </a:prstGeom>
          <a:solidFill>
            <a:srgbClr val="FFFF00"/>
          </a:solidFill>
          <a:ln w="9525" algn="ctr">
            <a:solidFill>
              <a:schemeClr val="tx1"/>
            </a:solidFill>
            <a:miter lim="800000"/>
            <a:headEnd/>
            <a:tailEnd/>
          </a:ln>
        </p:spPr>
        <p:txBody>
          <a:bodyPr anchor="ctr">
            <a:spAutoFit/>
          </a:bodyPr>
          <a:lstStyle/>
          <a:p>
            <a:r>
              <a:rPr lang="en-US" altLang="ja-JP" sz="800" dirty="0"/>
              <a:t>Related ministries and agencies</a:t>
            </a:r>
          </a:p>
        </p:txBody>
      </p:sp>
      <p:sp>
        <p:nvSpPr>
          <p:cNvPr id="17469" name="AutoShape 60"/>
          <p:cNvSpPr>
            <a:spLocks noChangeArrowheads="1"/>
          </p:cNvSpPr>
          <p:nvPr/>
        </p:nvSpPr>
        <p:spPr bwMode="auto">
          <a:xfrm>
            <a:off x="2171700" y="4183063"/>
            <a:ext cx="4851400" cy="254000"/>
          </a:xfrm>
          <a:prstGeom prst="homePlate">
            <a:avLst>
              <a:gd name="adj" fmla="val 45451"/>
            </a:avLst>
          </a:prstGeom>
          <a:solidFill>
            <a:schemeClr val="bg1"/>
          </a:solidFill>
          <a:ln w="9525" algn="ctr">
            <a:solidFill>
              <a:schemeClr val="tx1"/>
            </a:solidFill>
            <a:miter lim="800000"/>
            <a:headEnd/>
            <a:tailEnd/>
          </a:ln>
        </p:spPr>
        <p:txBody>
          <a:bodyPr anchor="ctr">
            <a:spAutoFit/>
          </a:bodyPr>
          <a:lstStyle/>
          <a:p>
            <a:endParaRPr lang="ja-JP" altLang="en-US"/>
          </a:p>
        </p:txBody>
      </p:sp>
      <p:sp>
        <p:nvSpPr>
          <p:cNvPr id="17470" name="Text Box 59"/>
          <p:cNvSpPr txBox="1">
            <a:spLocks noChangeArrowheads="1"/>
          </p:cNvSpPr>
          <p:nvPr/>
        </p:nvSpPr>
        <p:spPr bwMode="auto">
          <a:xfrm>
            <a:off x="2193925" y="4116388"/>
            <a:ext cx="4849813" cy="396875"/>
          </a:xfrm>
          <a:prstGeom prst="rect">
            <a:avLst/>
          </a:prstGeom>
          <a:noFill/>
          <a:ln w="9525" algn="ctr">
            <a:noFill/>
            <a:miter lim="800000"/>
            <a:headEnd/>
            <a:tailEnd/>
          </a:ln>
        </p:spPr>
        <p:txBody>
          <a:bodyPr>
            <a:spAutoFit/>
          </a:bodyPr>
          <a:lstStyle/>
          <a:p>
            <a:r>
              <a:rPr lang="en-US" altLang="ja-JP"/>
              <a:t>Expansion of the data to be opened in the important field based on discussion of the working level meeting.</a:t>
            </a:r>
            <a:endParaRPr lang="ja-JP" altLang="en-US"/>
          </a:p>
        </p:txBody>
      </p:sp>
      <p:sp>
        <p:nvSpPr>
          <p:cNvPr id="17471" name="AutoShape 44"/>
          <p:cNvSpPr>
            <a:spLocks noChangeArrowheads="1"/>
          </p:cNvSpPr>
          <p:nvPr/>
        </p:nvSpPr>
        <p:spPr bwMode="auto">
          <a:xfrm>
            <a:off x="5870575" y="4803775"/>
            <a:ext cx="1590675" cy="127000"/>
          </a:xfrm>
          <a:prstGeom prst="roundRect">
            <a:avLst>
              <a:gd name="adj" fmla="val 16667"/>
            </a:avLst>
          </a:prstGeom>
          <a:noFill/>
          <a:ln w="9525">
            <a:solidFill>
              <a:schemeClr val="tx1"/>
            </a:solidFill>
            <a:round/>
            <a:headEnd/>
            <a:tailEnd/>
          </a:ln>
        </p:spPr>
        <p:txBody>
          <a:bodyPr wrap="none" anchor="ctr"/>
          <a:lstStyle/>
          <a:p>
            <a:pPr algn="ctr"/>
            <a:r>
              <a:rPr lang="en-US" altLang="ja-JP"/>
              <a:t>All ministries and agencies</a:t>
            </a:r>
          </a:p>
        </p:txBody>
      </p:sp>
      <p:sp>
        <p:nvSpPr>
          <p:cNvPr id="17476" name="AutoShape 68"/>
          <p:cNvSpPr>
            <a:spLocks noChangeArrowheads="1"/>
          </p:cNvSpPr>
          <p:nvPr/>
        </p:nvSpPr>
        <p:spPr bwMode="auto">
          <a:xfrm>
            <a:off x="1562100" y="5019675"/>
            <a:ext cx="7086600" cy="171450"/>
          </a:xfrm>
          <a:prstGeom prst="homePlate">
            <a:avLst>
              <a:gd name="adj" fmla="val 55494"/>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17477" name="Line 40"/>
          <p:cNvSpPr>
            <a:spLocks noChangeShapeType="1"/>
          </p:cNvSpPr>
          <p:nvPr/>
        </p:nvSpPr>
        <p:spPr bwMode="auto">
          <a:xfrm flipV="1">
            <a:off x="257175" y="5200650"/>
            <a:ext cx="8496300" cy="9525"/>
          </a:xfrm>
          <a:prstGeom prst="line">
            <a:avLst/>
          </a:prstGeom>
          <a:noFill/>
          <a:ln w="9525">
            <a:solidFill>
              <a:schemeClr val="tx1"/>
            </a:solidFill>
            <a:round/>
            <a:headEnd/>
            <a:tailEnd/>
          </a:ln>
        </p:spPr>
        <p:txBody>
          <a:bodyPr/>
          <a:lstStyle/>
          <a:p>
            <a:endParaRPr lang="ja-JP" altLang="en-US"/>
          </a:p>
        </p:txBody>
      </p:sp>
      <p:sp>
        <p:nvSpPr>
          <p:cNvPr id="17480" name="AutoShape 72"/>
          <p:cNvSpPr>
            <a:spLocks noChangeArrowheads="1"/>
          </p:cNvSpPr>
          <p:nvPr/>
        </p:nvSpPr>
        <p:spPr bwMode="auto">
          <a:xfrm>
            <a:off x="1285875" y="5276850"/>
            <a:ext cx="4619625" cy="180975"/>
          </a:xfrm>
          <a:prstGeom prst="homePlate">
            <a:avLst>
              <a:gd name="adj" fmla="val 64052"/>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17483" name="AutoShape 75"/>
          <p:cNvSpPr>
            <a:spLocks noChangeArrowheads="1"/>
          </p:cNvSpPr>
          <p:nvPr/>
        </p:nvSpPr>
        <p:spPr bwMode="auto">
          <a:xfrm>
            <a:off x="5000626" y="5438775"/>
            <a:ext cx="1924050" cy="1428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sz="800" dirty="0"/>
              <a:t>CAS, related ministries and agencies</a:t>
            </a:r>
          </a:p>
        </p:txBody>
      </p:sp>
      <p:sp>
        <p:nvSpPr>
          <p:cNvPr id="17484" name="Text Box 76"/>
          <p:cNvSpPr txBox="1">
            <a:spLocks noChangeArrowheads="1"/>
          </p:cNvSpPr>
          <p:nvPr/>
        </p:nvSpPr>
        <p:spPr bwMode="auto">
          <a:xfrm>
            <a:off x="1222375" y="5535613"/>
            <a:ext cx="6899275" cy="244475"/>
          </a:xfrm>
          <a:prstGeom prst="rect">
            <a:avLst/>
          </a:prstGeom>
          <a:noFill/>
          <a:ln w="9525">
            <a:noFill/>
            <a:miter lim="800000"/>
            <a:headEnd/>
            <a:tailEnd/>
          </a:ln>
          <a:effectLst/>
        </p:spPr>
        <p:txBody>
          <a:bodyPr wrap="none">
            <a:spAutoFit/>
          </a:bodyPr>
          <a:lstStyle/>
          <a:p>
            <a:r>
              <a:rPr lang="en-US" altLang="ja-JP"/>
              <a:t>Support for organizing and participating of promotion event to find and arouse needs and also to create new service, etc.</a:t>
            </a:r>
            <a:endParaRPr lang="ja-JP" altLang="en-US"/>
          </a:p>
        </p:txBody>
      </p:sp>
      <p:sp>
        <p:nvSpPr>
          <p:cNvPr id="17485" name="AutoShape 77"/>
          <p:cNvSpPr>
            <a:spLocks noChangeArrowheads="1"/>
          </p:cNvSpPr>
          <p:nvPr/>
        </p:nvSpPr>
        <p:spPr bwMode="auto">
          <a:xfrm>
            <a:off x="1276350" y="5581650"/>
            <a:ext cx="7410450" cy="152400"/>
          </a:xfrm>
          <a:prstGeom prst="homePlate">
            <a:avLst>
              <a:gd name="adj" fmla="val 53127"/>
            </a:avLst>
          </a:prstGeom>
          <a:noFill/>
          <a:ln w="9525">
            <a:solidFill>
              <a:schemeClr val="tx1"/>
            </a:solidFill>
            <a:miter lim="800000"/>
            <a:headEnd/>
            <a:tailEnd/>
          </a:ln>
          <a:effectLst/>
        </p:spPr>
        <p:txBody>
          <a:bodyPr wrap="none" anchor="ctr"/>
          <a:lstStyle/>
          <a:p>
            <a:endParaRPr lang="ja-JP" altLang="en-US"/>
          </a:p>
        </p:txBody>
      </p:sp>
      <p:sp>
        <p:nvSpPr>
          <p:cNvPr id="17489" name="AutoShape 81"/>
          <p:cNvSpPr>
            <a:spLocks noChangeArrowheads="1"/>
          </p:cNvSpPr>
          <p:nvPr/>
        </p:nvSpPr>
        <p:spPr bwMode="auto">
          <a:xfrm>
            <a:off x="5400675" y="3867150"/>
            <a:ext cx="3486150" cy="161925"/>
          </a:xfrm>
          <a:prstGeom prst="homePlate">
            <a:avLst>
              <a:gd name="adj" fmla="val 97082"/>
            </a:avLst>
          </a:prstGeom>
          <a:noFill/>
          <a:ln w="9525">
            <a:solidFill>
              <a:schemeClr val="tx1"/>
            </a:solidFill>
            <a:miter lim="800000"/>
            <a:headEnd/>
            <a:tailEnd/>
          </a:ln>
          <a:effectLst/>
        </p:spPr>
        <p:txBody>
          <a:bodyPr wrap="none" anchor="ctr"/>
          <a:lstStyle/>
          <a:p>
            <a:endParaRPr lang="ja-JP" altLang="en-US"/>
          </a:p>
        </p:txBody>
      </p:sp>
      <p:sp>
        <p:nvSpPr>
          <p:cNvPr id="17491" name="AutoShape 83"/>
          <p:cNvSpPr>
            <a:spLocks noChangeArrowheads="1"/>
          </p:cNvSpPr>
          <p:nvPr/>
        </p:nvSpPr>
        <p:spPr bwMode="auto">
          <a:xfrm>
            <a:off x="7048500" y="4038600"/>
            <a:ext cx="1838325" cy="1428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dirty="0"/>
              <a:t>CAS, All ministries and agencies</a:t>
            </a:r>
          </a:p>
        </p:txBody>
      </p:sp>
      <p:sp>
        <p:nvSpPr>
          <p:cNvPr id="17492" name="Text Box 84"/>
          <p:cNvSpPr txBox="1">
            <a:spLocks noChangeArrowheads="1"/>
          </p:cNvSpPr>
          <p:nvPr/>
        </p:nvSpPr>
        <p:spPr bwMode="auto">
          <a:xfrm>
            <a:off x="2098675" y="5707063"/>
            <a:ext cx="4845050" cy="244475"/>
          </a:xfrm>
          <a:prstGeom prst="rect">
            <a:avLst/>
          </a:prstGeom>
          <a:noFill/>
          <a:ln w="9525">
            <a:noFill/>
            <a:miter lim="800000"/>
            <a:headEnd/>
            <a:tailEnd/>
          </a:ln>
          <a:effectLst/>
        </p:spPr>
        <p:txBody>
          <a:bodyPr wrap="none">
            <a:spAutoFit/>
          </a:bodyPr>
          <a:lstStyle/>
          <a:p>
            <a:r>
              <a:rPr lang="en-US" altLang="ja-JP"/>
              <a:t>Construction of structure to reflect the approach understanding needs and opinions.</a:t>
            </a:r>
            <a:endParaRPr lang="ja-JP" altLang="en-US"/>
          </a:p>
        </p:txBody>
      </p:sp>
      <p:sp>
        <p:nvSpPr>
          <p:cNvPr id="17493" name="AutoShape 85"/>
          <p:cNvSpPr>
            <a:spLocks noChangeArrowheads="1"/>
          </p:cNvSpPr>
          <p:nvPr/>
        </p:nvSpPr>
        <p:spPr bwMode="auto">
          <a:xfrm>
            <a:off x="2171700" y="5743575"/>
            <a:ext cx="4791075" cy="171450"/>
          </a:xfrm>
          <a:prstGeom prst="homePlate">
            <a:avLst>
              <a:gd name="adj" fmla="val 75942"/>
            </a:avLst>
          </a:prstGeom>
          <a:noFill/>
          <a:ln w="9525">
            <a:solidFill>
              <a:schemeClr val="tx1"/>
            </a:solidFill>
            <a:miter lim="800000"/>
            <a:headEnd/>
            <a:tailEnd/>
          </a:ln>
          <a:effectLst/>
        </p:spPr>
        <p:txBody>
          <a:bodyPr wrap="none" anchor="ctr"/>
          <a:lstStyle/>
          <a:p>
            <a:endParaRPr lang="ja-JP" altLang="en-US"/>
          </a:p>
        </p:txBody>
      </p:sp>
      <p:sp>
        <p:nvSpPr>
          <p:cNvPr id="17494" name="AutoShape 86"/>
          <p:cNvSpPr>
            <a:spLocks noChangeArrowheads="1"/>
          </p:cNvSpPr>
          <p:nvPr/>
        </p:nvSpPr>
        <p:spPr bwMode="auto">
          <a:xfrm>
            <a:off x="5121275" y="5883275"/>
            <a:ext cx="1838325" cy="1428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sz="800" dirty="0"/>
              <a:t>CAS, All ministries and agencies</a:t>
            </a:r>
          </a:p>
        </p:txBody>
      </p:sp>
      <p:sp>
        <p:nvSpPr>
          <p:cNvPr id="17496" name="Text Box 88"/>
          <p:cNvSpPr txBox="1">
            <a:spLocks noChangeArrowheads="1"/>
          </p:cNvSpPr>
          <p:nvPr/>
        </p:nvSpPr>
        <p:spPr bwMode="auto">
          <a:xfrm>
            <a:off x="3184525" y="5983288"/>
            <a:ext cx="5959475" cy="396875"/>
          </a:xfrm>
          <a:prstGeom prst="rect">
            <a:avLst/>
          </a:prstGeom>
          <a:noFill/>
          <a:ln w="9525">
            <a:noFill/>
            <a:miter lim="800000"/>
            <a:headEnd/>
            <a:tailEnd/>
          </a:ln>
          <a:effectLst/>
        </p:spPr>
        <p:txBody>
          <a:bodyPr>
            <a:spAutoFit/>
          </a:bodyPr>
          <a:lstStyle/>
          <a:p>
            <a:r>
              <a:rPr lang="en-US" altLang="ja-JP" dirty="0"/>
              <a:t>Research and evaluation of cost and effect of approach based on a discussion of the working level meeting.</a:t>
            </a:r>
            <a:endParaRPr lang="ja-JP" altLang="en-US" dirty="0"/>
          </a:p>
        </p:txBody>
      </p:sp>
      <p:sp>
        <p:nvSpPr>
          <p:cNvPr id="17498" name="AutoShape 90"/>
          <p:cNvSpPr>
            <a:spLocks noChangeArrowheads="1"/>
          </p:cNvSpPr>
          <p:nvPr/>
        </p:nvSpPr>
        <p:spPr bwMode="auto">
          <a:xfrm>
            <a:off x="3806825" y="6197600"/>
            <a:ext cx="1838325" cy="1428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sz="800" dirty="0"/>
              <a:t>CAS, All ministries and agencies</a:t>
            </a:r>
            <a:endParaRPr lang="ja-JP" altLang="en-US" sz="800" dirty="0"/>
          </a:p>
        </p:txBody>
      </p:sp>
      <p:sp>
        <p:nvSpPr>
          <p:cNvPr id="17499" name="AutoShape 91"/>
          <p:cNvSpPr>
            <a:spLocks noChangeArrowheads="1"/>
          </p:cNvSpPr>
          <p:nvPr/>
        </p:nvSpPr>
        <p:spPr bwMode="auto">
          <a:xfrm>
            <a:off x="3257550" y="6048375"/>
            <a:ext cx="5886450" cy="304800"/>
          </a:xfrm>
          <a:prstGeom prst="homePlate">
            <a:avLst>
              <a:gd name="adj" fmla="val 92181"/>
            </a:avLst>
          </a:prstGeom>
          <a:noFill/>
          <a:ln w="9525">
            <a:solidFill>
              <a:schemeClr val="tx1"/>
            </a:solidFill>
            <a:miter lim="800000"/>
            <a:headEnd/>
            <a:tailEnd/>
          </a:ln>
          <a:effectLst/>
        </p:spPr>
        <p:txBody>
          <a:bodyPr wrap="none" anchor="ctr"/>
          <a:lstStyle/>
          <a:p>
            <a:endParaRPr lang="ja-JP" altLang="en-US"/>
          </a:p>
        </p:txBody>
      </p:sp>
      <p:sp>
        <p:nvSpPr>
          <p:cNvPr id="17500" name="Rectangle 92"/>
          <p:cNvSpPr>
            <a:spLocks noChangeArrowheads="1"/>
          </p:cNvSpPr>
          <p:nvPr/>
        </p:nvSpPr>
        <p:spPr bwMode="auto">
          <a:xfrm>
            <a:off x="2147888" y="6326188"/>
            <a:ext cx="3306762" cy="396875"/>
          </a:xfrm>
          <a:prstGeom prst="rect">
            <a:avLst/>
          </a:prstGeom>
          <a:noFill/>
          <a:ln w="9525">
            <a:noFill/>
            <a:miter lim="800000"/>
            <a:headEnd/>
            <a:tailEnd/>
          </a:ln>
          <a:effectLst/>
        </p:spPr>
        <p:txBody>
          <a:bodyPr anchor="ctr">
            <a:spAutoFit/>
          </a:bodyPr>
          <a:lstStyle/>
          <a:p>
            <a:r>
              <a:rPr lang="en-US" altLang="ja-JP"/>
              <a:t>Research and presentation of open data approach of the local public entity.</a:t>
            </a:r>
          </a:p>
        </p:txBody>
      </p:sp>
      <p:sp>
        <p:nvSpPr>
          <p:cNvPr id="17501" name="AutoShape 93"/>
          <p:cNvSpPr>
            <a:spLocks noChangeArrowheads="1"/>
          </p:cNvSpPr>
          <p:nvPr/>
        </p:nvSpPr>
        <p:spPr bwMode="auto">
          <a:xfrm>
            <a:off x="2124075" y="6353175"/>
            <a:ext cx="3190875" cy="342900"/>
          </a:xfrm>
          <a:prstGeom prst="homePlate">
            <a:avLst>
              <a:gd name="adj" fmla="val 60185"/>
            </a:avLst>
          </a:prstGeom>
          <a:noFill/>
          <a:ln w="9525">
            <a:solidFill>
              <a:schemeClr val="tx1"/>
            </a:solidFill>
            <a:miter lim="800000"/>
            <a:headEnd/>
            <a:tailEnd/>
          </a:ln>
          <a:effectLst/>
        </p:spPr>
        <p:txBody>
          <a:bodyPr wrap="none" anchor="ctr"/>
          <a:lstStyle/>
          <a:p>
            <a:endParaRPr lang="ja-JP" altLang="en-US"/>
          </a:p>
        </p:txBody>
      </p:sp>
      <p:sp>
        <p:nvSpPr>
          <p:cNvPr id="17503" name="AutoShape 95"/>
          <p:cNvSpPr>
            <a:spLocks noChangeArrowheads="1"/>
          </p:cNvSpPr>
          <p:nvPr/>
        </p:nvSpPr>
        <p:spPr bwMode="auto">
          <a:xfrm>
            <a:off x="3505200" y="6534150"/>
            <a:ext cx="1933575" cy="190500"/>
          </a:xfrm>
          <a:prstGeom prst="flowChartAlternateProcess">
            <a:avLst/>
          </a:prstGeom>
          <a:solidFill>
            <a:srgbClr val="FFFF00"/>
          </a:solidFill>
          <a:ln w="9525">
            <a:solidFill>
              <a:schemeClr val="tx1"/>
            </a:solidFill>
            <a:miter lim="800000"/>
            <a:headEnd/>
            <a:tailEnd/>
          </a:ln>
          <a:effectLst/>
        </p:spPr>
        <p:txBody>
          <a:bodyPr wrap="none" anchor="ctr"/>
          <a:lstStyle/>
          <a:p>
            <a:r>
              <a:rPr lang="en-US" altLang="ja-JP" sz="800" dirty="0"/>
              <a:t>CAS, related ministries and agencies</a:t>
            </a:r>
          </a:p>
        </p:txBody>
      </p:sp>
      <p:sp>
        <p:nvSpPr>
          <p:cNvPr id="17504" name="Text Box 96"/>
          <p:cNvSpPr txBox="1">
            <a:spLocks noChangeArrowheads="1"/>
          </p:cNvSpPr>
          <p:nvPr/>
        </p:nvSpPr>
        <p:spPr bwMode="auto">
          <a:xfrm>
            <a:off x="5575300" y="6316663"/>
            <a:ext cx="3198813" cy="549275"/>
          </a:xfrm>
          <a:prstGeom prst="rect">
            <a:avLst/>
          </a:prstGeom>
          <a:noFill/>
          <a:ln w="9525">
            <a:noFill/>
            <a:miter lim="800000"/>
            <a:headEnd/>
            <a:tailEnd/>
          </a:ln>
          <a:effectLst/>
        </p:spPr>
        <p:txBody>
          <a:bodyPr>
            <a:spAutoFit/>
          </a:bodyPr>
          <a:lstStyle/>
          <a:p>
            <a:r>
              <a:rPr lang="en-US" altLang="ja-JP"/>
              <a:t>Open and promote to the incorporated administrative agencies and local public bodies (including creation and promotion of effective cases)</a:t>
            </a:r>
            <a:endParaRPr lang="ja-JP" altLang="en-US"/>
          </a:p>
        </p:txBody>
      </p:sp>
      <p:sp>
        <p:nvSpPr>
          <p:cNvPr id="17478" name="AutoShape 70"/>
          <p:cNvSpPr>
            <a:spLocks noChangeArrowheads="1"/>
          </p:cNvSpPr>
          <p:nvPr/>
        </p:nvSpPr>
        <p:spPr bwMode="auto">
          <a:xfrm>
            <a:off x="3495675" y="4467225"/>
            <a:ext cx="5343525" cy="514350"/>
          </a:xfrm>
          <a:prstGeom prst="homePlate">
            <a:avLst>
              <a:gd name="adj" fmla="val 39199"/>
            </a:avLst>
          </a:prstGeom>
          <a:solidFill>
            <a:schemeClr val="bg1"/>
          </a:solidFill>
          <a:ln w="9525">
            <a:solidFill>
              <a:schemeClr val="tx1"/>
            </a:solidFill>
            <a:miter lim="800000"/>
            <a:headEnd/>
            <a:tailEnd/>
          </a:ln>
          <a:effectLst/>
        </p:spPr>
        <p:txBody>
          <a:bodyPr wrap="none" anchor="ctr"/>
          <a:lstStyle/>
          <a:p>
            <a:endParaRPr lang="ja-JP" altLang="en-US"/>
          </a:p>
        </p:txBody>
      </p:sp>
      <p:sp>
        <p:nvSpPr>
          <p:cNvPr id="17505" name="AutoShape 97"/>
          <p:cNvSpPr>
            <a:spLocks noChangeArrowheads="1"/>
          </p:cNvSpPr>
          <p:nvPr/>
        </p:nvSpPr>
        <p:spPr bwMode="auto">
          <a:xfrm>
            <a:off x="5362575" y="6353175"/>
            <a:ext cx="3743325" cy="485775"/>
          </a:xfrm>
          <a:prstGeom prst="homePlate">
            <a:avLst>
              <a:gd name="adj" fmla="val 60862"/>
            </a:avLst>
          </a:prstGeom>
          <a:noFill/>
          <a:ln w="9525">
            <a:solidFill>
              <a:schemeClr val="tx1"/>
            </a:solidFill>
            <a:miter lim="800000"/>
            <a:headEnd/>
            <a:tailEnd/>
          </a:ln>
          <a:effectLst/>
        </p:spPr>
        <p:txBody>
          <a:bodyPr wrap="none" anchor="ctr"/>
          <a:lstStyle/>
          <a:p>
            <a:endParaRPr lang="ja-JP" altLang="en-US"/>
          </a:p>
        </p:txBody>
      </p:sp>
      <p:sp>
        <p:nvSpPr>
          <p:cNvPr id="17468" name="Text Box 63"/>
          <p:cNvSpPr txBox="1">
            <a:spLocks noChangeArrowheads="1"/>
          </p:cNvSpPr>
          <p:nvPr/>
        </p:nvSpPr>
        <p:spPr bwMode="auto">
          <a:xfrm>
            <a:off x="3422650" y="4440238"/>
            <a:ext cx="5540375" cy="549275"/>
          </a:xfrm>
          <a:prstGeom prst="rect">
            <a:avLst/>
          </a:prstGeom>
          <a:noFill/>
          <a:ln w="9525" algn="ctr">
            <a:noFill/>
            <a:miter lim="800000"/>
            <a:headEnd/>
            <a:tailEnd/>
          </a:ln>
        </p:spPr>
        <p:txBody>
          <a:bodyPr>
            <a:spAutoFit/>
          </a:bodyPr>
          <a:lstStyle/>
          <a:p>
            <a:r>
              <a:rPr lang="en-US" altLang="ja-JP"/>
              <a:t>Expansion of information disclosure except the one cannot open and is not accepted it’s secondary use for the data among the data with low cost of new homepage disclosure and the data with strong needs (request) of users.</a:t>
            </a:r>
            <a:endParaRPr lang="ja-JP" altLang="en-US"/>
          </a:p>
        </p:txBody>
      </p:sp>
      <p:sp>
        <p:nvSpPr>
          <p:cNvPr id="17473" name="Text Box 65"/>
          <p:cNvSpPr txBox="1">
            <a:spLocks noChangeArrowheads="1"/>
          </p:cNvSpPr>
          <p:nvPr/>
        </p:nvSpPr>
        <p:spPr bwMode="auto">
          <a:xfrm>
            <a:off x="1536700" y="4964113"/>
            <a:ext cx="5584825" cy="244475"/>
          </a:xfrm>
          <a:prstGeom prst="rect">
            <a:avLst/>
          </a:prstGeom>
          <a:noFill/>
          <a:ln w="9525">
            <a:noFill/>
            <a:miter lim="800000"/>
            <a:headEnd/>
            <a:tailEnd/>
          </a:ln>
          <a:effectLst/>
        </p:spPr>
        <p:txBody>
          <a:bodyPr wrap="none">
            <a:spAutoFit/>
          </a:bodyPr>
          <a:lstStyle/>
          <a:p>
            <a:r>
              <a:rPr lang="en-US" altLang="ja-JP"/>
              <a:t>Improve the contents written in the English based on the discussion of the working level meeting.</a:t>
            </a:r>
            <a:endParaRPr lang="ja-JP" altLang="en-US"/>
          </a:p>
        </p:txBody>
      </p:sp>
      <p:sp>
        <p:nvSpPr>
          <p:cNvPr id="17474" name="AutoShape 44"/>
          <p:cNvSpPr>
            <a:spLocks noChangeArrowheads="1"/>
          </p:cNvSpPr>
          <p:nvPr/>
        </p:nvSpPr>
        <p:spPr bwMode="auto">
          <a:xfrm>
            <a:off x="7019925" y="4791075"/>
            <a:ext cx="1590675" cy="127000"/>
          </a:xfrm>
          <a:prstGeom prst="roundRect">
            <a:avLst>
              <a:gd name="adj" fmla="val 16667"/>
            </a:avLst>
          </a:prstGeom>
          <a:solidFill>
            <a:srgbClr val="FFFF00"/>
          </a:solidFill>
          <a:ln w="9525">
            <a:solidFill>
              <a:schemeClr val="tx1"/>
            </a:solidFill>
            <a:round/>
            <a:headEnd/>
            <a:tailEnd/>
          </a:ln>
        </p:spPr>
        <p:txBody>
          <a:bodyPr wrap="none" anchor="ctr"/>
          <a:lstStyle/>
          <a:p>
            <a:pPr algn="ctr"/>
            <a:r>
              <a:rPr lang="en-US" altLang="ja-JP" dirty="0"/>
              <a:t>All ministries and agencies</a:t>
            </a:r>
          </a:p>
        </p:txBody>
      </p:sp>
      <p:sp>
        <p:nvSpPr>
          <p:cNvPr id="17507" name="AutoShape 44"/>
          <p:cNvSpPr>
            <a:spLocks noChangeArrowheads="1"/>
          </p:cNvSpPr>
          <p:nvPr/>
        </p:nvSpPr>
        <p:spPr bwMode="auto">
          <a:xfrm>
            <a:off x="7016750" y="5045075"/>
            <a:ext cx="1590675" cy="127000"/>
          </a:xfrm>
          <a:prstGeom prst="roundRect">
            <a:avLst>
              <a:gd name="adj" fmla="val 16667"/>
            </a:avLst>
          </a:prstGeom>
          <a:solidFill>
            <a:srgbClr val="FFFF00"/>
          </a:solidFill>
          <a:ln w="9525">
            <a:solidFill>
              <a:schemeClr val="tx1"/>
            </a:solidFill>
            <a:round/>
            <a:headEnd/>
            <a:tailEnd/>
          </a:ln>
        </p:spPr>
        <p:txBody>
          <a:bodyPr wrap="none" anchor="ctr"/>
          <a:lstStyle/>
          <a:p>
            <a:pPr algn="ctr"/>
            <a:r>
              <a:rPr lang="en-US" altLang="ja-JP" dirty="0"/>
              <a:t>All ministries and agencies</a:t>
            </a:r>
          </a:p>
        </p:txBody>
      </p:sp>
      <p:sp>
        <p:nvSpPr>
          <p:cNvPr id="17509" name="AutoShape 101"/>
          <p:cNvSpPr>
            <a:spLocks noChangeArrowheads="1"/>
          </p:cNvSpPr>
          <p:nvPr/>
        </p:nvSpPr>
        <p:spPr bwMode="auto">
          <a:xfrm>
            <a:off x="7934325" y="5362575"/>
            <a:ext cx="1133475" cy="2571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sz="700" dirty="0"/>
              <a:t>CAS, related </a:t>
            </a:r>
            <a:r>
              <a:rPr lang="en-US" altLang="ja-JP" sz="700" dirty="0" smtClean="0"/>
              <a:t>ministries</a:t>
            </a:r>
          </a:p>
          <a:p>
            <a:r>
              <a:rPr lang="en-US" altLang="ja-JP" sz="700" dirty="0" smtClean="0"/>
              <a:t> </a:t>
            </a:r>
            <a:r>
              <a:rPr lang="en-US" altLang="ja-JP" sz="700" dirty="0"/>
              <a:t>and agencies</a:t>
            </a:r>
          </a:p>
        </p:txBody>
      </p:sp>
      <p:sp>
        <p:nvSpPr>
          <p:cNvPr id="17510" name="Rectangle 102"/>
          <p:cNvSpPr>
            <a:spLocks noChangeArrowheads="1"/>
          </p:cNvSpPr>
          <p:nvPr/>
        </p:nvSpPr>
        <p:spPr bwMode="auto">
          <a:xfrm>
            <a:off x="5795963" y="5154613"/>
            <a:ext cx="809625" cy="244475"/>
          </a:xfrm>
          <a:prstGeom prst="rect">
            <a:avLst/>
          </a:prstGeom>
          <a:noFill/>
          <a:ln w="9525">
            <a:noFill/>
            <a:miter lim="800000"/>
            <a:headEnd/>
            <a:tailEnd/>
          </a:ln>
          <a:effectLst/>
        </p:spPr>
        <p:txBody>
          <a:bodyPr wrap="none">
            <a:spAutoFit/>
          </a:bodyPr>
          <a:lstStyle/>
          <a:p>
            <a:r>
              <a:rPr lang="en-US" altLang="ja-JP" dirty="0"/>
              <a:t>succession</a:t>
            </a:r>
            <a:endParaRPr lang="ja-JP" altLang="en-US" dirty="0"/>
          </a:p>
        </p:txBody>
      </p:sp>
      <p:sp>
        <p:nvSpPr>
          <p:cNvPr id="17479" name="Text Box 71"/>
          <p:cNvSpPr txBox="1">
            <a:spLocks noChangeArrowheads="1"/>
          </p:cNvSpPr>
          <p:nvPr/>
        </p:nvSpPr>
        <p:spPr bwMode="auto">
          <a:xfrm>
            <a:off x="1212850" y="5240338"/>
            <a:ext cx="4651375" cy="244475"/>
          </a:xfrm>
          <a:prstGeom prst="rect">
            <a:avLst/>
          </a:prstGeom>
          <a:noFill/>
          <a:ln w="9525">
            <a:noFill/>
            <a:miter lim="800000"/>
            <a:headEnd/>
            <a:tailEnd/>
          </a:ln>
          <a:effectLst/>
        </p:spPr>
        <p:txBody>
          <a:bodyPr wrap="none">
            <a:spAutoFit/>
          </a:bodyPr>
          <a:lstStyle/>
          <a:p>
            <a:r>
              <a:rPr lang="en-US" altLang="ja-JP"/>
              <a:t>Construction of sites (collection of links etc.) which introduces useful information</a:t>
            </a:r>
            <a:endParaRPr lang="ja-JP" altLang="en-US"/>
          </a:p>
        </p:txBody>
      </p:sp>
      <p:sp>
        <p:nvSpPr>
          <p:cNvPr id="17512" name="AutoShape 104"/>
          <p:cNvSpPr>
            <a:spLocks noChangeArrowheads="1"/>
          </p:cNvSpPr>
          <p:nvPr/>
        </p:nvSpPr>
        <p:spPr bwMode="auto">
          <a:xfrm>
            <a:off x="7486650" y="6667500"/>
            <a:ext cx="1600200" cy="1809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sz="700" dirty="0"/>
              <a:t>CAS, related ministries and agencies</a:t>
            </a:r>
          </a:p>
        </p:txBody>
      </p:sp>
      <p:sp>
        <p:nvSpPr>
          <p:cNvPr id="17513" name="AutoShape 105"/>
          <p:cNvSpPr>
            <a:spLocks noChangeArrowheads="1"/>
          </p:cNvSpPr>
          <p:nvPr/>
        </p:nvSpPr>
        <p:spPr bwMode="auto">
          <a:xfrm>
            <a:off x="238125" y="1504950"/>
            <a:ext cx="904875" cy="676275"/>
          </a:xfrm>
          <a:prstGeom prst="roundRect">
            <a:avLst>
              <a:gd name="adj" fmla="val 16667"/>
            </a:avLst>
          </a:prstGeom>
          <a:noFill/>
          <a:ln w="9525">
            <a:solidFill>
              <a:schemeClr val="tx1"/>
            </a:solidFill>
            <a:round/>
            <a:headEnd/>
            <a:tailEnd/>
          </a:ln>
          <a:effectLst/>
        </p:spPr>
        <p:txBody>
          <a:bodyPr wrap="none" anchor="ctr"/>
          <a:lstStyle/>
          <a:p>
            <a:endParaRPr lang="ja-JP" altLang="en-US"/>
          </a:p>
        </p:txBody>
      </p:sp>
      <p:sp>
        <p:nvSpPr>
          <p:cNvPr id="95" name="AutoShape 44"/>
          <p:cNvSpPr>
            <a:spLocks noChangeArrowheads="1"/>
          </p:cNvSpPr>
          <p:nvPr/>
        </p:nvSpPr>
        <p:spPr bwMode="auto">
          <a:xfrm>
            <a:off x="5118100" y="3498850"/>
            <a:ext cx="1590675" cy="127000"/>
          </a:xfrm>
          <a:prstGeom prst="roundRect">
            <a:avLst>
              <a:gd name="adj" fmla="val 16667"/>
            </a:avLst>
          </a:prstGeom>
          <a:solidFill>
            <a:srgbClr val="FFFF00"/>
          </a:solidFill>
          <a:ln w="9525">
            <a:solidFill>
              <a:schemeClr val="tx1"/>
            </a:solidFill>
            <a:round/>
            <a:headEnd/>
            <a:tailEnd/>
          </a:ln>
        </p:spPr>
        <p:txBody>
          <a:bodyPr wrap="none" anchor="ctr"/>
          <a:lstStyle/>
          <a:p>
            <a:pPr algn="ctr"/>
            <a:r>
              <a:rPr lang="en-US" altLang="ja-JP" dirty="0"/>
              <a:t>All ministries and agencies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Grp="1"/>
          </p:cNvSpPr>
          <p:nvPr>
            <p:ph type="title" idx="4294967295"/>
          </p:nvPr>
        </p:nvSpPr>
        <p:spPr>
          <a:xfrm>
            <a:off x="457200" y="-38100"/>
            <a:ext cx="8229600" cy="990600"/>
          </a:xfrm>
        </p:spPr>
        <p:txBody>
          <a:bodyPr/>
          <a:lstStyle/>
          <a:p>
            <a:r>
              <a:rPr lang="en-US" altLang="ja-JP" sz="2400" dirty="0" smtClean="0"/>
              <a:t>Reference 2. Road map  for electronic administration open data promotion (tentative name) (draft)</a:t>
            </a:r>
            <a:endParaRPr lang="ja-JP" altLang="en-US" sz="2400" dirty="0" smtClean="0"/>
          </a:p>
        </p:txBody>
      </p:sp>
      <p:sp>
        <p:nvSpPr>
          <p:cNvPr id="26629" name="テキスト ボックス 5"/>
          <p:cNvSpPr txBox="1">
            <a:spLocks noChangeArrowheads="1"/>
          </p:cNvSpPr>
          <p:nvPr/>
        </p:nvSpPr>
        <p:spPr bwMode="auto">
          <a:xfrm>
            <a:off x="846138" y="3371850"/>
            <a:ext cx="8202612" cy="428625"/>
          </a:xfrm>
          <a:prstGeom prst="rect">
            <a:avLst/>
          </a:prstGeom>
          <a:noFill/>
          <a:ln w="9525">
            <a:noFill/>
            <a:miter lim="800000"/>
            <a:headEnd/>
            <a:tailEnd/>
          </a:ln>
        </p:spPr>
        <p:txBody>
          <a:bodyPr>
            <a:spAutoFit/>
          </a:bodyPr>
          <a:lstStyle/>
          <a:p>
            <a:r>
              <a:rPr lang="en-US" altLang="ja-JP" sz="1100" dirty="0"/>
              <a:t>Source: 3</a:t>
            </a:r>
            <a:r>
              <a:rPr lang="en-US" altLang="ja-JP" sz="1100" baseline="30000" dirty="0"/>
              <a:t>rd</a:t>
            </a:r>
            <a:r>
              <a:rPr lang="en-US" altLang="ja-JP" sz="1100" dirty="0"/>
              <a:t> Data Working Group material at Electric Administration Open Data Working Level Meeting</a:t>
            </a:r>
          </a:p>
          <a:p>
            <a:r>
              <a:rPr lang="en-US" altLang="ja-JP" sz="1100" dirty="0"/>
              <a:t>This is in a process of discussion and has a possibility to change in the future.</a:t>
            </a:r>
          </a:p>
        </p:txBody>
      </p:sp>
      <p:sp>
        <p:nvSpPr>
          <p:cNvPr id="26632" name="Text Box 38"/>
          <p:cNvSpPr txBox="1">
            <a:spLocks noChangeArrowheads="1"/>
          </p:cNvSpPr>
          <p:nvPr/>
        </p:nvSpPr>
        <p:spPr bwMode="auto">
          <a:xfrm>
            <a:off x="260350" y="1677988"/>
            <a:ext cx="979488" cy="396875"/>
          </a:xfrm>
          <a:prstGeom prst="rect">
            <a:avLst/>
          </a:prstGeom>
          <a:noFill/>
          <a:ln w="9525">
            <a:noFill/>
            <a:miter lim="800000"/>
            <a:headEnd/>
            <a:tailEnd/>
          </a:ln>
        </p:spPr>
        <p:txBody>
          <a:bodyPr>
            <a:spAutoFit/>
          </a:bodyPr>
          <a:lstStyle/>
          <a:p>
            <a:pPr algn="ctr"/>
            <a:r>
              <a:rPr lang="en-US" altLang="ja-JP"/>
              <a:t>Working-level meeting</a:t>
            </a:r>
          </a:p>
        </p:txBody>
      </p:sp>
      <p:sp>
        <p:nvSpPr>
          <p:cNvPr id="26633" name="AutoShape 39"/>
          <p:cNvSpPr>
            <a:spLocks noChangeArrowheads="1"/>
          </p:cNvSpPr>
          <p:nvPr/>
        </p:nvSpPr>
        <p:spPr bwMode="auto">
          <a:xfrm>
            <a:off x="352425" y="1581150"/>
            <a:ext cx="828675" cy="600075"/>
          </a:xfrm>
          <a:prstGeom prst="roundRect">
            <a:avLst>
              <a:gd name="adj" fmla="val 16667"/>
            </a:avLst>
          </a:prstGeom>
          <a:noFill/>
          <a:ln w="9525">
            <a:solidFill>
              <a:schemeClr val="tx1"/>
            </a:solidFill>
            <a:round/>
            <a:headEnd/>
            <a:tailEnd/>
          </a:ln>
        </p:spPr>
        <p:txBody>
          <a:bodyPr wrap="none" anchor="ctr"/>
          <a:lstStyle/>
          <a:p>
            <a:endParaRPr lang="ja-JP" altLang="en-US" sz="1800"/>
          </a:p>
        </p:txBody>
      </p:sp>
      <p:sp>
        <p:nvSpPr>
          <p:cNvPr id="26634" name="Line 10"/>
          <p:cNvSpPr>
            <a:spLocks noChangeShapeType="1"/>
          </p:cNvSpPr>
          <p:nvPr/>
        </p:nvSpPr>
        <p:spPr bwMode="auto">
          <a:xfrm>
            <a:off x="247650" y="1400175"/>
            <a:ext cx="8353425" cy="9525"/>
          </a:xfrm>
          <a:prstGeom prst="line">
            <a:avLst/>
          </a:prstGeom>
          <a:noFill/>
          <a:ln w="9525">
            <a:solidFill>
              <a:schemeClr val="tx1"/>
            </a:solidFill>
            <a:round/>
            <a:headEnd/>
            <a:tailEnd/>
          </a:ln>
          <a:effectLst/>
        </p:spPr>
        <p:txBody>
          <a:bodyPr/>
          <a:lstStyle/>
          <a:p>
            <a:endParaRPr lang="ja-JP" altLang="en-US"/>
          </a:p>
        </p:txBody>
      </p:sp>
      <p:sp>
        <p:nvSpPr>
          <p:cNvPr id="26635" name="Line 11"/>
          <p:cNvSpPr>
            <a:spLocks noChangeShapeType="1"/>
          </p:cNvSpPr>
          <p:nvPr/>
        </p:nvSpPr>
        <p:spPr bwMode="auto">
          <a:xfrm>
            <a:off x="1371600" y="1209676"/>
            <a:ext cx="0" cy="2038350"/>
          </a:xfrm>
          <a:prstGeom prst="line">
            <a:avLst/>
          </a:prstGeom>
          <a:noFill/>
          <a:ln w="9525">
            <a:solidFill>
              <a:schemeClr val="tx1"/>
            </a:solidFill>
            <a:round/>
            <a:headEnd/>
            <a:tailEnd/>
          </a:ln>
          <a:effectLst/>
        </p:spPr>
        <p:txBody>
          <a:bodyPr/>
          <a:lstStyle/>
          <a:p>
            <a:endParaRPr lang="ja-JP" altLang="en-US"/>
          </a:p>
        </p:txBody>
      </p:sp>
      <p:sp>
        <p:nvSpPr>
          <p:cNvPr id="26636" name="Line 12"/>
          <p:cNvSpPr>
            <a:spLocks noChangeShapeType="1"/>
          </p:cNvSpPr>
          <p:nvPr/>
        </p:nvSpPr>
        <p:spPr bwMode="auto">
          <a:xfrm flipH="1" flipV="1">
            <a:off x="3305175" y="1219199"/>
            <a:ext cx="0" cy="2028825"/>
          </a:xfrm>
          <a:prstGeom prst="line">
            <a:avLst/>
          </a:prstGeom>
          <a:noFill/>
          <a:ln w="9525">
            <a:solidFill>
              <a:schemeClr val="tx1"/>
            </a:solidFill>
            <a:prstDash val="dash"/>
            <a:round/>
            <a:headEnd/>
            <a:tailEnd/>
          </a:ln>
          <a:effectLst/>
        </p:spPr>
        <p:txBody>
          <a:bodyPr/>
          <a:lstStyle/>
          <a:p>
            <a:endParaRPr lang="ja-JP" altLang="en-US"/>
          </a:p>
        </p:txBody>
      </p:sp>
      <p:sp>
        <p:nvSpPr>
          <p:cNvPr id="26637" name="Line 13"/>
          <p:cNvSpPr>
            <a:spLocks noChangeShapeType="1"/>
          </p:cNvSpPr>
          <p:nvPr/>
        </p:nvSpPr>
        <p:spPr bwMode="auto">
          <a:xfrm>
            <a:off x="5340349" y="1187450"/>
            <a:ext cx="3175" cy="2117725"/>
          </a:xfrm>
          <a:prstGeom prst="line">
            <a:avLst/>
          </a:prstGeom>
          <a:noFill/>
          <a:ln w="9525">
            <a:solidFill>
              <a:schemeClr val="tx1"/>
            </a:solidFill>
            <a:round/>
            <a:headEnd/>
            <a:tailEnd/>
          </a:ln>
          <a:effectLst/>
        </p:spPr>
        <p:txBody>
          <a:bodyPr/>
          <a:lstStyle/>
          <a:p>
            <a:endParaRPr lang="ja-JP" altLang="en-US"/>
          </a:p>
        </p:txBody>
      </p:sp>
      <p:sp>
        <p:nvSpPr>
          <p:cNvPr id="26638" name="Line 14"/>
          <p:cNvSpPr>
            <a:spLocks noChangeShapeType="1"/>
          </p:cNvSpPr>
          <p:nvPr/>
        </p:nvSpPr>
        <p:spPr bwMode="auto">
          <a:xfrm>
            <a:off x="7226299" y="1177926"/>
            <a:ext cx="3176" cy="2079624"/>
          </a:xfrm>
          <a:prstGeom prst="line">
            <a:avLst/>
          </a:prstGeom>
          <a:noFill/>
          <a:ln w="9525">
            <a:solidFill>
              <a:schemeClr val="tx1"/>
            </a:solidFill>
            <a:round/>
            <a:headEnd/>
            <a:tailEnd/>
          </a:ln>
          <a:effectLst/>
        </p:spPr>
        <p:txBody>
          <a:bodyPr/>
          <a:lstStyle/>
          <a:p>
            <a:endParaRPr lang="ja-JP" altLang="en-US"/>
          </a:p>
        </p:txBody>
      </p:sp>
      <p:sp>
        <p:nvSpPr>
          <p:cNvPr id="26639" name="Text Box 15"/>
          <p:cNvSpPr txBox="1">
            <a:spLocks noChangeArrowheads="1"/>
          </p:cNvSpPr>
          <p:nvPr/>
        </p:nvSpPr>
        <p:spPr bwMode="auto">
          <a:xfrm>
            <a:off x="1355725" y="1525588"/>
            <a:ext cx="3937000" cy="396875"/>
          </a:xfrm>
          <a:prstGeom prst="rect">
            <a:avLst/>
          </a:prstGeom>
          <a:noFill/>
          <a:ln w="9525">
            <a:noFill/>
            <a:miter lim="800000"/>
            <a:headEnd/>
            <a:tailEnd/>
          </a:ln>
          <a:effectLst/>
        </p:spPr>
        <p:txBody>
          <a:bodyPr>
            <a:spAutoFit/>
          </a:bodyPr>
          <a:lstStyle/>
          <a:p>
            <a:r>
              <a:rPr lang="en-US" altLang="ja-JP"/>
              <a:t>Research and discussion of requirements for implementation of the strategy.</a:t>
            </a:r>
          </a:p>
        </p:txBody>
      </p:sp>
      <p:sp>
        <p:nvSpPr>
          <p:cNvPr id="26640" name="AutoShape 16"/>
          <p:cNvSpPr>
            <a:spLocks noChangeArrowheads="1"/>
          </p:cNvSpPr>
          <p:nvPr/>
        </p:nvSpPr>
        <p:spPr bwMode="auto">
          <a:xfrm>
            <a:off x="1390650" y="1504950"/>
            <a:ext cx="3924300" cy="400050"/>
          </a:xfrm>
          <a:prstGeom prst="homePlate">
            <a:avLst>
              <a:gd name="adj" fmla="val 52363"/>
            </a:avLst>
          </a:prstGeom>
          <a:noFill/>
          <a:ln w="9525">
            <a:solidFill>
              <a:schemeClr val="tx1"/>
            </a:solidFill>
            <a:miter lim="800000"/>
            <a:headEnd/>
            <a:tailEnd/>
          </a:ln>
          <a:effectLst/>
        </p:spPr>
        <p:txBody>
          <a:bodyPr wrap="none" anchor="ctr"/>
          <a:lstStyle/>
          <a:p>
            <a:endParaRPr lang="ja-JP" altLang="en-US"/>
          </a:p>
        </p:txBody>
      </p:sp>
      <p:sp>
        <p:nvSpPr>
          <p:cNvPr id="26641" name="AutoShape 17"/>
          <p:cNvSpPr>
            <a:spLocks noChangeArrowheads="1"/>
          </p:cNvSpPr>
          <p:nvPr/>
        </p:nvSpPr>
        <p:spPr bwMode="auto">
          <a:xfrm>
            <a:off x="1400175" y="1905000"/>
            <a:ext cx="1838325" cy="14287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sz="800" dirty="0"/>
              <a:t>CAS, All ministries and agencies</a:t>
            </a:r>
          </a:p>
        </p:txBody>
      </p:sp>
      <p:sp>
        <p:nvSpPr>
          <p:cNvPr id="26643" name="Text Box 19"/>
          <p:cNvSpPr txBox="1">
            <a:spLocks noChangeArrowheads="1"/>
          </p:cNvSpPr>
          <p:nvPr/>
        </p:nvSpPr>
        <p:spPr bwMode="auto">
          <a:xfrm>
            <a:off x="3340100" y="2011363"/>
            <a:ext cx="4651375" cy="396875"/>
          </a:xfrm>
          <a:prstGeom prst="rect">
            <a:avLst/>
          </a:prstGeom>
          <a:noFill/>
          <a:ln w="9525">
            <a:noFill/>
            <a:miter lim="800000"/>
            <a:headEnd/>
            <a:tailEnd/>
          </a:ln>
          <a:effectLst/>
        </p:spPr>
        <p:txBody>
          <a:bodyPr>
            <a:spAutoFit/>
          </a:bodyPr>
          <a:lstStyle/>
          <a:p>
            <a:r>
              <a:rPr lang="en-US" altLang="ja-JP"/>
              <a:t>Re-examination of  the contents for the strategy which is needed based on the review and follow-up.</a:t>
            </a:r>
          </a:p>
        </p:txBody>
      </p:sp>
      <p:sp>
        <p:nvSpPr>
          <p:cNvPr id="26644" name="AutoShape 20"/>
          <p:cNvSpPr>
            <a:spLocks noChangeArrowheads="1"/>
          </p:cNvSpPr>
          <p:nvPr/>
        </p:nvSpPr>
        <p:spPr bwMode="auto">
          <a:xfrm>
            <a:off x="3362325" y="2009775"/>
            <a:ext cx="5238750" cy="428625"/>
          </a:xfrm>
          <a:prstGeom prst="homePlate">
            <a:avLst>
              <a:gd name="adj" fmla="val 45550"/>
            </a:avLst>
          </a:prstGeom>
          <a:noFill/>
          <a:ln w="9525">
            <a:solidFill>
              <a:schemeClr val="tx1"/>
            </a:solidFill>
            <a:miter lim="800000"/>
            <a:headEnd/>
            <a:tailEnd/>
          </a:ln>
          <a:effectLst/>
        </p:spPr>
        <p:txBody>
          <a:bodyPr wrap="none" anchor="ctr"/>
          <a:lstStyle/>
          <a:p>
            <a:endParaRPr lang="ja-JP" altLang="en-US"/>
          </a:p>
        </p:txBody>
      </p:sp>
      <p:sp>
        <p:nvSpPr>
          <p:cNvPr id="26646" name="AutoShape 22"/>
          <p:cNvSpPr>
            <a:spLocks noChangeArrowheads="1"/>
          </p:cNvSpPr>
          <p:nvPr/>
        </p:nvSpPr>
        <p:spPr bwMode="auto">
          <a:xfrm>
            <a:off x="5391150" y="2228850"/>
            <a:ext cx="1952625" cy="161925"/>
          </a:xfrm>
          <a:prstGeom prst="roundRect">
            <a:avLst>
              <a:gd name="adj" fmla="val 16667"/>
            </a:avLst>
          </a:prstGeom>
          <a:solidFill>
            <a:srgbClr val="FFFF00"/>
          </a:solidFill>
          <a:ln w="9525">
            <a:solidFill>
              <a:schemeClr val="tx1"/>
            </a:solidFill>
            <a:round/>
            <a:headEnd/>
            <a:tailEnd/>
          </a:ln>
          <a:effectLst/>
        </p:spPr>
        <p:txBody>
          <a:bodyPr wrap="none" anchor="ctr"/>
          <a:lstStyle/>
          <a:p>
            <a:r>
              <a:rPr lang="en-US" altLang="ja-JP" dirty="0"/>
              <a:t>CAS, All ministries and agencies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Origin</Template>
  <TotalTime>12856</TotalTime>
  <Words>945</Words>
  <Application>Microsoft Office PowerPoint</Application>
  <PresentationFormat>画面に合わせる (4:3)</PresentationFormat>
  <Paragraphs>102</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アース</vt:lpstr>
      <vt:lpstr>PowerPoint プレゼンテーション</vt:lpstr>
      <vt:lpstr>(1) Discussion points for next fiscal year</vt:lpstr>
      <vt:lpstr>Reference1. Plan of 3 year </vt:lpstr>
      <vt:lpstr>Reference 2. Road map  for electronic administration opening data promotion (tentative name) (draft)</vt:lpstr>
      <vt:lpstr>Reference 2. Road map  for electronic administration open data promotion (tentative name) (draft)</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福島　直央</cp:lastModifiedBy>
  <cp:revision>367</cp:revision>
  <cp:lastPrinted>2013-01-18T05:46:44Z</cp:lastPrinted>
  <dcterms:created xsi:type="dcterms:W3CDTF">2012-11-30T13:43:40Z</dcterms:created>
  <dcterms:modified xsi:type="dcterms:W3CDTF">2014-02-07T07:53:33Z</dcterms:modified>
</cp:coreProperties>
</file>