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8"/>
  </p:notesMasterIdLst>
  <p:sldIdLst>
    <p:sldId id="416" r:id="rId2"/>
    <p:sldId id="441" r:id="rId3"/>
    <p:sldId id="474" r:id="rId4"/>
    <p:sldId id="475" r:id="rId5"/>
    <p:sldId id="476" r:id="rId6"/>
    <p:sldId id="445" r:id="rId7"/>
  </p:sldIdLst>
  <p:sldSz cx="9144000" cy="6858000" type="screen4x3"/>
  <p:notesSz cx="6807200" cy="994568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35" autoAdjust="0"/>
    <p:restoredTop sz="92639" autoAdjust="0"/>
  </p:normalViewPr>
  <p:slideViewPr>
    <p:cSldViewPr snapToGrid="0">
      <p:cViewPr>
        <p:scale>
          <a:sx n="100" d="100"/>
          <a:sy n="100" d="100"/>
        </p:scale>
        <p:origin x="-342" y="-1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7205"/>
          </a:xfrm>
          <a:prstGeom prst="rect">
            <a:avLst/>
          </a:prstGeom>
        </p:spPr>
        <p:txBody>
          <a:bodyPr vert="horz" lIns="91433" tIns="45716" rIns="91433" bIns="4571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40" y="0"/>
            <a:ext cx="2949575" cy="497205"/>
          </a:xfrm>
          <a:prstGeom prst="rect">
            <a:avLst/>
          </a:prstGeom>
        </p:spPr>
        <p:txBody>
          <a:bodyPr vert="horz" lIns="91433" tIns="45716" rIns="91433" bIns="45716" rtlCol="0"/>
          <a:lstStyle>
            <a:lvl1pPr algn="r" fontAlgn="auto">
              <a:spcBef>
                <a:spcPts val="0"/>
              </a:spcBef>
              <a:spcAft>
                <a:spcPts val="0"/>
              </a:spcAft>
              <a:defRPr sz="1200">
                <a:latin typeface="+mn-lt"/>
                <a:ea typeface="+mn-ea"/>
              </a:defRPr>
            </a:lvl1pPr>
          </a:lstStyle>
          <a:p>
            <a:pPr>
              <a:defRPr/>
            </a:pPr>
            <a:fld id="{6E374AD1-7524-4A65-A188-6976E3A41289}" type="datetimeFigureOut">
              <a:rPr lang="ja-JP" altLang="en-US"/>
              <a:pPr>
                <a:defRPr/>
              </a:pPr>
              <a:t>2014/2/7</a:t>
            </a:fld>
            <a:endParaRPr lang="ja-JP" altLang="en-US"/>
          </a:p>
        </p:txBody>
      </p:sp>
      <p:sp>
        <p:nvSpPr>
          <p:cNvPr id="4" name="スライド イメージ プレースホルダー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lIns="91433" tIns="45716" rIns="91433" bIns="45716" rtlCol="0" anchor="ctr"/>
          <a:lstStyle/>
          <a:p>
            <a:pPr lvl="0"/>
            <a:endParaRPr lang="ja-JP" altLang="en-US" noProof="0"/>
          </a:p>
        </p:txBody>
      </p:sp>
      <p:sp>
        <p:nvSpPr>
          <p:cNvPr id="5" name="ノート プレースホルダー 4"/>
          <p:cNvSpPr>
            <a:spLocks noGrp="1"/>
          </p:cNvSpPr>
          <p:nvPr>
            <p:ph type="body" sz="quarter" idx="3"/>
          </p:nvPr>
        </p:nvSpPr>
        <p:spPr>
          <a:xfrm>
            <a:off x="681039" y="4724241"/>
            <a:ext cx="5445125" cy="4474845"/>
          </a:xfrm>
          <a:prstGeom prst="rect">
            <a:avLst/>
          </a:prstGeom>
        </p:spPr>
        <p:txBody>
          <a:bodyPr vert="horz" lIns="91433" tIns="45716" rIns="91433" bIns="45716"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2" y="9446896"/>
            <a:ext cx="2949575" cy="497204"/>
          </a:xfrm>
          <a:prstGeom prst="rect">
            <a:avLst/>
          </a:prstGeom>
        </p:spPr>
        <p:txBody>
          <a:bodyPr vert="horz" lIns="91433" tIns="45716" rIns="91433" bIns="4571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40" y="9446896"/>
            <a:ext cx="2949575" cy="497204"/>
          </a:xfrm>
          <a:prstGeom prst="rect">
            <a:avLst/>
          </a:prstGeom>
        </p:spPr>
        <p:txBody>
          <a:bodyPr vert="horz" lIns="91433" tIns="45716" rIns="91433" bIns="45716" rtlCol="0" anchor="b"/>
          <a:lstStyle>
            <a:lvl1pPr algn="r" fontAlgn="auto">
              <a:spcBef>
                <a:spcPts val="0"/>
              </a:spcBef>
              <a:spcAft>
                <a:spcPts val="0"/>
              </a:spcAft>
              <a:defRPr sz="1200">
                <a:latin typeface="+mn-lt"/>
                <a:ea typeface="+mn-ea"/>
              </a:defRPr>
            </a:lvl1pPr>
          </a:lstStyle>
          <a:p>
            <a:pPr>
              <a:defRPr/>
            </a:pPr>
            <a:fld id="{7A0B6AAA-1AEB-4CEA-ACE1-3B89FD51BB75}" type="slidenum">
              <a:rPr lang="ja-JP" altLang="en-US"/>
              <a:pPr>
                <a:defRPr/>
              </a:pPr>
              <a:t>‹#›</a:t>
            </a:fld>
            <a:endParaRPr lang="ja-JP" altLang="en-US"/>
          </a:p>
        </p:txBody>
      </p:sp>
    </p:spTree>
    <p:extLst>
      <p:ext uri="{BB962C8B-B14F-4D97-AF65-F5344CB8AC3E}">
        <p14:creationId xmlns:p14="http://schemas.microsoft.com/office/powerpoint/2010/main" val="3399837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4" name="正方形/長方形 17"/>
          <p:cNvSpPr/>
          <p:nvPr userDrawn="1"/>
        </p:nvSpPr>
        <p:spPr>
          <a:xfrm>
            <a:off x="904875" y="1919288"/>
            <a:ext cx="7875588"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19"/>
          <p:cNvSpPr/>
          <p:nvPr userDrawn="1"/>
        </p:nvSpPr>
        <p:spPr>
          <a:xfrm>
            <a:off x="904875" y="1919288"/>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6" name="グループ化 23"/>
          <p:cNvGrpSpPr>
            <a:grpSpLocks/>
          </p:cNvGrpSpPr>
          <p:nvPr userDrawn="1"/>
        </p:nvGrpSpPr>
        <p:grpSpPr bwMode="auto">
          <a:xfrm>
            <a:off x="179388" y="6597650"/>
            <a:ext cx="8890000" cy="0"/>
            <a:chOff x="179512" y="6525344"/>
            <a:chExt cx="8890035" cy="0"/>
          </a:xfrm>
        </p:grpSpPr>
        <p:cxnSp>
          <p:nvCxnSpPr>
            <p:cNvPr id="7"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1" name="Picture 15"/>
          <p:cNvPicPr>
            <a:picLocks noChangeAspect="1" noChangeArrowheads="1"/>
          </p:cNvPicPr>
          <p:nvPr userDrawn="1"/>
        </p:nvPicPr>
        <p:blipFill>
          <a:blip r:embed="rId2"/>
          <a:srcRect/>
          <a:stretch>
            <a:fillRect/>
          </a:stretch>
        </p:blipFill>
        <p:spPr bwMode="auto">
          <a:xfrm>
            <a:off x="395288" y="5013325"/>
            <a:ext cx="3240087" cy="1409700"/>
          </a:xfrm>
          <a:prstGeom prst="rect">
            <a:avLst/>
          </a:prstGeom>
          <a:noFill/>
          <a:ln w="9525">
            <a:noFill/>
            <a:miter lim="800000"/>
            <a:headEnd/>
            <a:tailEnd/>
          </a:ln>
        </p:spPr>
      </p:pic>
      <p:sp>
        <p:nvSpPr>
          <p:cNvPr id="15" name="タイトル 7"/>
          <p:cNvSpPr>
            <a:spLocks noGrp="1"/>
          </p:cNvSpPr>
          <p:nvPr>
            <p:ph type="ctrTitle"/>
          </p:nvPr>
        </p:nvSpPr>
        <p:spPr>
          <a:xfrm>
            <a:off x="1219200" y="2157214"/>
            <a:ext cx="6858000" cy="990600"/>
          </a:xfrm>
        </p:spPr>
        <p:txBody>
          <a:bodyPr anchor="t"/>
          <a:lstStyle>
            <a:lvl1pPr algn="r">
              <a:defRPr sz="3200">
                <a:solidFill>
                  <a:schemeClr val="tx1"/>
                </a:solidFill>
              </a:defRPr>
            </a:lvl1pPr>
          </a:lstStyle>
          <a:p>
            <a:r>
              <a:rPr lang="ja-JP" altLang="en-US" dirty="0" smtClean="0"/>
              <a:t>マスター タイトルの書式設定</a:t>
            </a:r>
            <a:endParaRPr lang="en-US" dirty="0"/>
          </a:p>
        </p:txBody>
      </p:sp>
      <p:sp>
        <p:nvSpPr>
          <p:cNvPr id="31" name="テキスト プレースホルダー 2"/>
          <p:cNvSpPr>
            <a:spLocks noGrp="1"/>
          </p:cNvSpPr>
          <p:nvPr>
            <p:ph type="body" idx="1"/>
          </p:nvPr>
        </p:nvSpPr>
        <p:spPr>
          <a:xfrm>
            <a:off x="4644008" y="4267200"/>
            <a:ext cx="3528392"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 テキストの書式設定</a:t>
            </a:r>
          </a:p>
        </p:txBody>
      </p:sp>
      <p:sp>
        <p:nvSpPr>
          <p:cNvPr id="12" name="スライド番号プレースホルダー 28"/>
          <p:cNvSpPr>
            <a:spLocks noGrp="1"/>
          </p:cNvSpPr>
          <p:nvPr>
            <p:ph type="sldNum" sz="quarter" idx="10"/>
          </p:nvPr>
        </p:nvSpPr>
        <p:spPr>
          <a:xfrm>
            <a:off x="4000500" y="6597650"/>
            <a:ext cx="1219200" cy="182563"/>
          </a:xfrm>
        </p:spPr>
        <p:txBody>
          <a:bodyPr/>
          <a:lstStyle>
            <a:lvl1pPr algn="ctr">
              <a:defRPr/>
            </a:lvl1pPr>
          </a:lstStyle>
          <a:p>
            <a:pPr>
              <a:defRPr/>
            </a:pPr>
            <a:fld id="{AEF7767C-FE26-420F-98BF-A3A5CFA0D0A0}"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1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22"/>
          <p:cNvSpPr>
            <a:spLocks noGrp="1"/>
          </p:cNvSpPr>
          <p:nvPr>
            <p:ph type="sldNum" sz="quarter" idx="12"/>
          </p:nvPr>
        </p:nvSpPr>
        <p:spPr/>
        <p:txBody>
          <a:bodyPr/>
          <a:lstStyle>
            <a:lvl1pPr>
              <a:defRPr/>
            </a:lvl1pPr>
          </a:lstStyle>
          <a:p>
            <a:pPr>
              <a:defRPr/>
            </a:pPr>
            <a:fld id="{D32F4C15-C034-4314-9112-D299D62351D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5" name="二等辺三角形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直線コネクタ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9CE4FFE-2657-47F4-863B-D1CC317C878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grpSp>
        <p:nvGrpSpPr>
          <p:cNvPr id="4" name="グループ化 6"/>
          <p:cNvGrpSpPr>
            <a:grpSpLocks/>
          </p:cNvGrpSpPr>
          <p:nvPr userDrawn="1"/>
        </p:nvGrpSpPr>
        <p:grpSpPr bwMode="auto">
          <a:xfrm>
            <a:off x="179388" y="6597650"/>
            <a:ext cx="8890000" cy="0"/>
            <a:chOff x="179512" y="6525344"/>
            <a:chExt cx="8890035" cy="0"/>
          </a:xfrm>
        </p:grpSpPr>
        <p:cxnSp>
          <p:nvCxnSpPr>
            <p:cNvPr id="5"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0"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0" y="6309673"/>
            <a:ext cx="1222612" cy="575953"/>
          </a:xfrm>
          <a:prstGeom prst="rect">
            <a:avLst/>
          </a:prstGeom>
          <a:noFill/>
          <a:ln w="9525">
            <a:noFill/>
            <a:miter lim="800000"/>
            <a:headEnd/>
            <a:tailEnd/>
          </a:ln>
        </p:spPr>
      </p:pic>
      <p:cxnSp>
        <p:nvCxnSpPr>
          <p:cNvPr id="16" name="直線コネクタ 19"/>
          <p:cNvCxnSpPr/>
          <p:nvPr userDrawn="1"/>
        </p:nvCxnSpPr>
        <p:spPr>
          <a:xfrm>
            <a:off x="496888" y="680709"/>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57200" y="12877"/>
            <a:ext cx="8229600" cy="654943"/>
          </a:xfrm>
        </p:spPr>
        <p:txBody>
          <a:bodyPr/>
          <a:lstStyle/>
          <a:p>
            <a:r>
              <a:rPr lang="ja-JP" altLang="en-US" dirty="0" smtClean="0"/>
              <a:t>マスター タイトルの書式設定</a:t>
            </a:r>
            <a:endParaRPr lang="en-US" dirty="0"/>
          </a:p>
        </p:txBody>
      </p:sp>
      <p:sp>
        <p:nvSpPr>
          <p:cNvPr id="17"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5C489480-8482-4FE0-A015-CFEEA03935A6}" type="slidenum">
              <a:rPr lang="ja-JP" altLang="en-US"/>
              <a:pPr>
                <a:defRPr/>
              </a:pPr>
              <a:t>‹#›</a:t>
            </a:fld>
            <a:endParaRPr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4" name="正方形/長方形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1219200" y="2971800"/>
            <a:ext cx="6858000" cy="1066800"/>
          </a:xfrm>
        </p:spPr>
        <p:txBody>
          <a:bodyPr anchor="t"/>
          <a:lstStyle>
            <a:lvl1pPr algn="r">
              <a:buNone/>
              <a:defRPr sz="3200" b="0" cap="none" baseline="0"/>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6" name="日付プレースホルダー 3"/>
          <p:cNvSpPr>
            <a:spLocks noGrp="1"/>
          </p:cNvSpPr>
          <p:nvPr>
            <p:ph type="dt" sz="half" idx="10"/>
          </p:nvPr>
        </p:nvSpPr>
        <p:spPr>
          <a:xfrm>
            <a:off x="6400800" y="6354763"/>
            <a:ext cx="2286000" cy="366712"/>
          </a:xfrm>
        </p:spPr>
        <p:txBody>
          <a:bodyPr/>
          <a:lstStyle>
            <a:lvl1pPr>
              <a:defRPr/>
            </a:lvl1pPr>
          </a:lstStyle>
          <a:p>
            <a:pPr>
              <a:defRPr/>
            </a:pPr>
            <a:endParaRPr lang="ja-JP" altLang="en-US"/>
          </a:p>
        </p:txBody>
      </p:sp>
      <p:sp>
        <p:nvSpPr>
          <p:cNvPr id="7" name="フッター プレースホルダー 4"/>
          <p:cNvSpPr>
            <a:spLocks noGrp="1"/>
          </p:cNvSpPr>
          <p:nvPr>
            <p:ph type="ftr" sz="quarter" idx="11"/>
          </p:nvPr>
        </p:nvSpPr>
        <p:spPr>
          <a:xfrm>
            <a:off x="2898775" y="6354763"/>
            <a:ext cx="3475038" cy="366712"/>
          </a:xfrm>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1069975" y="6354763"/>
            <a:ext cx="1520825" cy="366712"/>
          </a:xfrm>
        </p:spPr>
        <p:txBody>
          <a:bodyPr/>
          <a:lstStyle>
            <a:lvl1pPr>
              <a:defRPr/>
            </a:lvl1pPr>
          </a:lstStyle>
          <a:p>
            <a:pPr>
              <a:defRPr/>
            </a:pPr>
            <a:fld id="{59D614E3-EC9C-401D-B25E-0181BD4EC2F5}"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lang="ja-JP" altLang="en-US" smtClean="0"/>
              <a:t>マスター タイトルの書式設定</a:t>
            </a:r>
            <a:endParaRPr lang="en-US"/>
          </a:p>
        </p:txBody>
      </p:sp>
      <p:sp>
        <p:nvSpPr>
          <p:cNvPr id="9" name="コンテンツ プレースホルダー 8"/>
          <p:cNvSpPr>
            <a:spLocks noGrp="1"/>
          </p:cNvSpPr>
          <p:nvPr>
            <p:ph sz="quarter" idx="1"/>
          </p:nvPr>
        </p:nvSpPr>
        <p:spPr>
          <a:xfrm>
            <a:off x="457200" y="1219200"/>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1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22"/>
          <p:cNvSpPr>
            <a:spLocks noGrp="1"/>
          </p:cNvSpPr>
          <p:nvPr>
            <p:ph type="sldNum" sz="quarter" idx="12"/>
          </p:nvPr>
        </p:nvSpPr>
        <p:spPr/>
        <p:txBody>
          <a:bodyPr/>
          <a:lstStyle>
            <a:lvl1pPr>
              <a:defRPr/>
            </a:lvl1pPr>
          </a:lstStyle>
          <a:p>
            <a:pPr>
              <a:defRPr/>
            </a:pPr>
            <a:fld id="{D6BE04EA-D976-49BB-88BC-11887A034D4F}"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11" name="コンテンツ プレースホルダー 10"/>
          <p:cNvSpPr>
            <a:spLocks noGrp="1"/>
          </p:cNvSpPr>
          <p:nvPr>
            <p:ph sz="quarter" idx="2"/>
          </p:nvPr>
        </p:nvSpPr>
        <p:spPr>
          <a:xfrm>
            <a:off x="457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1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22"/>
          <p:cNvSpPr>
            <a:spLocks noGrp="1"/>
          </p:cNvSpPr>
          <p:nvPr>
            <p:ph type="sldNum" sz="quarter" idx="12"/>
          </p:nvPr>
        </p:nvSpPr>
        <p:spPr/>
        <p:txBody>
          <a:bodyPr/>
          <a:lstStyle>
            <a:lvl1pPr>
              <a:defRPr/>
            </a:lvl1pPr>
          </a:lstStyle>
          <a:p>
            <a:pPr>
              <a:defRPr/>
            </a:pPr>
            <a:fld id="{23FDB0EC-3C6C-499F-B7FC-40D34E018601}"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grpSp>
        <p:nvGrpSpPr>
          <p:cNvPr id="3" name="グループ化 23"/>
          <p:cNvGrpSpPr>
            <a:grpSpLocks/>
          </p:cNvGrpSpPr>
          <p:nvPr userDrawn="1"/>
        </p:nvGrpSpPr>
        <p:grpSpPr bwMode="auto">
          <a:xfrm>
            <a:off x="179388" y="6597650"/>
            <a:ext cx="8890000" cy="0"/>
            <a:chOff x="179512" y="6525344"/>
            <a:chExt cx="8890035" cy="0"/>
          </a:xfrm>
        </p:grpSpPr>
        <p:cxnSp>
          <p:nvCxnSpPr>
            <p:cNvPr id="4"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812088" y="6237288"/>
            <a:ext cx="1317625" cy="620712"/>
          </a:xfrm>
          <a:prstGeom prst="rect">
            <a:avLst/>
          </a:prstGeom>
          <a:noFill/>
          <a:ln w="9525">
            <a:noFill/>
            <a:miter lim="800000"/>
            <a:headEnd/>
            <a:tailEnd/>
          </a:ln>
        </p:spPr>
      </p:pic>
      <p:grpSp>
        <p:nvGrpSpPr>
          <p:cNvPr id="9" name="グループ化 6"/>
          <p:cNvGrpSpPr>
            <a:grpSpLocks/>
          </p:cNvGrpSpPr>
          <p:nvPr userDrawn="1"/>
        </p:nvGrpSpPr>
        <p:grpSpPr bwMode="auto">
          <a:xfrm>
            <a:off x="519347" y="3429000"/>
            <a:ext cx="8184915" cy="166955"/>
            <a:chOff x="179512" y="6525344"/>
            <a:chExt cx="8890035" cy="0"/>
          </a:xfrm>
        </p:grpSpPr>
        <p:cxnSp>
          <p:nvCxnSpPr>
            <p:cNvPr id="10" name="直線コネクタ 8"/>
            <p:cNvCxnSpPr/>
            <p:nvPr/>
          </p:nvCxnSpPr>
          <p:spPr>
            <a:xfrm>
              <a:off x="179512" y="6525344"/>
              <a:ext cx="820882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9"/>
            <p:cNvCxnSpPr/>
            <p:nvPr/>
          </p:nvCxnSpPr>
          <p:spPr>
            <a:xfrm>
              <a:off x="8475863" y="6525344"/>
              <a:ext cx="152227"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0"/>
            <p:cNvCxnSpPr/>
            <p:nvPr/>
          </p:nvCxnSpPr>
          <p:spPr>
            <a:xfrm>
              <a:off x="8704203" y="6525344"/>
              <a:ext cx="152227"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直線コネクタ 11"/>
            <p:cNvCxnSpPr/>
            <p:nvPr/>
          </p:nvCxnSpPr>
          <p:spPr>
            <a:xfrm>
              <a:off x="8917320" y="6525344"/>
              <a:ext cx="152227"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title"/>
          </p:nvPr>
        </p:nvSpPr>
        <p:spPr>
          <a:xfrm>
            <a:off x="755576" y="2492896"/>
            <a:ext cx="7488832" cy="914400"/>
          </a:xfrm>
        </p:spPr>
        <p:txBody>
          <a:bodyPr/>
          <a:lstStyle/>
          <a:p>
            <a:r>
              <a:rPr lang="ja-JP" altLang="en-US" smtClean="0"/>
              <a:t>マスター タイトルの書式設定</a:t>
            </a:r>
            <a:endParaRPr lang="en-US"/>
          </a:p>
        </p:txBody>
      </p:sp>
      <p:sp>
        <p:nvSpPr>
          <p:cNvPr id="14" name="スライド番号プレースホルダー 4"/>
          <p:cNvSpPr>
            <a:spLocks noGrp="1"/>
          </p:cNvSpPr>
          <p:nvPr>
            <p:ph type="sldNum" sz="quarter" idx="10"/>
          </p:nvPr>
        </p:nvSpPr>
        <p:spPr>
          <a:xfrm>
            <a:off x="4173538" y="6592888"/>
            <a:ext cx="758825" cy="365125"/>
          </a:xfrm>
        </p:spPr>
        <p:txBody>
          <a:bodyPr/>
          <a:lstStyle>
            <a:lvl1pPr algn="ctr">
              <a:defRPr smtClean="0"/>
            </a:lvl1pPr>
          </a:lstStyle>
          <a:p>
            <a:pPr>
              <a:defRPr/>
            </a:pPr>
            <a:fld id="{F52FA9F6-98CE-4D8B-9188-4B04B5C3FA61}"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3" name="二等辺三角形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4" name="日付プレースホルダー 1"/>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3"/>
          <p:cNvSpPr>
            <a:spLocks noGrp="1"/>
          </p:cNvSpPr>
          <p:nvPr>
            <p:ph type="sldNum" sz="quarter" idx="12"/>
          </p:nvPr>
        </p:nvSpPr>
        <p:spPr/>
        <p:txBody>
          <a:bodyPr/>
          <a:lstStyle>
            <a:lvl1pPr>
              <a:defRPr/>
            </a:lvl1pPr>
          </a:lstStyle>
          <a:p>
            <a:pPr>
              <a:defRPr/>
            </a:pPr>
            <a:fld id="{777F02BF-A27D-4507-89DC-5BA8A0B91641}"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直線コネクタ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7"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ja-JP" altLang="en-US" smtClean="0"/>
              <a:t>マスター タイトルの書式設定</a:t>
            </a:r>
            <a:endParaRPr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ja-JP" altLang="en-US" smtClean="0"/>
              <a:t>マスター テキストの書式設定</a:t>
            </a:r>
          </a:p>
        </p:txBody>
      </p:sp>
      <p:sp>
        <p:nvSpPr>
          <p:cNvPr id="12" name="コンテンツ プレースホルダー 11"/>
          <p:cNvSpPr>
            <a:spLocks noGrp="1"/>
          </p:cNvSpPr>
          <p:nvPr>
            <p:ph sz="quarter" idx="1"/>
          </p:nvPr>
        </p:nvSpPr>
        <p:spPr>
          <a:xfrm>
            <a:off x="304800" y="304800"/>
            <a:ext cx="5715000" cy="5715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38266B34-2950-452F-9FB9-AB9EE4D1A115}"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正方形/長方形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ja-JP" altLang="en-US" smtClean="0"/>
              <a:t>マスター タイトルの書式設定</a:t>
            </a:r>
            <a:endParaRPr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ja-JP" altLang="en-US" noProof="0" smtClean="0"/>
              <a:t>アイコンをクリックして図を追加</a:t>
            </a:r>
            <a:endParaRPr lang="en-US" noProof="0" dirty="0"/>
          </a:p>
        </p:txBody>
      </p:sp>
      <p:sp>
        <p:nvSpPr>
          <p:cNvPr id="4" name="テキスト プレースホルダー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ja-JP" altLang="en-US" smtClean="0"/>
              <a:t>マスター テキストの書式設定</a:t>
            </a:r>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234B22B5-564E-49AF-94E1-EBCE52A8446D}"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マスター タイトルの書式設定</a:t>
            </a:r>
            <a:endParaRPr lang="en-US" smtClean="0"/>
          </a:p>
        </p:txBody>
      </p:sp>
      <p:sp>
        <p:nvSpPr>
          <p:cNvPr id="1027" name="テキスト プレースホルダー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smtClean="0"/>
          </a:p>
        </p:txBody>
      </p:sp>
      <p:sp>
        <p:nvSpPr>
          <p:cNvPr id="14" name="日付プレースホルダー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3" name="フッター プレースホルダー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23" name="スライド番号プレースホルダー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fld id="{BB1E81A8-7DC8-4718-AAD2-CE30D12D26F6}" type="slidenum">
              <a:rPr lang="ja-JP" altLang="en-US"/>
              <a:pPr>
                <a:defRPr/>
              </a:pPr>
              <a:t>‹#›</a:t>
            </a:fld>
            <a:endParaRPr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76" r:id="rId7"/>
    <p:sldLayoutId id="2147483677" r:id="rId8"/>
    <p:sldLayoutId id="2147483678" r:id="rId9"/>
    <p:sldLayoutId id="2147483669" r:id="rId10"/>
    <p:sldLayoutId id="214748367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200" kern="1200">
          <a:solidFill>
            <a:schemeClr val="tx2"/>
          </a:solidFill>
          <a:latin typeface="+mj-lt"/>
          <a:ea typeface="+mj-ea"/>
          <a:cs typeface="+mj-cs"/>
        </a:defRPr>
      </a:lvl1pPr>
      <a:lvl2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2pPr>
      <a:lvl3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3pPr>
      <a:lvl4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4pPr>
      <a:lvl5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プレースホルダー 3"/>
          <p:cNvSpPr>
            <a:spLocks noGrp="1"/>
          </p:cNvSpPr>
          <p:nvPr>
            <p:ph type="body" idx="1"/>
          </p:nvPr>
        </p:nvSpPr>
        <p:spPr>
          <a:xfrm>
            <a:off x="3004458" y="3851564"/>
            <a:ext cx="5760692" cy="1143000"/>
          </a:xfrm>
        </p:spPr>
        <p:txBody>
          <a:bodyPr/>
          <a:lstStyle/>
          <a:p>
            <a:pPr eaLnBrk="1" hangingPunct="1"/>
            <a:r>
              <a:rPr lang="en-US" altLang="ja-JP" dirty="0" smtClean="0">
                <a:solidFill>
                  <a:schemeClr val="tx1"/>
                </a:solidFill>
                <a:latin typeface="+mj-ea"/>
                <a:ea typeface="+mj-ea"/>
              </a:rPr>
              <a:t>2013.6.13</a:t>
            </a:r>
          </a:p>
          <a:p>
            <a:pPr eaLnBrk="1" hangingPunct="1"/>
            <a:endParaRPr lang="en-US" altLang="ja-JP" dirty="0" smtClean="0">
              <a:solidFill>
                <a:schemeClr val="tx1"/>
              </a:solidFill>
              <a:latin typeface="+mj-ea"/>
              <a:ea typeface="+mj-ea"/>
            </a:endParaRPr>
          </a:p>
          <a:p>
            <a:pPr eaLnBrk="1" hangingPunct="1"/>
            <a:r>
              <a:rPr lang="en-US" altLang="ja-JP"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Open Data </a:t>
            </a:r>
            <a:r>
              <a:rPr lang="en-US" altLang="ja-JP" dirty="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P</a:t>
            </a:r>
            <a:r>
              <a:rPr lang="en-US" altLang="ja-JP"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romotion Consortium</a:t>
            </a:r>
            <a:endParaRPr lang="en-US" altLang="ja-JP" dirty="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endParaRPr>
          </a:p>
          <a:p>
            <a:pPr eaLnBrk="1" hangingPunct="1"/>
            <a:r>
              <a:rPr lang="en-US" altLang="ja-JP"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Noboru </a:t>
            </a:r>
            <a:r>
              <a:rPr lang="en-US" altLang="ja-JP" dirty="0" err="1"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Koshizuka</a:t>
            </a:r>
            <a:r>
              <a:rPr lang="en-US" altLang="ja-JP"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a:t>
            </a:r>
          </a:p>
          <a:p>
            <a:pPr eaLnBrk="1" hangingPunct="1"/>
            <a:r>
              <a:rPr lang="en-US" altLang="ja-JP"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Chief Researcher, Technical Committee</a:t>
            </a:r>
            <a:endParaRPr lang="en-US" altLang="ja-JP" dirty="0" smtClean="0">
              <a:solidFill>
                <a:schemeClr val="tx1"/>
              </a:solidFill>
              <a:latin typeface="+mj-ea"/>
              <a:ea typeface="+mj-ea"/>
            </a:endParaRPr>
          </a:p>
        </p:txBody>
      </p:sp>
      <p:sp>
        <p:nvSpPr>
          <p:cNvPr id="5" name="タイトル 1"/>
          <p:cNvSpPr txBox="1">
            <a:spLocks/>
          </p:cNvSpPr>
          <p:nvPr/>
        </p:nvSpPr>
        <p:spPr bwMode="auto">
          <a:xfrm>
            <a:off x="991631" y="1828800"/>
            <a:ext cx="7918846" cy="1398213"/>
          </a:xfrm>
          <a:prstGeom prst="rect">
            <a:avLst/>
          </a:prstGeom>
          <a:noFill/>
          <a:ln w="9525">
            <a:noFill/>
            <a:miter lim="800000"/>
            <a:headEnd/>
            <a:tailEnd/>
          </a:ln>
        </p:spPr>
        <p:txBody>
          <a:bodyPr anchor="ctr"/>
          <a:lstStyle>
            <a:lvl1pPr algn="r" rtl="0" fontAlgn="base">
              <a:spcBef>
                <a:spcPct val="0"/>
              </a:spcBef>
              <a:spcAft>
                <a:spcPct val="0"/>
              </a:spcAft>
              <a:defRPr kumimoji="1" sz="3200" kern="1200">
                <a:solidFill>
                  <a:schemeClr val="tx1"/>
                </a:solidFill>
                <a:latin typeface="+mj-lt"/>
                <a:ea typeface="+mj-ea"/>
                <a:cs typeface="+mj-cs"/>
              </a:defRPr>
            </a:lvl1pPr>
            <a:lvl2pPr algn="l" rtl="0" fontAlgn="base">
              <a:spcBef>
                <a:spcPct val="0"/>
              </a:spcBef>
              <a:spcAft>
                <a:spcPct val="0"/>
              </a:spcAft>
              <a:defRPr kumimoji="1" sz="3200">
                <a:solidFill>
                  <a:schemeClr val="tx2"/>
                </a:solidFill>
                <a:latin typeface="Bookman Old Style" pitchFamily="18" charset="0"/>
                <a:ea typeface="HG明朝E" pitchFamily="17" charset="-128"/>
              </a:defRPr>
            </a:lvl2pPr>
            <a:lvl3pPr algn="l" rtl="0" fontAlgn="base">
              <a:spcBef>
                <a:spcPct val="0"/>
              </a:spcBef>
              <a:spcAft>
                <a:spcPct val="0"/>
              </a:spcAft>
              <a:defRPr kumimoji="1" sz="3200">
                <a:solidFill>
                  <a:schemeClr val="tx2"/>
                </a:solidFill>
                <a:latin typeface="Bookman Old Style" pitchFamily="18" charset="0"/>
                <a:ea typeface="HG明朝E" pitchFamily="17" charset="-128"/>
              </a:defRPr>
            </a:lvl3pPr>
            <a:lvl4pPr algn="l" rtl="0" fontAlgn="base">
              <a:spcBef>
                <a:spcPct val="0"/>
              </a:spcBef>
              <a:spcAft>
                <a:spcPct val="0"/>
              </a:spcAft>
              <a:defRPr kumimoji="1" sz="3200">
                <a:solidFill>
                  <a:schemeClr val="tx2"/>
                </a:solidFill>
                <a:latin typeface="Bookman Old Style" pitchFamily="18" charset="0"/>
                <a:ea typeface="HG明朝E" pitchFamily="17" charset="-128"/>
              </a:defRPr>
            </a:lvl4pPr>
            <a:lvl5pPr algn="l" rtl="0" fontAlgn="base">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a:lstStyle>
          <a:p>
            <a:pPr algn="ctr" fontAlgn="auto">
              <a:spcAft>
                <a:spcPts val="0"/>
              </a:spcAft>
              <a:defRPr/>
            </a:pPr>
            <a:r>
              <a:rPr lang="en-US" altLang="ja-JP" sz="2800" dirty="0" smtClean="0">
                <a:latin typeface="Arial Unicode MS" panose="020B0604020202020204" pitchFamily="50" charset="-128"/>
                <a:ea typeface="Arial Unicode MS" panose="020B0604020202020204" pitchFamily="50" charset="-128"/>
                <a:cs typeface="Arial Unicode MS" panose="020B0604020202020204" pitchFamily="50" charset="-128"/>
              </a:rPr>
              <a:t>Technical Committee</a:t>
            </a:r>
            <a:endParaRPr lang="ja-JP" altLang="en-US" sz="28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gn="ctr" fontAlgn="auto">
              <a:spcAft>
                <a:spcPts val="0"/>
              </a:spcAft>
              <a:defRPr/>
            </a:pPr>
            <a:r>
              <a:rPr lang="en-US" altLang="ja-JP" sz="2800" dirty="0" smtClean="0">
                <a:latin typeface="Arial Unicode MS" panose="020B0604020202020204" pitchFamily="50" charset="-128"/>
                <a:ea typeface="Arial Unicode MS" panose="020B0604020202020204" pitchFamily="50" charset="-128"/>
                <a:cs typeface="Arial Unicode MS" panose="020B0604020202020204" pitchFamily="50" charset="-128"/>
              </a:rPr>
              <a:t>Report of Activities of 2012 and Proposed Activities (Draft) of 2013</a:t>
            </a:r>
          </a:p>
        </p:txBody>
      </p:sp>
      <p:sp>
        <p:nvSpPr>
          <p:cNvPr id="7" name="テキスト ボックス 6"/>
          <p:cNvSpPr txBox="1"/>
          <p:nvPr/>
        </p:nvSpPr>
        <p:spPr>
          <a:xfrm>
            <a:off x="7676833" y="152986"/>
            <a:ext cx="1005403" cy="369332"/>
          </a:xfrm>
          <a:prstGeom prst="rect">
            <a:avLst/>
          </a:prstGeom>
          <a:noFill/>
          <a:ln>
            <a:solidFill>
              <a:schemeClr val="tx1"/>
            </a:solidFill>
          </a:ln>
        </p:spPr>
        <p:txBody>
          <a:bodyPr wrap="none" rtlCol="0">
            <a:spAutoFit/>
          </a:bodyPr>
          <a:lstStyle/>
          <a:p>
            <a:r>
              <a:rPr lang="en-US" altLang="ja-JP" dirty="0" smtClean="0">
                <a:latin typeface="Century" panose="02040604050505020304" pitchFamily="18" charset="0"/>
              </a:rPr>
              <a:t>Ref. 3-1</a:t>
            </a:r>
            <a:endParaRPr kumimoji="1" lang="ja-JP" altLang="en-US" dirty="0">
              <a:latin typeface="Century" panose="02040604050505020304" pitchFamily="18" charset="0"/>
            </a:endParaRPr>
          </a:p>
        </p:txBody>
      </p:sp>
      <p:sp>
        <p:nvSpPr>
          <p:cNvPr id="6" name="正方形/長方形 5"/>
          <p:cNvSpPr/>
          <p:nvPr/>
        </p:nvSpPr>
        <p:spPr>
          <a:xfrm>
            <a:off x="3971925" y="6267420"/>
            <a:ext cx="4943475" cy="253916"/>
          </a:xfrm>
          <a:prstGeom prst="rect">
            <a:avLst/>
          </a:prstGeom>
          <a:ln>
            <a:solidFill>
              <a:schemeClr val="accent1"/>
            </a:solidFill>
          </a:ln>
        </p:spPr>
        <p:txBody>
          <a:bodyPr wrap="square">
            <a:spAutoFit/>
          </a:bodyPr>
          <a:lstStyle/>
          <a:p>
            <a:r>
              <a:rPr lang="en-US" altLang="ja-JP" sz="1050" dirty="0"/>
              <a:t>This document is a provisional translation by Open Data Promotion Consortium</a:t>
            </a:r>
            <a:endParaRPr lang="ja-JP" altLang="ja-JP" sz="105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1. Report of Activities of 2012</a:t>
            </a:r>
            <a:r>
              <a:rPr lang="ja-JP" altLang="en-US" sz="2400" dirty="0" smtClean="0">
                <a:latin typeface="+mj-ea"/>
              </a:rPr>
              <a:t>　</a:t>
            </a: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(1) Overview</a:t>
            </a:r>
            <a:endParaRPr kumimoji="1" lang="ja-JP" altLang="en-US" sz="24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1</a:t>
            </a:fld>
            <a:endParaRPr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259353667"/>
              </p:ext>
            </p:extLst>
          </p:nvPr>
        </p:nvGraphicFramePr>
        <p:xfrm>
          <a:off x="443344" y="815109"/>
          <a:ext cx="8095013" cy="5673726"/>
        </p:xfrm>
        <a:graphic>
          <a:graphicData uri="http://schemas.openxmlformats.org/drawingml/2006/table">
            <a:tbl>
              <a:tblPr firstRow="1" bandRow="1">
                <a:tableStyleId>{5C22544A-7EE6-4342-B048-85BDC9FD1C3A}</a:tableStyleId>
              </a:tblPr>
              <a:tblGrid>
                <a:gridCol w="1290453"/>
                <a:gridCol w="2766950"/>
                <a:gridCol w="4037610"/>
              </a:tblGrid>
              <a:tr h="434148">
                <a:tc>
                  <a:txBody>
                    <a:bodyPr/>
                    <a:lstStyle/>
                    <a:p>
                      <a:pPr algn="ct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Date</a:t>
                      </a:r>
                      <a:endParaRPr kumimoji="1"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a:tc>
                <a:tc>
                  <a:txBody>
                    <a:bodyPr/>
                    <a:lstStyle/>
                    <a:p>
                      <a:pPr algn="ct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Title</a:t>
                      </a:r>
                      <a:endParaRPr kumimoji="1"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a:tc>
                <a:tc>
                  <a:txBody>
                    <a:bodyPr/>
                    <a:lstStyle/>
                    <a:p>
                      <a:pPr algn="ct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Overview</a:t>
                      </a:r>
                      <a:endParaRPr kumimoji="1"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a:tc>
              </a:tr>
              <a:tr h="434148">
                <a:tc>
                  <a:txBody>
                    <a:bodyPr/>
                    <a:lstStyle/>
                    <a:p>
                      <a:pPr algn="ct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2012.10.24</a:t>
                      </a:r>
                      <a:endParaRPr kumimoji="1"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a:tc>
                <a:tc>
                  <a:txBody>
                    <a:bodyPr/>
                    <a:lstStyle/>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1st Technical Committee Mtg.</a:t>
                      </a:r>
                      <a:endParaRPr kumimoji="1"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a:tc>
                <a:tc>
                  <a:txBody>
                    <a:bodyPr/>
                    <a:lstStyle/>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Discussed the Operation and Mission of the Committee, and others.</a:t>
                      </a:r>
                      <a:endParaRPr kumimoji="1"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a:tc>
              </a:tr>
              <a:tr h="606618">
                <a:tc>
                  <a:txBody>
                    <a:bodyPr/>
                    <a:lstStyle/>
                    <a:p>
                      <a:pPr algn="ct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2013.01.09</a:t>
                      </a:r>
                      <a:endParaRPr kumimoji="1"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a:tc>
                <a:tc>
                  <a:txBody>
                    <a:bodyPr/>
                    <a:lstStyle/>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2</a:t>
                      </a:r>
                      <a:r>
                        <a:rPr kumimoji="1" lang="en-US" altLang="ja-JP" sz="1400" baseline="30000" dirty="0" smtClean="0">
                          <a:latin typeface="Arial Unicode MS" panose="020B0604020202020204" pitchFamily="50" charset="-128"/>
                          <a:ea typeface="Arial Unicode MS" panose="020B0604020202020204" pitchFamily="50" charset="-128"/>
                          <a:cs typeface="Arial Unicode MS" panose="020B0604020202020204" pitchFamily="50" charset="-128"/>
                        </a:rPr>
                        <a:t>nd</a:t>
                      </a: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 Technical Committee Mtg.</a:t>
                      </a:r>
                      <a:endParaRPr kumimoji="1"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a:tc>
                <a:tc>
                  <a:txBody>
                    <a:bodyPr/>
                    <a:lstStyle/>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Discussed points</a:t>
                      </a:r>
                      <a:r>
                        <a:rPr kumimoji="1" lang="en-US" altLang="ja-JP" sz="1400" baseline="0" dirty="0" smtClean="0">
                          <a:latin typeface="Arial Unicode MS" panose="020B0604020202020204" pitchFamily="50" charset="-128"/>
                          <a:ea typeface="Arial Unicode MS" panose="020B0604020202020204" pitchFamily="50" charset="-128"/>
                          <a:cs typeface="Arial Unicode MS" panose="020B0604020202020204" pitchFamily="50" charset="-128"/>
                        </a:rPr>
                        <a:t> of issues of the Committee.</a:t>
                      </a:r>
                      <a:endParaRPr kumimoji="1"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Discussed advanced trends of vocabularies, etc.</a:t>
                      </a:r>
                      <a:endParaRPr kumimoji="1"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a:tc>
              </a:tr>
              <a:tr h="606618">
                <a:tc>
                  <a:txBody>
                    <a:bodyPr/>
                    <a:lstStyle/>
                    <a:p>
                      <a:pPr algn="ct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2013.01.28</a:t>
                      </a:r>
                      <a:endParaRPr kumimoji="1"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3</a:t>
                      </a:r>
                      <a:r>
                        <a:rPr kumimoji="1" lang="en-US" altLang="ja-JP" sz="1400" baseline="30000" dirty="0" smtClean="0">
                          <a:latin typeface="Arial Unicode MS" panose="020B0604020202020204" pitchFamily="50" charset="-128"/>
                          <a:ea typeface="Arial Unicode MS" panose="020B0604020202020204" pitchFamily="50" charset="-128"/>
                          <a:cs typeface="Arial Unicode MS" panose="020B0604020202020204" pitchFamily="50" charset="-128"/>
                        </a:rPr>
                        <a:t>rd</a:t>
                      </a:r>
                      <a:r>
                        <a:rPr kumimoji="1" lang="en-US" altLang="ja-JP" sz="1400" baseline="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Technical Committee Mtg.</a:t>
                      </a:r>
                      <a:endParaRPr kumimoji="1"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endParaRPr kumimoji="1"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a:tc>
                <a:tc>
                  <a:txBody>
                    <a:bodyPr/>
                    <a:lstStyle/>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Discussed technical guides for data preparation for the open data system. </a:t>
                      </a:r>
                      <a:endParaRPr kumimoji="1"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Reported overseas investigation including</a:t>
                      </a:r>
                      <a:r>
                        <a:rPr kumimoji="1" lang="en-US" altLang="ja-JP" sz="1400" baseline="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NIEM.</a:t>
                      </a:r>
                      <a:endParaRPr kumimoji="1"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Reported international standardization trend, etc.</a:t>
                      </a:r>
                    </a:p>
                  </a:txBody>
                  <a:tcPr anchor="ctr"/>
                </a:tc>
              </a:tr>
              <a:tr h="1355969">
                <a:tc>
                  <a:txBody>
                    <a:bodyPr/>
                    <a:lstStyle/>
                    <a:p>
                      <a:pPr algn="ct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2013.03.21</a:t>
                      </a:r>
                      <a:endParaRPr kumimoji="1"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a:tc>
                <a:tc>
                  <a:txBody>
                    <a:bodyPr/>
                    <a:lstStyle/>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3</a:t>
                      </a:r>
                      <a:r>
                        <a:rPr kumimoji="1" lang="en-US" altLang="ja-JP" sz="1400" baseline="30000" dirty="0" smtClean="0">
                          <a:latin typeface="Arial Unicode MS" panose="020B0604020202020204" pitchFamily="50" charset="-128"/>
                          <a:ea typeface="Arial Unicode MS" panose="020B0604020202020204" pitchFamily="50" charset="-128"/>
                          <a:cs typeface="Arial Unicode MS" panose="020B0604020202020204" pitchFamily="50" charset="-128"/>
                        </a:rPr>
                        <a:t>rd</a:t>
                      </a: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 E-Government Open Data Working Level Meeting </a:t>
                      </a:r>
                      <a:endParaRPr kumimoji="1"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a:tc>
                <a:tc>
                  <a:txBody>
                    <a:bodyPr/>
                    <a:lstStyle/>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Reported the approach &amp; proposal of the Tech. Committee.</a:t>
                      </a:r>
                      <a:r>
                        <a:rPr kumimoji="1" lang="en-US" altLang="ja-JP" sz="1400" baseline="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endParaRPr kumimoji="1"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Proposed the technical requirements</a:t>
                      </a:r>
                      <a:r>
                        <a:rPr kumimoji="1" lang="en-US" altLang="ja-JP" sz="1400" baseline="0" dirty="0" smtClean="0">
                          <a:latin typeface="Arial Unicode MS" panose="020B0604020202020204" pitchFamily="50" charset="-128"/>
                          <a:ea typeface="Arial Unicode MS" panose="020B0604020202020204" pitchFamily="50" charset="-128"/>
                          <a:cs typeface="Arial Unicode MS" panose="020B0604020202020204" pitchFamily="50" charset="-128"/>
                        </a:rPr>
                        <a:t> for data formation for open data, Technical Guides for Open Data Realization, draft CSV Data Standards for Open Data Realization, draft Specifications for Infrastructure Development for Collaboration for Data Circulation together with technical proposals for open data. </a:t>
                      </a:r>
                      <a:endParaRPr kumimoji="1"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a:tc>
              </a:tr>
              <a:tr h="845763">
                <a:tc>
                  <a:txBody>
                    <a:bodyPr/>
                    <a:lstStyle/>
                    <a:p>
                      <a:pPr algn="ct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2013.06.03</a:t>
                      </a:r>
                      <a:endParaRPr kumimoji="1"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4</a:t>
                      </a:r>
                      <a:r>
                        <a:rPr kumimoji="1" lang="en-US" altLang="ja-JP" sz="1400" baseline="30000" dirty="0" smtClean="0">
                          <a:latin typeface="Arial Unicode MS" panose="020B0604020202020204" pitchFamily="50" charset="-128"/>
                          <a:ea typeface="Arial Unicode MS" panose="020B0604020202020204" pitchFamily="50" charset="-128"/>
                          <a:cs typeface="Arial Unicode MS" panose="020B0604020202020204" pitchFamily="50" charset="-128"/>
                        </a:rPr>
                        <a:t>th</a:t>
                      </a: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 Technical Committee Mtg.</a:t>
                      </a:r>
                      <a:endParaRPr kumimoji="1"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a:tc>
                <a:tc>
                  <a:txBody>
                    <a:bodyPr/>
                    <a:lstStyle/>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Reported the case studies for S</a:t>
                      </a:r>
                      <a:r>
                        <a:rPr kumimoji="1" lang="en-US" altLang="ja-JP" sz="1400" baseline="0" dirty="0" smtClean="0">
                          <a:latin typeface="Arial Unicode MS" panose="020B0604020202020204" pitchFamily="50" charset="-128"/>
                          <a:ea typeface="Arial Unicode MS" panose="020B0604020202020204" pitchFamily="50" charset="-128"/>
                          <a:cs typeface="Arial Unicode MS" panose="020B0604020202020204" pitchFamily="50" charset="-128"/>
                        </a:rPr>
                        <a:t>pecifications for Infrastructure Development for Collaboration for Data Circulation.</a:t>
                      </a:r>
                    </a:p>
                    <a:p>
                      <a:r>
                        <a:rPr kumimoji="1" lang="en-US" altLang="ja-JP" sz="1400" baseline="0" dirty="0" smtClean="0">
                          <a:latin typeface="Arial Unicode MS" panose="020B0604020202020204" pitchFamily="50" charset="-128"/>
                          <a:ea typeface="Arial Unicode MS" panose="020B0604020202020204" pitchFamily="50" charset="-128"/>
                          <a:cs typeface="Arial Unicode MS" panose="020B0604020202020204" pitchFamily="50" charset="-128"/>
                        </a:rPr>
                        <a:t>Discussed the TC Report of Activities of 2012 and the Proposed TC Activities of 2013, etc.   </a:t>
                      </a:r>
                      <a:endParaRPr kumimoji="1"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a:tc>
              </a:tr>
            </a:tbl>
          </a:graphicData>
        </a:graphic>
      </p:graphicFrame>
    </p:spTree>
    <p:extLst>
      <p:ext uri="{BB962C8B-B14F-4D97-AF65-F5344CB8AC3E}">
        <p14:creationId xmlns:p14="http://schemas.microsoft.com/office/powerpoint/2010/main" val="1202682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2</a:t>
            </a:fld>
            <a:endParaRPr lang="ja-JP" altLang="en-US" dirty="0"/>
          </a:p>
        </p:txBody>
      </p:sp>
      <p:sp>
        <p:nvSpPr>
          <p:cNvPr id="13" name="コンテンツ プレースホルダー 1"/>
          <p:cNvSpPr txBox="1">
            <a:spLocks/>
          </p:cNvSpPr>
          <p:nvPr/>
        </p:nvSpPr>
        <p:spPr>
          <a:xfrm>
            <a:off x="436653" y="1026367"/>
            <a:ext cx="8483412" cy="5196303"/>
          </a:xfrm>
          <a:prstGeom prst="rect">
            <a:avLst/>
          </a:prstGeom>
        </p:spPr>
        <p:txBody>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a:lnSpc>
                <a:spcPts val="1400"/>
              </a:lnSpc>
              <a:spcBef>
                <a:spcPts val="300"/>
              </a:spcBef>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Achievements of the Technical Committee were as follows.</a:t>
            </a:r>
          </a:p>
          <a:p>
            <a:pPr>
              <a:lnSpc>
                <a:spcPts val="1400"/>
              </a:lnSpc>
              <a:spcBef>
                <a:spcPts val="300"/>
              </a:spcBef>
            </a:pPr>
            <a:endParaRPr lang="en-US" altLang="ja-JP" sz="2000" dirty="0" smtClean="0"/>
          </a:p>
          <a:p>
            <a:pPr lvl="1">
              <a:spcBef>
                <a:spcPts val="300"/>
              </a:spcBef>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Preparation of technical documents that include “Call </a:t>
            </a:r>
            <a:r>
              <a:rPr lang="en-US" altLang="ja-JP" sz="1800" dirty="0">
                <a:latin typeface="Arial Unicode MS" panose="020B0604020202020204" pitchFamily="50" charset="-128"/>
                <a:ea typeface="Arial Unicode MS" panose="020B0604020202020204" pitchFamily="50" charset="-128"/>
                <a:cs typeface="Arial Unicode MS" panose="020B0604020202020204" pitchFamily="50" charset="-128"/>
              </a:rPr>
              <a:t>for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Comments”</a:t>
            </a:r>
            <a:r>
              <a:rPr lang="ja-JP" altLang="en-US" sz="1800" dirty="0">
                <a:latin typeface="Arial Unicode MS" panose="020B0604020202020204" pitchFamily="50" charset="-128"/>
                <a:ea typeface="Arial Unicode MS" panose="020B0604020202020204" pitchFamily="50" charset="-128"/>
                <a:cs typeface="Arial Unicode MS" panose="020B0604020202020204" pitchFamily="50" charset="-128"/>
              </a:rPr>
              <a:t> </a:t>
            </a:r>
            <a:endPar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936625" lvl="2" indent="-342900">
              <a:spcBef>
                <a:spcPts val="300"/>
              </a:spcBef>
              <a:buFont typeface="+mj-lt"/>
              <a:buAutoNum type="arabicPeriod"/>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Technical Guides </a:t>
            </a:r>
            <a:r>
              <a:rPr lang="en-US" altLang="ja-JP" sz="1800" dirty="0">
                <a:latin typeface="Arial Unicode MS" panose="020B0604020202020204" pitchFamily="50" charset="-128"/>
                <a:ea typeface="Arial Unicode MS" panose="020B0604020202020204" pitchFamily="50" charset="-128"/>
                <a:cs typeface="Arial Unicode MS" panose="020B0604020202020204" pitchFamily="50" charset="-128"/>
              </a:rPr>
              <a:t>for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Data Preparation for Open Data Realization</a:t>
            </a:r>
            <a:r>
              <a:rPr lang="ja-JP" altLang="en-US" sz="18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baseline="30000" dirty="0" smtClean="0">
                <a:latin typeface="Arial Unicode MS" panose="020B0604020202020204" pitchFamily="50" charset="-128"/>
                <a:ea typeface="Arial Unicode MS" panose="020B0604020202020204" pitchFamily="50" charset="-128"/>
                <a:cs typeface="Arial Unicode MS" panose="020B0604020202020204" pitchFamily="50" charset="-128"/>
              </a:rPr>
              <a:t>(*1)</a:t>
            </a:r>
            <a:endParaRPr lang="ja-JP" altLang="en-US" sz="1600" baseline="300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936625" lvl="2" indent="-342900">
              <a:spcBef>
                <a:spcPts val="300"/>
              </a:spcBef>
              <a:buFont typeface="+mj-lt"/>
              <a:buAutoNum type="arabicPeriod"/>
            </a:pPr>
            <a:r>
              <a:rPr lang="en-US" altLang="ja-JP" sz="1800" dirty="0">
                <a:latin typeface="Arial Unicode MS" panose="020B0604020202020204" pitchFamily="50" charset="-128"/>
                <a:ea typeface="Arial Unicode MS" panose="020B0604020202020204" pitchFamily="50" charset="-128"/>
                <a:cs typeface="Arial Unicode MS" panose="020B0604020202020204" pitchFamily="50" charset="-128"/>
              </a:rPr>
              <a:t>CSV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Data Standards for Open Data Realization </a:t>
            </a:r>
            <a:r>
              <a:rPr lang="en-US" altLang="ja-JP" sz="1800" baseline="30000" dirty="0" smtClean="0">
                <a:latin typeface="Arial Unicode MS" panose="020B0604020202020204" pitchFamily="50" charset="-128"/>
                <a:ea typeface="Arial Unicode MS" panose="020B0604020202020204" pitchFamily="50" charset="-128"/>
                <a:cs typeface="Arial Unicode MS" panose="020B0604020202020204" pitchFamily="50" charset="-128"/>
              </a:rPr>
              <a:t>(*2)</a:t>
            </a:r>
            <a:endParaRPr lang="ja-JP" altLang="en-US" sz="1600" baseline="300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936625" lvl="2" indent="-342900">
              <a:spcBef>
                <a:spcPts val="300"/>
              </a:spcBef>
              <a:buFont typeface="+mj-lt"/>
              <a:buAutoNum type="arabicPeriod"/>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Specifications </a:t>
            </a:r>
            <a:r>
              <a:rPr lang="en-US" altLang="ja-JP" sz="1800" dirty="0">
                <a:latin typeface="Arial Unicode MS" panose="020B0604020202020204" pitchFamily="50" charset="-128"/>
                <a:ea typeface="Arial Unicode MS" panose="020B0604020202020204" pitchFamily="50" charset="-128"/>
                <a:cs typeface="Arial Unicode MS" panose="020B0604020202020204" pitchFamily="50" charset="-128"/>
              </a:rPr>
              <a:t>for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Infrastructure Development </a:t>
            </a:r>
            <a:r>
              <a:rPr lang="en-US" altLang="ja-JP" sz="1800" dirty="0">
                <a:latin typeface="Arial Unicode MS" panose="020B0604020202020204" pitchFamily="50" charset="-128"/>
                <a:ea typeface="Arial Unicode MS" panose="020B0604020202020204" pitchFamily="50" charset="-128"/>
                <a:cs typeface="Arial Unicode MS" panose="020B0604020202020204" pitchFamily="50" charset="-128"/>
              </a:rPr>
              <a:t>for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Collaboration </a:t>
            </a:r>
            <a:r>
              <a:rPr lang="en-US" altLang="ja-JP" sz="1800" dirty="0">
                <a:latin typeface="Arial Unicode MS" panose="020B0604020202020204" pitchFamily="50" charset="-128"/>
                <a:ea typeface="Arial Unicode MS" panose="020B0604020202020204" pitchFamily="50" charset="-128"/>
                <a:cs typeface="Arial Unicode MS" panose="020B0604020202020204" pitchFamily="50" charset="-128"/>
              </a:rPr>
              <a:t>for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Data Circulation</a:t>
            </a:r>
            <a:r>
              <a:rPr lang="ja-JP" altLang="en-US" sz="18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(2012 version) </a:t>
            </a:r>
            <a:r>
              <a:rPr lang="en-US" altLang="ja-JP" sz="1800" baseline="30000" dirty="0" smtClean="0">
                <a:latin typeface="Arial Unicode MS" panose="020B0604020202020204" pitchFamily="50" charset="-128"/>
                <a:ea typeface="Arial Unicode MS" panose="020B0604020202020204" pitchFamily="50" charset="-128"/>
                <a:cs typeface="Arial Unicode MS" panose="020B0604020202020204" pitchFamily="50" charset="-128"/>
              </a:rPr>
              <a:t>(*3)</a:t>
            </a:r>
            <a:endParaRPr lang="ja-JP" altLang="en-US" sz="1800" baseline="300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593725" lvl="2" indent="0">
              <a:spcBef>
                <a:spcPts val="300"/>
              </a:spcBef>
              <a:buNone/>
            </a:pPr>
            <a:endParaRPr lang="ja-JP" altLang="en-US" sz="1800" dirty="0">
              <a:latin typeface="Arial Unicode MS" panose="020B0604020202020204" pitchFamily="50" charset="-128"/>
              <a:ea typeface="Arial Unicode MS" panose="020B0604020202020204" pitchFamily="50" charset="-128"/>
              <a:cs typeface="Arial Unicode MS" panose="020B0604020202020204" pitchFamily="50" charset="-128"/>
            </a:endParaRPr>
          </a:p>
          <a:p>
            <a:pPr lvl="1">
              <a:spcBef>
                <a:spcPts val="300"/>
              </a:spcBef>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Of the above-mentioned three documents, the 1 and 2 were proposed in the E-Government </a:t>
            </a:r>
            <a:r>
              <a:rPr lang="en-US" altLang="ja-JP" sz="1800" dirty="0">
                <a:latin typeface="Arial Unicode MS" panose="020B0604020202020204" pitchFamily="50" charset="-128"/>
                <a:ea typeface="Arial Unicode MS" panose="020B0604020202020204" pitchFamily="50" charset="-128"/>
                <a:cs typeface="Arial Unicode MS" panose="020B0604020202020204" pitchFamily="50" charset="-128"/>
              </a:rPr>
              <a:t>Open Data Working Level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Meeting</a:t>
            </a:r>
            <a:r>
              <a:rPr lang="en-US" altLang="ja-JP" sz="1800" dirty="0">
                <a:latin typeface="Arial Unicode MS" panose="020B0604020202020204" pitchFamily="50" charset="-128"/>
                <a:ea typeface="Arial Unicode MS" panose="020B0604020202020204" pitchFamily="50" charset="-128"/>
                <a:cs typeface="Arial Unicode MS" panose="020B0604020202020204" pitchFamily="50" charset="-128"/>
              </a:rPr>
              <a:t>.</a:t>
            </a:r>
            <a:endPar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936625" lvl="2" indent="-342900">
              <a:spcBef>
                <a:spcPts val="300"/>
              </a:spcBef>
              <a:buFont typeface="+mj-lt"/>
              <a:buAutoNum type="arabicPeriod"/>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The article of “</a:t>
            </a:r>
            <a:r>
              <a:rPr lang="en-US" altLang="ja-JP" sz="1800" dirty="0" err="1" smtClean="0">
                <a:latin typeface="Arial Unicode MS" panose="020B0604020202020204" pitchFamily="50" charset="-128"/>
                <a:ea typeface="Arial Unicode MS" panose="020B0604020202020204" pitchFamily="50" charset="-128"/>
                <a:cs typeface="Arial Unicode MS" panose="020B0604020202020204" pitchFamily="50" charset="-128"/>
              </a:rPr>
              <a:t>Numerics</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 (Table), Sentence, Points to Note for Data Preparation for </a:t>
            </a:r>
            <a:r>
              <a:rPr lang="en-US" altLang="ja-JP" sz="1800" dirty="0">
                <a:latin typeface="Arial Unicode MS" panose="020B0604020202020204" pitchFamily="50" charset="-128"/>
                <a:ea typeface="Arial Unicode MS" panose="020B0604020202020204" pitchFamily="50" charset="-128"/>
                <a:cs typeface="Arial Unicode MS" panose="020B0604020202020204" pitchFamily="50" charset="-128"/>
              </a:rPr>
              <a:t>G</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eospatial Information (the Guideline is attached)” that was posted for call for public comments until June 7 was based on the documents the Technical Committee presented. </a:t>
            </a:r>
            <a:endParaRPr lang="ja-JP" altLang="en-US" sz="1800" dirty="0"/>
          </a:p>
          <a:p>
            <a:pPr lvl="1">
              <a:spcBef>
                <a:spcPts val="300"/>
              </a:spcBef>
            </a:pPr>
            <a:endParaRPr lang="ja-JP" altLang="en-US" sz="1800" dirty="0"/>
          </a:p>
          <a:p>
            <a:pPr lvl="1">
              <a:spcBef>
                <a:spcPts val="300"/>
              </a:spcBef>
            </a:pPr>
            <a:endParaRPr lang="ja-JP" altLang="en-US" sz="1800" dirty="0"/>
          </a:p>
          <a:p>
            <a:pPr lvl="1">
              <a:spcBef>
                <a:spcPts val="300"/>
              </a:spcBef>
            </a:pPr>
            <a:endParaRPr lang="ja-JP" altLang="en-US" sz="1800" dirty="0"/>
          </a:p>
        </p:txBody>
      </p:sp>
      <p:sp>
        <p:nvSpPr>
          <p:cNvPr id="14" name="テキスト ボックス 13"/>
          <p:cNvSpPr txBox="1"/>
          <p:nvPr/>
        </p:nvSpPr>
        <p:spPr>
          <a:xfrm>
            <a:off x="6629401" y="6222670"/>
            <a:ext cx="2074862" cy="253916"/>
          </a:xfrm>
          <a:prstGeom prst="rect">
            <a:avLst/>
          </a:prstGeom>
          <a:noFill/>
        </p:spPr>
        <p:txBody>
          <a:bodyPr wrap="square" rtlCol="0">
            <a:spAutoFit/>
          </a:bodyPr>
          <a:lstStyle/>
          <a:p>
            <a:r>
              <a:rPr lang="en-US" altLang="ja-JP" sz="1050" dirty="0" smtClean="0"/>
              <a:t>Source</a:t>
            </a:r>
            <a:r>
              <a:rPr lang="ja-JP" altLang="en-US" sz="1050" dirty="0" smtClean="0"/>
              <a:t>：</a:t>
            </a:r>
            <a:r>
              <a:rPr lang="en-US" altLang="ja-JP" sz="1050" dirty="0" smtClean="0"/>
              <a:t>the 4</a:t>
            </a:r>
            <a:r>
              <a:rPr lang="en-US" altLang="ja-JP" sz="1050" baseline="30000" dirty="0" smtClean="0"/>
              <a:t>th</a:t>
            </a:r>
            <a:r>
              <a:rPr lang="en-US" altLang="ja-JP" sz="1050" dirty="0" smtClean="0"/>
              <a:t> TC Ref. Docs.</a:t>
            </a:r>
            <a:endParaRPr kumimoji="1" lang="ja-JP" altLang="en-US" sz="1050" dirty="0"/>
          </a:p>
        </p:txBody>
      </p:sp>
      <p:sp>
        <p:nvSpPr>
          <p:cNvPr id="7" name="タイトル 1"/>
          <p:cNvSpPr>
            <a:spLocks noGrp="1"/>
          </p:cNvSpPr>
          <p:nvPr>
            <p:ph type="title"/>
          </p:nvPr>
        </p:nvSpPr>
        <p:spPr>
          <a:xfrm>
            <a:off x="474663" y="0"/>
            <a:ext cx="8229600" cy="654943"/>
          </a:xfrm>
        </p:spPr>
        <p:txBody>
          <a:bodyPr/>
          <a:lstStyle/>
          <a:p>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1. Report </a:t>
            </a:r>
            <a:r>
              <a:rPr lang="en-US" altLang="ja-JP" sz="2400" dirty="0">
                <a:latin typeface="Arial Unicode MS" panose="020B0604020202020204" pitchFamily="50" charset="-128"/>
                <a:ea typeface="Arial Unicode MS" panose="020B0604020202020204" pitchFamily="50" charset="-128"/>
                <a:cs typeface="Arial Unicode MS" panose="020B0604020202020204" pitchFamily="50" charset="-128"/>
              </a:rPr>
              <a:t>of Activities of </a:t>
            </a: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2012</a:t>
            </a:r>
            <a:r>
              <a:rPr lang="ja-JP" altLang="en-US" sz="24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en-US" sz="24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(2) Achievements</a:t>
            </a:r>
            <a:endParaRPr kumimoji="1" lang="ja-JP" altLang="en-US" sz="2400" dirty="0">
              <a:latin typeface="+mj-ea"/>
            </a:endParaRPr>
          </a:p>
        </p:txBody>
      </p:sp>
      <p:sp>
        <p:nvSpPr>
          <p:cNvPr id="2" name="テキスト ボックス 1"/>
          <p:cNvSpPr txBox="1"/>
          <p:nvPr/>
        </p:nvSpPr>
        <p:spPr>
          <a:xfrm>
            <a:off x="2807595" y="5725092"/>
            <a:ext cx="5705338" cy="738664"/>
          </a:xfrm>
          <a:prstGeom prst="rect">
            <a:avLst/>
          </a:prstGeom>
          <a:noFill/>
        </p:spPr>
        <p:txBody>
          <a:bodyPr wrap="square" rtlCol="0">
            <a:spAutoFit/>
          </a:bodyPr>
          <a:lstStyle/>
          <a:p>
            <a:r>
              <a:rPr kumimoji="1" lang="en-US" altLang="ja-JP" sz="1050" dirty="0" smtClean="0"/>
              <a:t>(*1) See the 3</a:t>
            </a:r>
            <a:r>
              <a:rPr kumimoji="1" lang="en-US" altLang="ja-JP" sz="1050" baseline="30000" dirty="0" smtClean="0"/>
              <a:t>rd</a:t>
            </a:r>
            <a:r>
              <a:rPr kumimoji="1" lang="en-US" altLang="ja-JP" sz="1050" dirty="0" smtClean="0"/>
              <a:t> TC Ref. 3-4</a:t>
            </a:r>
            <a:r>
              <a:rPr kumimoji="1" lang="ja-JP" altLang="en-US" sz="1050" dirty="0" smtClean="0"/>
              <a:t> </a:t>
            </a:r>
            <a:r>
              <a:rPr lang="en-US" altLang="ja-JP" sz="1050" dirty="0"/>
              <a:t>http://www.opendata.gr.jp/committee/technical/documents.php</a:t>
            </a:r>
            <a:endParaRPr kumimoji="1" lang="en-US" altLang="ja-JP" sz="1050" dirty="0" smtClean="0"/>
          </a:p>
          <a:p>
            <a:r>
              <a:rPr lang="en-US" altLang="ja-JP" sz="1050" dirty="0" smtClean="0"/>
              <a:t>(*2) See the 3</a:t>
            </a:r>
            <a:r>
              <a:rPr lang="en-US" altLang="ja-JP" sz="1050" baseline="30000" dirty="0" smtClean="0"/>
              <a:t>rd</a:t>
            </a:r>
            <a:r>
              <a:rPr lang="en-US" altLang="ja-JP" sz="1050" dirty="0" smtClean="0"/>
              <a:t> TC Ref. 3-6</a:t>
            </a:r>
            <a:r>
              <a:rPr lang="ja-JP" altLang="en-US" sz="1050" dirty="0" smtClean="0"/>
              <a:t> </a:t>
            </a:r>
            <a:r>
              <a:rPr lang="en-US" altLang="ja-JP" sz="1050" dirty="0"/>
              <a:t>http://www.opendata.gr.jp/committee/technical/documents.php</a:t>
            </a:r>
          </a:p>
          <a:p>
            <a:r>
              <a:rPr lang="en-US" altLang="ja-JP" sz="1050" dirty="0" smtClean="0"/>
              <a:t>(*3) See the 4</a:t>
            </a:r>
            <a:r>
              <a:rPr lang="en-US" altLang="ja-JP" sz="1050" baseline="30000" dirty="0" smtClean="0"/>
              <a:t>th</a:t>
            </a:r>
            <a:r>
              <a:rPr lang="en-US" altLang="ja-JP" sz="1050" dirty="0" smtClean="0"/>
              <a:t> TC Ref. 2-4</a:t>
            </a:r>
            <a:r>
              <a:rPr lang="ja-JP" altLang="en-US" sz="1050" dirty="0" smtClean="0"/>
              <a:t> </a:t>
            </a:r>
            <a:r>
              <a:rPr lang="en-US" altLang="ja-JP" sz="1050" dirty="0"/>
              <a:t>http://www.opendata.gr.jp/committee/technical/documents.php</a:t>
            </a:r>
          </a:p>
          <a:p>
            <a:r>
              <a:rPr kumimoji="1" lang="en-US" altLang="ja-JP" sz="1050" dirty="0" smtClean="0"/>
              <a:t>(*4</a:t>
            </a:r>
            <a:r>
              <a:rPr lang="en-US" altLang="ja-JP" sz="1050" dirty="0"/>
              <a:t>) http://www.kantei.go.jp/jp/singi/it2/info/h250524-g2.pdf</a:t>
            </a:r>
            <a:endParaRPr kumimoji="1" lang="ja-JP" altLang="en-US" sz="1050" dirty="0"/>
          </a:p>
        </p:txBody>
      </p:sp>
    </p:spTree>
    <p:extLst>
      <p:ext uri="{BB962C8B-B14F-4D97-AF65-F5344CB8AC3E}">
        <p14:creationId xmlns:p14="http://schemas.microsoft.com/office/powerpoint/2010/main" val="886960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199" y="12877"/>
            <a:ext cx="8520546" cy="654943"/>
          </a:xfrm>
        </p:spPr>
        <p:txBody>
          <a:bodyPr/>
          <a:lstStyle/>
          <a:p>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Reference</a:t>
            </a:r>
            <a:r>
              <a:rPr lang="ja-JP" altLang="en-US" sz="20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Proposal to the </a:t>
            </a:r>
            <a:r>
              <a:rPr lang="en-US" altLang="ja-JP" sz="2000" dirty="0">
                <a:latin typeface="Arial Unicode MS" panose="020B0604020202020204" pitchFamily="50" charset="-128"/>
                <a:ea typeface="Arial Unicode MS" panose="020B0604020202020204" pitchFamily="50" charset="-128"/>
                <a:cs typeface="Arial Unicode MS" panose="020B0604020202020204" pitchFamily="50" charset="-128"/>
              </a:rPr>
              <a:t>E-Government Open Data Working Level </a:t>
            </a: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Meeting (Technical Matters)</a:t>
            </a:r>
            <a:endParaRPr kumimoji="1" lang="ja-JP" altLang="en-US" sz="20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3</a:t>
            </a:fld>
            <a:endParaRPr lang="ja-JP" altLang="en-US" dirty="0"/>
          </a:p>
        </p:txBody>
      </p:sp>
      <p:sp>
        <p:nvSpPr>
          <p:cNvPr id="13" name="コンテンツ プレースホルダー 1"/>
          <p:cNvSpPr txBox="1">
            <a:spLocks/>
          </p:cNvSpPr>
          <p:nvPr/>
        </p:nvSpPr>
        <p:spPr>
          <a:xfrm>
            <a:off x="436653" y="1026367"/>
            <a:ext cx="8483412" cy="4804417"/>
          </a:xfrm>
          <a:prstGeom prst="rect">
            <a:avLst/>
          </a:prstGeom>
        </p:spPr>
        <p:txBody>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a:spcBef>
                <a:spcPts val="300"/>
              </a:spcBef>
            </a:pP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The Technical Committee proposes followings based on the consideration made so far.</a:t>
            </a:r>
            <a:r>
              <a:rPr lang="ja-JP" altLang="en-US" sz="1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We hope you could use them as reference, </a:t>
            </a: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taking account of trials made by other government organizations, for </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regularization of promotion of open data to be discussed in the </a:t>
            </a: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E-Government Open Data Working Level </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Meeting</a:t>
            </a:r>
            <a:r>
              <a:rPr lang="en-US" altLang="ja-JP" sz="1600" b="1" dirty="0" smtClean="0">
                <a:latin typeface="Arial Unicode MS" panose="020B0604020202020204" pitchFamily="50" charset="-128"/>
                <a:ea typeface="Arial Unicode MS" panose="020B0604020202020204" pitchFamily="50" charset="-128"/>
                <a:cs typeface="Arial Unicode MS" panose="020B0604020202020204" pitchFamily="50" charset="-128"/>
              </a:rPr>
              <a:t>.</a:t>
            </a:r>
            <a:endParaRPr lang="en-US" altLang="ja-JP" sz="1600" dirty="0" smtClean="0"/>
          </a:p>
          <a:p>
            <a:pPr marL="617538" lvl="1" indent="-342900">
              <a:spcBef>
                <a:spcPts val="1200"/>
              </a:spcBef>
              <a:buFont typeface="+mj-lt"/>
              <a:buAutoNum type="arabicPeriod"/>
            </a:pP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For your consideration of data structure and format for transforming the existing </a:t>
            </a: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data in tabular or document </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formats, </a:t>
            </a: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geographical </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data and </a:t>
            </a: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real-time data </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to be used for open data, we suggest to consult the draft Technical </a:t>
            </a: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G</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uides and draft Specifications which have been considered by the Technical Committee.</a:t>
            </a:r>
            <a:endParaRPr lang="ja-JP" altLang="en-US" sz="16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617538" lvl="1" indent="-342900">
              <a:spcBef>
                <a:spcPts val="1200"/>
              </a:spcBef>
              <a:buFont typeface="+mj-lt"/>
              <a:buAutoNum type="arabicPeriod"/>
            </a:pP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For your consideration </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of the API where the government is to post the open data, and high specification data format, it is advised to refer to the “1</a:t>
            </a:r>
            <a:r>
              <a:rPr lang="en-US" altLang="ja-JP" sz="1600" baseline="30000" dirty="0" smtClean="0">
                <a:latin typeface="Arial Unicode MS" panose="020B0604020202020204" pitchFamily="50" charset="-128"/>
                <a:ea typeface="Arial Unicode MS" panose="020B0604020202020204" pitchFamily="50" charset="-128"/>
                <a:cs typeface="Arial Unicode MS" panose="020B0604020202020204" pitchFamily="50" charset="-128"/>
              </a:rPr>
              <a:t>st</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 version (Draft) of </a:t>
            </a: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Specifications for Infrastructure Development for Collaboration for Data </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Circulation (2012)” which was discussed and prepared by the Technical Committee.</a:t>
            </a:r>
            <a:endParaRPr lang="ja-JP" altLang="en-US" sz="16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617538" lvl="1" indent="-342900">
              <a:spcBef>
                <a:spcPts val="1200"/>
              </a:spcBef>
              <a:buFont typeface="+mj-lt"/>
              <a:buAutoNum type="arabicPeriod"/>
            </a:pP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For realization of open data of the government-owned information, it is indispensable to prepare the data disclosure policy and guidelines for ensuring the data reliability in addition to the regularization of formats. The environment consolidation including the preparation of manuals and tool templates as well as staff training is another requirement.</a:t>
            </a:r>
            <a:r>
              <a:rPr lang="ja-JP" altLang="en-US" sz="1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Your parallel consideration for these matters is highly appreciated. </a:t>
            </a:r>
            <a:endParaRPr lang="ja-JP" altLang="en-US" sz="16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274638" lvl="1" indent="0">
              <a:lnSpc>
                <a:spcPts val="1600"/>
              </a:lnSpc>
              <a:spcBef>
                <a:spcPts val="1200"/>
              </a:spcBef>
              <a:buNone/>
            </a:pPr>
            <a:endParaRPr lang="en-US" altLang="ja-JP" sz="1400" dirty="0" smtClean="0"/>
          </a:p>
          <a:p>
            <a:pPr marL="936625" lvl="2" indent="-342900">
              <a:lnSpc>
                <a:spcPts val="1600"/>
              </a:lnSpc>
              <a:spcBef>
                <a:spcPts val="600"/>
              </a:spcBef>
              <a:buFont typeface="+mj-ea"/>
              <a:buAutoNum type="circleNumDbPlain"/>
            </a:pPr>
            <a:endParaRPr lang="en-US" altLang="ja-JP" sz="1200" dirty="0" smtClean="0"/>
          </a:p>
        </p:txBody>
      </p:sp>
      <p:sp>
        <p:nvSpPr>
          <p:cNvPr id="14" name="テキスト ボックス 13"/>
          <p:cNvSpPr txBox="1"/>
          <p:nvPr/>
        </p:nvSpPr>
        <p:spPr>
          <a:xfrm>
            <a:off x="918671" y="6234545"/>
            <a:ext cx="7992894" cy="246221"/>
          </a:xfrm>
          <a:prstGeom prst="rect">
            <a:avLst/>
          </a:prstGeom>
          <a:noFill/>
        </p:spPr>
        <p:txBody>
          <a:bodyPr wrap="none" rtlCol="0">
            <a:spAutoFit/>
          </a:bodyPr>
          <a:lstStyle/>
          <a:p>
            <a:r>
              <a:rPr lang="en-US" altLang="ja-JP" sz="1000" dirty="0" smtClean="0"/>
              <a:t>Source</a:t>
            </a:r>
            <a:r>
              <a:rPr lang="ja-JP" altLang="en-US" sz="1000" dirty="0" smtClean="0"/>
              <a:t>：</a:t>
            </a:r>
            <a:r>
              <a:rPr lang="en-US" altLang="ja-JP" sz="1000" dirty="0">
                <a:latin typeface="Arial Unicode MS" panose="020B0604020202020204" pitchFamily="50" charset="-128"/>
                <a:ea typeface="Arial Unicode MS" panose="020B0604020202020204" pitchFamily="50" charset="-128"/>
                <a:cs typeface="Arial Unicode MS" panose="020B0604020202020204" pitchFamily="50" charset="-128"/>
              </a:rPr>
              <a:t> 3</a:t>
            </a:r>
            <a:r>
              <a:rPr lang="en-US" altLang="ja-JP" sz="1000" baseline="30000" dirty="0">
                <a:latin typeface="Arial Unicode MS" panose="020B0604020202020204" pitchFamily="50" charset="-128"/>
                <a:ea typeface="Arial Unicode MS" panose="020B0604020202020204" pitchFamily="50" charset="-128"/>
                <a:cs typeface="Arial Unicode MS" panose="020B0604020202020204" pitchFamily="50" charset="-128"/>
              </a:rPr>
              <a:t>rd</a:t>
            </a:r>
            <a:r>
              <a:rPr lang="en-US" altLang="ja-JP" sz="1000" dirty="0">
                <a:latin typeface="Arial Unicode MS" panose="020B0604020202020204" pitchFamily="50" charset="-128"/>
                <a:ea typeface="Arial Unicode MS" panose="020B0604020202020204" pitchFamily="50" charset="-128"/>
                <a:cs typeface="Arial Unicode MS" panose="020B0604020202020204" pitchFamily="50" charset="-128"/>
              </a:rPr>
              <a:t> E-Government Open Data Working Level </a:t>
            </a:r>
            <a:r>
              <a:rPr lang="en-US" altLang="ja-JP" sz="1000" dirty="0" smtClean="0">
                <a:latin typeface="Arial Unicode MS" panose="020B0604020202020204" pitchFamily="50" charset="-128"/>
                <a:ea typeface="Arial Unicode MS" panose="020B0604020202020204" pitchFamily="50" charset="-128"/>
                <a:cs typeface="Arial Unicode MS" panose="020B0604020202020204" pitchFamily="50" charset="-128"/>
              </a:rPr>
              <a:t>Meeting, “Approach &amp; Proposal of </a:t>
            </a:r>
            <a:r>
              <a:rPr lang="en-US" altLang="ja-JP" sz="1000" dirty="0">
                <a:latin typeface="Arial Unicode MS" panose="020B0604020202020204" pitchFamily="50" charset="-128"/>
                <a:ea typeface="Arial Unicode MS" panose="020B0604020202020204" pitchFamily="50" charset="-128"/>
                <a:cs typeface="Arial Unicode MS" panose="020B0604020202020204" pitchFamily="50" charset="-128"/>
              </a:rPr>
              <a:t>Open Data Promotion </a:t>
            </a:r>
            <a:r>
              <a:rPr lang="en-US" altLang="ja-JP" sz="1000" dirty="0" smtClean="0">
                <a:latin typeface="Arial Unicode MS" panose="020B0604020202020204" pitchFamily="50" charset="-128"/>
                <a:ea typeface="Arial Unicode MS" panose="020B0604020202020204" pitchFamily="50" charset="-128"/>
                <a:cs typeface="Arial Unicode MS" panose="020B0604020202020204" pitchFamily="50" charset="-128"/>
              </a:rPr>
              <a:t>Consortium, Mar. 21, 2013 </a:t>
            </a:r>
            <a:endParaRPr kumimoji="1" lang="ja-JP" altLang="en-US" sz="1000" dirty="0"/>
          </a:p>
        </p:txBody>
      </p:sp>
    </p:spTree>
    <p:extLst>
      <p:ext uri="{BB962C8B-B14F-4D97-AF65-F5344CB8AC3E}">
        <p14:creationId xmlns:p14="http://schemas.microsoft.com/office/powerpoint/2010/main" val="11549123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4</a:t>
            </a:fld>
            <a:endParaRPr lang="ja-JP" altLang="en-US" dirty="0"/>
          </a:p>
        </p:txBody>
      </p:sp>
      <p:sp>
        <p:nvSpPr>
          <p:cNvPr id="13" name="コンテンツ プレースホルダー 1"/>
          <p:cNvSpPr txBox="1">
            <a:spLocks/>
          </p:cNvSpPr>
          <p:nvPr/>
        </p:nvSpPr>
        <p:spPr>
          <a:xfrm>
            <a:off x="457200" y="1026367"/>
            <a:ext cx="8532421" cy="5326808"/>
          </a:xfrm>
          <a:prstGeom prst="rect">
            <a:avLst/>
          </a:prstGeom>
        </p:spPr>
        <p:txBody>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a:lnSpc>
                <a:spcPts val="1400"/>
              </a:lnSpc>
              <a:spcBef>
                <a:spcPts val="300"/>
              </a:spcBef>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The Technical Committee achieved the followings in the year 2012.</a:t>
            </a:r>
          </a:p>
          <a:p>
            <a:pPr>
              <a:lnSpc>
                <a:spcPts val="1400"/>
              </a:lnSpc>
              <a:spcBef>
                <a:spcPts val="300"/>
              </a:spcBef>
            </a:pPr>
            <a:endPar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1">
              <a:spcBef>
                <a:spcPts val="300"/>
              </a:spcBef>
            </a:pP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Survey of Existing Open-Data Technology and Organization </a:t>
            </a:r>
            <a:endParaRPr lang="ja-JP" altLang="en-US" sz="16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2">
              <a:spcBef>
                <a:spcPts val="300"/>
              </a:spcBef>
            </a:pPr>
            <a:r>
              <a:rPr lang="en-US" altLang="ja-JP" sz="1500" dirty="0" smtClean="0">
                <a:latin typeface="Arial Unicode MS" panose="020B0604020202020204" pitchFamily="50" charset="-128"/>
                <a:ea typeface="Arial Unicode MS" panose="020B0604020202020204" pitchFamily="50" charset="-128"/>
                <a:cs typeface="Arial Unicode MS" panose="020B0604020202020204" pitchFamily="50" charset="-128"/>
              </a:rPr>
              <a:t>TC surveyed existing data formats and APIs and cases in the world, and prepared the usage guidelines and considered issues.</a:t>
            </a:r>
            <a:endParaRPr lang="ja-JP" altLang="en-US" sz="15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3">
              <a:spcBef>
                <a:spcPts val="300"/>
              </a:spcBef>
            </a:pP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Although there exist element technologies for open data, concrete guidelines and best practices are yet to be available. </a:t>
            </a:r>
            <a:endPar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3">
              <a:spcBef>
                <a:spcPts val="300"/>
              </a:spcBef>
            </a:pP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The regularization in the upper hierarchy including use of vocabularies, codes, IDs and identifiers etc. is essential. </a:t>
            </a:r>
            <a:endPar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1">
              <a:spcBef>
                <a:spcPts val="300"/>
              </a:spcBef>
            </a:pP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Preparation of </a:t>
            </a: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T</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echnical Documents</a:t>
            </a:r>
            <a:endParaRPr lang="ja-JP" altLang="en-US" sz="16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2">
              <a:spcBef>
                <a:spcPts val="300"/>
              </a:spcBef>
            </a:pPr>
            <a:r>
              <a:rPr lang="en-US" altLang="ja-JP" sz="1500" dirty="0" smtClean="0">
                <a:latin typeface="Arial Unicode MS" panose="020B0604020202020204" pitchFamily="50" charset="-128"/>
                <a:ea typeface="Arial Unicode MS" panose="020B0604020202020204" pitchFamily="50" charset="-128"/>
                <a:cs typeface="Arial Unicode MS" panose="020B0604020202020204" pitchFamily="50" charset="-128"/>
              </a:rPr>
              <a:t>TC prepared following documents, based on the above analysis, as the guidelines for open data as well as the draft regularization in the upper hierarchy. </a:t>
            </a:r>
            <a:endParaRPr lang="en-US" altLang="ja-JP" sz="15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1211263" lvl="3" indent="-342900">
              <a:spcBef>
                <a:spcPts val="300"/>
              </a:spcBef>
              <a:buFont typeface="+mj-lt"/>
              <a:buAutoNum type="arabicPeriod"/>
            </a:pPr>
            <a:r>
              <a:rPr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Technical </a:t>
            </a:r>
            <a:r>
              <a:rPr lang="en-US" altLang="ja-JP" sz="1400" dirty="0">
                <a:latin typeface="Arial Unicode MS" panose="020B0604020202020204" pitchFamily="50" charset="-128"/>
                <a:ea typeface="Arial Unicode MS" panose="020B0604020202020204" pitchFamily="50" charset="-128"/>
                <a:cs typeface="Arial Unicode MS" panose="020B0604020202020204" pitchFamily="50" charset="-128"/>
              </a:rPr>
              <a:t>Guides for Data Preparation for Open Data </a:t>
            </a:r>
            <a:r>
              <a:rPr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Realization</a:t>
            </a:r>
            <a:endParaRPr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4"/>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The guides which prescribe technical requirements for transforming data possessed by the government, local authorities, businesses etc. into open data as well as procedures for its realization to ensure the usage of wide range of applications and services. </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1211263" lvl="3" indent="-342900">
              <a:spcBef>
                <a:spcPts val="300"/>
              </a:spcBef>
              <a:buFont typeface="+mj-lt"/>
              <a:buAutoNum type="arabicPeriod"/>
            </a:pPr>
            <a:r>
              <a:rPr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CSV Data </a:t>
            </a:r>
            <a:r>
              <a:rPr lang="en-US" altLang="ja-JP" sz="1400" dirty="0">
                <a:latin typeface="Arial Unicode MS" panose="020B0604020202020204" pitchFamily="50" charset="-128"/>
                <a:ea typeface="Arial Unicode MS" panose="020B0604020202020204" pitchFamily="50" charset="-128"/>
                <a:cs typeface="Arial Unicode MS" panose="020B0604020202020204" pitchFamily="50" charset="-128"/>
              </a:rPr>
              <a:t>Standards </a:t>
            </a:r>
            <a:r>
              <a:rPr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for </a:t>
            </a:r>
            <a:r>
              <a:rPr lang="en-US" altLang="ja-JP" sz="1400" dirty="0">
                <a:latin typeface="Arial Unicode MS" panose="020B0604020202020204" pitchFamily="50" charset="-128"/>
                <a:ea typeface="Arial Unicode MS" panose="020B0604020202020204" pitchFamily="50" charset="-128"/>
                <a:cs typeface="Arial Unicode MS" panose="020B0604020202020204" pitchFamily="50" charset="-128"/>
              </a:rPr>
              <a:t>Open Data Realization </a:t>
            </a:r>
            <a:endParaRPr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4"/>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TC noted the CSV format as an appropriate data format to satisfy the above-mentioned Technical </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G</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uides’ requirements, and set up the rules and formats for data description. </a:t>
            </a:r>
            <a:r>
              <a:rPr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endParaRPr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1211263" lvl="3" indent="-342900">
              <a:spcBef>
                <a:spcPts val="300"/>
              </a:spcBef>
              <a:buFont typeface="+mj-lt"/>
              <a:buAutoNum type="arabicPeriod"/>
            </a:pPr>
            <a:r>
              <a:rPr lang="en-US" altLang="ja-JP" sz="1400" dirty="0">
                <a:latin typeface="Arial Unicode MS" panose="020B0604020202020204" pitchFamily="50" charset="-128"/>
                <a:ea typeface="Arial Unicode MS" panose="020B0604020202020204" pitchFamily="50" charset="-128"/>
                <a:cs typeface="Arial Unicode MS" panose="020B0604020202020204" pitchFamily="50" charset="-128"/>
              </a:rPr>
              <a:t>Specifications for Infrastructure Development for Collaboration for Data Circulation (2012</a:t>
            </a:r>
            <a:r>
              <a:rPr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endParaRPr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4"/>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TC </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provided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SPARQL-standards-based and REST-based APIs, as well as vocabularies to be used for the system development for open data.     </a:t>
            </a:r>
            <a:endPar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4"/>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TC </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provided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them for the verification of the Infrastructure </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Development for Collaboration for Data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Circulation in 2012, and implemented case studies.</a:t>
            </a:r>
            <a:endPar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7" name="タイトル 1"/>
          <p:cNvSpPr>
            <a:spLocks noGrp="1"/>
          </p:cNvSpPr>
          <p:nvPr>
            <p:ph type="title"/>
          </p:nvPr>
        </p:nvSpPr>
        <p:spPr>
          <a:xfrm>
            <a:off x="457200" y="12877"/>
            <a:ext cx="8229600" cy="654943"/>
          </a:xfrm>
        </p:spPr>
        <p:txBody>
          <a:bodyPr/>
          <a:lstStyle/>
          <a:p>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1. Report </a:t>
            </a:r>
            <a:r>
              <a:rPr lang="en-US" altLang="ja-JP" sz="2400" dirty="0">
                <a:latin typeface="Arial Unicode MS" panose="020B0604020202020204" pitchFamily="50" charset="-128"/>
                <a:ea typeface="Arial Unicode MS" panose="020B0604020202020204" pitchFamily="50" charset="-128"/>
                <a:cs typeface="Arial Unicode MS" panose="020B0604020202020204" pitchFamily="50" charset="-128"/>
              </a:rPr>
              <a:t>of Activities of 2012 </a:t>
            </a: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  (3)  Achievements</a:t>
            </a:r>
            <a:endParaRPr kumimoji="1" lang="ja-JP" altLang="en-US" sz="24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extLst>
      <p:ext uri="{BB962C8B-B14F-4D97-AF65-F5344CB8AC3E}">
        <p14:creationId xmlns:p14="http://schemas.microsoft.com/office/powerpoint/2010/main" val="25215162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4663" y="9364"/>
            <a:ext cx="8229600" cy="654943"/>
          </a:xfrm>
        </p:spPr>
        <p:txBody>
          <a:bodyPr/>
          <a:lstStyle/>
          <a:p>
            <a:r>
              <a:rPr kumimoji="1" lang="en-US" altLang="ja-JP" sz="2200" dirty="0" smtClean="0">
                <a:latin typeface="Arial Unicode MS" panose="020B0604020202020204" pitchFamily="50" charset="-128"/>
                <a:ea typeface="Arial Unicode MS" panose="020B0604020202020204" pitchFamily="50" charset="-128"/>
                <a:cs typeface="Arial Unicode MS" panose="020B0604020202020204" pitchFamily="50" charset="-128"/>
              </a:rPr>
              <a:t>2. </a:t>
            </a:r>
            <a:r>
              <a:rPr lang="en-US" altLang="ja-JP" sz="2200" dirty="0" smtClean="0">
                <a:latin typeface="Arial Unicode MS" panose="020B0604020202020204" pitchFamily="50" charset="-128"/>
                <a:ea typeface="Arial Unicode MS" panose="020B0604020202020204" pitchFamily="50" charset="-128"/>
                <a:cs typeface="Arial Unicode MS" panose="020B0604020202020204" pitchFamily="50" charset="-128"/>
              </a:rPr>
              <a:t>Technical Committee’s </a:t>
            </a:r>
            <a:r>
              <a:rPr kumimoji="1" lang="en-US" altLang="ja-JP" sz="2200" dirty="0" smtClean="0">
                <a:latin typeface="Arial Unicode MS" panose="020B0604020202020204" pitchFamily="50" charset="-128"/>
                <a:ea typeface="Arial Unicode MS" panose="020B0604020202020204" pitchFamily="50" charset="-128"/>
                <a:cs typeface="Arial Unicode MS" panose="020B0604020202020204" pitchFamily="50" charset="-128"/>
              </a:rPr>
              <a:t>Proposed Activities (Draft) </a:t>
            </a:r>
            <a:r>
              <a:rPr kumimoji="1" lang="en-US" altLang="ja-JP" sz="2200" smtClean="0">
                <a:latin typeface="Arial Unicode MS" panose="020B0604020202020204" pitchFamily="50" charset="-128"/>
                <a:ea typeface="Arial Unicode MS" panose="020B0604020202020204" pitchFamily="50" charset="-128"/>
                <a:cs typeface="Arial Unicode MS" panose="020B0604020202020204" pitchFamily="50" charset="-128"/>
              </a:rPr>
              <a:t>in 2013</a:t>
            </a:r>
            <a:endParaRPr kumimoji="1" lang="ja-JP" altLang="en-US" sz="22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5</a:t>
            </a:fld>
            <a:endParaRPr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1645495717"/>
              </p:ext>
            </p:extLst>
          </p:nvPr>
        </p:nvGraphicFramePr>
        <p:xfrm>
          <a:off x="558139" y="3321300"/>
          <a:ext cx="8063346" cy="3048000"/>
        </p:xfrm>
        <a:graphic>
          <a:graphicData uri="http://schemas.openxmlformats.org/drawingml/2006/table">
            <a:tbl>
              <a:tblPr firstRow="1" bandRow="1">
                <a:tableStyleId>{5C22544A-7EE6-4342-B048-85BDC9FD1C3A}</a:tableStyleId>
              </a:tblPr>
              <a:tblGrid>
                <a:gridCol w="2173186"/>
                <a:gridCol w="5890160"/>
              </a:tblGrid>
              <a:tr h="218670">
                <a:tc>
                  <a:txBody>
                    <a:bodyPr/>
                    <a:lstStyle/>
                    <a:p>
                      <a:pPr algn="ct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Title</a:t>
                      </a:r>
                      <a:endParaRPr kumimoji="1"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a:tc>
                <a:tc>
                  <a:txBody>
                    <a:bodyPr/>
                    <a:lstStyle/>
                    <a:p>
                      <a:pPr algn="ct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Outline</a:t>
                      </a:r>
                      <a:r>
                        <a:rPr kumimoji="1" lang="en-US" altLang="ja-JP" sz="1400" baseline="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endParaRPr kumimoji="1"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a:tc>
              </a:tr>
              <a:tr h="7646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kern="1200" dirty="0" smtClean="0">
                          <a:solidFill>
                            <a:schemeClr val="dk1"/>
                          </a:solidFill>
                          <a:latin typeface="Arial Unicode MS" panose="020B0604020202020204" pitchFamily="50" charset="-128"/>
                          <a:ea typeface="Arial Unicode MS" panose="020B0604020202020204" pitchFamily="50" charset="-128"/>
                          <a:cs typeface="Arial Unicode MS" panose="020B0604020202020204" pitchFamily="50" charset="-128"/>
                        </a:rPr>
                        <a:t>Close Examination of Achievements of 2012, and Dissemination Activities</a:t>
                      </a:r>
                      <a:endParaRPr kumimoji="1" lang="ja-JP" altLang="en-US" sz="1400" kern="1200" dirty="0" smtClean="0">
                        <a:solidFill>
                          <a:schemeClr val="dk1"/>
                        </a:solidFill>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a:tc>
                <a:tc>
                  <a:txBody>
                    <a:bodyPr/>
                    <a:lstStyle/>
                    <a:p>
                      <a:r>
                        <a:rPr kumimoji="1"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We invite comments for the Technical Guides and Draft Standards which we prepared in 2012,</a:t>
                      </a:r>
                      <a:r>
                        <a:rPr kumimoji="1" lang="en-US" altLang="ja-JP" sz="1200" baseline="0" dirty="0" smtClean="0">
                          <a:latin typeface="Arial Unicode MS" panose="020B0604020202020204" pitchFamily="50" charset="-128"/>
                          <a:ea typeface="Arial Unicode MS" panose="020B0604020202020204" pitchFamily="50" charset="-128"/>
                          <a:cs typeface="Arial Unicode MS" panose="020B0604020202020204" pitchFamily="50" charset="-128"/>
                        </a:rPr>
                        <a:t> and reflect them in the revision. We consider the framework for sharing vocabularies (registration and reference), and the profile preparation of specifications. </a:t>
                      </a:r>
                      <a:endParaRPr kumimoji="1"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r>
                        <a:rPr kumimoji="1"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We consider the system to maintain the standards</a:t>
                      </a:r>
                      <a:r>
                        <a:rPr kumimoji="1" lang="en-US" altLang="ja-JP" sz="1200" baseline="0" dirty="0" smtClean="0">
                          <a:latin typeface="Arial Unicode MS" panose="020B0604020202020204" pitchFamily="50" charset="-128"/>
                          <a:ea typeface="Arial Unicode MS" panose="020B0604020202020204" pitchFamily="50" charset="-128"/>
                          <a:cs typeface="Arial Unicode MS" panose="020B0604020202020204" pitchFamily="50" charset="-128"/>
                        </a:rPr>
                        <a:t> and services as the requirement </a:t>
                      </a:r>
                      <a:r>
                        <a:rPr kumimoji="1" lang="en-US" altLang="ja-JP" sz="1200" smtClean="0">
                          <a:latin typeface="Arial Unicode MS" panose="020B0604020202020204" pitchFamily="50" charset="-128"/>
                          <a:ea typeface="Arial Unicode MS" panose="020B0604020202020204" pitchFamily="50" charset="-128"/>
                          <a:cs typeface="Arial Unicode MS" panose="020B0604020202020204" pitchFamily="50" charset="-128"/>
                        </a:rPr>
                        <a:t>for the dissemination </a:t>
                      </a:r>
                      <a:r>
                        <a:rPr kumimoji="1"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of Guides and Standards.</a:t>
                      </a:r>
                    </a:p>
                    <a:p>
                      <a:r>
                        <a:rPr kumimoji="1"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We</a:t>
                      </a:r>
                      <a:r>
                        <a:rPr kumimoji="1" lang="en-US" altLang="ja-JP" sz="1200" baseline="0" dirty="0" smtClean="0">
                          <a:latin typeface="Arial Unicode MS" panose="020B0604020202020204" pitchFamily="50" charset="-128"/>
                          <a:ea typeface="Arial Unicode MS" panose="020B0604020202020204" pitchFamily="50" charset="-128"/>
                          <a:cs typeface="Arial Unicode MS" panose="020B0604020202020204" pitchFamily="50" charset="-128"/>
                        </a:rPr>
                        <a:t> also investigate the open data situations in and out of Japan, and exchange technical views for the formation of the community for the dissemination of open data. </a:t>
                      </a:r>
                      <a:r>
                        <a:rPr kumimoji="1"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p>
                  </a:txBody>
                  <a:tcPr anchor="ctr"/>
                </a:tc>
              </a:tr>
              <a:tr h="645672">
                <a:tc>
                  <a:txBody>
                    <a:bodyPr/>
                    <a:lstStyle/>
                    <a:p>
                      <a:r>
                        <a:rPr kumimoji="1" lang="en-US" altLang="ja-JP" sz="1400" b="0" dirty="0" smtClean="0">
                          <a:latin typeface="Arial Unicode MS" panose="020B0604020202020204" pitchFamily="50" charset="-128"/>
                          <a:ea typeface="Arial Unicode MS" panose="020B0604020202020204" pitchFamily="50" charset="-128"/>
                          <a:cs typeface="Arial Unicode MS" panose="020B0604020202020204" pitchFamily="50" charset="-128"/>
                        </a:rPr>
                        <a:t>Activities related</a:t>
                      </a:r>
                      <a:r>
                        <a:rPr kumimoji="1" lang="en-US" altLang="ja-JP" sz="1400" b="0" baseline="0" dirty="0" smtClean="0">
                          <a:latin typeface="Arial Unicode MS" panose="020B0604020202020204" pitchFamily="50" charset="-128"/>
                          <a:ea typeface="Arial Unicode MS" panose="020B0604020202020204" pitchFamily="50" charset="-128"/>
                          <a:cs typeface="Arial Unicode MS" panose="020B0604020202020204" pitchFamily="50" charset="-128"/>
                        </a:rPr>
                        <a:t> to Internationalization and Standardization</a:t>
                      </a:r>
                      <a:endParaRPr kumimoji="1" lang="ja-JP" altLang="en-US" sz="1400" b="0" dirty="0">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We introduce and promote the Japanese approach in the international arena. As for important and useful points</a:t>
                      </a:r>
                      <a:r>
                        <a:rPr kumimoji="1" lang="en-US" altLang="ja-JP" sz="1200" baseline="0" dirty="0" smtClean="0">
                          <a:latin typeface="Arial Unicode MS" panose="020B0604020202020204" pitchFamily="50" charset="-128"/>
                          <a:ea typeface="Arial Unicode MS" panose="020B0604020202020204" pitchFamily="50" charset="-128"/>
                          <a:cs typeface="Arial Unicode MS" panose="020B0604020202020204" pitchFamily="50" charset="-128"/>
                        </a:rPr>
                        <a:t> we find in the above-mentioned examination, we propose them to standardization organizations, open data community and the </a:t>
                      </a:r>
                      <a:r>
                        <a:rPr lang="en-US" altLang="ja-JP" sz="12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Open Data Promotion Consortium.</a:t>
                      </a:r>
                    </a:p>
                    <a:p>
                      <a:r>
                        <a:rPr kumimoji="1"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We</a:t>
                      </a:r>
                      <a:r>
                        <a:rPr kumimoji="1" lang="en-US" altLang="ja-JP" sz="1200" baseline="0" dirty="0" smtClean="0">
                          <a:latin typeface="Arial Unicode MS" panose="020B0604020202020204" pitchFamily="50" charset="-128"/>
                          <a:ea typeface="Arial Unicode MS" panose="020B0604020202020204" pitchFamily="50" charset="-128"/>
                          <a:cs typeface="Arial Unicode MS" panose="020B0604020202020204" pitchFamily="50" charset="-128"/>
                        </a:rPr>
                        <a:t> also explore the forerunner field for open data for further standardization activities. </a:t>
                      </a:r>
                      <a:endParaRPr kumimoji="1"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a:tc>
              </a:tr>
            </a:tbl>
          </a:graphicData>
        </a:graphic>
      </p:graphicFrame>
      <p:sp>
        <p:nvSpPr>
          <p:cNvPr id="3" name="正方形/長方形 2"/>
          <p:cNvSpPr/>
          <p:nvPr/>
        </p:nvSpPr>
        <p:spPr>
          <a:xfrm>
            <a:off x="558139" y="1181543"/>
            <a:ext cx="8075221" cy="15497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3050" indent="-273050">
              <a:spcAft>
                <a:spcPts val="600"/>
              </a:spcAft>
            </a:pPr>
            <a:r>
              <a:rPr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a.</a:t>
            </a:r>
            <a:r>
              <a:rPr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Close examination of achievements of 2012, and implementation of dissemination activities.</a:t>
            </a:r>
            <a:endParaRPr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273050" indent="-273050">
              <a:spcAft>
                <a:spcPts val="600"/>
              </a:spcAft>
            </a:pPr>
            <a:r>
              <a:rPr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b. Consideration of measures of internationalization and standardization of open data, and practice of some of them.</a:t>
            </a:r>
            <a:endParaRPr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273050" indent="-273050">
              <a:spcAft>
                <a:spcPts val="600"/>
              </a:spcAft>
            </a:pPr>
            <a:r>
              <a:rPr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c.</a:t>
            </a:r>
            <a:r>
              <a:rPr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Closer collaboration with the Committees of Data Governance and Utilization and Promotion Committee </a:t>
            </a:r>
            <a:r>
              <a:rPr lang="en-US" altLang="ja-JP" sz="1400" dirty="0">
                <a:latin typeface="Arial Unicode MS" panose="020B0604020202020204" pitchFamily="50" charset="-128"/>
                <a:ea typeface="Arial Unicode MS" panose="020B0604020202020204" pitchFamily="50" charset="-128"/>
                <a:cs typeface="Arial Unicode MS" panose="020B0604020202020204" pitchFamily="50" charset="-128"/>
              </a:rPr>
              <a:t>and Promotion, </a:t>
            </a:r>
            <a:r>
              <a:rPr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and consideration of needs of data users and data owners. </a:t>
            </a:r>
            <a:endParaRPr kumimoji="1"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5" name="テキスト ボックス 4"/>
          <p:cNvSpPr txBox="1"/>
          <p:nvPr/>
        </p:nvSpPr>
        <p:spPr>
          <a:xfrm>
            <a:off x="336870" y="838430"/>
            <a:ext cx="2286203" cy="338554"/>
          </a:xfrm>
          <a:prstGeom prst="rect">
            <a:avLst/>
          </a:prstGeom>
          <a:noFill/>
        </p:spPr>
        <p:txBody>
          <a:bodyPr wrap="none" rtlCol="0">
            <a:spAutoFit/>
          </a:bodyPr>
          <a:lstStyle/>
          <a:p>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(1) </a:t>
            </a:r>
            <a:r>
              <a:rPr kumimoji="1" lang="ja-JP" altLang="en-US" sz="1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Action Plan</a:t>
            </a:r>
            <a:r>
              <a:rPr lang="ja-JP" altLang="en-US" sz="16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(Draft) </a:t>
            </a:r>
            <a:endParaRPr kumimoji="1" lang="ja-JP" altLang="en-US" sz="16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8" name="テキスト ボックス 7"/>
          <p:cNvSpPr txBox="1"/>
          <p:nvPr/>
        </p:nvSpPr>
        <p:spPr>
          <a:xfrm>
            <a:off x="360620" y="2905448"/>
            <a:ext cx="2629246" cy="338554"/>
          </a:xfrm>
          <a:prstGeom prst="rect">
            <a:avLst/>
          </a:prstGeom>
          <a:noFill/>
        </p:spPr>
        <p:txBody>
          <a:bodyPr wrap="none" rtlCol="0">
            <a:spAutoFit/>
          </a:bodyPr>
          <a:lstStyle/>
          <a:p>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(2) </a:t>
            </a:r>
            <a:r>
              <a:rPr kumimoji="1" lang="ja-JP" altLang="en-US" sz="1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Major Activities (Draft)</a:t>
            </a:r>
            <a:r>
              <a:rPr lang="ja-JP" altLang="en-US" sz="1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endParaRPr kumimoji="1" lang="ja-JP" altLang="en-US" sz="16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extLst>
      <p:ext uri="{BB962C8B-B14F-4D97-AF65-F5344CB8AC3E}">
        <p14:creationId xmlns:p14="http://schemas.microsoft.com/office/powerpoint/2010/main" val="29103916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
  <TotalTime>13926</TotalTime>
  <Words>1212</Words>
  <Application>Microsoft Office PowerPoint</Application>
  <PresentationFormat>画面に合わせる (4:3)</PresentationFormat>
  <Paragraphs>91</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アース</vt:lpstr>
      <vt:lpstr>PowerPoint プレゼンテーション</vt:lpstr>
      <vt:lpstr>1. Report of Activities of 2012　(1) Overview</vt:lpstr>
      <vt:lpstr>1. Report of Activities of 2012   (2) Achievements</vt:lpstr>
      <vt:lpstr>Reference：Proposal to the E-Government Open Data Working Level Meeting (Technical Matters)</vt:lpstr>
      <vt:lpstr>1. Report of Activities of 2012   (3)  Achievements</vt:lpstr>
      <vt:lpstr>2. Technical Committee’s Proposed Activities (Draft) in 2013</vt:lpstr>
    </vt:vector>
  </TitlesOfParts>
  <Company>SPU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データガバナンス</dc:title>
  <dc:creator>OpenData</dc:creator>
  <cp:lastModifiedBy>福島　直央</cp:lastModifiedBy>
  <cp:revision>494</cp:revision>
  <cp:lastPrinted>2013-06-06T02:52:08Z</cp:lastPrinted>
  <dcterms:created xsi:type="dcterms:W3CDTF">2012-11-30T13:43:40Z</dcterms:created>
  <dcterms:modified xsi:type="dcterms:W3CDTF">2014-02-07T07:54:37Z</dcterms:modified>
</cp:coreProperties>
</file>