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0"/>
  </p:notesMasterIdLst>
  <p:sldIdLst>
    <p:sldId id="416" r:id="rId2"/>
    <p:sldId id="441" r:id="rId3"/>
    <p:sldId id="444" r:id="rId4"/>
    <p:sldId id="443" r:id="rId5"/>
    <p:sldId id="447" r:id="rId6"/>
    <p:sldId id="449" r:id="rId7"/>
    <p:sldId id="448" r:id="rId8"/>
    <p:sldId id="445" r:id="rId9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0" autoAdjust="0"/>
    <p:restoredTop sz="92639" autoAdjust="0"/>
  </p:normalViewPr>
  <p:slideViewPr>
    <p:cSldViewPr snapToGrid="0">
      <p:cViewPr varScale="1">
        <p:scale>
          <a:sx n="104" d="100"/>
          <a:sy n="104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2050190.MRI-IS\Documents\&#12503;&#12525;&#12472;&#12455;&#12463;&#12488;\P_H25&#12458;&#12540;&#12503;&#12531;&#12487;&#12540;&#12479;(H24-25)\P029050_MIC&#12458;&#12540;&#12503;&#12531;&#12487;&#12540;&#12479;&#65288;H25&#65289;\&#32763;&#35379;\&#20844;&#24335;&#12469;&#12452;&#12488;&#20844;&#38283;&#29992;\&#38598;&#35336;&#12464;&#12521;&#12501;_061120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050190.MRI-IS\Documents\&#12503;&#12525;&#12472;&#12455;&#12463;&#12488;\P_H25&#12458;&#12540;&#12503;&#12531;&#12487;&#12540;&#12479;(H24-25)\P029050_MIC&#12458;&#12540;&#12503;&#12531;&#12487;&#12540;&#12479;&#65288;H25&#65289;\&#32763;&#35379;\&#20844;&#24335;&#12469;&#12452;&#12488;&#20844;&#38283;&#29992;\&#38598;&#35336;&#12464;&#12521;&#12501;_061120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80774278215224"/>
          <c:y val="0.18079469233012538"/>
          <c:w val="0.75355336832895892"/>
          <c:h val="0.7682793817439487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'Question 1'!$C$14:$C$17</c:f>
              <c:strCache>
                <c:ptCount val="4"/>
                <c:pt idx="0">
                  <c:v>Data
Owners</c:v>
                </c:pt>
                <c:pt idx="1">
                  <c:v>Data 
Mediators</c:v>
                </c:pt>
                <c:pt idx="2">
                  <c:v>Data 
Utilizers</c:v>
                </c:pt>
                <c:pt idx="3">
                  <c:v>Others</c:v>
                </c:pt>
              </c:strCache>
            </c:strRef>
          </c:cat>
          <c:val>
            <c:numRef>
              <c:f>'Question 1'!$D$14:$D$17</c:f>
              <c:numCache>
                <c:formatCode>0</c:formatCode>
                <c:ptCount val="4"/>
                <c:pt idx="0">
                  <c:v>19</c:v>
                </c:pt>
                <c:pt idx="1">
                  <c:v>38</c:v>
                </c:pt>
                <c:pt idx="2">
                  <c:v>46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722880"/>
        <c:axId val="161334784"/>
      </c:barChart>
      <c:catAx>
        <c:axId val="137722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333333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61334784"/>
        <c:crosses val="autoZero"/>
        <c:auto val="1"/>
        <c:lblAlgn val="ctr"/>
        <c:lblOffset val="100"/>
        <c:noMultiLvlLbl val="0"/>
      </c:catAx>
      <c:valAx>
        <c:axId val="161334784"/>
        <c:scaling>
          <c:orientation val="minMax"/>
          <c:max val="60"/>
        </c:scaling>
        <c:delete val="0"/>
        <c:axPos val="t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37722880"/>
        <c:crosses val="autoZero"/>
        <c:crossBetween val="between"/>
        <c:majorUnit val="20"/>
      </c:valAx>
    </c:plotArea>
    <c:plotVisOnly val="1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'Question 4'!$E$8:$E$13</c:f>
              <c:strCache>
                <c:ptCount val="6"/>
                <c:pt idx="0">
                  <c:v>Government Statistics</c:v>
                </c:pt>
                <c:pt idx="1">
                  <c:v>Meteorological Data</c:v>
                </c:pt>
                <c:pt idx="2">
                  <c:v>National Diet Library API</c:v>
                </c:pt>
                <c:pt idx="3">
                  <c:v>Ground Information</c:v>
                </c:pt>
                <c:pt idx="4">
                  <c:v>Geospatial Information</c:v>
                </c:pt>
                <c:pt idx="5">
                  <c:v>Others</c:v>
                </c:pt>
              </c:strCache>
            </c:strRef>
          </c:cat>
          <c:val>
            <c:numRef>
              <c:f>'Question 4'!$F$8:$F$13</c:f>
              <c:numCache>
                <c:formatCode>General</c:formatCode>
                <c:ptCount val="6"/>
                <c:pt idx="0">
                  <c:v>11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587392"/>
        <c:axId val="162589696"/>
      </c:barChart>
      <c:catAx>
        <c:axId val="1625873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62589696"/>
        <c:crosses val="autoZero"/>
        <c:auto val="1"/>
        <c:lblAlgn val="ctr"/>
        <c:lblOffset val="100"/>
        <c:noMultiLvlLbl val="0"/>
      </c:catAx>
      <c:valAx>
        <c:axId val="162589696"/>
        <c:scaling>
          <c:orientation val="minMax"/>
          <c:max val="15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162587392"/>
        <c:crosses val="autoZero"/>
        <c:crossBetween val="between"/>
        <c:majorUnit val="5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0.83061</cdr:x>
      <cdr:y>0.00308</cdr:y>
    </cdr:from>
    <cdr:to>
      <cdr:x>0.96841</cdr:x>
      <cdr:y>0.10359</cdr:y>
    </cdr:to>
    <cdr:sp macro="" textlink="">
      <cdr:nvSpPr>
        <cdr:cNvPr id="2" name="テキスト ボックス 3"/>
        <cdr:cNvSpPr txBox="1"/>
      </cdr:nvSpPr>
      <cdr:spPr>
        <a:xfrm xmlns:a="http://schemas.openxmlformats.org/drawingml/2006/main">
          <a:off x="3125048" y="9144"/>
          <a:ext cx="518455" cy="29869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1100" dirty="0"/>
            <a:t>（</a:t>
          </a:r>
          <a:r>
            <a:rPr kumimoji="1" lang="en-US" altLang="ja-JP" sz="1100" dirty="0"/>
            <a:t>N=67</a:t>
          </a:r>
          <a:r>
            <a:rPr kumimoji="1" lang="ja-JP" altLang="en-US" sz="1100" dirty="0"/>
            <a:t>）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E374AD1-7524-4A65-A188-6976E3A41289}" type="datetimeFigureOut">
              <a:rPr lang="ja-JP" altLang="en-US"/>
              <a:pPr>
                <a:defRPr/>
              </a:pPr>
              <a:t>2014/2/7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688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688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A0B6AAA-1AEB-4CEA-ACE1-3B89FD51BB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9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7"/>
          <p:cNvSpPr/>
          <p:nvPr userDrawn="1"/>
        </p:nvSpPr>
        <p:spPr>
          <a:xfrm>
            <a:off x="904875" y="1919288"/>
            <a:ext cx="7875588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19"/>
          <p:cNvSpPr/>
          <p:nvPr userDrawn="1"/>
        </p:nvSpPr>
        <p:spPr>
          <a:xfrm>
            <a:off x="904875" y="1919288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6" name="グループ化 23"/>
          <p:cNvGrpSpPr>
            <a:grpSpLocks/>
          </p:cNvGrpSpPr>
          <p:nvPr userDrawn="1"/>
        </p:nvGrpSpPr>
        <p:grpSpPr bwMode="auto">
          <a:xfrm>
            <a:off x="179388" y="6597650"/>
            <a:ext cx="8890000" cy="0"/>
            <a:chOff x="179512" y="6525344"/>
            <a:chExt cx="8890035" cy="0"/>
          </a:xfrm>
        </p:grpSpPr>
        <p:cxnSp>
          <p:nvCxnSpPr>
            <p:cNvPr id="7" name="直線コネクタ 24"/>
            <p:cNvCxnSpPr/>
            <p:nvPr/>
          </p:nvCxnSpPr>
          <p:spPr>
            <a:xfrm>
              <a:off x="179512" y="6525344"/>
              <a:ext cx="820899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25"/>
            <p:cNvCxnSpPr/>
            <p:nvPr/>
          </p:nvCxnSpPr>
          <p:spPr>
            <a:xfrm>
              <a:off x="8475820" y="6525344"/>
              <a:ext cx="15240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26"/>
            <p:cNvCxnSpPr/>
            <p:nvPr/>
          </p:nvCxnSpPr>
          <p:spPr>
            <a:xfrm>
              <a:off x="8704421" y="6525344"/>
              <a:ext cx="15240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29"/>
            <p:cNvCxnSpPr/>
            <p:nvPr/>
          </p:nvCxnSpPr>
          <p:spPr>
            <a:xfrm>
              <a:off x="8917146" y="6525344"/>
              <a:ext cx="15240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013325"/>
            <a:ext cx="324008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タイトル 7"/>
          <p:cNvSpPr>
            <a:spLocks noGrp="1"/>
          </p:cNvSpPr>
          <p:nvPr>
            <p:ph type="ctrTitle"/>
          </p:nvPr>
        </p:nvSpPr>
        <p:spPr>
          <a:xfrm>
            <a:off x="1219200" y="2157214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1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44008" y="4267200"/>
            <a:ext cx="3528392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12" name="スライド番号プレースホルダー 28"/>
          <p:cNvSpPr>
            <a:spLocks noGrp="1"/>
          </p:cNvSpPr>
          <p:nvPr>
            <p:ph type="sldNum" sz="quarter" idx="10"/>
          </p:nvPr>
        </p:nvSpPr>
        <p:spPr>
          <a:xfrm>
            <a:off x="4000500" y="6597650"/>
            <a:ext cx="1219200" cy="18256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EF7767C-FE26-420F-98BF-A3A5CFA0D0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F4C15-C034-4314-9112-D299D62351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4FFE-2657-47F4-863B-D1CC317C87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6"/>
          <p:cNvGrpSpPr>
            <a:grpSpLocks/>
          </p:cNvGrpSpPr>
          <p:nvPr userDrawn="1"/>
        </p:nvGrpSpPr>
        <p:grpSpPr bwMode="auto">
          <a:xfrm>
            <a:off x="179388" y="6597650"/>
            <a:ext cx="8890000" cy="0"/>
            <a:chOff x="179512" y="6525344"/>
            <a:chExt cx="8890035" cy="0"/>
          </a:xfrm>
        </p:grpSpPr>
        <p:cxnSp>
          <p:nvCxnSpPr>
            <p:cNvPr id="5" name="直線コネクタ 8"/>
            <p:cNvCxnSpPr/>
            <p:nvPr/>
          </p:nvCxnSpPr>
          <p:spPr>
            <a:xfrm>
              <a:off x="179512" y="6525344"/>
              <a:ext cx="820899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9"/>
            <p:cNvCxnSpPr/>
            <p:nvPr/>
          </p:nvCxnSpPr>
          <p:spPr>
            <a:xfrm>
              <a:off x="8475820" y="6525344"/>
              <a:ext cx="15240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10"/>
            <p:cNvCxnSpPr/>
            <p:nvPr/>
          </p:nvCxnSpPr>
          <p:spPr>
            <a:xfrm>
              <a:off x="8704421" y="6525344"/>
              <a:ext cx="15240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11"/>
            <p:cNvCxnSpPr/>
            <p:nvPr/>
          </p:nvCxnSpPr>
          <p:spPr>
            <a:xfrm>
              <a:off x="8917146" y="6525344"/>
              <a:ext cx="15240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\\spb-fs\プロジェクト\9210359 津國剛PL\オープンデータコンソーシアム\ロゴ\OPEN DATA\OPEN DATA\OP YOK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309673"/>
            <a:ext cx="1222612" cy="57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線コネクタ 19"/>
          <p:cNvCxnSpPr/>
          <p:nvPr userDrawn="1"/>
        </p:nvCxnSpPr>
        <p:spPr>
          <a:xfrm>
            <a:off x="496888" y="680709"/>
            <a:ext cx="8207375" cy="0"/>
          </a:xfrm>
          <a:prstGeom prst="line">
            <a:avLst/>
          </a:prstGeom>
          <a:ln w="539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877"/>
            <a:ext cx="8229600" cy="654943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3598863" y="6591300"/>
            <a:ext cx="1981200" cy="36671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C489480-8482-4FE0-A015-CFEEA03935A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614E3-EC9C-401D-B25E-0181BD4EC2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04EA-D976-49BB-88BC-11887A034D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B0EC-3C6C-499F-B7FC-40D34E01860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3"/>
          <p:cNvGrpSpPr>
            <a:grpSpLocks/>
          </p:cNvGrpSpPr>
          <p:nvPr userDrawn="1"/>
        </p:nvGrpSpPr>
        <p:grpSpPr bwMode="auto">
          <a:xfrm>
            <a:off x="179388" y="6597650"/>
            <a:ext cx="8890000" cy="0"/>
            <a:chOff x="179512" y="6525344"/>
            <a:chExt cx="8890035" cy="0"/>
          </a:xfrm>
        </p:grpSpPr>
        <p:cxnSp>
          <p:nvCxnSpPr>
            <p:cNvPr id="4" name="直線コネクタ 24"/>
            <p:cNvCxnSpPr/>
            <p:nvPr/>
          </p:nvCxnSpPr>
          <p:spPr>
            <a:xfrm>
              <a:off x="179512" y="6525344"/>
              <a:ext cx="820899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25"/>
            <p:cNvCxnSpPr/>
            <p:nvPr/>
          </p:nvCxnSpPr>
          <p:spPr>
            <a:xfrm>
              <a:off x="8475820" y="6525344"/>
              <a:ext cx="15240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26"/>
            <p:cNvCxnSpPr/>
            <p:nvPr/>
          </p:nvCxnSpPr>
          <p:spPr>
            <a:xfrm>
              <a:off x="8704421" y="6525344"/>
              <a:ext cx="15240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29"/>
            <p:cNvCxnSpPr/>
            <p:nvPr/>
          </p:nvCxnSpPr>
          <p:spPr>
            <a:xfrm>
              <a:off x="8917146" y="6525344"/>
              <a:ext cx="15240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3" descr="\\spb-fs\プロジェクト\9210359 津國剛PL\オープンデータコンソーシアム\ロゴ\OPEN DATA\OPEN DATA\OP YOK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6237288"/>
            <a:ext cx="13176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グループ化 6"/>
          <p:cNvGrpSpPr>
            <a:grpSpLocks/>
          </p:cNvGrpSpPr>
          <p:nvPr userDrawn="1"/>
        </p:nvGrpSpPr>
        <p:grpSpPr bwMode="auto">
          <a:xfrm>
            <a:off x="519347" y="3429000"/>
            <a:ext cx="8184915" cy="166955"/>
            <a:chOff x="179512" y="6525344"/>
            <a:chExt cx="8890035" cy="0"/>
          </a:xfrm>
        </p:grpSpPr>
        <p:cxnSp>
          <p:nvCxnSpPr>
            <p:cNvPr id="10" name="直線コネクタ 8"/>
            <p:cNvCxnSpPr/>
            <p:nvPr/>
          </p:nvCxnSpPr>
          <p:spPr>
            <a:xfrm>
              <a:off x="179512" y="6525344"/>
              <a:ext cx="820882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9"/>
            <p:cNvCxnSpPr/>
            <p:nvPr/>
          </p:nvCxnSpPr>
          <p:spPr>
            <a:xfrm>
              <a:off x="8475863" y="6525344"/>
              <a:ext cx="152227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0"/>
            <p:cNvCxnSpPr/>
            <p:nvPr/>
          </p:nvCxnSpPr>
          <p:spPr>
            <a:xfrm>
              <a:off x="8704203" y="6525344"/>
              <a:ext cx="152227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1"/>
            <p:cNvCxnSpPr/>
            <p:nvPr/>
          </p:nvCxnSpPr>
          <p:spPr>
            <a:xfrm>
              <a:off x="8917320" y="6525344"/>
              <a:ext cx="152227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488832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4" name="スライド番号プレースホルダー 4"/>
          <p:cNvSpPr>
            <a:spLocks noGrp="1"/>
          </p:cNvSpPr>
          <p:nvPr>
            <p:ph type="sldNum" sz="quarter" idx="10"/>
          </p:nvPr>
        </p:nvSpPr>
        <p:spPr>
          <a:xfrm>
            <a:off x="4173538" y="6592888"/>
            <a:ext cx="758825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52FA9F6-98CE-4D8B-9188-4B04B5C3FA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3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02BF-A27D-4507-89DC-5BA8A0B9164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直線コネクタ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6B34-2950-452F-9FB9-AB9EE4D1A1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B22B5-564E-49AF-94E1-EBCE52A844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smtClean="0"/>
          </a:p>
        </p:txBody>
      </p:sp>
      <p:sp>
        <p:nvSpPr>
          <p:cNvPr id="1027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1E81A8-7DC8-4718-AAD2-CE30D12D26F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3004458" y="3851564"/>
            <a:ext cx="5760692" cy="11430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2013.6.13</a:t>
            </a:r>
          </a:p>
          <a:p>
            <a:pPr eaLnBrk="1" hangingPunct="1"/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/>
            <a:r>
              <a:rPr lang="en-US" altLang="ja-JP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Open Data Promotion </a:t>
            </a:r>
            <a:r>
              <a:rPr lang="en-US" altLang="ja-JP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Consortium</a:t>
            </a:r>
            <a:endParaRPr lang="en-US" altLang="ja-JP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/>
            <a:r>
              <a:rPr lang="en-US" altLang="ja-JP" dirty="0" err="1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Ichiya</a:t>
            </a:r>
            <a:r>
              <a:rPr lang="en-US" altLang="ja-JP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Nakamura</a:t>
            </a:r>
          </a:p>
          <a:p>
            <a:pPr eaLnBrk="1" hangingPunct="1"/>
            <a:r>
              <a:rPr lang="en-US" altLang="ja-JP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Chief Researcher, </a:t>
            </a:r>
          </a:p>
          <a:p>
            <a:pPr eaLnBrk="1" hangingPunct="1"/>
            <a:r>
              <a:rPr lang="en-US" altLang="ja-JP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Utilization and Promotion Committee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991631" y="1828800"/>
            <a:ext cx="7918846" cy="139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Utilization and Promotion Committee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Report of Activities of 2012 and Proposed Activities (Draft) of </a:t>
            </a:r>
            <a:r>
              <a:rPr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2013</a:t>
            </a:r>
            <a:endParaRPr lang="en-US" altLang="ja-JP" sz="2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78177" y="247988"/>
            <a:ext cx="10695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entury" panose="02040604050505020304" pitchFamily="18" charset="0"/>
              </a:rPr>
              <a:t>Ref. 3-3 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71925" y="6267420"/>
            <a:ext cx="4943475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200" dirty="0"/>
              <a:t>This document is a provisional translation by Open Data Promotion Consortium</a:t>
            </a:r>
            <a:endParaRPr lang="ja-JP" altLang="ja-JP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2361" y="0"/>
            <a:ext cx="8212138" cy="657922"/>
          </a:xfrm>
        </p:spPr>
        <p:txBody>
          <a:bodyPr/>
          <a:lstStyle/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1. </a:t>
            </a:r>
            <a:r>
              <a:rPr lang="en-US" altLang="ja-JP" sz="2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Utilization and Promotion Committee’s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Report 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of Activities of 2012 </a:t>
            </a:r>
            <a:endParaRPr kumimoji="1" lang="ja-JP" altLang="en-US" sz="20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407158"/>
              </p:ext>
            </p:extLst>
          </p:nvPr>
        </p:nvGraphicFramePr>
        <p:xfrm>
          <a:off x="443344" y="815109"/>
          <a:ext cx="8095013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956"/>
                <a:gridCol w="2624447"/>
                <a:gridCol w="40376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Date</a:t>
                      </a:r>
                      <a:endParaRPr kumimoji="1" lang="ja-JP" altLang="en-US" sz="14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Title</a:t>
                      </a:r>
                      <a:endParaRPr kumimoji="1" lang="ja-JP" altLang="en-US" sz="14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Overview</a:t>
                      </a:r>
                      <a:endParaRPr kumimoji="1" lang="ja-JP" altLang="en-US" sz="14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ea"/>
                          <a:ea typeface="+mj-ea"/>
                        </a:rPr>
                        <a:t>2012.07.27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Consortium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Foundation Presentation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Held at </a:t>
                      </a:r>
                      <a:r>
                        <a:rPr kumimoji="1" lang="en-US" altLang="ja-JP" sz="12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Yamagami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Hall, Tokyo University with some 80 participants.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ea"/>
                          <a:ea typeface="+mj-ea"/>
                        </a:rPr>
                        <a:t>2012.09.28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</a:t>
                      </a:r>
                      <a:r>
                        <a:rPr kumimoji="1" lang="en-US" altLang="ja-JP" sz="1200" baseline="30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st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UD Committee Meeting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Discussed planned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study items and way of proceeding.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ea"/>
                          <a:ea typeface="+mj-ea"/>
                        </a:rPr>
                        <a:t>2012.11.05</a:t>
                      </a:r>
                    </a:p>
                    <a:p>
                      <a:pPr algn="ctr"/>
                      <a:r>
                        <a:rPr kumimoji="1" lang="en-US" altLang="ja-JP" sz="1200" dirty="0" smtClean="0">
                          <a:latin typeface="+mj-ea"/>
                          <a:ea typeface="+mj-ea"/>
                        </a:rPr>
                        <a:t>-12.01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Meteorological Data &amp; </a:t>
                      </a:r>
                      <a:r>
                        <a:rPr kumimoji="1" lang="en-US" altLang="ja-JP" sz="12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Ideathon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Organized on Facebook in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collaboration with the Meteorological Agency. More than 100 participants.  </a:t>
                      </a:r>
                      <a:endParaRPr kumimoji="1" lang="en-US" altLang="ja-JP" sz="12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ea"/>
                          <a:ea typeface="+mj-ea"/>
                        </a:rPr>
                        <a:t>2012.11.07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</a:t>
                      </a:r>
                      <a:r>
                        <a:rPr kumimoji="1" lang="en-US" altLang="ja-JP" sz="1200" baseline="30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nd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UD Committee Meeting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Studied the US case of open data, and others.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ea"/>
                          <a:ea typeface="+mj-ea"/>
                        </a:rPr>
                        <a:t>2012.11.22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Decision of Consortium Logo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Selected through candidate invitation on Crowd-Sourcing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service.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ea"/>
                          <a:ea typeface="+mj-ea"/>
                        </a:rPr>
                        <a:t>2012.12.01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Meteorological Data &amp; </a:t>
                      </a:r>
                      <a:r>
                        <a:rPr kumimoji="1" lang="en-US" altLang="ja-JP" sz="12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Hackathon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Held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at the Mitsubishi Research Institute f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ollowing the results of </a:t>
                      </a:r>
                      <a:r>
                        <a:rPr kumimoji="1" lang="en-US" altLang="ja-JP" sz="12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Ideathon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with some 50 participants.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ea"/>
                          <a:ea typeface="+mj-ea"/>
                        </a:rPr>
                        <a:t>2012.12.10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Symposium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on Open Data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Jointly organized with the Ministry of Communications,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held at Ito Hall of Tokyo Univ. with some 260 participants.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ea"/>
                          <a:ea typeface="+mj-ea"/>
                        </a:rPr>
                        <a:t>2012.12.28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Renewal of the Consortium Website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Renewed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to the present Website.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ea"/>
                          <a:ea typeface="+mj-ea"/>
                        </a:rPr>
                        <a:t>2013.01.22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3</a:t>
                      </a:r>
                      <a:r>
                        <a:rPr kumimoji="1" lang="en-US" altLang="ja-JP" sz="1200" baseline="30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rd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UD Committee Meeting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Studied the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cases of open data in Japan.</a:t>
                      </a:r>
                      <a:endParaRPr kumimoji="1" lang="ja-JP" altLang="en-US" sz="12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ea"/>
                          <a:ea typeface="+mj-ea"/>
                        </a:rPr>
                        <a:t>2013.01.22</a:t>
                      </a:r>
                    </a:p>
                    <a:p>
                      <a:pPr algn="ctr"/>
                      <a:r>
                        <a:rPr kumimoji="1" lang="en-US" altLang="ja-JP" sz="1200" dirty="0" smtClean="0">
                          <a:latin typeface="+mj-ea"/>
                          <a:ea typeface="+mj-ea"/>
                        </a:rPr>
                        <a:t>-03.06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Review of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Candidates &amp; Selection of Prize Winners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Out of 76 open data cases collected by the Secretariat, the review and selection was made.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+mj-ea"/>
                          <a:ea typeface="+mj-ea"/>
                        </a:rPr>
                        <a:t>2013.3.13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4</a:t>
                      </a:r>
                      <a:r>
                        <a:rPr kumimoji="1" lang="en-US" altLang="ja-JP" sz="1200" baseline="30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th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UD Committee Meeting, Commendation Ceremony </a:t>
                      </a:r>
                      <a:endParaRPr kumimoji="1" lang="en-US" altLang="ja-JP" sz="12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Reported the activities of 2012, and discussed the plan of activities of 2013. Awarded prizes to 13 organizations.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6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1. </a:t>
            </a:r>
            <a:r>
              <a:rPr lang="en-US" altLang="ja-JP" sz="2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Utilization and Promotion Committee’s 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Report of Activities of 2012 </a:t>
            </a:r>
            <a:endParaRPr kumimoji="1" lang="ja-JP" altLang="en-US" sz="20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pic>
        <p:nvPicPr>
          <p:cNvPr id="1026" name="Picture 2" descr="気象データ・ハッカソンの模様（１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37" y="1144250"/>
            <a:ext cx="3408568" cy="25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747132" y="3700676"/>
            <a:ext cx="3713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Meteorological Data &amp; </a:t>
            </a:r>
            <a:r>
              <a:rPr lang="en-US" altLang="ja-JP" sz="12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Hackathon</a:t>
            </a: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（</a:t>
            </a:r>
            <a:r>
              <a:rPr lang="en-US" altLang="ja-JP" sz="1200" dirty="0" smtClean="0">
                <a:latin typeface="HG明朝E" pitchFamily="17" charset="-128"/>
                <a:ea typeface="HG明朝E" pitchFamily="17" charset="-128"/>
              </a:rPr>
              <a:t>2012.12.01</a:t>
            </a:r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）</a:t>
            </a:r>
            <a:endParaRPr lang="ja-JP" altLang="en-US" sz="12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047209" y="3670223"/>
            <a:ext cx="31154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Symposium </a:t>
            </a:r>
            <a:r>
              <a:rPr lang="en-US" altLang="ja-JP" sz="1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on Open </a:t>
            </a: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Data</a:t>
            </a:r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（</a:t>
            </a:r>
            <a:r>
              <a:rPr lang="en-US" altLang="ja-JP" sz="1200" dirty="0" smtClean="0">
                <a:latin typeface="HG明朝E" pitchFamily="17" charset="-128"/>
                <a:ea typeface="HG明朝E" pitchFamily="17" charset="-128"/>
              </a:rPr>
              <a:t>2012.12.10</a:t>
            </a:r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）</a:t>
            </a:r>
            <a:endParaRPr lang="ja-JP" altLang="en-US" sz="12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57200" y="6182771"/>
            <a:ext cx="3787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Utilization and Promotion Committee</a:t>
            </a:r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 </a:t>
            </a: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(4 meetings)</a:t>
            </a:r>
            <a:endParaRPr lang="ja-JP" altLang="en-US" sz="1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13" y="4201991"/>
            <a:ext cx="3907292" cy="196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51" y="1140888"/>
            <a:ext cx="3475290" cy="252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4549698" y="6145091"/>
            <a:ext cx="4340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Commendation at the Committee’s Discretion</a:t>
            </a:r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（</a:t>
            </a:r>
            <a:r>
              <a:rPr lang="en-US" altLang="ja-JP" sz="1200" dirty="0" smtClean="0">
                <a:latin typeface="HG明朝E" pitchFamily="17" charset="-128"/>
                <a:ea typeface="HG明朝E" pitchFamily="17" charset="-128"/>
              </a:rPr>
              <a:t>2013.03.13</a:t>
            </a:r>
            <a:r>
              <a:rPr lang="ja-JP" altLang="en-US" sz="1200" dirty="0" smtClean="0">
                <a:latin typeface="HG明朝E" pitchFamily="17" charset="-128"/>
                <a:ea typeface="HG明朝E" pitchFamily="17" charset="-128"/>
              </a:rPr>
              <a:t>）</a:t>
            </a:r>
            <a:endParaRPr lang="ja-JP" altLang="en-US" sz="1200" dirty="0"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63" y="4201991"/>
            <a:ext cx="4429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9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2. Trends of Open Data in Japan</a:t>
            </a:r>
            <a:endParaRPr kumimoji="1"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86538" y="828793"/>
            <a:ext cx="820584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Aft>
                <a:spcPts val="1200"/>
              </a:spcAft>
            </a:pPr>
            <a:r>
              <a:rPr lang="ja-JP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■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Summing Up 2012</a:t>
            </a:r>
            <a:r>
              <a:rPr lang="ja-JP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：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Japan’s 1</a:t>
            </a:r>
            <a:r>
              <a:rPr lang="en-US" altLang="ja-JP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year of Open Data</a:t>
            </a:r>
            <a:r>
              <a:rPr lang="ja-JP" altLang="en-US" b="1" dirty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endParaRPr lang="en-US" altLang="ja-JP" b="1" dirty="0" smtClean="0">
              <a:solidFill>
                <a:srgbClr val="7030A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177800" indent="-177800">
              <a:spcAft>
                <a:spcPts val="1200"/>
              </a:spcAft>
            </a:pPr>
            <a:r>
              <a:rPr lang="ja-JP" altLang="en-US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Open-Data-related enthusiastic organizations including Open </a:t>
            </a:r>
            <a:r>
              <a:rPr lang="en-US" altLang="ja-JP" sz="1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Knowledge Foundation 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Japan, Yokohama Open Data, Linked </a:t>
            </a:r>
            <a:r>
              <a:rPr lang="en-US" altLang="ja-JP" sz="1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Open Data 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Initiative, etc. were established and started their activities. </a:t>
            </a:r>
            <a:endParaRPr lang="ja-JP" altLang="en-US" sz="16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177800" indent="-177800">
              <a:spcAft>
                <a:spcPts val="1200"/>
              </a:spcAft>
            </a:pPr>
            <a:r>
              <a:rPr lang="ja-JP" altLang="en-US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government organized the E-Government </a:t>
            </a:r>
            <a:r>
              <a:rPr lang="en-US" altLang="ja-JP" sz="1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Open Data Working Level 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Meeting</a:t>
            </a:r>
            <a:r>
              <a:rPr lang="ja-JP" altLang="en-US" sz="1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and is considering launching the road map, guidelines and data catalogue website etc. It also gives the high priority to open data in their new Information Technology Strategy. </a:t>
            </a:r>
          </a:p>
          <a:p>
            <a:pPr marL="177800" indent="-177800">
              <a:spcAft>
                <a:spcPts val="1200"/>
              </a:spcAft>
            </a:pPr>
            <a:r>
              <a:rPr lang="ja-JP" altLang="en-US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Local authorities including Cities of </a:t>
            </a:r>
            <a:r>
              <a:rPr lang="en-US" altLang="ja-JP" sz="16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Sabae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Yokohama, Chiba, </a:t>
            </a:r>
            <a:r>
              <a:rPr lang="en-US" altLang="ja-JP" sz="16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Nagareyama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6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Aizuwakamatsu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and Aomori Prefecture have also started open data efforts.</a:t>
            </a:r>
          </a:p>
          <a:p>
            <a:pPr marL="177800" indent="-177800">
              <a:spcAft>
                <a:spcPts val="1200"/>
              </a:spcAft>
            </a:pPr>
            <a:r>
              <a:rPr lang="ja-JP" altLang="en-US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International </a:t>
            </a:r>
            <a:r>
              <a:rPr lang="en-US" altLang="ja-JP" sz="1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Open Data 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Day held on Feb. 23, 2013 attracted more than 100 participating cities in the world including 8 Japanese municipalities. </a:t>
            </a:r>
          </a:p>
          <a:p>
            <a:pPr marL="273050" indent="-273050">
              <a:spcAft>
                <a:spcPts val="1200"/>
              </a:spcAft>
            </a:pPr>
            <a:r>
              <a:rPr lang="ja-JP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■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Prospects of 2013</a:t>
            </a:r>
            <a:r>
              <a:rPr lang="ja-JP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：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Initiation of Full-Blown Activities </a:t>
            </a:r>
            <a:endParaRPr lang="en-US" altLang="ja-JP" b="1" dirty="0">
              <a:solidFill>
                <a:srgbClr val="7030A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177800" indent="-177800">
              <a:spcAft>
                <a:spcPts val="1200"/>
              </a:spcAft>
            </a:pPr>
            <a:r>
              <a:rPr lang="ja-JP" altLang="en-US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</a:t>
            </a:r>
            <a:r>
              <a:rPr lang="en-US" altLang="ja-JP" sz="1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eneral recognition of open data is not necessarily high yet. The collaboration of businesses, government and academics is essential for further enhancement of the recognition of the general public.</a:t>
            </a:r>
            <a:endParaRPr lang="en-US" altLang="ja-JP" sz="16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177800" indent="-177800">
              <a:spcAft>
                <a:spcPts val="1200"/>
              </a:spcAft>
            </a:pPr>
            <a:r>
              <a:rPr lang="ja-JP" altLang="en-US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emergence of open-data-based issue-solution cases or businesses, irrespective of their size, is important. </a:t>
            </a:r>
            <a:r>
              <a:rPr lang="en-US" altLang="ja-JP" sz="1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collaboration of 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businesses, </a:t>
            </a:r>
            <a:r>
              <a:rPr lang="en-US" altLang="ja-JP" sz="1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government and 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academics is indispensable in this case as well. </a:t>
            </a:r>
            <a:endParaRPr lang="ja-JP" altLang="en-US" sz="16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81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877"/>
            <a:ext cx="8229600" cy="750526"/>
          </a:xfrm>
        </p:spPr>
        <p:txBody>
          <a:bodyPr/>
          <a:lstStyle/>
          <a:p>
            <a:r>
              <a:rPr lang="en-US" altLang="ja-JP" sz="2200" dirty="0" smtClean="0">
                <a:solidFill>
                  <a:srgbClr val="42445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3.  Requests from Members regarding the Committee’s     </a:t>
            </a:r>
            <a:br>
              <a:rPr lang="en-US" altLang="ja-JP" sz="2200" dirty="0" smtClean="0">
                <a:solidFill>
                  <a:srgbClr val="42445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z="2200" dirty="0">
                <a:solidFill>
                  <a:srgbClr val="42445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200" dirty="0" smtClean="0">
                <a:solidFill>
                  <a:srgbClr val="42445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Activities of 2013</a:t>
            </a:r>
            <a:r>
              <a:rPr lang="ja-JP" altLang="en-US" sz="2200" dirty="0">
                <a:solidFill>
                  <a:srgbClr val="42445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200" dirty="0" smtClean="0">
                <a:solidFill>
                  <a:srgbClr val="42445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(1)</a:t>
            </a:r>
            <a:endParaRPr kumimoji="1" lang="ja-JP" altLang="en-US" sz="2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4766" y="849685"/>
            <a:ext cx="840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Results of the Questionnaire Survey to Committee Members on Activities of 2013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533390"/>
              </p:ext>
            </p:extLst>
          </p:nvPr>
        </p:nvGraphicFramePr>
        <p:xfrm>
          <a:off x="475013" y="1745672"/>
          <a:ext cx="4231643" cy="466089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14400"/>
                <a:gridCol w="3317243"/>
              </a:tblGrid>
              <a:tr h="4546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Period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3288" indent="-903288"/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Jun.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4, 2013</a:t>
                      </a:r>
                      <a:r>
                        <a:rPr kumimoji="1" lang="ja-JP" altLang="en-US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(Tue)</a:t>
                      </a:r>
                      <a:r>
                        <a:rPr kumimoji="1" lang="ja-JP" altLang="en-US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～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Jun.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7, 2013 (Fri.)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  <a:tr h="4546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Survey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Method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Web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Questionnaire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  <a:tr h="4546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Survey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Target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Members as of June 3, 2013</a:t>
                      </a:r>
                      <a:endParaRPr kumimoji="1" lang="en-US" altLang="ja-JP" sz="1200" dirty="0" smtClean="0">
                        <a:latin typeface="HG明朝E" pitchFamily="17" charset="-128"/>
                        <a:ea typeface="HG明朝E" pitchFamily="17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HG明朝E" pitchFamily="17" charset="-128"/>
                          <a:ea typeface="HG明朝E" pitchFamily="17" charset="-128"/>
                        </a:rPr>
                        <a:t>　</a:t>
                      </a:r>
                      <a:r>
                        <a:rPr kumimoji="1" lang="ja-JP" altLang="en-US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・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Corporate Members   </a:t>
                      </a:r>
                      <a:r>
                        <a:rPr kumimoji="1" lang="ja-JP" altLang="en-US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：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96</a:t>
                      </a:r>
                      <a:r>
                        <a:rPr kumimoji="1" lang="ja-JP" altLang="en-US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endParaRPr kumimoji="1" lang="en-US" altLang="ja-JP" sz="12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　・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Municipality Members</a:t>
                      </a:r>
                      <a:r>
                        <a:rPr kumimoji="1" lang="ja-JP" altLang="en-US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：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10</a:t>
                      </a:r>
                    </a:p>
                    <a:p>
                      <a:r>
                        <a:rPr kumimoji="1" lang="ja-JP" altLang="en-US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　・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Learned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Members      </a:t>
                      </a:r>
                      <a:r>
                        <a:rPr kumimoji="1" lang="ja-JP" altLang="en-US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： 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5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  <a:tr h="4546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Respondents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67</a:t>
                      </a:r>
                      <a:r>
                        <a:rPr kumimoji="1" lang="ja-JP" altLang="en-US" sz="1200" baseline="0" dirty="0" smtClean="0">
                          <a:latin typeface="HG明朝E" pitchFamily="17" charset="-128"/>
                          <a:ea typeface="HG明朝E" pitchFamily="17" charset="-128"/>
                        </a:rPr>
                        <a:t> </a:t>
                      </a:r>
                      <a:endParaRPr kumimoji="1" lang="ja-JP" altLang="en-US" sz="1200" dirty="0">
                        <a:latin typeface="HG明朝E" pitchFamily="17" charset="-128"/>
                        <a:ea typeface="HG明朝E" pitchFamily="17" charset="-128"/>
                      </a:endParaRPr>
                    </a:p>
                  </a:txBody>
                  <a:tcPr anchor="ctr"/>
                </a:tc>
              </a:tr>
              <a:tr h="4546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Survey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Items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How are you concerned with open data ? 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Your data put open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to the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public 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Data scheduled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to be put open to the public</a:t>
                      </a:r>
                      <a:endParaRPr kumimoji="1" lang="en-US" altLang="ja-JP" sz="12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Open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data you are utilizing</a:t>
                      </a:r>
                      <a:endParaRPr kumimoji="1" lang="en-US" altLang="ja-JP" sz="12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Data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you expect to be open</a:t>
                      </a:r>
                      <a:endParaRPr kumimoji="1" lang="en-US" altLang="ja-JP" sz="12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New services you intend to start when you get open data 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Your request for activities of each Committee of the Consortium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Your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request for activities of the Consortium </a:t>
                      </a:r>
                      <a:endParaRPr kumimoji="1" lang="en-US" altLang="ja-JP" sz="12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Activities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you want to introduce in the Consortium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81020" y="1276415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明朝E" pitchFamily="17" charset="-128"/>
                <a:ea typeface="HG明朝E" pitchFamily="17" charset="-128"/>
              </a:rPr>
              <a:t>■ </a:t>
            </a:r>
            <a:r>
              <a:rPr kumimoji="1"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Outline of Survey</a:t>
            </a:r>
            <a:endParaRPr kumimoji="1" lang="ja-JP" altLang="en-US" sz="16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06656" y="1276831"/>
            <a:ext cx="4328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明朝E" pitchFamily="17" charset="-128"/>
                <a:ea typeface="HG明朝E" pitchFamily="17" charset="-128"/>
              </a:rPr>
              <a:t>■ </a:t>
            </a:r>
            <a:r>
              <a:rPr kumimoji="1"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Respondents’ Attribute</a:t>
            </a:r>
            <a:r>
              <a:rPr lang="ja-JP" altLang="en-US" sz="1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(Plural Answers Allowed)</a:t>
            </a:r>
            <a:endParaRPr kumimoji="1" lang="ja-JP" altLang="en-US" sz="1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55647" y="1637863"/>
            <a:ext cx="332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Many of the respondents were users and mediators </a:t>
            </a:r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of data.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86034" y="5124181"/>
            <a:ext cx="4162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【Other Respondents】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Those who assist businesses’ data utilization.</a:t>
            </a:r>
            <a:r>
              <a:rPr kumimoji="1" lang="ja-JP" altLang="en-US" sz="1400" dirty="0">
                <a:latin typeface="HG明朝E" pitchFamily="17" charset="-128"/>
                <a:ea typeface="HG明朝E" pitchFamily="17" charset="-128"/>
              </a:rPr>
              <a:t>　</a:t>
            </a:r>
            <a:endParaRPr kumimoji="1" lang="en-US" altLang="ja-JP" sz="1400" dirty="0" smtClean="0">
              <a:latin typeface="HG明朝E" pitchFamily="17" charset="-128"/>
              <a:ea typeface="HG明朝E" pitchFamily="17" charset="-128"/>
            </a:endParaRPr>
          </a:p>
          <a:p>
            <a:pPr marL="177800">
              <a:buFont typeface="Arial" pitchFamily="34" charset="0"/>
              <a:buChar char="•"/>
            </a:pP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 </a:t>
            </a:r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Those who assist data owners’ data   </a:t>
            </a:r>
          </a:p>
          <a:p>
            <a:pPr marL="177800"/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disclosure. 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46458"/>
              </p:ext>
            </p:extLst>
          </p:nvPr>
        </p:nvGraphicFramePr>
        <p:xfrm>
          <a:off x="5141404" y="2162556"/>
          <a:ext cx="3762375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342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896"/>
            <a:ext cx="8229600" cy="709600"/>
          </a:xfrm>
        </p:spPr>
        <p:txBody>
          <a:bodyPr/>
          <a:lstStyle/>
          <a:p>
            <a:r>
              <a:rPr lang="en-US" altLang="ja-JP" sz="2200" dirty="0" smtClean="0">
                <a:solidFill>
                  <a:srgbClr val="42445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3.  Requests from </a:t>
            </a:r>
            <a:r>
              <a:rPr lang="en-US" altLang="ja-JP" sz="2200" dirty="0">
                <a:solidFill>
                  <a:srgbClr val="42445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Members regarding the Committee’s     </a:t>
            </a:r>
            <a:br>
              <a:rPr lang="en-US" altLang="ja-JP" sz="2200" dirty="0">
                <a:solidFill>
                  <a:srgbClr val="42445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z="2200" dirty="0">
                <a:solidFill>
                  <a:srgbClr val="42445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Activities of 2013</a:t>
            </a:r>
            <a:r>
              <a:rPr lang="ja-JP" altLang="en-US" sz="2200" dirty="0">
                <a:solidFill>
                  <a:srgbClr val="42445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200" dirty="0" smtClean="0">
                <a:solidFill>
                  <a:srgbClr val="42445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(2)</a:t>
            </a:r>
            <a:endParaRPr kumimoji="1" lang="ja-JP" altLang="en-US" sz="2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1019" y="849685"/>
            <a:ext cx="526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Situations, Utilization</a:t>
            </a:r>
            <a:r>
              <a:rPr lang="ja-JP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and Needs of 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Open Data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1020" y="1299309"/>
            <a:ext cx="4046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明朝E" pitchFamily="17" charset="-128"/>
                <a:ea typeface="HG明朝E" pitchFamily="17" charset="-128"/>
              </a:rPr>
              <a:t>■ </a:t>
            </a:r>
            <a:r>
              <a:rPr lang="en-US" altLang="ja-JP" sz="14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Data Put </a:t>
            </a:r>
            <a:r>
              <a:rPr lang="en-US" altLang="ja-JP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</a:t>
            </a:r>
            <a:r>
              <a:rPr lang="en-US" altLang="ja-JP" sz="14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pen to the Public by Data Owners</a:t>
            </a:r>
            <a:endParaRPr kumimoji="1" lang="ja-JP" altLang="en-US" sz="16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06656" y="1276831"/>
            <a:ext cx="415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HG明朝E" pitchFamily="17" charset="-128"/>
                <a:ea typeface="HG明朝E" pitchFamily="17" charset="-128"/>
              </a:rPr>
              <a:t>■</a:t>
            </a:r>
            <a:r>
              <a:rPr lang="ja-JP" altLang="en-US" sz="1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Data You </a:t>
            </a:r>
            <a:r>
              <a:rPr lang="en-US" altLang="ja-JP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</a:t>
            </a:r>
            <a:r>
              <a:rPr lang="en-US" altLang="ja-JP" sz="14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xpect to be Put </a:t>
            </a:r>
            <a:r>
              <a:rPr lang="en-US" altLang="ja-JP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</a:t>
            </a:r>
            <a:r>
              <a:rPr lang="en-US" altLang="ja-JP" sz="14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pen to the Public</a:t>
            </a:r>
            <a:endParaRPr kumimoji="1" lang="ja-JP" altLang="en-US" sz="1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3692" y="1655163"/>
            <a:ext cx="41629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buFont typeface="Wingdings" pitchFamily="2" charset="2"/>
              <a:buChar char="Ø"/>
            </a:pPr>
            <a:r>
              <a:rPr kumimoji="1"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Statistical Data Owned by Municipalities</a:t>
            </a:r>
            <a:endParaRPr lang="en-US" altLang="ja-JP" sz="1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355600" indent="-177800">
              <a:buFont typeface="Wingdings" pitchFamily="2" charset="2"/>
              <a:buChar char="Ø"/>
            </a:pP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Water Quality / Waterfront Environment Improvement Cycle Portal Site </a:t>
            </a:r>
          </a:p>
          <a:p>
            <a:pPr marL="355600" indent="-177800">
              <a:buFont typeface="Wingdings" pitchFamily="2" charset="2"/>
              <a:buChar char="Ø"/>
            </a:pP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General Scientific &amp; Technological Information</a:t>
            </a:r>
          </a:p>
          <a:p>
            <a:pPr marL="355600" indent="-177800">
              <a:buFont typeface="Wingdings" pitchFamily="2" charset="2"/>
              <a:buChar char="Ø"/>
            </a:pP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Library Information </a:t>
            </a:r>
          </a:p>
          <a:p>
            <a:pPr marL="355600" indent="-177800">
              <a:buFont typeface="Wingdings" pitchFamily="2" charset="2"/>
              <a:buChar char="Ø"/>
            </a:pP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Business Statistics, etc.</a:t>
            </a:r>
            <a:r>
              <a:rPr lang="ja-JP" altLang="en-US" sz="1400" dirty="0" smtClean="0">
                <a:latin typeface="HG明朝E" pitchFamily="17" charset="-128"/>
                <a:ea typeface="HG明朝E" pitchFamily="17" charset="-128"/>
              </a:rPr>
              <a:t>　　　　　　　　　　</a:t>
            </a:r>
            <a:endParaRPr lang="ja-JP" altLang="en-US" sz="14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3692" y="3031127"/>
            <a:ext cx="248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明朝E" pitchFamily="17" charset="-128"/>
                <a:ea typeface="HG明朝E" pitchFamily="17" charset="-128"/>
              </a:rPr>
              <a:t>■ </a:t>
            </a:r>
            <a:r>
              <a:rPr kumimoji="1" lang="en-US" altLang="ja-JP" sz="14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Open Data being Utilized</a:t>
            </a:r>
            <a:endParaRPr kumimoji="1" lang="ja-JP" altLang="en-US" sz="1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791232" y="3740727"/>
            <a:ext cx="3543262" cy="81939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43530" y="1655848"/>
            <a:ext cx="41629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buFont typeface="Wingdings" pitchFamily="2" charset="2"/>
              <a:buChar char="Ø"/>
            </a:pP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Statistical Information linked with Geographical Info.</a:t>
            </a:r>
          </a:p>
          <a:p>
            <a:pPr marL="355600" indent="-177800">
              <a:buFont typeface="Wingdings" pitchFamily="2" charset="2"/>
              <a:buChar char="Ø"/>
            </a:pP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More Detailed </a:t>
            </a:r>
            <a:r>
              <a:rPr lang="en-US" altLang="ja-JP" sz="1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overnment </a:t>
            </a:r>
            <a:r>
              <a:rPr lang="en-US" altLang="ja-JP" sz="1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</a:t>
            </a: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ata </a:t>
            </a:r>
          </a:p>
          <a:p>
            <a:pPr marL="355600" indent="-177800">
              <a:buFont typeface="Wingdings" pitchFamily="2" charset="2"/>
              <a:buChar char="Ø"/>
            </a:pP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Geospatial Data Owned by the Private Sector</a:t>
            </a:r>
          </a:p>
          <a:p>
            <a:pPr marL="355600" indent="-177800">
              <a:buFont typeface="Wingdings" pitchFamily="2" charset="2"/>
              <a:buChar char="Ø"/>
            </a:pP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Disaster Prevention Information </a:t>
            </a:r>
          </a:p>
          <a:p>
            <a:pPr marL="355600" indent="-177800">
              <a:buFont typeface="Wingdings" pitchFamily="2" charset="2"/>
              <a:buChar char="Ø"/>
            </a:pP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Traffic Accidents Data, </a:t>
            </a:r>
            <a:r>
              <a:rPr lang="en-US" altLang="ja-JP" sz="12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etc</a:t>
            </a: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endParaRPr lang="ja-JP" altLang="en-US" sz="1400" dirty="0"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81020" y="1219017"/>
            <a:ext cx="8425474" cy="5288661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481020" y="2945081"/>
            <a:ext cx="842547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9" idx="0"/>
            <a:endCxn id="19" idx="2"/>
          </p:cNvCxnSpPr>
          <p:nvPr/>
        </p:nvCxnSpPr>
        <p:spPr>
          <a:xfrm>
            <a:off x="4693757" y="1219017"/>
            <a:ext cx="0" cy="528866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743530" y="3031127"/>
            <a:ext cx="395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明朝E" pitchFamily="17" charset="-128"/>
                <a:ea typeface="HG明朝E" pitchFamily="17" charset="-128"/>
              </a:rPr>
              <a:t>■ </a:t>
            </a:r>
            <a:r>
              <a:rPr kumimoji="1" lang="en-US" altLang="ja-JP" sz="14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New Services </a:t>
            </a:r>
            <a:r>
              <a:rPr lang="en-US" altLang="ja-JP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</a:t>
            </a:r>
            <a:r>
              <a:rPr kumimoji="1" lang="en-US" altLang="ja-JP" sz="14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ou </a:t>
            </a:r>
            <a:r>
              <a:rPr lang="en-US" altLang="ja-JP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</a:t>
            </a:r>
            <a:r>
              <a:rPr kumimoji="1" lang="en-US" altLang="ja-JP" sz="14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ntend to Start when You </a:t>
            </a:r>
          </a:p>
          <a:p>
            <a:r>
              <a:rPr lang="en-US" altLang="ja-JP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</a:t>
            </a:r>
            <a:r>
              <a:rPr kumimoji="1" lang="en-US" altLang="ja-JP" sz="14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Get Open Data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672277" y="3637969"/>
            <a:ext cx="4184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buFont typeface="Wingdings" pitchFamily="2" charset="2"/>
              <a:buChar char="Ø"/>
            </a:pPr>
            <a:r>
              <a:rPr lang="en-US" altLang="ja-JP" sz="1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Database </a:t>
            </a: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of Car </a:t>
            </a:r>
            <a:r>
              <a:rPr lang="en-US" altLang="ja-JP" sz="1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Navigation </a:t>
            </a: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Systems with Accident Prevention Function and Their Logic Development </a:t>
            </a:r>
          </a:p>
          <a:p>
            <a:pPr marL="355600" indent="-177800">
              <a:buFont typeface="Wingdings" pitchFamily="2" charset="2"/>
              <a:buChar char="Ø"/>
            </a:pP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Information Provision Services for the General Public regarding Disaster, Ground (Geology) Risk etc. </a:t>
            </a:r>
          </a:p>
          <a:p>
            <a:pPr marL="355600" indent="-177800">
              <a:buFont typeface="Wingdings" pitchFamily="2" charset="2"/>
              <a:buChar char="Ø"/>
            </a:pP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Information Services on Air Contamination and Related Resident Support </a:t>
            </a:r>
          </a:p>
          <a:p>
            <a:pPr marL="355600" indent="-177800">
              <a:buFont typeface="Wingdings" pitchFamily="2" charset="2"/>
              <a:buChar char="Ø"/>
            </a:pP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Marketing Designing Services to Support Community Revitalization </a:t>
            </a:r>
          </a:p>
          <a:p>
            <a:pPr marL="355600" indent="-177800">
              <a:buFont typeface="Wingdings" pitchFamily="2" charset="2"/>
              <a:buChar char="Ø"/>
            </a:pP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Cross Search Services of Record of Proceedings of Local Assemblies, etc.</a:t>
            </a:r>
            <a:endParaRPr lang="ja-JP" altLang="en-US" sz="1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26656" y="5660584"/>
            <a:ext cx="4101317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82550"/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Whereas some members have highly specific service images, there exist many members who replied they were still in consideration. </a:t>
            </a:r>
            <a:r>
              <a:rPr lang="en-US" altLang="ja-JP" sz="1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</a:t>
            </a: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ross-cutting considerations among data owners, mediators and users are essential.</a:t>
            </a:r>
            <a:endParaRPr lang="ja-JP" altLang="en-US" sz="1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aphicFrame>
        <p:nvGraphicFramePr>
          <p:cNvPr id="20" name="グラフ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543515"/>
              </p:ext>
            </p:extLst>
          </p:nvPr>
        </p:nvGraphicFramePr>
        <p:xfrm>
          <a:off x="652653" y="3447288"/>
          <a:ext cx="394335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角丸四角形吹き出し 20"/>
          <p:cNvSpPr/>
          <p:nvPr/>
        </p:nvSpPr>
        <p:spPr>
          <a:xfrm>
            <a:off x="3145310" y="4711653"/>
            <a:ext cx="1433836" cy="1068779"/>
          </a:xfrm>
          <a:prstGeom prst="wedgeRoundRectCallout">
            <a:avLst>
              <a:gd name="adj1" fmla="val -37320"/>
              <a:gd name="adj2" fmla="val -78356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mainstay is the usage of the government statistical data and meteorological data.</a:t>
            </a:r>
            <a:endParaRPr kumimoji="1" lang="ja-JP" altLang="en-US" sz="10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784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877"/>
            <a:ext cx="8229600" cy="762390"/>
          </a:xfrm>
        </p:spPr>
        <p:txBody>
          <a:bodyPr/>
          <a:lstStyle/>
          <a:p>
            <a:r>
              <a:rPr lang="en-US" altLang="ja-JP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3.  </a:t>
            </a:r>
            <a:r>
              <a:rPr lang="en-US" altLang="ja-JP" sz="2200" dirty="0" smtClean="0">
                <a:solidFill>
                  <a:srgbClr val="42445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Requests </a:t>
            </a:r>
            <a:r>
              <a:rPr lang="en-US" altLang="ja-JP" sz="2200" dirty="0">
                <a:solidFill>
                  <a:srgbClr val="42445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from Members regarding the Committee’s     </a:t>
            </a:r>
            <a:br>
              <a:rPr lang="en-US" altLang="ja-JP" sz="2200" dirty="0">
                <a:solidFill>
                  <a:srgbClr val="42445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z="2200" dirty="0">
                <a:solidFill>
                  <a:srgbClr val="42445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Activities of 2013</a:t>
            </a:r>
            <a:r>
              <a:rPr lang="ja-JP" altLang="en-US" sz="2200" dirty="0">
                <a:solidFill>
                  <a:srgbClr val="42445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(3)</a:t>
            </a:r>
            <a:endParaRPr kumimoji="1" lang="ja-JP" altLang="en-US" sz="2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418873" y="873919"/>
            <a:ext cx="8426084" cy="1490739"/>
            <a:chOff x="1169" y="1344"/>
            <a:chExt cx="3901" cy="680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gray">
            <a:xfrm>
              <a:off x="1215" y="1571"/>
              <a:ext cx="3855" cy="453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52000" tIns="0" rIns="252000" bIns="25200" anchor="ctr"/>
            <a:lstStyle/>
            <a:p>
              <a:pPr algn="just" fontAlgn="base">
                <a:lnSpc>
                  <a:spcPct val="110000"/>
                </a:lnSpc>
                <a:buClr>
                  <a:schemeClr val="accent2"/>
                </a:buClr>
              </a:pPr>
              <a:endParaRPr lang="ja-JP" altLang="ja-JP"/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gray">
            <a:xfrm>
              <a:off x="1259" y="1616"/>
              <a:ext cx="3763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52000" tIns="0" rIns="252000" bIns="25200" anchor="ctr"/>
            <a:lstStyle/>
            <a:p>
              <a:pPr marL="285750" indent="-285750" fontAlgn="base">
                <a:lnSpc>
                  <a:spcPct val="110000"/>
                </a:lnSpc>
                <a:buClr>
                  <a:schemeClr val="accent2"/>
                </a:buClr>
                <a:buFont typeface="Wingdings" pitchFamily="2" charset="2"/>
                <a:buChar char="l"/>
              </a:pPr>
              <a:r>
                <a:rPr lang="en-US" altLang="ja-JP" dirty="0" smtClean="0"/>
                <a:t>Provision of the Venue for Members for Active </a:t>
              </a:r>
              <a:r>
                <a:rPr lang="en-US" altLang="ja-JP" dirty="0"/>
                <a:t>D</a:t>
              </a:r>
              <a:r>
                <a:rPr lang="en-US" altLang="ja-JP" dirty="0" smtClean="0"/>
                <a:t>iscussion </a:t>
              </a:r>
            </a:p>
            <a:p>
              <a:pPr marL="285750" indent="-285750" fontAlgn="base">
                <a:lnSpc>
                  <a:spcPct val="110000"/>
                </a:lnSpc>
                <a:buClr>
                  <a:schemeClr val="accent2"/>
                </a:buClr>
                <a:buFont typeface="Wingdings" pitchFamily="2" charset="2"/>
                <a:buChar char="l"/>
              </a:pPr>
              <a:r>
                <a:rPr lang="en-US" altLang="ja-JP" dirty="0" smtClean="0"/>
                <a:t>Closer Collaboration with the Government’s Open Data Strategy</a:t>
              </a:r>
              <a:endParaRPr lang="en-US" altLang="ja-JP" dirty="0"/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gray">
            <a:xfrm>
              <a:off x="1169" y="1344"/>
              <a:ext cx="46" cy="227"/>
            </a:xfrm>
            <a:prstGeom prst="rect">
              <a:avLst/>
            </a:prstGeom>
            <a:solidFill>
              <a:srgbClr val="2D6C7B"/>
            </a:solidFill>
            <a:ln>
              <a:noFill/>
            </a:ln>
            <a:effectLst>
              <a:outerShdw dist="25400" dir="5400000" algn="ctr" rotWithShape="0">
                <a:srgbClr val="5C5C5C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5C5C5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>
                <a:buClr>
                  <a:schemeClr val="accent2"/>
                </a:buClr>
              </a:pPr>
              <a:endParaRPr lang="ja-JP" altLang="ja-JP" sz="1800" b="1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gray">
            <a:xfrm>
              <a:off x="1215" y="1344"/>
              <a:ext cx="3855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25400" dir="5400000" algn="ctr" rotWithShape="0">
                <a:srgbClr val="5C5C5C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25200" rIns="108000" bIns="0"/>
            <a:lstStyle/>
            <a:p>
              <a:pPr algn="l" fontAlgn="base">
                <a:lnSpc>
                  <a:spcPct val="110000"/>
                </a:lnSpc>
                <a:buClr>
                  <a:schemeClr val="accent2"/>
                </a:buClr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Sophistication of Open Data Utilization Promotion System </a:t>
              </a:r>
              <a:endParaRPr lang="en-US" altLang="ja-JP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21033" y="2563058"/>
            <a:ext cx="8426084" cy="1418395"/>
            <a:chOff x="1170" y="2251"/>
            <a:chExt cx="3901" cy="647"/>
          </a:xfrm>
        </p:grpSpPr>
        <p:sp>
          <p:nvSpPr>
            <p:cNvPr id="29" name="Rectangle 10"/>
            <p:cNvSpPr>
              <a:spLocks noChangeArrowheads="1"/>
            </p:cNvSpPr>
            <p:nvPr/>
          </p:nvSpPr>
          <p:spPr bwMode="gray">
            <a:xfrm>
              <a:off x="1216" y="2477"/>
              <a:ext cx="3855" cy="421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52000" tIns="0" rIns="252000" bIns="25200" anchor="ctr"/>
            <a:lstStyle/>
            <a:p>
              <a:pPr algn="just" fontAlgn="base">
                <a:lnSpc>
                  <a:spcPct val="110000"/>
                </a:lnSpc>
                <a:buClr>
                  <a:schemeClr val="accent2"/>
                </a:buClr>
              </a:pPr>
              <a:endParaRPr lang="ja-JP" altLang="ja-JP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gray">
            <a:xfrm>
              <a:off x="1260" y="2522"/>
              <a:ext cx="3763" cy="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52000" tIns="0" rIns="252000" bIns="25200" anchor="ctr"/>
            <a:lstStyle/>
            <a:p>
              <a:pPr marL="285750" indent="-285750" fontAlgn="base">
                <a:lnSpc>
                  <a:spcPct val="110000"/>
                </a:lnSpc>
                <a:buClr>
                  <a:schemeClr val="accent2"/>
                </a:buClr>
                <a:buFont typeface="Wingdings" pitchFamily="2" charset="2"/>
                <a:buChar char="l"/>
              </a:pPr>
              <a:r>
                <a:rPr lang="en-US" altLang="ja-JP" dirty="0" smtClean="0"/>
                <a:t>Development of the Platform for Easier Data Utilization with Wider Range of Information (together with Consolidation of Data Catalogues)</a:t>
              </a: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gray">
            <a:xfrm>
              <a:off x="1170" y="2251"/>
              <a:ext cx="46" cy="227"/>
            </a:xfrm>
            <a:prstGeom prst="rect">
              <a:avLst/>
            </a:prstGeom>
            <a:solidFill>
              <a:srgbClr val="2D6C7B"/>
            </a:solidFill>
            <a:ln>
              <a:noFill/>
            </a:ln>
            <a:effectLst>
              <a:outerShdw dist="25400" dir="5400000" algn="ctr" rotWithShape="0">
                <a:srgbClr val="5C5C5C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5C5C5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>
                <a:buClr>
                  <a:schemeClr val="accent2"/>
                </a:buClr>
              </a:pPr>
              <a:endParaRPr lang="ja-JP" altLang="ja-JP" sz="1800" b="1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gray">
            <a:xfrm>
              <a:off x="1216" y="2251"/>
              <a:ext cx="3855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25400" dir="5400000" algn="ctr" rotWithShape="0">
                <a:srgbClr val="5C5C5C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25200" rIns="108000" bIns="0"/>
            <a:lstStyle/>
            <a:p>
              <a:pPr algn="l" fontAlgn="base">
                <a:lnSpc>
                  <a:spcPct val="110000"/>
                </a:lnSpc>
                <a:buClr>
                  <a:schemeClr val="accent2"/>
                </a:buClr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Development of Open Data Utilization Environment</a:t>
              </a:r>
              <a:endParaRPr lang="en-US" altLang="ja-JP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470712" y="4252197"/>
            <a:ext cx="8426084" cy="2159754"/>
            <a:chOff x="1170" y="3158"/>
            <a:chExt cx="3901" cy="862"/>
          </a:xfrm>
        </p:grpSpPr>
        <p:sp>
          <p:nvSpPr>
            <p:cNvPr id="25" name="Rectangle 15"/>
            <p:cNvSpPr>
              <a:spLocks noChangeArrowheads="1"/>
            </p:cNvSpPr>
            <p:nvPr/>
          </p:nvSpPr>
          <p:spPr bwMode="gray">
            <a:xfrm>
              <a:off x="1216" y="3385"/>
              <a:ext cx="3855" cy="635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52000" tIns="0" rIns="252000" bIns="25200" anchor="ctr"/>
            <a:lstStyle/>
            <a:p>
              <a:pPr algn="just" fontAlgn="base">
                <a:lnSpc>
                  <a:spcPct val="110000"/>
                </a:lnSpc>
                <a:buClr>
                  <a:schemeClr val="accent2"/>
                </a:buClr>
              </a:pPr>
              <a:endParaRPr lang="ja-JP" altLang="ja-JP"/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gray">
            <a:xfrm>
              <a:off x="1260" y="3430"/>
              <a:ext cx="3763" cy="5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52000" tIns="0" rIns="252000" bIns="25200" anchor="ctr"/>
            <a:lstStyle/>
            <a:p>
              <a:pPr marL="285750" indent="-285750">
                <a:lnSpc>
                  <a:spcPct val="110000"/>
                </a:lnSpc>
                <a:buClr>
                  <a:schemeClr val="accent2"/>
                </a:buClr>
                <a:buFont typeface="Wingdings" pitchFamily="2" charset="2"/>
                <a:buChar char="l"/>
              </a:pPr>
              <a:r>
                <a:rPr lang="en-US" altLang="ja-JP" dirty="0" smtClean="0"/>
                <a:t>Introduction of Examples of Open Data Utilization of Member Corporations as well as Advanced Examples of Foreign Countries</a:t>
              </a:r>
            </a:p>
            <a:p>
              <a:pPr marL="285750" indent="-285750" fontAlgn="base">
                <a:lnSpc>
                  <a:spcPct val="110000"/>
                </a:lnSpc>
                <a:buClr>
                  <a:schemeClr val="accent2"/>
                </a:buClr>
                <a:buFont typeface="Wingdings" pitchFamily="2" charset="2"/>
                <a:buChar char="l"/>
              </a:pPr>
              <a:r>
                <a:rPr lang="en-US" altLang="ja-JP" dirty="0" smtClean="0"/>
                <a:t>Consideration of Starting Businesses utilizing Sample Data </a:t>
              </a:r>
            </a:p>
            <a:p>
              <a:pPr marL="285750" indent="-285750" fontAlgn="base">
                <a:lnSpc>
                  <a:spcPct val="110000"/>
                </a:lnSpc>
                <a:buClr>
                  <a:schemeClr val="accent2"/>
                </a:buClr>
                <a:buFont typeface="Wingdings" pitchFamily="2" charset="2"/>
                <a:buChar char="l"/>
              </a:pPr>
              <a:r>
                <a:rPr lang="en-US" altLang="ja-JP" dirty="0" smtClean="0"/>
                <a:t>Establishment of Business Models for Local Enterprises utilizing Open Data </a:t>
              </a:r>
              <a:endParaRPr lang="en-US" altLang="ja-JP" dirty="0"/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gray">
            <a:xfrm>
              <a:off x="1170" y="3158"/>
              <a:ext cx="46" cy="227"/>
            </a:xfrm>
            <a:prstGeom prst="rect">
              <a:avLst/>
            </a:prstGeom>
            <a:solidFill>
              <a:srgbClr val="2D6C7B"/>
            </a:solidFill>
            <a:ln>
              <a:noFill/>
            </a:ln>
            <a:effectLst>
              <a:outerShdw dist="25400" dir="5400000" algn="ctr" rotWithShape="0">
                <a:srgbClr val="5C5C5C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5C5C5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>
                <a:buClr>
                  <a:schemeClr val="accent2"/>
                </a:buClr>
              </a:pPr>
              <a:endParaRPr lang="ja-JP" altLang="ja-JP" sz="1800" b="1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gray">
            <a:xfrm>
              <a:off x="1216" y="3158"/>
              <a:ext cx="3855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dist="25400" dir="5400000" algn="ctr" rotWithShape="0">
                <a:srgbClr val="5C5C5C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25200" rIns="108000" bIns="0"/>
            <a:lstStyle/>
            <a:p>
              <a:pPr algn="l" fontAlgn="base">
                <a:lnSpc>
                  <a:spcPct val="110000"/>
                </a:lnSpc>
                <a:buClr>
                  <a:schemeClr val="accent2"/>
                </a:buClr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Establishment of Business Models </a:t>
              </a:r>
              <a:endParaRPr lang="en-US" altLang="ja-JP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2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877"/>
            <a:ext cx="8229600" cy="755504"/>
          </a:xfrm>
        </p:spPr>
        <p:txBody>
          <a:bodyPr/>
          <a:lstStyle/>
          <a:p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4.  Utilization and Promotion Committee’s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Proposed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b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Activities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(Draft) in 2013</a:t>
            </a:r>
            <a:endParaRPr kumimoji="1" lang="ja-JP" altLang="en-US" sz="2400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489480-8482-4FE0-A015-CFEEA03935A6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874086"/>
              </p:ext>
            </p:extLst>
          </p:nvPr>
        </p:nvGraphicFramePr>
        <p:xfrm>
          <a:off x="540912" y="3240976"/>
          <a:ext cx="8080572" cy="3520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664"/>
                <a:gridCol w="5818908"/>
              </a:tblGrid>
              <a:tr h="3301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Title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Outline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36000" marR="36000" anchor="ctr"/>
                </a:tc>
              </a:tr>
              <a:tr h="359116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Symposium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Information Dissemination of Open Data</a:t>
                      </a:r>
                      <a:r>
                        <a:rPr kumimoji="1" lang="ja-JP" altLang="en-US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(Time &amp; Contents : TBD)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36000" marR="36000" anchor="ctr"/>
                </a:tc>
              </a:tr>
              <a:tr h="34007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Utilization and Promotion Committee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4 times during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July 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2013</a:t>
                      </a:r>
                      <a:r>
                        <a:rPr kumimoji="1" lang="ja-JP" altLang="en-US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to Mar. 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2014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/ Closer collaboration with other Committees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36000" marR="36000" anchor="ctr"/>
                </a:tc>
              </a:tr>
              <a:tr h="366733"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Ideathon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/ </a:t>
                      </a:r>
                      <a:r>
                        <a:rPr kumimoji="1" lang="en-US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Hackathon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Organization of Theme-Specific </a:t>
                      </a:r>
                      <a:r>
                        <a:rPr kumimoji="1" lang="en-US" altLang="ja-JP" sz="12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Ideathon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/ </a:t>
                      </a:r>
                      <a:r>
                        <a:rPr kumimoji="1" lang="en-US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Hackathon</a:t>
                      </a:r>
                      <a:r>
                        <a:rPr kumimoji="1" lang="ja-JP" altLang="en-US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endParaRPr kumimoji="1" lang="ja-JP" altLang="en-US" sz="12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36000" marR="36000" anchor="ctr"/>
                </a:tc>
              </a:tr>
              <a:tr h="359116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Commendation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at the Committee’s Discretion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Commendation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of Excellent Examples of Open Data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36000" marR="36000" anchor="ctr"/>
                </a:tc>
              </a:tr>
              <a:tr h="359116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Apprehension of Needs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Apprehension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of Businesses’ Needs of Open Data</a:t>
                      </a:r>
                      <a:r>
                        <a:rPr kumimoji="1" lang="ja-JP" altLang="en-US" sz="1200" baseline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(incl. Member Corporations &amp; Organizations)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36000" marR="36000" anchor="ctr"/>
                </a:tc>
              </a:tr>
              <a:tr h="385207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Support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to Members’ Activities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Support to Open Data Activities 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36000" marR="36000" anchor="ctr"/>
                </a:tc>
              </a:tr>
              <a:tr h="353643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Information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Dissemination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Strengthening of Website Information Dissemination </a:t>
                      </a:r>
                    </a:p>
                  </a:txBody>
                  <a:tcPr marL="36000" marR="36000" anchor="ctr"/>
                </a:tc>
              </a:tr>
              <a:tr h="354213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Others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Support or joint organization of events, joint research etc. 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36000" marR="36000" anchor="ctr"/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558139" y="1181542"/>
            <a:ext cx="8075221" cy="171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>
              <a:spcAft>
                <a:spcPts val="600"/>
              </a:spcAft>
            </a:pPr>
            <a:r>
              <a:rPr kumimoji="1" lang="ja-JP" altLang="en-US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① </a:t>
            </a:r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Dissemination of needs of open data users.</a:t>
            </a:r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For example, dissemination of local data needs to community-based businesses.  </a:t>
            </a:r>
          </a:p>
          <a:p>
            <a:pPr marL="273050" indent="-273050">
              <a:spcAft>
                <a:spcPts val="600"/>
              </a:spcAft>
            </a:pPr>
            <a:r>
              <a:rPr lang="ja-JP" altLang="en-US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② </a:t>
            </a:r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Closer collaboration with the Technology and Data Governance Committees. Conveyance of users’ needs, views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and requests in terms of technology and rules of usage, etc. to these Committees.  </a:t>
            </a:r>
            <a:endParaRPr kumimoji="1" lang="en-US" altLang="ja-JP" sz="14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273050" indent="-273050">
              <a:spcAft>
                <a:spcPts val="600"/>
              </a:spcAft>
            </a:pPr>
            <a:r>
              <a:rPr kumimoji="1" lang="ja-JP" altLang="en-US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③ </a:t>
            </a:r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Closer collaboration and synergy with other stakeholders. Promotion of nationwide open data movement including joint organization or support of events, joint research etc. </a:t>
            </a:r>
            <a:r>
              <a:rPr kumimoji="1" lang="ja-JP" altLang="en-US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6870" y="838430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(1)  Proposed Activities (Draft)</a:t>
            </a:r>
            <a:endParaRPr kumimoji="1" lang="ja-JP" altLang="en-US" sz="16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0620" y="2896376"/>
            <a:ext cx="2571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(2)  Major Activities (Draft)</a:t>
            </a:r>
            <a:endParaRPr kumimoji="1" lang="ja-JP" altLang="en-US" sz="16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03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バン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アーバン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13835</TotalTime>
  <Words>1222</Words>
  <Application>Microsoft Office PowerPoint</Application>
  <PresentationFormat>画面に合わせる (4:3)</PresentationFormat>
  <Paragraphs>159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アース</vt:lpstr>
      <vt:lpstr>PowerPoint プレゼンテーション</vt:lpstr>
      <vt:lpstr>1. Utilization and Promotion Committee’s Report of Activities of 2012 </vt:lpstr>
      <vt:lpstr>1. Utilization and Promotion Committee’s Report of Activities of 2012 </vt:lpstr>
      <vt:lpstr>2. Trends of Open Data in Japan</vt:lpstr>
      <vt:lpstr>3.  Requests from Members regarding the Committee’s            Activities of 2013 (1)</vt:lpstr>
      <vt:lpstr>3.  Requests from Members regarding the Committee’s            Activities of 2013 (2)</vt:lpstr>
      <vt:lpstr>3.  Requests from Members regarding the Committee’s            Activities of 2013 (3)</vt:lpstr>
      <vt:lpstr>4.  Utilization and Promotion Committee’s Proposed       Activities (Draft) in 2013</vt:lpstr>
    </vt:vector>
  </TitlesOfParts>
  <Company>SPU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データガバナンス</dc:title>
  <dc:creator>OpenData</dc:creator>
  <cp:lastModifiedBy>福島　直央</cp:lastModifiedBy>
  <cp:revision>503</cp:revision>
  <cp:lastPrinted>2013-01-21T02:57:17Z</cp:lastPrinted>
  <dcterms:created xsi:type="dcterms:W3CDTF">2012-11-30T13:43:40Z</dcterms:created>
  <dcterms:modified xsi:type="dcterms:W3CDTF">2014-02-07T07:55:44Z</dcterms:modified>
</cp:coreProperties>
</file>