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11"/>
  </p:notesMasterIdLst>
  <p:handoutMasterIdLst>
    <p:handoutMasterId r:id="rId12"/>
  </p:handoutMasterIdLst>
  <p:sldIdLst>
    <p:sldId id="285" r:id="rId2"/>
    <p:sldId id="287" r:id="rId3"/>
    <p:sldId id="289" r:id="rId4"/>
    <p:sldId id="290" r:id="rId5"/>
    <p:sldId id="291" r:id="rId6"/>
    <p:sldId id="265" r:id="rId7"/>
    <p:sldId id="292" r:id="rId8"/>
    <p:sldId id="269" r:id="rId9"/>
    <p:sldId id="273" r:id="rId10"/>
  </p:sldIdLst>
  <p:sldSz cx="9906000" cy="6858000" type="A4"/>
  <p:notesSz cx="7099300" cy="10234613"/>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 xmlns:p15="http://schemas.microsoft.com/office/powerpoint/2012/main">
        <p15:guide id="1" orient="horz" pos="4180">
          <p15:clr>
            <a:srgbClr val="A4A3A4"/>
          </p15:clr>
        </p15:guide>
        <p15:guide id="2" pos="5984">
          <p15:clr>
            <a:srgbClr val="A4A3A4"/>
          </p15:clr>
        </p15:guide>
        <p15:guide id="3" orient="horz" pos="4201">
          <p15:clr>
            <a:srgbClr val="A4A3A4"/>
          </p15:clr>
        </p15:guide>
      </p15:sldGuideLst>
    </p:ext>
    <p:ext uri="{2D200454-40CA-4A62-9FC3-DE9A4176ACB9}">
      <p15:notesGuideLst xmlns="" xmlns:p15="http://schemas.microsoft.com/office/powerpoint/2012/main">
        <p15:guide id="1" orient="horz" pos="3225">
          <p15:clr>
            <a:srgbClr val="A4A3A4"/>
          </p15:clr>
        </p15:guide>
        <p15:guide id="2" pos="22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99541" autoAdjust="0"/>
  </p:normalViewPr>
  <p:slideViewPr>
    <p:cSldViewPr>
      <p:cViewPr>
        <p:scale>
          <a:sx n="90" d="100"/>
          <a:sy n="90" d="100"/>
        </p:scale>
        <p:origin x="-1387" y="-58"/>
      </p:cViewPr>
      <p:guideLst>
        <p:guide orient="horz" pos="4180"/>
        <p:guide orient="horz" pos="4201"/>
        <p:guide pos="5984"/>
      </p:guideLst>
    </p:cSldViewPr>
  </p:slideViewPr>
  <p:outlineViewPr>
    <p:cViewPr>
      <p:scale>
        <a:sx n="33" d="100"/>
        <a:sy n="33" d="100"/>
      </p:scale>
      <p:origin x="43" y="312"/>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91" d="100"/>
          <a:sy n="91" d="100"/>
        </p:scale>
        <p:origin x="-2772" y="-102"/>
      </p:cViewPr>
      <p:guideLst>
        <p:guide orient="horz" pos="3225"/>
        <p:guide pos="22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4025905" y="9726067"/>
            <a:ext cx="3073400" cy="508552"/>
          </a:xfrm>
          <a:prstGeom prst="rect">
            <a:avLst/>
          </a:prstGeom>
          <a:noFill/>
          <a:ln w="9525">
            <a:noFill/>
            <a:miter lim="800000"/>
            <a:headEnd/>
            <a:tailEnd/>
          </a:ln>
          <a:effectLst/>
        </p:spPr>
        <p:txBody>
          <a:bodyPr vert="horz" wrap="square" lIns="98848" tIns="49427" rIns="98848" bIns="49427" numCol="1" anchor="b" anchorCtr="0" compatLnSpc="1">
            <a:prstTxWarp prst="textNoShape">
              <a:avLst/>
            </a:prstTxWarp>
          </a:bodyPr>
          <a:lstStyle>
            <a:lvl1pPr algn="r" defTabSz="989047">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lvl1pPr algn="l" defTabSz="989047">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4025905" y="3"/>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lvl1pPr algn="r" defTabSz="989047">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74700" y="766763"/>
            <a:ext cx="5549900" cy="38417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47739" y="4861448"/>
            <a:ext cx="5203825" cy="4607166"/>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726067"/>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b" anchorCtr="0" compatLnSpc="1">
            <a:prstTxWarp prst="textNoShape">
              <a:avLst/>
            </a:prstTxWarp>
          </a:bodyPr>
          <a:lstStyle>
            <a:lvl1pPr algn="l" defTabSz="989047">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4025905" y="9726067"/>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b" anchorCtr="0" compatLnSpc="1">
            <a:prstTxWarp prst="textNoShape">
              <a:avLst/>
            </a:prstTxWarp>
          </a:bodyPr>
          <a:lstStyle>
            <a:lvl1pPr algn="r" defTabSz="989047">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creativecommons.org/licenses/by/2.1/jp/"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84681"/>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255726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2557264"/>
            <a:ext cx="7113240" cy="369332"/>
          </a:xfrm>
        </p:spPr>
        <p:txBody>
          <a:bodyPr anchor="ctr" anchorCtr="0"/>
          <a:lstStyle>
            <a:lvl1pPr marL="0" indent="0">
              <a:buNone/>
              <a:defRPr b="1">
                <a:solidFill>
                  <a:schemeClr val="tx1"/>
                </a:solidFill>
              </a:defRPr>
            </a:lvl1pPr>
          </a:lstStyle>
          <a:p>
            <a:pPr lvl="0"/>
            <a:r>
              <a:rPr kumimoji="1" lang="ja-JP" altLang="en-US" smtClean="0"/>
              <a:t>マスター テキストの書式設定</a:t>
            </a:r>
          </a:p>
        </p:txBody>
      </p:sp>
      <p:sp>
        <p:nvSpPr>
          <p:cNvPr id="10" name="Text Box 785"/>
          <p:cNvSpPr txBox="1">
            <a:spLocks noChangeArrowheads="1"/>
          </p:cNvSpPr>
          <p:nvPr userDrawn="1"/>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endParaRPr lang="en-US" altLang="ja-JP" dirty="0">
              <a:solidFill>
                <a:schemeClr val="bg2"/>
              </a:solidFill>
            </a:endParaRPr>
          </a:p>
        </p:txBody>
      </p:sp>
      <p:sp>
        <p:nvSpPr>
          <p:cNvPr id="9" name="テキスト プレースホルダー 8"/>
          <p:cNvSpPr>
            <a:spLocks noGrp="1"/>
          </p:cNvSpPr>
          <p:nvPr>
            <p:ph type="body" sz="quarter" idx="11"/>
          </p:nvPr>
        </p:nvSpPr>
        <p:spPr>
          <a:xfrm>
            <a:off x="8985448" y="188913"/>
            <a:ext cx="828873" cy="290763"/>
          </a:xfrm>
        </p:spPr>
        <p:txBody>
          <a:bodyPr>
            <a:normAutofit/>
          </a:bodyPr>
          <a:lstStyle>
            <a:lvl1pPr marL="0" indent="0" algn="ctr">
              <a:buNone/>
              <a:defRPr sz="1200"/>
            </a:lvl1pPr>
          </a:lstStyle>
          <a:p>
            <a:pPr lvl="0"/>
            <a:r>
              <a:rPr kumimoji="1" lang="ja-JP" altLang="en-US" smtClean="0"/>
              <a:t>マスター テキストの書式設定</a:t>
            </a:r>
          </a:p>
        </p:txBody>
      </p:sp>
      <p:sp>
        <p:nvSpPr>
          <p:cNvPr id="11" name="Rectangle 6"/>
          <p:cNvSpPr txBox="1">
            <a:spLocks noChangeArrowheads="1"/>
          </p:cNvSpPr>
          <p:nvPr userDrawn="1"/>
        </p:nvSpPr>
        <p:spPr bwMode="auto">
          <a:xfrm>
            <a:off x="2798084" y="5707166"/>
            <a:ext cx="6912767" cy="314122"/>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r" latinLnBrk="0"/>
            <a:r>
              <a:rPr lang="ja-JP" altLang="en-US" sz="1600" kern="0" dirty="0" smtClean="0"/>
              <a:t>オープン＆ビッグデータ活用・地方創生推進機構</a:t>
            </a:r>
            <a:r>
              <a:rPr lang="ja-JP" altLang="en-US" sz="1600" kern="0" baseline="0" dirty="0" smtClean="0"/>
              <a:t> 事務局</a:t>
            </a:r>
            <a:endParaRPr lang="ja-JP" altLang="en-US" sz="1600" kern="0" dirty="0" smtClean="0"/>
          </a:p>
        </p:txBody>
      </p:sp>
      <p:sp>
        <p:nvSpPr>
          <p:cNvPr id="12" name="Rectangle 5"/>
          <p:cNvSpPr txBox="1">
            <a:spLocks noChangeArrowheads="1"/>
          </p:cNvSpPr>
          <p:nvPr userDrawn="1"/>
        </p:nvSpPr>
        <p:spPr bwMode="auto">
          <a:xfrm>
            <a:off x="2792759" y="1772816"/>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pic>
        <p:nvPicPr>
          <p:cNvPr id="13" name="Picture 6" descr="http://i.creativecommons.org/l/by/3.0/88x3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3997" y="5805264"/>
            <a:ext cx="893968" cy="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a:spLocks noChangeArrowheads="1"/>
          </p:cNvSpPr>
          <p:nvPr userDrawn="1"/>
        </p:nvSpPr>
        <p:spPr bwMode="auto">
          <a:xfrm>
            <a:off x="128464" y="6127836"/>
            <a:ext cx="417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r>
              <a:rPr lang="ja-JP" altLang="en-US" sz="900" dirty="0">
                <a:solidFill>
                  <a:schemeClr val="bg2"/>
                </a:solidFill>
                <a:latin typeface="+mn-ea"/>
                <a:ea typeface="+mn-ea"/>
                <a:cs typeface="Meiryo UI" pitchFamily="50" charset="-128"/>
              </a:rPr>
              <a:t>作者自らが作成した図表等（出典や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の記載のないもの）については</a:t>
            </a:r>
            <a:r>
              <a:rPr lang="ja-JP" altLang="en-US" sz="900" dirty="0" smtClean="0">
                <a:solidFill>
                  <a:schemeClr val="bg2"/>
                </a:solidFill>
                <a:latin typeface="+mn-ea"/>
                <a:ea typeface="+mn-ea"/>
                <a:cs typeface="Meiryo UI" pitchFamily="50" charset="-128"/>
              </a:rPr>
              <a:t>、</a:t>
            </a:r>
            <a:endParaRPr lang="en-US" altLang="ja-JP" sz="900" dirty="0" smtClean="0">
              <a:solidFill>
                <a:schemeClr val="bg2"/>
              </a:solidFill>
              <a:latin typeface="+mn-ea"/>
              <a:ea typeface="+mn-ea"/>
              <a:cs typeface="Meiryo UI" pitchFamily="50" charset="-128"/>
            </a:endParaRPr>
          </a:p>
          <a:p>
            <a:pPr algn="l" eaLnBrk="1" hangingPunct="1">
              <a:spcBef>
                <a:spcPct val="0"/>
              </a:spcBef>
              <a:buFontTx/>
              <a:buNone/>
            </a:pPr>
            <a:r>
              <a:rPr lang="en-US" altLang="ja-JP" sz="900" dirty="0" smtClean="0">
                <a:solidFill>
                  <a:schemeClr val="bg2"/>
                </a:solidFill>
                <a:latin typeface="+mn-ea"/>
                <a:ea typeface="+mn-ea"/>
                <a:cs typeface="Meiryo UI" pitchFamily="50" charset="-128"/>
                <a:hlinkClick r:id="rId4"/>
              </a:rPr>
              <a:t>CC-BY</a:t>
            </a:r>
            <a:r>
              <a:rPr lang="ja-JP" altLang="en-US" sz="900" dirty="0">
                <a:solidFill>
                  <a:schemeClr val="bg2"/>
                </a:solidFill>
                <a:latin typeface="+mn-ea"/>
                <a:ea typeface="+mn-ea"/>
                <a:cs typeface="Meiryo UI" pitchFamily="50" charset="-128"/>
                <a:hlinkClick r:id="rId4"/>
              </a:rPr>
              <a:t>（表示</a:t>
            </a:r>
            <a:r>
              <a:rPr lang="en-US" altLang="ja-JP" sz="900" dirty="0">
                <a:solidFill>
                  <a:schemeClr val="bg2"/>
                </a:solidFill>
                <a:latin typeface="+mn-ea"/>
                <a:ea typeface="+mn-ea"/>
                <a:cs typeface="Meiryo UI" pitchFamily="50" charset="-128"/>
                <a:hlinkClick r:id="rId4"/>
              </a:rPr>
              <a:t>2.1</a:t>
            </a:r>
            <a:r>
              <a:rPr lang="ja-JP" altLang="en-US" sz="900" dirty="0">
                <a:solidFill>
                  <a:schemeClr val="bg2"/>
                </a:solidFill>
                <a:latin typeface="+mn-ea"/>
                <a:ea typeface="+mn-ea"/>
                <a:cs typeface="Meiryo UI" pitchFamily="50" charset="-128"/>
                <a:hlinkClick r:id="rId4"/>
              </a:rPr>
              <a:t>）</a:t>
            </a:r>
            <a:r>
              <a:rPr lang="ja-JP" altLang="en-US" sz="900" dirty="0">
                <a:solidFill>
                  <a:schemeClr val="bg2"/>
                </a:solidFill>
                <a:latin typeface="+mn-ea"/>
                <a:ea typeface="+mn-ea"/>
                <a:cs typeface="Meiryo UI" pitchFamily="50" charset="-128"/>
              </a:rPr>
              <a:t>で利用可能です。</a:t>
            </a:r>
          </a:p>
          <a:p>
            <a:pPr algn="l" eaLnBrk="1" hangingPunct="1">
              <a:spcBef>
                <a:spcPct val="0"/>
              </a:spcBef>
              <a:buFontTx/>
              <a:buNone/>
            </a:pPr>
            <a:r>
              <a:rPr lang="ja-JP" altLang="en-US" sz="900" dirty="0">
                <a:solidFill>
                  <a:schemeClr val="bg2"/>
                </a:solidFill>
                <a:latin typeface="+mn-ea"/>
                <a:ea typeface="+mn-ea"/>
                <a:cs typeface="Meiryo UI" pitchFamily="50" charset="-128"/>
              </a:rPr>
              <a:t>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の記載がある図表等については</a:t>
            </a:r>
            <a:r>
              <a:rPr lang="ja-JP" altLang="en-US" sz="900" dirty="0" smtClean="0">
                <a:solidFill>
                  <a:schemeClr val="bg2"/>
                </a:solidFill>
                <a:latin typeface="+mn-ea"/>
                <a:ea typeface="+mn-ea"/>
                <a:cs typeface="Meiryo UI" pitchFamily="50" charset="-128"/>
              </a:rPr>
              <a:t>、著作権法</a:t>
            </a:r>
            <a:r>
              <a:rPr lang="ja-JP" altLang="en-US" sz="900" dirty="0">
                <a:solidFill>
                  <a:schemeClr val="bg2"/>
                </a:solidFill>
                <a:latin typeface="+mn-ea"/>
                <a:ea typeface="+mn-ea"/>
                <a:cs typeface="Meiryo UI" pitchFamily="50" charset="-128"/>
              </a:rPr>
              <a:t>に基づいてご利用ください。</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18864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9" name="Line 3"/>
          <p:cNvSpPr>
            <a:spLocks noChangeShapeType="1"/>
          </p:cNvSpPr>
          <p:nvPr/>
        </p:nvSpPr>
        <p:spPr bwMode="auto">
          <a:xfrm>
            <a:off x="0" y="836712"/>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260648"/>
            <a:ext cx="9134339" cy="581715"/>
          </a:xfrm>
        </p:spPr>
        <p:txBody>
          <a:bodyPr>
            <a:normAutofit/>
          </a:bodyPr>
          <a:lstStyle/>
          <a:p>
            <a:r>
              <a:rPr lang="ja-JP" altLang="en-US" sz="2400" dirty="0" smtClean="0">
                <a:latin typeface="+mj-ea"/>
                <a:ea typeface="+mj-ea"/>
              </a:rPr>
              <a:t>地方公共団体におけるデータ活用事例集</a:t>
            </a:r>
            <a:r>
              <a:rPr lang="ja-JP" altLang="en-US" sz="2400" dirty="0">
                <a:latin typeface="+mj-ea"/>
                <a:ea typeface="+mj-ea"/>
              </a:rPr>
              <a:t>（</a:t>
            </a:r>
            <a:r>
              <a:rPr lang="en-US" altLang="ja-JP" sz="2400" dirty="0" smtClean="0">
                <a:latin typeface="+mj-ea"/>
                <a:ea typeface="+mj-ea"/>
              </a:rPr>
              <a:t>2016</a:t>
            </a:r>
            <a:r>
              <a:rPr lang="ja-JP" altLang="en-US" sz="2400" dirty="0" smtClean="0">
                <a:latin typeface="+mj-ea"/>
                <a:ea typeface="+mj-ea"/>
              </a:rPr>
              <a:t>年</a:t>
            </a:r>
            <a:r>
              <a:rPr lang="en-US" altLang="ja-JP" sz="2400" dirty="0" smtClean="0">
                <a:latin typeface="+mj-ea"/>
                <a:ea typeface="+mj-ea"/>
              </a:rPr>
              <a:t>3</a:t>
            </a:r>
            <a:r>
              <a:rPr lang="ja-JP" altLang="en-US" sz="2400" dirty="0" smtClean="0">
                <a:latin typeface="+mj-ea"/>
                <a:ea typeface="+mj-ea"/>
              </a:rPr>
              <a:t>月</a:t>
            </a:r>
            <a:r>
              <a:rPr lang="en-US" altLang="ja-JP" sz="2400" dirty="0" smtClean="0">
                <a:latin typeface="+mj-ea"/>
                <a:ea typeface="+mj-ea"/>
              </a:rPr>
              <a:t>30</a:t>
            </a:r>
            <a:r>
              <a:rPr lang="ja-JP" altLang="en-US" sz="2400" dirty="0" smtClean="0">
                <a:latin typeface="+mj-ea"/>
                <a:ea typeface="+mj-ea"/>
              </a:rPr>
              <a:t>日版</a:t>
            </a:r>
            <a:r>
              <a:rPr lang="ja-JP" altLang="en-US" sz="2400" dirty="0">
                <a:latin typeface="+mj-ea"/>
                <a:ea typeface="+mj-ea"/>
              </a:rPr>
              <a:t>）</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a:t>
            </a:fld>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3453413885"/>
              </p:ext>
            </p:extLst>
          </p:nvPr>
        </p:nvGraphicFramePr>
        <p:xfrm>
          <a:off x="391094" y="970715"/>
          <a:ext cx="9217025" cy="5262399"/>
        </p:xfrm>
        <a:graphic>
          <a:graphicData uri="http://schemas.openxmlformats.org/drawingml/2006/table">
            <a:tbl>
              <a:tblPr firstRow="1" firstCol="1" bandRow="1">
                <a:tableStyleId>{21E4AEA4-8DFA-4A89-87EB-49C32662AFE0}</a:tableStyleId>
              </a:tblPr>
              <a:tblGrid>
                <a:gridCol w="1418004"/>
                <a:gridCol w="6168316"/>
                <a:gridCol w="1630705"/>
              </a:tblGrid>
              <a:tr h="493454">
                <a:tc>
                  <a:txBody>
                    <a:bodyPr/>
                    <a:lstStyle/>
                    <a:p>
                      <a:pPr algn="ctr">
                        <a:spcAft>
                          <a:spcPts val="0"/>
                        </a:spcAft>
                      </a:pPr>
                      <a:r>
                        <a:rPr lang="ja-JP" altLang="en-US" sz="1000" kern="100" dirty="0" smtClean="0">
                          <a:effectLst/>
                        </a:rPr>
                        <a:t>地方公共団体</a:t>
                      </a:r>
                      <a:r>
                        <a:rPr lang="ja-JP" sz="1000" kern="100" dirty="0" smtClean="0">
                          <a:effectLst/>
                        </a:rPr>
                        <a:t>名</a:t>
                      </a:r>
                      <a:endParaRPr lang="ja-JP" sz="1000" kern="100" dirty="0">
                        <a:effectLst/>
                        <a:latin typeface="Century"/>
                        <a:ea typeface="ＭＳ 明朝"/>
                        <a:cs typeface="Times New Roman"/>
                      </a:endParaRPr>
                    </a:p>
                  </a:txBody>
                  <a:tcPr marL="66997" marR="66997" marT="0" marB="0" anchor="ctr"/>
                </a:tc>
                <a:tc>
                  <a:txBody>
                    <a:bodyPr/>
                    <a:lstStyle/>
                    <a:p>
                      <a:pPr algn="ctr">
                        <a:spcAft>
                          <a:spcPts val="0"/>
                        </a:spcAft>
                      </a:pPr>
                      <a:r>
                        <a:rPr lang="ja-JP" sz="1000" kern="100" dirty="0">
                          <a:effectLst/>
                        </a:rPr>
                        <a:t>概要</a:t>
                      </a:r>
                      <a:endParaRPr lang="ja-JP" sz="1000" kern="100" dirty="0">
                        <a:effectLst/>
                        <a:latin typeface="Century"/>
                        <a:ea typeface="ＭＳ 明朝"/>
                        <a:cs typeface="Times New Roman"/>
                      </a:endParaRPr>
                    </a:p>
                  </a:txBody>
                  <a:tcPr marL="66997" marR="66997" marT="0" marB="0" anchor="ctr"/>
                </a:tc>
                <a:tc>
                  <a:txBody>
                    <a:bodyPr/>
                    <a:lstStyle/>
                    <a:p>
                      <a:pPr algn="ctr">
                        <a:spcAft>
                          <a:spcPts val="0"/>
                        </a:spcAft>
                      </a:pPr>
                      <a:r>
                        <a:rPr lang="ja-JP" sz="1000" kern="100" dirty="0">
                          <a:effectLst/>
                        </a:rPr>
                        <a:t>カテゴリ</a:t>
                      </a:r>
                      <a:endParaRPr lang="ja-JP" sz="1000" kern="100" dirty="0">
                        <a:effectLst/>
                        <a:latin typeface="Century"/>
                        <a:ea typeface="ＭＳ 明朝"/>
                        <a:cs typeface="Times New Roman"/>
                      </a:endParaRPr>
                    </a:p>
                  </a:txBody>
                  <a:tcPr marL="66997" marR="66997" marT="0" marB="0" anchor="ctr"/>
                </a:tc>
              </a:tr>
              <a:tr h="569719">
                <a:tc>
                  <a:txBody>
                    <a:bodyPr/>
                    <a:lstStyle/>
                    <a:p>
                      <a:pPr algn="ctr">
                        <a:spcAft>
                          <a:spcPts val="0"/>
                        </a:spcAft>
                      </a:pPr>
                      <a:r>
                        <a:rPr lang="ja-JP" altLang="en-US" sz="1000" kern="100" dirty="0" smtClean="0">
                          <a:effectLst/>
                        </a:rPr>
                        <a:t>千葉県</a:t>
                      </a:r>
                      <a:r>
                        <a:rPr lang="ja-JP" sz="1000" kern="100" dirty="0" smtClean="0">
                          <a:effectLst/>
                        </a:rPr>
                        <a:t>浦安市</a:t>
                      </a:r>
                      <a:endParaRPr lang="ja-JP" sz="1000" kern="100" dirty="0">
                        <a:effectLst/>
                        <a:latin typeface="Century"/>
                        <a:ea typeface="ＭＳ 明朝"/>
                        <a:cs typeface="Times New Roman"/>
                      </a:endParaRPr>
                    </a:p>
                  </a:txBody>
                  <a:tcPr marL="66997" marR="66997" marT="0" marB="0" anchor="ctr"/>
                </a:tc>
                <a:tc>
                  <a:txBody>
                    <a:bodyPr/>
                    <a:lstStyle/>
                    <a:p>
                      <a:pPr algn="just">
                        <a:spcAft>
                          <a:spcPts val="0"/>
                        </a:spcAft>
                      </a:pPr>
                      <a:r>
                        <a:rPr lang="en-US" sz="1000" kern="100" dirty="0">
                          <a:effectLst/>
                        </a:rPr>
                        <a:t>GIS</a:t>
                      </a:r>
                      <a:r>
                        <a:rPr lang="ja-JP" sz="1000" kern="100" dirty="0">
                          <a:effectLst/>
                        </a:rPr>
                        <a:t>に様々な情報を重ね合わせて、各課の政策検討などに活用</a:t>
                      </a:r>
                      <a:r>
                        <a:rPr lang="ja-JP" sz="1000" kern="100" dirty="0" smtClean="0">
                          <a:effectLst/>
                        </a:rPr>
                        <a:t>。</a:t>
                      </a:r>
                      <a:endParaRPr lang="en-US" altLang="ja-JP" sz="1000" kern="100" dirty="0" smtClean="0">
                        <a:effectLst/>
                      </a:endParaRPr>
                    </a:p>
                    <a:p>
                      <a:pPr algn="just">
                        <a:spcAft>
                          <a:spcPts val="0"/>
                        </a:spcAft>
                      </a:pPr>
                      <a:r>
                        <a:rPr lang="ja-JP" sz="1000" kern="100" dirty="0" smtClean="0">
                          <a:effectLst/>
                        </a:rPr>
                        <a:t>市民</a:t>
                      </a:r>
                      <a:r>
                        <a:rPr lang="ja-JP" sz="1000" kern="100" dirty="0">
                          <a:effectLst/>
                        </a:rPr>
                        <a:t>にも二次利用可能なライセンスで公開</a:t>
                      </a:r>
                      <a:r>
                        <a:rPr lang="ja-JP" sz="1000" kern="100" dirty="0" smtClean="0">
                          <a:effectLst/>
                        </a:rPr>
                        <a:t>。</a:t>
                      </a:r>
                      <a:endParaRPr lang="ja-JP" sz="1000" kern="100" dirty="0">
                        <a:effectLst/>
                        <a:latin typeface="Century"/>
                        <a:ea typeface="ＭＳ 明朝"/>
                        <a:cs typeface="Times New Roman"/>
                      </a:endParaRPr>
                    </a:p>
                  </a:txBody>
                  <a:tcPr marL="66997" marR="66997" marT="0" marB="0" anchor="ctr"/>
                </a:tc>
                <a:tc rowSpan="4">
                  <a:txBody>
                    <a:bodyPr/>
                    <a:lstStyle/>
                    <a:p>
                      <a:pPr algn="just">
                        <a:spcAft>
                          <a:spcPts val="0"/>
                        </a:spcAft>
                      </a:pPr>
                      <a:r>
                        <a:rPr lang="ja-JP" sz="1000" kern="100" dirty="0">
                          <a:effectLst/>
                        </a:rPr>
                        <a:t>現状把握・政策検討</a:t>
                      </a:r>
                      <a:r>
                        <a:rPr lang="ja-JP" sz="1000" kern="100" dirty="0" smtClean="0">
                          <a:effectLst/>
                        </a:rPr>
                        <a:t>支援</a:t>
                      </a:r>
                      <a:endParaRPr lang="ja-JP" sz="1000" kern="100" dirty="0">
                        <a:effectLst/>
                        <a:latin typeface="Century"/>
                        <a:ea typeface="ＭＳ 明朝"/>
                        <a:cs typeface="Times New Roman"/>
                      </a:endParaRPr>
                    </a:p>
                  </a:txBody>
                  <a:tcPr marL="66997" marR="66997" marT="0" marB="0" anchor="ctr"/>
                </a:tc>
              </a:tr>
              <a:tr h="569719">
                <a:tc>
                  <a:txBody>
                    <a:bodyPr/>
                    <a:lstStyle/>
                    <a:p>
                      <a:pPr algn="ctr">
                        <a:spcAft>
                          <a:spcPts val="0"/>
                        </a:spcAft>
                      </a:pPr>
                      <a:r>
                        <a:rPr lang="ja-JP" sz="1000" kern="100" dirty="0">
                          <a:effectLst/>
                        </a:rPr>
                        <a:t>埼玉県</a:t>
                      </a:r>
                      <a:endParaRPr lang="ja-JP" sz="1000" kern="100" dirty="0">
                        <a:effectLst/>
                        <a:latin typeface="Century"/>
                        <a:ea typeface="ＭＳ 明朝"/>
                        <a:cs typeface="Times New Roman"/>
                      </a:endParaRPr>
                    </a:p>
                  </a:txBody>
                  <a:tcPr marL="66997" marR="66997" marT="0" marB="0" anchor="ctr"/>
                </a:tc>
                <a:tc>
                  <a:txBody>
                    <a:bodyPr/>
                    <a:lstStyle/>
                    <a:p>
                      <a:pPr algn="just">
                        <a:spcAft>
                          <a:spcPts val="0"/>
                        </a:spcAft>
                      </a:pPr>
                      <a:r>
                        <a:rPr lang="en-US" altLang="ja-JP" sz="1000" kern="100" dirty="0" smtClean="0">
                          <a:effectLst/>
                        </a:rPr>
                        <a:t>Honda</a:t>
                      </a:r>
                      <a:r>
                        <a:rPr lang="ja-JP" sz="1000" kern="100" dirty="0" smtClean="0">
                          <a:effectLst/>
                        </a:rPr>
                        <a:t>と</a:t>
                      </a:r>
                      <a:r>
                        <a:rPr lang="ja-JP" sz="1000" kern="100" dirty="0">
                          <a:effectLst/>
                        </a:rPr>
                        <a:t>連携してカーナビ情報から急ブレーキ多発箇所を特定し</a:t>
                      </a:r>
                      <a:r>
                        <a:rPr lang="ja-JP" sz="1000" kern="100" dirty="0" smtClean="0">
                          <a:effectLst/>
                        </a:rPr>
                        <a:t>、</a:t>
                      </a:r>
                      <a:r>
                        <a:rPr lang="ja-JP" altLang="en-US" sz="1000" kern="100" dirty="0" smtClean="0">
                          <a:effectLst/>
                        </a:rPr>
                        <a:t>交通安全対策を実施</a:t>
                      </a:r>
                      <a:r>
                        <a:rPr lang="ja-JP" sz="1000" kern="100" dirty="0" smtClean="0">
                          <a:effectLst/>
                        </a:rPr>
                        <a:t>。</a:t>
                      </a:r>
                      <a:endParaRPr lang="ja-JP" sz="1000" kern="100" dirty="0">
                        <a:effectLst/>
                        <a:latin typeface="Century"/>
                        <a:ea typeface="ＭＳ 明朝"/>
                        <a:cs typeface="Times New Roman"/>
                      </a:endParaRPr>
                    </a:p>
                  </a:txBody>
                  <a:tcPr marL="66997" marR="66997" marT="0" marB="0" anchor="ctr"/>
                </a:tc>
                <a:tc vMerge="1">
                  <a:txBody>
                    <a:bodyPr/>
                    <a:lstStyle/>
                    <a:p>
                      <a:pPr algn="just">
                        <a:spcAft>
                          <a:spcPts val="0"/>
                        </a:spcAft>
                      </a:pPr>
                      <a:endParaRPr lang="ja-JP" sz="1000" kern="100" dirty="0">
                        <a:effectLst/>
                        <a:latin typeface="Century"/>
                        <a:ea typeface="ＭＳ 明朝"/>
                        <a:cs typeface="Times New Roman"/>
                      </a:endParaRPr>
                    </a:p>
                  </a:txBody>
                  <a:tcPr marL="66997" marR="66997" marT="0" marB="0" anchor="ctr"/>
                </a:tc>
              </a:tr>
              <a:tr h="569719">
                <a:tc>
                  <a:txBody>
                    <a:bodyPr/>
                    <a:lstStyle/>
                    <a:p>
                      <a:pPr algn="ctr">
                        <a:spcAft>
                          <a:spcPts val="0"/>
                        </a:spcAft>
                      </a:pPr>
                      <a:r>
                        <a:rPr lang="ja-JP" altLang="en-US" sz="1000" kern="100" dirty="0" smtClean="0">
                          <a:effectLst/>
                        </a:rPr>
                        <a:t>富山県</a:t>
                      </a:r>
                      <a:r>
                        <a:rPr lang="ja-JP" sz="1000" kern="100" dirty="0" smtClean="0">
                          <a:effectLst/>
                        </a:rPr>
                        <a:t>富山市</a:t>
                      </a:r>
                      <a:endParaRPr lang="ja-JP" sz="1000" kern="100" dirty="0">
                        <a:effectLst/>
                        <a:latin typeface="Century"/>
                        <a:ea typeface="ＭＳ 明朝"/>
                        <a:cs typeface="Times New Roman"/>
                      </a:endParaRPr>
                    </a:p>
                  </a:txBody>
                  <a:tcPr marL="66997" marR="66997" marT="0" marB="0" anchor="ctr"/>
                </a:tc>
                <a:tc>
                  <a:txBody>
                    <a:bodyPr/>
                    <a:lstStyle/>
                    <a:p>
                      <a:pPr algn="just">
                        <a:spcAft>
                          <a:spcPts val="0"/>
                        </a:spcAft>
                      </a:pPr>
                      <a:r>
                        <a:rPr lang="ja-JP" sz="1000" kern="100" dirty="0">
                          <a:effectLst/>
                        </a:rPr>
                        <a:t>住民基本台帳データに座標情報を付加し、より詳細な人口動態を把握し、政策立案や評価などに活用</a:t>
                      </a:r>
                      <a:r>
                        <a:rPr lang="ja-JP" sz="1000" kern="100" dirty="0" smtClean="0">
                          <a:effectLst/>
                        </a:rPr>
                        <a:t>。</a:t>
                      </a:r>
                      <a:endParaRPr lang="ja-JP" sz="1000" kern="100" dirty="0">
                        <a:effectLst/>
                        <a:latin typeface="Century"/>
                        <a:ea typeface="ＭＳ 明朝"/>
                        <a:cs typeface="Times New Roman"/>
                      </a:endParaRPr>
                    </a:p>
                  </a:txBody>
                  <a:tcPr marL="66997" marR="66997" marT="0" marB="0" anchor="ctr"/>
                </a:tc>
                <a:tc vMerge="1">
                  <a:txBody>
                    <a:bodyPr/>
                    <a:lstStyle/>
                    <a:p>
                      <a:pPr algn="just">
                        <a:spcAft>
                          <a:spcPts val="0"/>
                        </a:spcAft>
                      </a:pPr>
                      <a:endParaRPr lang="ja-JP" sz="1000" kern="100" dirty="0">
                        <a:effectLst/>
                        <a:latin typeface="Century"/>
                        <a:ea typeface="ＭＳ 明朝"/>
                        <a:cs typeface="Times New Roman"/>
                      </a:endParaRPr>
                    </a:p>
                  </a:txBody>
                  <a:tcPr marL="66997" marR="66997" marT="0" marB="0" anchor="ctr"/>
                </a:tc>
              </a:tr>
              <a:tr h="569719">
                <a:tc>
                  <a:txBody>
                    <a:bodyPr/>
                    <a:lstStyle/>
                    <a:p>
                      <a:pPr algn="ctr">
                        <a:spcAft>
                          <a:spcPts val="0"/>
                        </a:spcAft>
                      </a:pPr>
                      <a:r>
                        <a:rPr lang="ja-JP" sz="1000" kern="100" dirty="0" smtClean="0">
                          <a:effectLst/>
                        </a:rPr>
                        <a:t>浜松市</a:t>
                      </a:r>
                      <a:endParaRPr lang="ja-JP" sz="1000" kern="100" dirty="0">
                        <a:effectLst/>
                        <a:latin typeface="Century"/>
                        <a:ea typeface="ＭＳ 明朝"/>
                        <a:cs typeface="Times New Roman"/>
                      </a:endParaRPr>
                    </a:p>
                  </a:txBody>
                  <a:tcPr marL="66997" marR="66997" marT="0" marB="0" anchor="ctr"/>
                </a:tc>
                <a:tc>
                  <a:txBody>
                    <a:bodyPr/>
                    <a:lstStyle/>
                    <a:p>
                      <a:pPr algn="just">
                        <a:spcAft>
                          <a:spcPts val="0"/>
                        </a:spcAft>
                      </a:pPr>
                      <a:r>
                        <a:rPr lang="ja-JP" sz="1000" kern="100" dirty="0">
                          <a:effectLst/>
                        </a:rPr>
                        <a:t>ソーシャルメディアデータとアンケート調査結果を活用して、市民ニーズなどを分析・把握</a:t>
                      </a:r>
                      <a:r>
                        <a:rPr lang="ja-JP" sz="1000" kern="100" dirty="0" smtClean="0">
                          <a:effectLst/>
                        </a:rPr>
                        <a:t>。</a:t>
                      </a:r>
                      <a:endParaRPr lang="ja-JP" sz="1000" kern="100" dirty="0">
                        <a:effectLst/>
                        <a:latin typeface="Century"/>
                        <a:ea typeface="ＭＳ 明朝"/>
                        <a:cs typeface="Times New Roman"/>
                      </a:endParaRPr>
                    </a:p>
                  </a:txBody>
                  <a:tcPr marL="66997" marR="66997" marT="0" marB="0" anchor="ctr"/>
                </a:tc>
                <a:tc vMerge="1">
                  <a:txBody>
                    <a:bodyPr/>
                    <a:lstStyle/>
                    <a:p>
                      <a:pPr algn="just">
                        <a:spcAft>
                          <a:spcPts val="0"/>
                        </a:spcAft>
                      </a:pPr>
                      <a:endParaRPr lang="ja-JP" sz="1000" kern="100" dirty="0">
                        <a:effectLst/>
                        <a:latin typeface="Century"/>
                        <a:ea typeface="ＭＳ 明朝"/>
                        <a:cs typeface="Times New Roman"/>
                      </a:endParaRPr>
                    </a:p>
                  </a:txBody>
                  <a:tcPr marL="66997" marR="66997" marT="0" marB="0" anchor="ctr"/>
                </a:tc>
              </a:tr>
              <a:tr h="569719">
                <a:tc>
                  <a:txBody>
                    <a:bodyPr/>
                    <a:lstStyle/>
                    <a:p>
                      <a:pPr algn="ctr">
                        <a:spcAft>
                          <a:spcPts val="0"/>
                        </a:spcAft>
                      </a:pPr>
                      <a:r>
                        <a:rPr lang="ja-JP" sz="1000" kern="100" dirty="0" smtClean="0">
                          <a:effectLst/>
                        </a:rPr>
                        <a:t>千葉市</a:t>
                      </a:r>
                      <a:endParaRPr lang="ja-JP" sz="1000" kern="100" dirty="0">
                        <a:effectLst/>
                        <a:latin typeface="Century"/>
                        <a:ea typeface="ＭＳ 明朝"/>
                        <a:cs typeface="Times New Roman"/>
                      </a:endParaRPr>
                    </a:p>
                  </a:txBody>
                  <a:tcPr marL="66997" marR="66997" marT="0" marB="0" anchor="ctr"/>
                </a:tc>
                <a:tc>
                  <a:txBody>
                    <a:bodyPr/>
                    <a:lstStyle/>
                    <a:p>
                      <a:pPr algn="just">
                        <a:spcAft>
                          <a:spcPts val="0"/>
                        </a:spcAft>
                      </a:pPr>
                      <a:r>
                        <a:rPr lang="ja-JP" sz="1000" kern="100" dirty="0">
                          <a:effectLst/>
                        </a:rPr>
                        <a:t>「ちばレポ」で市内の課題情報などを市民から集め、対応状況を含めて共有</a:t>
                      </a:r>
                      <a:r>
                        <a:rPr lang="ja-JP" sz="1000" kern="100" dirty="0" smtClean="0">
                          <a:effectLst/>
                        </a:rPr>
                        <a:t>。</a:t>
                      </a:r>
                      <a:endParaRPr lang="ja-JP" sz="1000" kern="100" dirty="0">
                        <a:effectLst/>
                        <a:latin typeface="Century"/>
                        <a:ea typeface="ＭＳ 明朝"/>
                        <a:cs typeface="Times New Roman"/>
                      </a:endParaRPr>
                    </a:p>
                  </a:txBody>
                  <a:tcPr marL="66997" marR="66997" marT="0" marB="0" anchor="ctr"/>
                </a:tc>
                <a:tc rowSpan="2">
                  <a:txBody>
                    <a:bodyPr/>
                    <a:lstStyle/>
                    <a:p>
                      <a:pPr algn="just">
                        <a:spcAft>
                          <a:spcPts val="0"/>
                        </a:spcAft>
                      </a:pPr>
                      <a:r>
                        <a:rPr lang="ja-JP" sz="1000" kern="100" dirty="0" smtClean="0">
                          <a:effectLst/>
                        </a:rPr>
                        <a:t>業務</a:t>
                      </a:r>
                      <a:r>
                        <a:rPr lang="ja-JP" sz="1000" kern="100" dirty="0">
                          <a:effectLst/>
                        </a:rPr>
                        <a:t>効率化、官民協働</a:t>
                      </a:r>
                      <a:endParaRPr lang="ja-JP" sz="1000" kern="100" dirty="0">
                        <a:effectLst/>
                        <a:latin typeface="Century"/>
                        <a:ea typeface="ＭＳ 明朝"/>
                        <a:cs typeface="Times New Roman"/>
                      </a:endParaRPr>
                    </a:p>
                  </a:txBody>
                  <a:tcPr marL="66997" marR="66997" marT="0" marB="0" anchor="ctr"/>
                </a:tc>
              </a:tr>
              <a:tr h="569719">
                <a:tc>
                  <a:txBody>
                    <a:bodyPr/>
                    <a:lstStyle/>
                    <a:p>
                      <a:pPr algn="ctr">
                        <a:spcAft>
                          <a:spcPts val="0"/>
                        </a:spcAft>
                      </a:pPr>
                      <a:r>
                        <a:rPr lang="ja-JP" altLang="en-US" sz="1000" kern="100" dirty="0" smtClean="0">
                          <a:effectLst/>
                        </a:rPr>
                        <a:t>岡山県</a:t>
                      </a:r>
                      <a:r>
                        <a:rPr lang="ja-JP" sz="1000" kern="100" dirty="0" smtClean="0">
                          <a:effectLst/>
                        </a:rPr>
                        <a:t>真庭市</a:t>
                      </a:r>
                      <a:endParaRPr lang="ja-JP" sz="1000" kern="100" dirty="0">
                        <a:effectLst/>
                      </a:endParaRPr>
                    </a:p>
                  </a:txBody>
                  <a:tcPr marL="66997" marR="66997" marT="0" marB="0" anchor="ctr"/>
                </a:tc>
                <a:tc>
                  <a:txBody>
                    <a:bodyPr/>
                    <a:lstStyle/>
                    <a:p>
                      <a:pPr algn="just">
                        <a:spcAft>
                          <a:spcPts val="0"/>
                        </a:spcAft>
                      </a:pPr>
                      <a:r>
                        <a:rPr lang="ja-JP" sz="1000" kern="100" dirty="0">
                          <a:effectLst/>
                        </a:rPr>
                        <a:t>森林林業クラウドを用いて、市と森林組合がデータを共有し、森林組合の作業報告の詳細化や森林資源量の予測などに活用</a:t>
                      </a:r>
                      <a:r>
                        <a:rPr lang="ja-JP" sz="1000" kern="100" dirty="0" smtClean="0">
                          <a:effectLst/>
                        </a:rPr>
                        <a:t>。</a:t>
                      </a:r>
                      <a:endParaRPr lang="ja-JP" sz="1000" kern="100" dirty="0">
                        <a:effectLst/>
                        <a:latin typeface="Century"/>
                        <a:ea typeface="ＭＳ 明朝"/>
                        <a:cs typeface="Times New Roman"/>
                      </a:endParaRPr>
                    </a:p>
                  </a:txBody>
                  <a:tcPr marL="66997" marR="66997" marT="0" marB="0" anchor="ctr"/>
                </a:tc>
                <a:tc vMerge="1">
                  <a:txBody>
                    <a:bodyPr/>
                    <a:lstStyle/>
                    <a:p>
                      <a:pPr algn="just">
                        <a:spcAft>
                          <a:spcPts val="0"/>
                        </a:spcAft>
                      </a:pPr>
                      <a:endParaRPr lang="ja-JP" sz="1000" kern="100" dirty="0">
                        <a:effectLst/>
                        <a:latin typeface="Century"/>
                        <a:ea typeface="ＭＳ 明朝"/>
                        <a:cs typeface="Times New Roman"/>
                      </a:endParaRPr>
                    </a:p>
                  </a:txBody>
                  <a:tcPr marL="66997" marR="66997" marT="0" marB="0" anchor="ctr"/>
                </a:tc>
              </a:tr>
              <a:tr h="588631">
                <a:tc>
                  <a:txBody>
                    <a:bodyPr/>
                    <a:lstStyle/>
                    <a:p>
                      <a:pPr algn="ctr">
                        <a:spcAft>
                          <a:spcPts val="0"/>
                        </a:spcAft>
                      </a:pPr>
                      <a:r>
                        <a:rPr lang="ja-JP" sz="1000" kern="100" dirty="0" smtClean="0">
                          <a:effectLst/>
                        </a:rPr>
                        <a:t>静岡市</a:t>
                      </a:r>
                      <a:endParaRPr lang="ja-JP" sz="1000" kern="100" dirty="0">
                        <a:effectLst/>
                        <a:latin typeface="Century"/>
                        <a:ea typeface="ＭＳ 明朝"/>
                        <a:cs typeface="Times New Roman"/>
                      </a:endParaRPr>
                    </a:p>
                  </a:txBody>
                  <a:tcPr marL="66997" marR="66997" marT="0" marB="0" anchor="ctr"/>
                </a:tc>
                <a:tc>
                  <a:txBody>
                    <a:bodyPr/>
                    <a:lstStyle/>
                    <a:p>
                      <a:pPr algn="just">
                        <a:spcAft>
                          <a:spcPts val="0"/>
                        </a:spcAft>
                      </a:pPr>
                      <a:r>
                        <a:rPr lang="ja-JP" sz="1000" kern="100" dirty="0">
                          <a:effectLst/>
                        </a:rPr>
                        <a:t>職員全員を対象に「オープンデータ研修」を</a:t>
                      </a:r>
                      <a:r>
                        <a:rPr lang="en-US" sz="1000" kern="100" dirty="0">
                          <a:effectLst/>
                        </a:rPr>
                        <a:t>e-</a:t>
                      </a:r>
                      <a:r>
                        <a:rPr lang="ja-JP" sz="1000" kern="100" dirty="0">
                          <a:effectLst/>
                        </a:rPr>
                        <a:t>ラーニングで実施</a:t>
                      </a:r>
                      <a:r>
                        <a:rPr lang="ja-JP" sz="1000" kern="100" dirty="0" smtClean="0">
                          <a:effectLst/>
                        </a:rPr>
                        <a:t>。</a:t>
                      </a:r>
                      <a:endParaRPr lang="ja-JP" sz="1000" kern="100" dirty="0">
                        <a:effectLst/>
                        <a:latin typeface="Century"/>
                        <a:ea typeface="ＭＳ 明朝"/>
                        <a:cs typeface="Times New Roman"/>
                      </a:endParaRPr>
                    </a:p>
                  </a:txBody>
                  <a:tcPr marL="66997" marR="66997" marT="0" marB="0" anchor="ctr"/>
                </a:tc>
                <a:tc rowSpan="2">
                  <a:txBody>
                    <a:bodyPr/>
                    <a:lstStyle/>
                    <a:p>
                      <a:pPr algn="just">
                        <a:spcAft>
                          <a:spcPts val="0"/>
                        </a:spcAft>
                      </a:pPr>
                      <a:r>
                        <a:rPr lang="ja-JP" sz="1000" kern="100" dirty="0" smtClean="0">
                          <a:effectLst/>
                        </a:rPr>
                        <a:t>研修</a:t>
                      </a:r>
                      <a:endParaRPr lang="ja-JP" sz="1000" kern="100" dirty="0">
                        <a:effectLst/>
                        <a:latin typeface="Century"/>
                        <a:ea typeface="ＭＳ 明朝"/>
                        <a:cs typeface="Times New Roman"/>
                      </a:endParaRPr>
                    </a:p>
                  </a:txBody>
                  <a:tcPr marL="66997" marR="66997" marT="0" marB="0" anchor="ctr"/>
                </a:tc>
              </a:tr>
              <a:tr h="762000">
                <a:tc>
                  <a:txBody>
                    <a:bodyPr/>
                    <a:lstStyle/>
                    <a:p>
                      <a:pPr algn="ctr">
                        <a:spcAft>
                          <a:spcPts val="0"/>
                        </a:spcAft>
                      </a:pPr>
                      <a:r>
                        <a:rPr lang="ja-JP" sz="1000" kern="100" dirty="0" smtClean="0">
                          <a:effectLst/>
                        </a:rPr>
                        <a:t>熊本県</a:t>
                      </a:r>
                      <a:endParaRPr lang="en-US" altLang="ja-JP" sz="1000" kern="100" dirty="0" smtClean="0">
                        <a:effectLst/>
                      </a:endParaRPr>
                    </a:p>
                    <a:p>
                      <a:pPr algn="ctr">
                        <a:spcAft>
                          <a:spcPts val="0"/>
                        </a:spcAft>
                      </a:pPr>
                      <a:r>
                        <a:rPr lang="ja-JP" altLang="en-US" sz="1000" kern="100" dirty="0" smtClean="0">
                          <a:effectLst/>
                        </a:rPr>
                        <a:t>（福岡市</a:t>
                      </a:r>
                      <a:r>
                        <a:rPr lang="ja-JP" altLang="en-US" sz="1000" kern="100" dirty="0" smtClean="0">
                          <a:effectLst/>
                        </a:rPr>
                        <a:t>）</a:t>
                      </a:r>
                      <a:endParaRPr lang="ja-JP" sz="1000" kern="100" dirty="0">
                        <a:effectLst/>
                        <a:latin typeface="Century"/>
                        <a:ea typeface="ＭＳ 明朝"/>
                        <a:cs typeface="Times New Roman"/>
                      </a:endParaRPr>
                    </a:p>
                  </a:txBody>
                  <a:tcPr marL="66997" marR="66997" marT="0" marB="0" anchor="ctr"/>
                </a:tc>
                <a:tc>
                  <a:txBody>
                    <a:bodyPr/>
                    <a:lstStyle/>
                    <a:p>
                      <a:pPr algn="just">
                        <a:spcAft>
                          <a:spcPts val="0"/>
                        </a:spcAft>
                      </a:pPr>
                      <a:r>
                        <a:rPr lang="ja-JP" altLang="en-US" sz="1000" kern="100" dirty="0" smtClean="0">
                          <a:effectLst/>
                        </a:rPr>
                        <a:t>熊本</a:t>
                      </a:r>
                      <a:r>
                        <a:rPr lang="ja-JP" sz="1000" kern="100" dirty="0" smtClean="0">
                          <a:effectLst/>
                        </a:rPr>
                        <a:t>県庁</a:t>
                      </a:r>
                      <a:r>
                        <a:rPr lang="ja-JP" sz="1000" kern="100" dirty="0">
                          <a:effectLst/>
                        </a:rPr>
                        <a:t>の有志が「</a:t>
                      </a:r>
                      <a:r>
                        <a:rPr lang="en-US" sz="1000" kern="100" dirty="0">
                          <a:effectLst/>
                        </a:rPr>
                        <a:t>SIM</a:t>
                      </a:r>
                      <a:r>
                        <a:rPr lang="ja-JP" sz="1000" kern="100" dirty="0">
                          <a:effectLst/>
                        </a:rPr>
                        <a:t>熊本</a:t>
                      </a:r>
                      <a:r>
                        <a:rPr lang="en-US" sz="1000" kern="100" dirty="0">
                          <a:effectLst/>
                        </a:rPr>
                        <a:t>2030</a:t>
                      </a:r>
                      <a:r>
                        <a:rPr lang="ja-JP" sz="1000" kern="100" dirty="0">
                          <a:effectLst/>
                        </a:rPr>
                        <a:t>」を</a:t>
                      </a:r>
                      <a:r>
                        <a:rPr lang="ja-JP" sz="1000" kern="100" dirty="0" smtClean="0">
                          <a:effectLst/>
                        </a:rPr>
                        <a:t>開発</a:t>
                      </a:r>
                      <a:r>
                        <a:rPr lang="ja-JP" altLang="en-US" sz="1000" kern="100" dirty="0" smtClean="0">
                          <a:effectLst/>
                        </a:rPr>
                        <a:t>・実施</a:t>
                      </a:r>
                      <a:r>
                        <a:rPr lang="ja-JP" sz="1000" kern="100" dirty="0" smtClean="0">
                          <a:effectLst/>
                        </a:rPr>
                        <a:t>。</a:t>
                      </a:r>
                      <a:endParaRPr lang="en-US" altLang="ja-JP" sz="1000" kern="100" dirty="0" smtClean="0">
                        <a:effectLst/>
                      </a:endParaRPr>
                    </a:p>
                    <a:p>
                      <a:pPr algn="just">
                        <a:spcAft>
                          <a:spcPts val="0"/>
                        </a:spcAft>
                      </a:pPr>
                      <a:r>
                        <a:rPr lang="ja-JP" altLang="en-US" sz="1000" kern="100" dirty="0" smtClean="0">
                          <a:effectLst/>
                        </a:rPr>
                        <a:t>（福岡市では、福岡市版を作成し新人職員研修や財政運営力向上研修に採用。）</a:t>
                      </a:r>
                      <a:endParaRPr lang="ja-JP" sz="1000" kern="100" dirty="0">
                        <a:effectLst/>
                        <a:latin typeface="Century"/>
                        <a:ea typeface="ＭＳ 明朝"/>
                        <a:cs typeface="Times New Roman"/>
                      </a:endParaRPr>
                    </a:p>
                  </a:txBody>
                  <a:tcPr marL="66997" marR="66997" marT="0" marB="0" anchor="ctr"/>
                </a:tc>
                <a:tc vMerge="1">
                  <a:txBody>
                    <a:bodyPr/>
                    <a:lstStyle/>
                    <a:p>
                      <a:pPr algn="just">
                        <a:spcAft>
                          <a:spcPts val="0"/>
                        </a:spcAft>
                      </a:pPr>
                      <a:endParaRPr lang="ja-JP" sz="1000" kern="100" dirty="0">
                        <a:effectLst/>
                        <a:latin typeface="Century"/>
                        <a:ea typeface="ＭＳ 明朝"/>
                        <a:cs typeface="Times New Roman"/>
                      </a:endParaRPr>
                    </a:p>
                  </a:txBody>
                  <a:tcPr marL="66997" marR="66997" marT="0" marB="0" anchor="ctr"/>
                </a:tc>
              </a:tr>
            </a:tbl>
          </a:graphicData>
        </a:graphic>
      </p:graphicFrame>
      <p:sp>
        <p:nvSpPr>
          <p:cNvPr id="8" name="テキスト ボックス 7"/>
          <p:cNvSpPr txBox="1"/>
          <p:nvPr/>
        </p:nvSpPr>
        <p:spPr>
          <a:xfrm>
            <a:off x="8913440" y="6294512"/>
            <a:ext cx="648072" cy="230832"/>
          </a:xfrm>
          <a:prstGeom prst="rect">
            <a:avLst/>
          </a:prstGeom>
          <a:noFill/>
        </p:spPr>
        <p:txBody>
          <a:bodyPr wrap="square" rtlCol="0">
            <a:spAutoFit/>
          </a:bodyPr>
          <a:lstStyle/>
          <a:p>
            <a:pPr algn="r"/>
            <a:r>
              <a:rPr kumimoji="1" lang="en-US" altLang="ja-JP" sz="900" dirty="0" smtClean="0">
                <a:solidFill>
                  <a:schemeClr val="bg2"/>
                </a:solidFill>
                <a:latin typeface="+mn-ea"/>
                <a:ea typeface="+mn-ea"/>
                <a:cs typeface="Meiryo UI" panose="020B0604030504040204" pitchFamily="50" charset="-128"/>
              </a:rPr>
              <a:t>※</a:t>
            </a:r>
            <a:r>
              <a:rPr kumimoji="1" lang="ja-JP" altLang="en-US" sz="900" dirty="0" smtClean="0">
                <a:solidFill>
                  <a:schemeClr val="bg2"/>
                </a:solidFill>
                <a:latin typeface="+mn-ea"/>
                <a:ea typeface="+mn-ea"/>
                <a:cs typeface="Meiryo UI" panose="020B0604030504040204" pitchFamily="50" charset="-128"/>
              </a:rPr>
              <a:t>順不同</a:t>
            </a:r>
            <a:endParaRPr kumimoji="1" lang="en-US" altLang="ja-JP" sz="900" dirty="0" smtClean="0">
              <a:solidFill>
                <a:schemeClr val="bg2"/>
              </a:solidFill>
              <a:latin typeface="+mn-ea"/>
              <a:ea typeface="+mn-ea"/>
              <a:cs typeface="Meiryo UI" panose="020B0604030504040204" pitchFamily="50" charset="-128"/>
            </a:endParaRPr>
          </a:p>
        </p:txBody>
      </p:sp>
    </p:spTree>
    <p:extLst>
      <p:ext uri="{BB962C8B-B14F-4D97-AF65-F5344CB8AC3E}">
        <p14:creationId xmlns:p14="http://schemas.microsoft.com/office/powerpoint/2010/main" val="2608413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254997"/>
            <a:ext cx="9134339" cy="581715"/>
          </a:xfrm>
        </p:spPr>
        <p:txBody>
          <a:bodyPr>
            <a:noAutofit/>
          </a:bodyPr>
          <a:lstStyle/>
          <a:p>
            <a:r>
              <a:rPr kumimoji="1" lang="ja-JP" altLang="en-US" sz="2200" dirty="0" smtClean="0">
                <a:latin typeface="+mj-ea"/>
                <a:ea typeface="+mj-ea"/>
              </a:rPr>
              <a:t>統合型</a:t>
            </a:r>
            <a:r>
              <a:rPr kumimoji="1" lang="en-US" altLang="ja-JP" sz="2200" dirty="0" smtClean="0">
                <a:latin typeface="+mj-ea"/>
                <a:ea typeface="+mj-ea"/>
              </a:rPr>
              <a:t>GIS</a:t>
            </a:r>
            <a:r>
              <a:rPr kumimoji="1" lang="ja-JP" altLang="en-US" sz="2200" dirty="0" smtClean="0">
                <a:latin typeface="+mj-ea"/>
                <a:ea typeface="+mj-ea"/>
              </a:rPr>
              <a:t>を通じた政策検討とデータの公開（千葉県浦安市）</a:t>
            </a:r>
            <a:endParaRPr kumimoji="1" lang="ja-JP" altLang="en-US" sz="2200" dirty="0">
              <a:latin typeface="+mj-ea"/>
              <a:ea typeface="+mj-ea"/>
            </a:endParaRPr>
          </a:p>
        </p:txBody>
      </p:sp>
      <p:sp>
        <p:nvSpPr>
          <p:cNvPr id="3" name="コンテンツ プレースホルダー 2"/>
          <p:cNvSpPr>
            <a:spLocks noGrp="1"/>
          </p:cNvSpPr>
          <p:nvPr>
            <p:ph idx="1"/>
          </p:nvPr>
        </p:nvSpPr>
        <p:spPr>
          <a:xfrm>
            <a:off x="272480" y="1052736"/>
            <a:ext cx="9505056" cy="5256584"/>
          </a:xfrm>
        </p:spPr>
        <p:txBody>
          <a:bodyPr>
            <a:noAutofit/>
          </a:bodyPr>
          <a:lstStyle/>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背景・課題</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浦安市では、各部門で保有している</a:t>
            </a:r>
            <a:r>
              <a:rPr lang="en-US" altLang="ja-JP" sz="1200" kern="1200" dirty="0" smtClean="0">
                <a:solidFill>
                  <a:prstClr val="black"/>
                </a:solidFill>
                <a:latin typeface="+mn-ea"/>
                <a:ea typeface="+mn-ea"/>
                <a:cs typeface="Meiryo UI" panose="020B0604030504040204" pitchFamily="50" charset="-128"/>
              </a:rPr>
              <a:t>GIS</a:t>
            </a:r>
            <a:r>
              <a:rPr lang="ja-JP" altLang="en-US" sz="1200" kern="1200" dirty="0">
                <a:solidFill>
                  <a:prstClr val="black"/>
                </a:solidFill>
                <a:latin typeface="+mn-ea"/>
                <a:ea typeface="+mn-ea"/>
                <a:cs typeface="Meiryo UI" panose="020B0604030504040204" pitchFamily="50" charset="-128"/>
              </a:rPr>
              <a:t>データ</a:t>
            </a:r>
            <a:r>
              <a:rPr lang="ja-JP" altLang="en-US" sz="1200" kern="1200" dirty="0" smtClean="0">
                <a:solidFill>
                  <a:prstClr val="black"/>
                </a:solidFill>
                <a:latin typeface="+mn-ea"/>
                <a:ea typeface="+mn-ea"/>
                <a:cs typeface="Meiryo UI" panose="020B0604030504040204" pitchFamily="50" charset="-128"/>
              </a:rPr>
              <a:t>を部門横断で共有することで、</a:t>
            </a:r>
            <a:r>
              <a:rPr lang="en-US" altLang="ja-JP" sz="1200" kern="1200" dirty="0" smtClean="0">
                <a:solidFill>
                  <a:prstClr val="black"/>
                </a:solidFill>
                <a:latin typeface="+mn-ea"/>
                <a:ea typeface="+mn-ea"/>
                <a:cs typeface="Meiryo UI" panose="020B0604030504040204" pitchFamily="50" charset="-128"/>
              </a:rPr>
              <a:t>GIS</a:t>
            </a:r>
            <a:r>
              <a:rPr lang="ja-JP" altLang="en-US" sz="1200" kern="1200" dirty="0">
                <a:solidFill>
                  <a:prstClr val="black"/>
                </a:solidFill>
                <a:latin typeface="+mn-ea"/>
                <a:ea typeface="+mn-ea"/>
                <a:cs typeface="Meiryo UI" panose="020B0604030504040204" pitchFamily="50" charset="-128"/>
              </a:rPr>
              <a:t>情報</a:t>
            </a:r>
            <a:r>
              <a:rPr lang="ja-JP" altLang="en-US" sz="1200" kern="1200" dirty="0" smtClean="0">
                <a:solidFill>
                  <a:prstClr val="black"/>
                </a:solidFill>
                <a:latin typeface="+mn-ea"/>
                <a:ea typeface="+mn-ea"/>
                <a:cs typeface="Meiryo UI" panose="020B0604030504040204" pitchFamily="50" charset="-128"/>
              </a:rPr>
              <a:t>の重複整備を抑制したり、効率的な</a:t>
            </a:r>
            <a:r>
              <a:rPr lang="en-US" altLang="ja-JP" sz="1200" kern="1200" dirty="0" smtClean="0">
                <a:solidFill>
                  <a:prstClr val="black"/>
                </a:solidFill>
                <a:latin typeface="+mn-ea"/>
                <a:ea typeface="+mn-ea"/>
                <a:cs typeface="Meiryo UI" panose="020B0604030504040204" pitchFamily="50" charset="-128"/>
              </a:rPr>
              <a:t>GIS</a:t>
            </a:r>
            <a:r>
              <a:rPr lang="ja-JP" altLang="en-US" sz="1200" kern="1200" dirty="0" smtClean="0">
                <a:solidFill>
                  <a:prstClr val="black"/>
                </a:solidFill>
                <a:latin typeface="+mn-ea"/>
                <a:ea typeface="+mn-ea"/>
                <a:cs typeface="Meiryo UI" panose="020B0604030504040204" pitchFamily="50" charset="-128"/>
              </a:rPr>
              <a:t>情報の活用を進めている。統合型</a:t>
            </a:r>
            <a:r>
              <a:rPr lang="en-US" altLang="ja-JP" sz="1200" kern="1200" dirty="0" smtClean="0">
                <a:solidFill>
                  <a:prstClr val="black"/>
                </a:solidFill>
                <a:latin typeface="+mn-ea"/>
                <a:ea typeface="+mn-ea"/>
                <a:cs typeface="Meiryo UI" panose="020B0604030504040204" pitchFamily="50" charset="-128"/>
              </a:rPr>
              <a:t>GIS</a:t>
            </a:r>
            <a:r>
              <a:rPr lang="ja-JP" altLang="en-US" sz="1200" kern="1200" dirty="0" smtClean="0">
                <a:solidFill>
                  <a:prstClr val="black"/>
                </a:solidFill>
                <a:latin typeface="+mn-ea"/>
                <a:ea typeface="+mn-ea"/>
                <a:cs typeface="Meiryo UI" panose="020B0604030504040204" pitchFamily="50" charset="-128"/>
              </a:rPr>
              <a:t>として、各部門の</a:t>
            </a:r>
            <a:r>
              <a:rPr lang="en-US" altLang="ja-JP" sz="1200" kern="1200" dirty="0" smtClean="0">
                <a:solidFill>
                  <a:prstClr val="black"/>
                </a:solidFill>
                <a:latin typeface="+mn-ea"/>
                <a:ea typeface="+mn-ea"/>
                <a:cs typeface="Meiryo UI" panose="020B0604030504040204" pitchFamily="50" charset="-128"/>
              </a:rPr>
              <a:t>GIS</a:t>
            </a:r>
            <a:r>
              <a:rPr lang="ja-JP" altLang="en-US" sz="1200" kern="1200" dirty="0" smtClean="0">
                <a:solidFill>
                  <a:prstClr val="black"/>
                </a:solidFill>
                <a:latin typeface="+mn-ea"/>
                <a:ea typeface="+mn-ea"/>
                <a:cs typeface="Meiryo UI" panose="020B0604030504040204" pitchFamily="50" charset="-128"/>
              </a:rPr>
              <a:t>データが基盤となっている「</a:t>
            </a:r>
            <a:r>
              <a:rPr lang="ja-JP" altLang="en-US" sz="1200" kern="1200" dirty="0">
                <a:solidFill>
                  <a:prstClr val="black"/>
                </a:solidFill>
                <a:latin typeface="+mn-ea"/>
                <a:ea typeface="+mn-ea"/>
                <a:cs typeface="Meiryo UI" panose="020B0604030504040204" pitchFamily="50" charset="-128"/>
              </a:rPr>
              <a:t>共用空間データ」</a:t>
            </a:r>
            <a:r>
              <a:rPr lang="ja-JP" altLang="en-US" sz="1200" kern="1200" dirty="0" smtClean="0">
                <a:solidFill>
                  <a:prstClr val="black"/>
                </a:solidFill>
                <a:latin typeface="+mn-ea"/>
                <a:ea typeface="+mn-ea"/>
                <a:cs typeface="Meiryo UI" panose="020B0604030504040204" pitchFamily="50" charset="-128"/>
              </a:rPr>
              <a:t>を作成することで、データ共有環境を構築した。平成</a:t>
            </a:r>
            <a:r>
              <a:rPr lang="en-US" altLang="ja-JP" sz="1200" kern="1200" dirty="0">
                <a:solidFill>
                  <a:prstClr val="black"/>
                </a:solidFill>
                <a:latin typeface="+mn-ea"/>
                <a:ea typeface="+mn-ea"/>
                <a:cs typeface="Meiryo UI" panose="020B0604030504040204" pitchFamily="50" charset="-128"/>
              </a:rPr>
              <a:t>12</a:t>
            </a:r>
            <a:r>
              <a:rPr lang="ja-JP" altLang="en-US" sz="1200" kern="1200" dirty="0" smtClean="0">
                <a:solidFill>
                  <a:prstClr val="black"/>
                </a:solidFill>
                <a:latin typeface="+mn-ea"/>
                <a:ea typeface="+mn-ea"/>
                <a:cs typeface="Meiryo UI" panose="020B0604030504040204" pitchFamily="50" charset="-128"/>
              </a:rPr>
              <a:t>年度</a:t>
            </a:r>
            <a:r>
              <a:rPr lang="ja-JP" altLang="en-US" sz="1200" kern="1200" dirty="0">
                <a:solidFill>
                  <a:prstClr val="black"/>
                </a:solidFill>
                <a:latin typeface="+mn-ea"/>
                <a:ea typeface="+mn-ea"/>
                <a:cs typeface="Meiryo UI" panose="020B0604030504040204" pitchFamily="50" charset="-128"/>
              </a:rPr>
              <a:t>には</a:t>
            </a:r>
            <a:r>
              <a:rPr lang="ja-JP" altLang="en-US" sz="1200" kern="1200" dirty="0" smtClean="0">
                <a:solidFill>
                  <a:prstClr val="black"/>
                </a:solidFill>
                <a:latin typeface="+mn-ea"/>
                <a:ea typeface="+mn-ea"/>
                <a:cs typeface="Meiryo UI" panose="020B0604030504040204" pitchFamily="50" charset="-128"/>
              </a:rPr>
              <a:t>住民</a:t>
            </a:r>
            <a:r>
              <a:rPr lang="ja-JP" altLang="en-US" sz="1200" kern="1200" dirty="0">
                <a:solidFill>
                  <a:prstClr val="black"/>
                </a:solidFill>
                <a:latin typeface="+mn-ea"/>
                <a:ea typeface="+mn-ea"/>
                <a:cs typeface="Meiryo UI" panose="020B0604030504040204" pitchFamily="50" charset="-128"/>
              </a:rPr>
              <a:t>記録データとの連携も</a:t>
            </a:r>
            <a:r>
              <a:rPr lang="ja-JP" altLang="en-US" sz="1200" kern="1200" dirty="0" smtClean="0">
                <a:solidFill>
                  <a:prstClr val="black"/>
                </a:solidFill>
                <a:latin typeface="+mn-ea"/>
                <a:ea typeface="+mn-ea"/>
                <a:cs typeface="Meiryo UI" panose="020B0604030504040204" pitchFamily="50" charset="-128"/>
              </a:rPr>
              <a:t>可能にし、</a:t>
            </a:r>
            <a:r>
              <a:rPr lang="ja-JP" altLang="en-US" sz="1200" kern="1200" dirty="0">
                <a:solidFill>
                  <a:prstClr val="black"/>
                </a:solidFill>
                <a:latin typeface="+mn-ea"/>
                <a:ea typeface="+mn-ea"/>
                <a:cs typeface="Meiryo UI" panose="020B0604030504040204" pitchFamily="50" charset="-128"/>
              </a:rPr>
              <a:t>また</a:t>
            </a:r>
            <a:r>
              <a:rPr lang="ja-JP" altLang="en-US" sz="1200" kern="1200" dirty="0" smtClean="0">
                <a:solidFill>
                  <a:prstClr val="black"/>
                </a:solidFill>
                <a:latin typeface="+mn-ea"/>
                <a:ea typeface="+mn-ea"/>
                <a:cs typeface="Meiryo UI" panose="020B0604030504040204" pitchFamily="50" charset="-128"/>
              </a:rPr>
              <a:t>平成</a:t>
            </a:r>
            <a:r>
              <a:rPr lang="en-US" altLang="ja-JP" sz="1200" kern="1200" dirty="0">
                <a:solidFill>
                  <a:prstClr val="black"/>
                </a:solidFill>
                <a:latin typeface="+mn-ea"/>
                <a:ea typeface="+mn-ea"/>
                <a:cs typeface="Meiryo UI" panose="020B0604030504040204" pitchFamily="50" charset="-128"/>
              </a:rPr>
              <a:t>20</a:t>
            </a:r>
            <a:r>
              <a:rPr lang="ja-JP" altLang="en-US" sz="1200" kern="1200" dirty="0">
                <a:solidFill>
                  <a:prstClr val="black"/>
                </a:solidFill>
                <a:latin typeface="+mn-ea"/>
                <a:ea typeface="+mn-ea"/>
                <a:cs typeface="Meiryo UI" panose="020B0604030504040204" pitchFamily="50" charset="-128"/>
              </a:rPr>
              <a:t>年度</a:t>
            </a:r>
            <a:r>
              <a:rPr lang="ja-JP" altLang="en-US" sz="1200" kern="1200" dirty="0" smtClean="0">
                <a:solidFill>
                  <a:prstClr val="black"/>
                </a:solidFill>
                <a:latin typeface="+mn-ea"/>
                <a:ea typeface="+mn-ea"/>
                <a:cs typeface="Meiryo UI" panose="020B0604030504040204" pitchFamily="50" charset="-128"/>
              </a:rPr>
              <a:t>には、情報</a:t>
            </a:r>
            <a:r>
              <a:rPr lang="ja-JP" altLang="en-US" sz="1200" kern="1200" dirty="0">
                <a:solidFill>
                  <a:prstClr val="black"/>
                </a:solidFill>
                <a:latin typeface="+mn-ea"/>
                <a:ea typeface="+mn-ea"/>
                <a:cs typeface="Meiryo UI" panose="020B0604030504040204" pitchFamily="50" charset="-128"/>
              </a:rPr>
              <a:t>政策課において、「統合型</a:t>
            </a:r>
            <a:r>
              <a:rPr lang="en-US" altLang="ja-JP" sz="1200" kern="1200" dirty="0">
                <a:solidFill>
                  <a:prstClr val="black"/>
                </a:solidFill>
                <a:latin typeface="+mn-ea"/>
                <a:ea typeface="+mn-ea"/>
                <a:cs typeface="Meiryo UI" panose="020B0604030504040204" pitchFamily="50" charset="-128"/>
              </a:rPr>
              <a:t>GIS</a:t>
            </a:r>
            <a:r>
              <a:rPr lang="ja-JP" altLang="en-US" sz="1200" kern="1200" dirty="0">
                <a:solidFill>
                  <a:prstClr val="black"/>
                </a:solidFill>
                <a:latin typeface="+mn-ea"/>
                <a:ea typeface="+mn-ea"/>
                <a:cs typeface="Meiryo UI" panose="020B0604030504040204" pitchFamily="50" charset="-128"/>
              </a:rPr>
              <a:t>の高度利用に関する調査」や住居番号ごとにプロット可能なアドレスマッチングシステムが開発され、各所管が整備して</a:t>
            </a:r>
            <a:r>
              <a:rPr lang="ja-JP" altLang="en-US" sz="1200" kern="1200" dirty="0" smtClean="0">
                <a:solidFill>
                  <a:prstClr val="black"/>
                </a:solidFill>
                <a:latin typeface="+mn-ea"/>
                <a:ea typeface="+mn-ea"/>
                <a:cs typeface="Meiryo UI" panose="020B0604030504040204" pitchFamily="50" charset="-128"/>
              </a:rPr>
              <a:t>いる帳票データ（住所情報を含むもの）を</a:t>
            </a:r>
            <a:r>
              <a:rPr lang="ja-JP" altLang="en-US" sz="1200" kern="1200" dirty="0">
                <a:solidFill>
                  <a:prstClr val="black"/>
                </a:solidFill>
                <a:latin typeface="+mn-ea"/>
                <a:ea typeface="+mn-ea"/>
                <a:cs typeface="Meiryo UI" panose="020B0604030504040204" pitchFamily="50" charset="-128"/>
              </a:rPr>
              <a:t>地図上に表現</a:t>
            </a:r>
            <a:r>
              <a:rPr lang="ja-JP" altLang="en-US" sz="1200" kern="1200" dirty="0" smtClean="0">
                <a:solidFill>
                  <a:prstClr val="black"/>
                </a:solidFill>
                <a:latin typeface="+mn-ea"/>
                <a:ea typeface="+mn-ea"/>
                <a:cs typeface="Meiryo UI" panose="020B0604030504040204" pitchFamily="50" charset="-128"/>
              </a:rPr>
              <a:t>する仕組みも導入した。</a:t>
            </a: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smtClean="0">
                <a:solidFill>
                  <a:prstClr val="black"/>
                </a:solidFill>
                <a:latin typeface="+mn-ea"/>
                <a:ea typeface="+mn-ea"/>
                <a:cs typeface="Meiryo UI" panose="020B0604030504040204" pitchFamily="50" charset="-128"/>
              </a:rPr>
              <a:t>【</a:t>
            </a:r>
            <a:r>
              <a:rPr lang="ja-JP" altLang="en-US" sz="1200" b="1" kern="1200" dirty="0" smtClean="0">
                <a:solidFill>
                  <a:prstClr val="black"/>
                </a:solidFill>
                <a:latin typeface="+mn-ea"/>
                <a:ea typeface="+mn-ea"/>
                <a:cs typeface="Meiryo UI" panose="020B0604030504040204" pitchFamily="50" charset="-128"/>
              </a:rPr>
              <a:t>取り組み</a:t>
            </a:r>
            <a:r>
              <a:rPr lang="en-US" altLang="ja-JP" sz="1200" b="1" kern="1200" dirty="0" smtClean="0">
                <a:solidFill>
                  <a:prstClr val="black"/>
                </a:solidFill>
                <a:latin typeface="+mn-ea"/>
                <a:ea typeface="+mn-ea"/>
                <a:cs typeface="Meiryo UI" panose="020B0604030504040204" pitchFamily="50" charset="-128"/>
              </a:rPr>
              <a:t>】</a:t>
            </a:r>
            <a:endParaRPr lang="en-US" altLang="ja-JP" sz="1200" b="1"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施策</a:t>
            </a:r>
            <a:r>
              <a:rPr lang="ja-JP" altLang="en-US" sz="1200" kern="1200" dirty="0">
                <a:solidFill>
                  <a:prstClr val="black"/>
                </a:solidFill>
                <a:latin typeface="+mn-ea"/>
                <a:ea typeface="+mn-ea"/>
                <a:cs typeface="Meiryo UI" panose="020B0604030504040204" pitchFamily="50" charset="-128"/>
              </a:rPr>
              <a:t>・事業の検討に</a:t>
            </a:r>
            <a:r>
              <a:rPr lang="ja-JP" altLang="en-US" sz="1200" kern="1200" dirty="0" smtClean="0">
                <a:solidFill>
                  <a:prstClr val="black"/>
                </a:solidFill>
                <a:latin typeface="+mn-ea"/>
                <a:ea typeface="+mn-ea"/>
                <a:cs typeface="Meiryo UI" panose="020B0604030504040204" pitchFamily="50" charset="-128"/>
              </a:rPr>
              <a:t>あたって、地</a:t>
            </a:r>
            <a:r>
              <a:rPr lang="ja-JP" altLang="en-US" sz="1200" kern="1200" dirty="0">
                <a:solidFill>
                  <a:prstClr val="black"/>
                </a:solidFill>
                <a:latin typeface="+mn-ea"/>
                <a:ea typeface="+mn-ea"/>
                <a:cs typeface="Meiryo UI" panose="020B0604030504040204" pitchFamily="50" charset="-128"/>
              </a:rPr>
              <a:t>図上での可視化が効果的と判断したデータ</a:t>
            </a:r>
            <a:r>
              <a:rPr lang="ja-JP" altLang="en-US" sz="1200" kern="1200" dirty="0" smtClean="0">
                <a:solidFill>
                  <a:prstClr val="black"/>
                </a:solidFill>
                <a:latin typeface="+mn-ea"/>
                <a:ea typeface="+mn-ea"/>
                <a:cs typeface="Meiryo UI" panose="020B0604030504040204" pitchFamily="50" charset="-128"/>
              </a:rPr>
              <a:t>の</a:t>
            </a:r>
            <a:r>
              <a:rPr lang="en-US" altLang="ja-JP" sz="1200" kern="1200" dirty="0" smtClean="0">
                <a:solidFill>
                  <a:prstClr val="black"/>
                </a:solidFill>
                <a:latin typeface="+mn-ea"/>
                <a:ea typeface="+mn-ea"/>
                <a:cs typeface="Meiryo UI" panose="020B0604030504040204" pitchFamily="50" charset="-128"/>
              </a:rPr>
              <a:t>GIS</a:t>
            </a:r>
            <a:r>
              <a:rPr lang="ja-JP" altLang="en-US" sz="1200" kern="1200" dirty="0" smtClean="0">
                <a:solidFill>
                  <a:prstClr val="black"/>
                </a:solidFill>
                <a:latin typeface="+mn-ea"/>
                <a:ea typeface="+mn-ea"/>
                <a:cs typeface="Meiryo UI" panose="020B0604030504040204" pitchFamily="50" charset="-128"/>
              </a:rPr>
              <a:t>化（地図マッピング等）に</a:t>
            </a:r>
            <a:r>
              <a:rPr lang="ja-JP" altLang="en-US" sz="1200" kern="1200" dirty="0">
                <a:solidFill>
                  <a:prstClr val="black"/>
                </a:solidFill>
                <a:latin typeface="+mn-ea"/>
                <a:ea typeface="+mn-ea"/>
                <a:cs typeface="Meiryo UI" panose="020B0604030504040204" pitchFamily="50" charset="-128"/>
              </a:rPr>
              <a:t>取り組んでいる。例えば、児童・生徒数の推計、高齢化の</a:t>
            </a:r>
            <a:r>
              <a:rPr lang="ja-JP" altLang="en-US" sz="1200" kern="1200" dirty="0" smtClean="0">
                <a:solidFill>
                  <a:prstClr val="black"/>
                </a:solidFill>
                <a:latin typeface="+mn-ea"/>
                <a:ea typeface="+mn-ea"/>
                <a:cs typeface="Meiryo UI" panose="020B0604030504040204" pitchFamily="50" charset="-128"/>
              </a:rPr>
              <a:t>進行等が挙げられる。東日本</a:t>
            </a:r>
            <a:r>
              <a:rPr lang="ja-JP" altLang="en-US" sz="1200" kern="1200" dirty="0">
                <a:solidFill>
                  <a:prstClr val="black"/>
                </a:solidFill>
                <a:latin typeface="+mn-ea"/>
                <a:ea typeface="+mn-ea"/>
                <a:cs typeface="Meiryo UI" panose="020B0604030504040204" pitchFamily="50" charset="-128"/>
              </a:rPr>
              <a:t>大震災の際には、下水道の使用制限区域からそこに住む正確な人員を把握し的確な対策に努めた</a:t>
            </a:r>
            <a:r>
              <a:rPr lang="ja-JP" altLang="en-US" sz="1200" kern="1200" dirty="0" smtClean="0">
                <a:solidFill>
                  <a:prstClr val="black"/>
                </a:solidFill>
                <a:latin typeface="+mn-ea"/>
                <a:ea typeface="+mn-ea"/>
                <a:cs typeface="Meiryo UI" panose="020B0604030504040204" pitchFamily="50" charset="-128"/>
              </a:rPr>
              <a:t>。</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a:solidFill>
                  <a:prstClr val="black"/>
                </a:solidFill>
                <a:latin typeface="+mn-ea"/>
                <a:ea typeface="+mn-ea"/>
                <a:cs typeface="Meiryo UI" panose="020B0604030504040204" pitchFamily="50" charset="-128"/>
              </a:rPr>
              <a:t>　</a:t>
            </a:r>
            <a:r>
              <a:rPr lang="ja-JP" altLang="en-US" sz="1200" kern="1200" dirty="0" smtClean="0">
                <a:solidFill>
                  <a:prstClr val="black"/>
                </a:solidFill>
                <a:latin typeface="+mn-ea"/>
                <a:ea typeface="+mn-ea"/>
                <a:cs typeface="Meiryo UI" panose="020B0604030504040204" pitchFamily="50" charset="-128"/>
              </a:rPr>
              <a:t>さらに、市民向けの情報提供にも活用しており、防災・水害情報・犯罪発生情報などを地図上に可視化して公開・提供している。</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a:solidFill>
                  <a:prstClr val="black"/>
                </a:solidFill>
                <a:latin typeface="+mn-ea"/>
                <a:ea typeface="+mn-ea"/>
                <a:cs typeface="Meiryo UI" panose="020B0604030504040204" pitchFamily="50" charset="-128"/>
              </a:rPr>
              <a:t>　今後は</a:t>
            </a:r>
            <a:r>
              <a:rPr lang="ja-JP" altLang="en-US" sz="1200" kern="1200" dirty="0" smtClean="0">
                <a:solidFill>
                  <a:prstClr val="black"/>
                </a:solidFill>
                <a:latin typeface="+mn-ea"/>
                <a:ea typeface="+mn-ea"/>
                <a:cs typeface="Meiryo UI" panose="020B0604030504040204" pitchFamily="50" charset="-128"/>
              </a:rPr>
              <a:t>、</a:t>
            </a:r>
            <a:r>
              <a:rPr lang="ja-JP" altLang="en-US" sz="1200" kern="1200" dirty="0">
                <a:solidFill>
                  <a:prstClr val="black"/>
                </a:solidFill>
                <a:latin typeface="+mn-ea"/>
                <a:ea typeface="+mn-ea"/>
                <a:cs typeface="Meiryo UI" panose="020B0604030504040204" pitchFamily="50" charset="-128"/>
              </a:rPr>
              <a:t>防災</a:t>
            </a:r>
            <a:r>
              <a:rPr lang="ja-JP" altLang="en-US" sz="1200" kern="1200" dirty="0" smtClean="0">
                <a:solidFill>
                  <a:prstClr val="black"/>
                </a:solidFill>
                <a:latin typeface="+mn-ea"/>
                <a:ea typeface="+mn-ea"/>
                <a:cs typeface="Meiryo UI" panose="020B0604030504040204" pitchFamily="50" charset="-128"/>
              </a:rPr>
              <a:t>対策や環境</a:t>
            </a:r>
            <a:r>
              <a:rPr lang="ja-JP" altLang="en-US" sz="1200" kern="1200" dirty="0">
                <a:solidFill>
                  <a:prstClr val="black"/>
                </a:solidFill>
                <a:latin typeface="+mn-ea"/>
                <a:ea typeface="+mn-ea"/>
                <a:cs typeface="Meiryo UI" panose="020B0604030504040204" pitchFamily="50" charset="-128"/>
              </a:rPr>
              <a:t>エネルギーマネジメントの観点から、国や県、民間企業が整備して</a:t>
            </a:r>
            <a:r>
              <a:rPr lang="ja-JP" altLang="en-US" sz="1200" kern="1200" dirty="0" smtClean="0">
                <a:solidFill>
                  <a:prstClr val="black"/>
                </a:solidFill>
                <a:latin typeface="+mn-ea"/>
                <a:ea typeface="+mn-ea"/>
                <a:cs typeface="Meiryo UI" panose="020B0604030504040204" pitchFamily="50" charset="-128"/>
              </a:rPr>
              <a:t>いる</a:t>
            </a:r>
            <a:r>
              <a:rPr lang="ja-JP" altLang="en-US" sz="1200" kern="1200" dirty="0">
                <a:solidFill>
                  <a:prstClr val="black"/>
                </a:solidFill>
                <a:latin typeface="+mn-ea"/>
                <a:ea typeface="+mn-ea"/>
                <a:cs typeface="Meiryo UI" panose="020B0604030504040204" pitchFamily="50" charset="-128"/>
              </a:rPr>
              <a:t>浦安</a:t>
            </a:r>
            <a:r>
              <a:rPr lang="ja-JP" altLang="en-US" sz="1200" kern="1200" dirty="0" smtClean="0">
                <a:solidFill>
                  <a:prstClr val="black"/>
                </a:solidFill>
                <a:latin typeface="+mn-ea"/>
                <a:ea typeface="+mn-ea"/>
                <a:cs typeface="Meiryo UI" panose="020B0604030504040204" pitchFamily="50" charset="-128"/>
              </a:rPr>
              <a:t>市の空間データに関して、必要な時にそれぞれ</a:t>
            </a:r>
            <a:r>
              <a:rPr lang="ja-JP" altLang="en-US" sz="1200" kern="1200" dirty="0">
                <a:solidFill>
                  <a:prstClr val="black"/>
                </a:solidFill>
                <a:latin typeface="+mn-ea"/>
                <a:ea typeface="+mn-ea"/>
                <a:cs typeface="Meiryo UI" panose="020B0604030504040204" pitchFamily="50" charset="-128"/>
              </a:rPr>
              <a:t>の主体が閲覧・相互利用できる</a:t>
            </a:r>
            <a:r>
              <a:rPr lang="ja-JP" altLang="en-US" sz="1200" kern="1200" dirty="0" smtClean="0">
                <a:solidFill>
                  <a:prstClr val="black"/>
                </a:solidFill>
                <a:latin typeface="+mn-ea"/>
                <a:ea typeface="+mn-ea"/>
                <a:cs typeface="Meiryo UI" panose="020B0604030504040204" pitchFamily="50" charset="-128"/>
              </a:rPr>
              <a:t>環境の整備を検討している。</a:t>
            </a: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smtClean="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効果</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各種</a:t>
            </a:r>
            <a:r>
              <a:rPr lang="ja-JP" altLang="en-US" sz="1200" kern="1200" dirty="0">
                <a:solidFill>
                  <a:prstClr val="black"/>
                </a:solidFill>
                <a:latin typeface="+mn-ea"/>
                <a:ea typeface="+mn-ea"/>
                <a:cs typeface="Meiryo UI" panose="020B0604030504040204" pitchFamily="50" charset="-128"/>
              </a:rPr>
              <a:t>の帳票データ</a:t>
            </a:r>
            <a:r>
              <a:rPr lang="ja-JP" altLang="en-US" sz="1200" kern="1200" dirty="0" smtClean="0">
                <a:solidFill>
                  <a:prstClr val="black"/>
                </a:solidFill>
                <a:latin typeface="+mn-ea"/>
                <a:ea typeface="+mn-ea"/>
                <a:cs typeface="Meiryo UI" panose="020B0604030504040204" pitchFamily="50" charset="-128"/>
              </a:rPr>
              <a:t>を</a:t>
            </a:r>
            <a:r>
              <a:rPr lang="en-US" altLang="ja-JP" sz="1200" kern="1200" dirty="0" smtClean="0">
                <a:solidFill>
                  <a:prstClr val="black"/>
                </a:solidFill>
                <a:latin typeface="+mn-ea"/>
                <a:ea typeface="+mn-ea"/>
                <a:cs typeface="Meiryo UI" panose="020B0604030504040204" pitchFamily="50" charset="-128"/>
              </a:rPr>
              <a:t>GIS</a:t>
            </a:r>
            <a:r>
              <a:rPr lang="ja-JP" altLang="en-US" sz="1200" kern="1200" dirty="0" smtClean="0">
                <a:solidFill>
                  <a:prstClr val="black"/>
                </a:solidFill>
                <a:latin typeface="+mn-ea"/>
                <a:ea typeface="+mn-ea"/>
                <a:cs typeface="Meiryo UI" panose="020B0604030504040204" pitchFamily="50" charset="-128"/>
              </a:rPr>
              <a:t>化</a:t>
            </a:r>
            <a:r>
              <a:rPr lang="ja-JP" altLang="en-US" sz="1200" kern="1200" dirty="0">
                <a:solidFill>
                  <a:prstClr val="black"/>
                </a:solidFill>
                <a:latin typeface="+mn-ea"/>
                <a:ea typeface="+mn-ea"/>
                <a:cs typeface="Meiryo UI" panose="020B0604030504040204" pitchFamily="50" charset="-128"/>
              </a:rPr>
              <a:t>することで、課題や対策を空間的に認識しやすく</a:t>
            </a:r>
            <a:r>
              <a:rPr lang="ja-JP" altLang="en-US" sz="1200" kern="1200" dirty="0" smtClean="0">
                <a:solidFill>
                  <a:prstClr val="black"/>
                </a:solidFill>
                <a:latin typeface="+mn-ea"/>
                <a:ea typeface="+mn-ea"/>
                <a:cs typeface="Meiryo UI" panose="020B0604030504040204" pitchFamily="50" charset="-128"/>
              </a:rPr>
              <a:t>なり、政策検討や市民への情報公開等に貢献している。</a:t>
            </a: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smtClean="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活用データ</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データ項目：児童</a:t>
            </a:r>
            <a:r>
              <a:rPr lang="ja-JP" altLang="en-US" sz="1200" kern="1200" dirty="0">
                <a:solidFill>
                  <a:prstClr val="black"/>
                </a:solidFill>
                <a:latin typeface="+mn-ea"/>
                <a:ea typeface="+mn-ea"/>
                <a:cs typeface="Meiryo UI" panose="020B0604030504040204" pitchFamily="50" charset="-128"/>
              </a:rPr>
              <a:t>・生徒数の推計、高齢者の分布、空間データ（旧版地図や国・県の道路や構造物、電気・ガス・水道などのライフライン情報）</a:t>
            </a:r>
            <a:r>
              <a:rPr lang="ja-JP" altLang="en-US" sz="1200" kern="1200" dirty="0" smtClean="0">
                <a:solidFill>
                  <a:prstClr val="black"/>
                </a:solidFill>
                <a:latin typeface="+mn-ea"/>
                <a:ea typeface="+mn-ea"/>
                <a:cs typeface="Meiryo UI" panose="020B0604030504040204" pitchFamily="50" charset="-128"/>
              </a:rPr>
              <a:t>など</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活用方法：</a:t>
            </a:r>
            <a:r>
              <a:rPr lang="en-US" altLang="ja-JP" sz="1200" kern="1200" dirty="0" smtClean="0">
                <a:solidFill>
                  <a:prstClr val="black"/>
                </a:solidFill>
                <a:latin typeface="+mn-ea"/>
                <a:ea typeface="+mn-ea"/>
                <a:cs typeface="Meiryo UI" panose="020B0604030504040204" pitchFamily="50" charset="-128"/>
              </a:rPr>
              <a:t>GIS</a:t>
            </a:r>
            <a:r>
              <a:rPr lang="ja-JP" altLang="en-US" sz="1200" kern="1200" dirty="0" smtClean="0">
                <a:solidFill>
                  <a:prstClr val="black"/>
                </a:solidFill>
                <a:latin typeface="+mn-ea"/>
                <a:ea typeface="+mn-ea"/>
                <a:cs typeface="Meiryo UI" panose="020B0604030504040204" pitchFamily="50" charset="-128"/>
              </a:rPr>
              <a:t>化することで、既存の他</a:t>
            </a:r>
            <a:r>
              <a:rPr lang="en-US" altLang="ja-JP" sz="1200" kern="1200" dirty="0" smtClean="0">
                <a:solidFill>
                  <a:prstClr val="black"/>
                </a:solidFill>
                <a:latin typeface="+mn-ea"/>
                <a:ea typeface="+mn-ea"/>
                <a:cs typeface="Meiryo UI" panose="020B0604030504040204" pitchFamily="50" charset="-128"/>
              </a:rPr>
              <a:t>GIS</a:t>
            </a:r>
            <a:r>
              <a:rPr lang="ja-JP" altLang="en-US" sz="1200" kern="1200" dirty="0" smtClean="0">
                <a:solidFill>
                  <a:prstClr val="black"/>
                </a:solidFill>
                <a:latin typeface="+mn-ea"/>
                <a:ea typeface="+mn-ea"/>
                <a:cs typeface="Meiryo UI" panose="020B0604030504040204" pitchFamily="50" charset="-128"/>
              </a:rPr>
              <a:t>データと掛け合わせ、その分析</a:t>
            </a:r>
            <a:r>
              <a:rPr lang="ja-JP" altLang="en-US" sz="1200" kern="1200" dirty="0">
                <a:solidFill>
                  <a:prstClr val="black"/>
                </a:solidFill>
                <a:latin typeface="+mn-ea"/>
                <a:ea typeface="+mn-ea"/>
                <a:cs typeface="Meiryo UI" panose="020B0604030504040204" pitchFamily="50" charset="-128"/>
              </a:rPr>
              <a:t>結果</a:t>
            </a:r>
            <a:r>
              <a:rPr lang="ja-JP" altLang="en-US" sz="1200" kern="1200" dirty="0" smtClean="0">
                <a:solidFill>
                  <a:prstClr val="black"/>
                </a:solidFill>
                <a:latin typeface="+mn-ea"/>
                <a:ea typeface="+mn-ea"/>
                <a:cs typeface="Meiryo UI" panose="020B0604030504040204" pitchFamily="50" charset="-128"/>
              </a:rPr>
              <a:t>を政策検討などに活用する。</a:t>
            </a:r>
            <a:endParaRPr lang="ja-JP" altLang="en-US"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a:solidFill>
                  <a:prstClr val="black"/>
                </a:solidFill>
                <a:latin typeface="+mn-ea"/>
                <a:ea typeface="+mn-ea"/>
                <a:cs typeface="Meiryo UI" panose="020B0604030504040204" pitchFamily="50" charset="-128"/>
              </a:rPr>
              <a:t>出典</a:t>
            </a:r>
            <a:r>
              <a:rPr lang="ja-JP" altLang="en-US" sz="1050" kern="1200" dirty="0" smtClean="0">
                <a:solidFill>
                  <a:prstClr val="black"/>
                </a:solidFill>
                <a:latin typeface="+mn-ea"/>
                <a:ea typeface="+mn-ea"/>
                <a:cs typeface="Meiryo UI" panose="020B0604030504040204" pitchFamily="50" charset="-128"/>
              </a:rPr>
              <a:t>：</a:t>
            </a:r>
            <a:endParaRPr lang="en-US" altLang="ja-JP" sz="105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a:solidFill>
                  <a:prstClr val="black"/>
                </a:solidFill>
                <a:latin typeface="+mn-ea"/>
                <a:ea typeface="+mn-ea"/>
                <a:cs typeface="Meiryo UI" panose="020B0604030504040204" pitchFamily="50" charset="-128"/>
              </a:rPr>
              <a:t>国土交通省国土政策局国土情報課「地方公共団体向け地理空間情報に関する</a:t>
            </a:r>
            <a:r>
              <a:rPr lang="en-US" altLang="ja-JP" sz="1050" kern="1200" dirty="0">
                <a:solidFill>
                  <a:prstClr val="black"/>
                </a:solidFill>
                <a:latin typeface="+mn-ea"/>
                <a:ea typeface="+mn-ea"/>
                <a:cs typeface="Meiryo UI" panose="020B0604030504040204" pitchFamily="50" charset="-128"/>
              </a:rPr>
              <a:t>Web</a:t>
            </a:r>
            <a:r>
              <a:rPr lang="ja-JP" altLang="en-US" sz="1050" kern="1200" dirty="0">
                <a:solidFill>
                  <a:prstClr val="black"/>
                </a:solidFill>
                <a:latin typeface="+mn-ea"/>
                <a:ea typeface="+mn-ea"/>
                <a:cs typeface="Meiryo UI" panose="020B0604030504040204" pitchFamily="50" charset="-128"/>
              </a:rPr>
              <a:t>ガイドブック」</a:t>
            </a:r>
            <a:endParaRPr lang="en-US" altLang="ja-JP" sz="105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050" kern="1200" dirty="0">
                <a:solidFill>
                  <a:prstClr val="black"/>
                </a:solidFill>
                <a:latin typeface="+mn-ea"/>
                <a:ea typeface="+mn-ea"/>
                <a:cs typeface="Meiryo UI" panose="020B0604030504040204" pitchFamily="50" charset="-128"/>
              </a:rPr>
              <a:t>http://www.mlit.go.jp/kokudoseisaku/gis/gis/webguide/giswg_cassht/473/</a:t>
            </a:r>
          </a:p>
          <a:p>
            <a:pPr marL="0" indent="0" fontAlgn="auto">
              <a:spcBef>
                <a:spcPts val="0"/>
              </a:spcBef>
              <a:spcAft>
                <a:spcPts val="0"/>
              </a:spcAft>
              <a:buNone/>
            </a:pPr>
            <a:r>
              <a:rPr lang="ja-JP" altLang="en-US" sz="1050" kern="1200" dirty="0">
                <a:solidFill>
                  <a:prstClr val="black"/>
                </a:solidFill>
                <a:latin typeface="+mn-ea"/>
                <a:ea typeface="+mn-ea"/>
                <a:cs typeface="Meiryo UI" panose="020B0604030504040204" pitchFamily="50" charset="-128"/>
              </a:rPr>
              <a:t>「浦安市の統合型</a:t>
            </a:r>
            <a:r>
              <a:rPr lang="en-US" altLang="ja-JP" sz="1050" kern="1200" dirty="0">
                <a:solidFill>
                  <a:prstClr val="black"/>
                </a:solidFill>
                <a:latin typeface="+mn-ea"/>
                <a:ea typeface="+mn-ea"/>
                <a:cs typeface="Meiryo UI" panose="020B0604030504040204" pitchFamily="50" charset="-128"/>
              </a:rPr>
              <a:t>GIS</a:t>
            </a:r>
            <a:r>
              <a:rPr lang="ja-JP" altLang="en-US" sz="1050" kern="1200" dirty="0">
                <a:solidFill>
                  <a:prstClr val="black"/>
                </a:solidFill>
                <a:latin typeface="+mn-ea"/>
                <a:ea typeface="+mn-ea"/>
                <a:cs typeface="Meiryo UI" panose="020B0604030504040204" pitchFamily="50" charset="-128"/>
              </a:rPr>
              <a:t>の取り組みについて～ＧＩＳの活用と人材育成～</a:t>
            </a:r>
            <a:r>
              <a:rPr lang="ja-JP" altLang="en-US" sz="1050" kern="1200" dirty="0" smtClean="0">
                <a:solidFill>
                  <a:prstClr val="black"/>
                </a:solidFill>
                <a:latin typeface="+mn-ea"/>
                <a:ea typeface="+mn-ea"/>
                <a:cs typeface="Meiryo UI" panose="020B0604030504040204" pitchFamily="50" charset="-128"/>
              </a:rPr>
              <a:t>」</a:t>
            </a: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050" kern="1200" dirty="0" smtClean="0">
                <a:solidFill>
                  <a:prstClr val="black"/>
                </a:solidFill>
                <a:latin typeface="+mn-ea"/>
                <a:ea typeface="+mn-ea"/>
                <a:cs typeface="Meiryo UI" panose="020B0604030504040204" pitchFamily="50" charset="-128"/>
              </a:rPr>
              <a:t>http</a:t>
            </a:r>
            <a:r>
              <a:rPr lang="en-US" altLang="ja-JP" sz="1050" kern="1200" dirty="0">
                <a:solidFill>
                  <a:prstClr val="black"/>
                </a:solidFill>
                <a:latin typeface="+mn-ea"/>
                <a:ea typeface="+mn-ea"/>
                <a:cs typeface="Meiryo UI" panose="020B0604030504040204" pitchFamily="50" charset="-128"/>
              </a:rPr>
              <a:t>://www.mlit.go.jp/common/001069716.pdf</a:t>
            </a:r>
            <a:endParaRPr lang="ja-JP" altLang="en-US" sz="1050" kern="1200" dirty="0">
              <a:solidFill>
                <a:prstClr val="black"/>
              </a:solidFill>
              <a:latin typeface="+mn-ea"/>
              <a:ea typeface="+mn-ea"/>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
        <p:nvSpPr>
          <p:cNvPr id="6" name="正方形/長方形 5"/>
          <p:cNvSpPr/>
          <p:nvPr/>
        </p:nvSpPr>
        <p:spPr bwMode="auto">
          <a:xfrm>
            <a:off x="8121352" y="-10204"/>
            <a:ext cx="1784648" cy="270851"/>
          </a:xfrm>
          <a:prstGeom prst="rect">
            <a:avLst/>
          </a:prstGeom>
          <a:noFill/>
          <a:ln w="25400" cap="sq"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現状把握・政策検討支援</a:t>
            </a:r>
            <a:endParaRPr kumimoji="0" lang="ja-JP" altLang="en-US" sz="1200" b="1" i="0" u="none" strike="noStrike" cap="none" normalizeH="0" baseline="0" dirty="0" smtClean="0">
              <a:ln>
                <a:noFill/>
              </a:ln>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85800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254997"/>
            <a:ext cx="9134339" cy="581715"/>
          </a:xfrm>
        </p:spPr>
        <p:txBody>
          <a:bodyPr>
            <a:normAutofit/>
          </a:bodyPr>
          <a:lstStyle/>
          <a:p>
            <a:r>
              <a:rPr kumimoji="1" lang="ja-JP" altLang="en-US" sz="2200" dirty="0" smtClean="0"/>
              <a:t>カーナビ情報</a:t>
            </a:r>
            <a:r>
              <a:rPr lang="ja-JP" altLang="en-US" sz="2200" dirty="0" smtClean="0"/>
              <a:t>から急ブレーキ多発箇所の特定（埼玉県）</a:t>
            </a:r>
            <a:endParaRPr kumimoji="1" lang="ja-JP" altLang="en-US" sz="2200" dirty="0"/>
          </a:p>
        </p:txBody>
      </p:sp>
      <p:sp>
        <p:nvSpPr>
          <p:cNvPr id="3" name="コンテンツ プレースホルダー 2"/>
          <p:cNvSpPr>
            <a:spLocks noGrp="1"/>
          </p:cNvSpPr>
          <p:nvPr>
            <p:ph idx="1"/>
          </p:nvPr>
        </p:nvSpPr>
        <p:spPr>
          <a:xfrm>
            <a:off x="351414" y="1052736"/>
            <a:ext cx="9146415" cy="5454352"/>
          </a:xfrm>
        </p:spPr>
        <p:txBody>
          <a:bodyPr>
            <a:normAutofit/>
          </a:bodyPr>
          <a:lstStyle/>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背景・課題</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a:solidFill>
                  <a:prstClr val="black"/>
                </a:solidFill>
                <a:latin typeface="+mn-ea"/>
                <a:ea typeface="+mn-ea"/>
                <a:cs typeface="Meiryo UI" panose="020B0604030504040204" pitchFamily="50" charset="-128"/>
              </a:rPr>
              <a:t>　</a:t>
            </a:r>
            <a:r>
              <a:rPr lang="ja-JP" altLang="en-US" sz="1200" kern="1200" dirty="0" smtClean="0">
                <a:solidFill>
                  <a:prstClr val="black"/>
                </a:solidFill>
                <a:latin typeface="+mn-ea"/>
                <a:ea typeface="+mn-ea"/>
                <a:cs typeface="Meiryo UI" panose="020B0604030504040204" pitchFamily="50" charset="-128"/>
              </a:rPr>
              <a:t>埼玉県では、市街地</a:t>
            </a:r>
            <a:r>
              <a:rPr lang="ja-JP" altLang="en-US" sz="1200" kern="1200" dirty="0">
                <a:solidFill>
                  <a:prstClr val="black"/>
                </a:solidFill>
                <a:latin typeface="+mn-ea"/>
                <a:ea typeface="+mn-ea"/>
                <a:cs typeface="Meiryo UI" panose="020B0604030504040204" pitchFamily="50" charset="-128"/>
              </a:rPr>
              <a:t>を中心として交通渋滞が多く、また交通事故者数も全国と比較して多いため、交通環境の整備が一つの</a:t>
            </a:r>
            <a:r>
              <a:rPr lang="ja-JP" altLang="en-US" sz="1200" kern="1200" dirty="0" smtClean="0">
                <a:solidFill>
                  <a:prstClr val="black"/>
                </a:solidFill>
                <a:latin typeface="+mn-ea"/>
                <a:ea typeface="+mn-ea"/>
                <a:cs typeface="Meiryo UI" panose="020B0604030504040204" pitchFamily="50" charset="-128"/>
              </a:rPr>
              <a:t>課題。</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一方</a:t>
            </a:r>
            <a:r>
              <a:rPr lang="ja-JP" altLang="en-US" sz="1200" kern="1200" dirty="0">
                <a:solidFill>
                  <a:prstClr val="black"/>
                </a:solidFill>
                <a:latin typeface="+mn-ea"/>
                <a:ea typeface="+mn-ea"/>
                <a:cs typeface="Meiryo UI" panose="020B0604030504040204" pitchFamily="50" charset="-128"/>
              </a:rPr>
              <a:t>で、</a:t>
            </a:r>
            <a:r>
              <a:rPr lang="en-US" altLang="ja-JP" sz="1200" kern="1200" dirty="0">
                <a:solidFill>
                  <a:prstClr val="black"/>
                </a:solidFill>
                <a:latin typeface="+mn-ea"/>
                <a:ea typeface="+mn-ea"/>
                <a:cs typeface="Meiryo UI" panose="020B0604030504040204" pitchFamily="50" charset="-128"/>
              </a:rPr>
              <a:t>Honda</a:t>
            </a:r>
            <a:r>
              <a:rPr lang="ja-JP" altLang="en-US" sz="1200" kern="1200" dirty="0">
                <a:solidFill>
                  <a:prstClr val="black"/>
                </a:solidFill>
                <a:latin typeface="+mn-ea"/>
                <a:ea typeface="+mn-ea"/>
                <a:cs typeface="Meiryo UI" panose="020B0604030504040204" pitchFamily="50" charset="-128"/>
              </a:rPr>
              <a:t>では、車体に装備された個々のカーナビから自動車走行データ（車両位置・時刻・走行速度など）を収集しており、通過時間や走行速度だけではなく、急ブレーキ</a:t>
            </a:r>
            <a:r>
              <a:rPr lang="ja-JP" altLang="en-US" sz="1200" kern="1200" dirty="0" smtClean="0">
                <a:solidFill>
                  <a:prstClr val="black"/>
                </a:solidFill>
                <a:latin typeface="+mn-ea"/>
                <a:ea typeface="+mn-ea"/>
                <a:cs typeface="Meiryo UI" panose="020B0604030504040204" pitchFamily="50" charset="-128"/>
              </a:rPr>
              <a:t>発生</a:t>
            </a:r>
            <a:r>
              <a:rPr lang="ja-JP" altLang="en-US" sz="1200" kern="1200" dirty="0">
                <a:solidFill>
                  <a:prstClr val="black"/>
                </a:solidFill>
                <a:latin typeface="+mn-ea"/>
                <a:ea typeface="+mn-ea"/>
                <a:cs typeface="Meiryo UI" panose="020B0604030504040204" pitchFamily="50" charset="-128"/>
              </a:rPr>
              <a:t>箇所</a:t>
            </a:r>
            <a:r>
              <a:rPr lang="ja-JP" altLang="en-US" sz="1200" kern="1200" dirty="0" smtClean="0">
                <a:solidFill>
                  <a:prstClr val="black"/>
                </a:solidFill>
                <a:latin typeface="+mn-ea"/>
                <a:ea typeface="+mn-ea"/>
                <a:cs typeface="Meiryo UI" panose="020B0604030504040204" pitchFamily="50" charset="-128"/>
              </a:rPr>
              <a:t>まで</a:t>
            </a:r>
            <a:r>
              <a:rPr lang="ja-JP" altLang="en-US" sz="1200" kern="1200" dirty="0">
                <a:solidFill>
                  <a:prstClr val="black"/>
                </a:solidFill>
                <a:latin typeface="+mn-ea"/>
                <a:ea typeface="+mn-ea"/>
                <a:cs typeface="Meiryo UI" panose="020B0604030504040204" pitchFamily="50" charset="-128"/>
              </a:rPr>
              <a:t>特定できるシステムを保有</a:t>
            </a:r>
            <a:r>
              <a:rPr lang="ja-JP" altLang="en-US" sz="1200" kern="1200" dirty="0" smtClean="0">
                <a:solidFill>
                  <a:prstClr val="black"/>
                </a:solidFill>
                <a:latin typeface="+mn-ea"/>
                <a:ea typeface="+mn-ea"/>
                <a:cs typeface="Meiryo UI" panose="020B0604030504040204" pitchFamily="50" charset="-128"/>
              </a:rPr>
              <a:t>している。</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取り組み</a:t>
            </a:r>
            <a:r>
              <a:rPr lang="en-US" altLang="ja-JP" sz="1200" b="1" kern="1200" dirty="0" smtClean="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平成</a:t>
            </a:r>
            <a:r>
              <a:rPr lang="en-US" altLang="ja-JP" sz="1200" kern="1200" dirty="0">
                <a:solidFill>
                  <a:prstClr val="black"/>
                </a:solidFill>
                <a:latin typeface="+mn-ea"/>
                <a:ea typeface="+mn-ea"/>
                <a:cs typeface="Meiryo UI" panose="020B0604030504040204" pitchFamily="50" charset="-128"/>
              </a:rPr>
              <a:t>19</a:t>
            </a:r>
            <a:r>
              <a:rPr lang="ja-JP" altLang="en-US" sz="1200" kern="1200" dirty="0">
                <a:solidFill>
                  <a:prstClr val="black"/>
                </a:solidFill>
                <a:latin typeface="+mn-ea"/>
                <a:ea typeface="+mn-ea"/>
                <a:cs typeface="Meiryo UI" panose="020B0604030504040204" pitchFamily="50" charset="-128"/>
              </a:rPr>
              <a:t>年度に埼玉県と</a:t>
            </a:r>
            <a:r>
              <a:rPr lang="en-US" altLang="ja-JP" sz="1200" kern="1200" dirty="0">
                <a:solidFill>
                  <a:prstClr val="black"/>
                </a:solidFill>
                <a:latin typeface="+mn-ea"/>
                <a:ea typeface="+mn-ea"/>
                <a:cs typeface="Meiryo UI" panose="020B0604030504040204" pitchFamily="50" charset="-128"/>
              </a:rPr>
              <a:t>Honda</a:t>
            </a:r>
            <a:r>
              <a:rPr lang="ja-JP" altLang="en-US" sz="1200" kern="1200" dirty="0">
                <a:solidFill>
                  <a:prstClr val="black"/>
                </a:solidFill>
                <a:latin typeface="+mn-ea"/>
                <a:ea typeface="+mn-ea"/>
                <a:cs typeface="Meiryo UI" panose="020B0604030504040204" pitchFamily="50" charset="-128"/>
              </a:rPr>
              <a:t>で協定を結び、（埼玉県からは「道路開通情報」「観光情報」等のデータをカーナビサービス向上のために提供し、）</a:t>
            </a:r>
            <a:r>
              <a:rPr lang="en-US" altLang="ja-JP" sz="1200" kern="1200" dirty="0">
                <a:solidFill>
                  <a:prstClr val="black"/>
                </a:solidFill>
                <a:latin typeface="+mn-ea"/>
                <a:ea typeface="+mn-ea"/>
                <a:cs typeface="Meiryo UI" panose="020B0604030504040204" pitchFamily="50" charset="-128"/>
              </a:rPr>
              <a:t>Honda</a:t>
            </a:r>
            <a:r>
              <a:rPr lang="ja-JP" altLang="en-US" sz="1200" kern="1200" dirty="0">
                <a:solidFill>
                  <a:prstClr val="black"/>
                </a:solidFill>
                <a:latin typeface="+mn-ea"/>
                <a:ea typeface="+mn-ea"/>
                <a:cs typeface="Meiryo UI" panose="020B0604030504040204" pitchFamily="50" charset="-128"/>
              </a:rPr>
              <a:t>から「急ブレーキ</a:t>
            </a:r>
            <a:r>
              <a:rPr lang="ja-JP" altLang="en-US" sz="1200" kern="1200" dirty="0" smtClean="0">
                <a:solidFill>
                  <a:prstClr val="black"/>
                </a:solidFill>
                <a:latin typeface="+mn-ea"/>
                <a:ea typeface="+mn-ea"/>
                <a:cs typeface="Meiryo UI" panose="020B0604030504040204" pitchFamily="50" charset="-128"/>
              </a:rPr>
              <a:t>発生</a:t>
            </a:r>
            <a:r>
              <a:rPr lang="ja-JP" altLang="en-US" sz="1200" kern="1200" dirty="0">
                <a:solidFill>
                  <a:prstClr val="black"/>
                </a:solidFill>
                <a:latin typeface="+mn-ea"/>
                <a:ea typeface="+mn-ea"/>
                <a:cs typeface="Meiryo UI" panose="020B0604030504040204" pitchFamily="50" charset="-128"/>
              </a:rPr>
              <a:t>箇所</a:t>
            </a:r>
            <a:r>
              <a:rPr lang="ja-JP" altLang="en-US" sz="1200" kern="1200" dirty="0" smtClean="0">
                <a:solidFill>
                  <a:prstClr val="black"/>
                </a:solidFill>
                <a:latin typeface="+mn-ea"/>
                <a:ea typeface="+mn-ea"/>
                <a:cs typeface="Meiryo UI" panose="020B0604030504040204" pitchFamily="50" charset="-128"/>
              </a:rPr>
              <a:t>データ</a:t>
            </a:r>
            <a:r>
              <a:rPr lang="ja-JP" altLang="en-US" sz="1200" kern="1200" dirty="0">
                <a:solidFill>
                  <a:prstClr val="black"/>
                </a:solidFill>
                <a:latin typeface="+mn-ea"/>
                <a:ea typeface="+mn-ea"/>
                <a:cs typeface="Meiryo UI" panose="020B0604030504040204" pitchFamily="50" charset="-128"/>
              </a:rPr>
              <a:t>」等を提供する</a:t>
            </a:r>
            <a:r>
              <a:rPr lang="ja-JP" altLang="en-US" sz="1200" kern="1200" dirty="0" smtClean="0">
                <a:solidFill>
                  <a:prstClr val="black"/>
                </a:solidFill>
                <a:latin typeface="+mn-ea"/>
                <a:ea typeface="+mn-ea"/>
                <a:cs typeface="Meiryo UI" panose="020B0604030504040204" pitchFamily="50" charset="-128"/>
              </a:rPr>
              <a:t>ことを取り決めた。</a:t>
            </a:r>
            <a:r>
              <a:rPr lang="ja-JP" altLang="en-US" sz="1200" kern="1200" dirty="0">
                <a:solidFill>
                  <a:prstClr val="black"/>
                </a:solidFill>
                <a:latin typeface="+mn-ea"/>
                <a:ea typeface="+mn-ea"/>
                <a:cs typeface="Meiryo UI" panose="020B0604030504040204" pitchFamily="50" charset="-128"/>
              </a:rPr>
              <a:t>埼玉県道路政策課では、</a:t>
            </a:r>
            <a:r>
              <a:rPr lang="en-US" altLang="ja-JP" sz="1200" kern="1200" dirty="0">
                <a:solidFill>
                  <a:prstClr val="black"/>
                </a:solidFill>
                <a:latin typeface="+mn-ea"/>
                <a:ea typeface="+mn-ea"/>
                <a:cs typeface="Meiryo UI" panose="020B0604030504040204" pitchFamily="50" charset="-128"/>
              </a:rPr>
              <a:t>Honda</a:t>
            </a:r>
            <a:r>
              <a:rPr lang="ja-JP" altLang="en-US" sz="1200" kern="1200" dirty="0">
                <a:solidFill>
                  <a:prstClr val="black"/>
                </a:solidFill>
                <a:latin typeface="+mn-ea"/>
                <a:ea typeface="+mn-ea"/>
                <a:cs typeface="Meiryo UI" panose="020B0604030504040204" pitchFamily="50" charset="-128"/>
              </a:rPr>
              <a:t>からの提供データをプログラム処理し、急ブレーキ</a:t>
            </a:r>
            <a:r>
              <a:rPr lang="ja-JP" altLang="en-US" sz="1200" kern="1200" dirty="0" smtClean="0">
                <a:solidFill>
                  <a:prstClr val="black"/>
                </a:solidFill>
                <a:latin typeface="+mn-ea"/>
                <a:ea typeface="+mn-ea"/>
                <a:cs typeface="Meiryo UI" panose="020B0604030504040204" pitchFamily="50" charset="-128"/>
              </a:rPr>
              <a:t>発生</a:t>
            </a:r>
            <a:r>
              <a:rPr lang="ja-JP" altLang="en-US" sz="1200" kern="1200" dirty="0">
                <a:solidFill>
                  <a:prstClr val="black"/>
                </a:solidFill>
                <a:latin typeface="+mn-ea"/>
                <a:ea typeface="+mn-ea"/>
                <a:cs typeface="Meiryo UI" panose="020B0604030504040204" pitchFamily="50" charset="-128"/>
              </a:rPr>
              <a:t>箇所</a:t>
            </a:r>
            <a:r>
              <a:rPr lang="ja-JP" altLang="en-US" sz="1200" kern="1200" dirty="0" smtClean="0">
                <a:solidFill>
                  <a:prstClr val="black"/>
                </a:solidFill>
                <a:latin typeface="+mn-ea"/>
                <a:ea typeface="+mn-ea"/>
                <a:cs typeface="Meiryo UI" panose="020B0604030504040204" pitchFamily="50" charset="-128"/>
              </a:rPr>
              <a:t>と</a:t>
            </a:r>
            <a:r>
              <a:rPr lang="ja-JP" altLang="en-US" sz="1200" kern="1200" dirty="0">
                <a:solidFill>
                  <a:prstClr val="black"/>
                </a:solidFill>
                <a:latin typeface="+mn-ea"/>
                <a:ea typeface="+mn-ea"/>
                <a:cs typeface="Meiryo UI" panose="020B0604030504040204" pitchFamily="50" charset="-128"/>
              </a:rPr>
              <a:t>地図を掛け合わせ、交通事故の危険性が</a:t>
            </a:r>
            <a:r>
              <a:rPr lang="ja-JP" altLang="en-US" sz="1200" kern="1200" dirty="0" smtClean="0">
                <a:solidFill>
                  <a:prstClr val="black"/>
                </a:solidFill>
                <a:latin typeface="+mn-ea"/>
                <a:ea typeface="+mn-ea"/>
                <a:cs typeface="Meiryo UI" panose="020B0604030504040204" pitchFamily="50" charset="-128"/>
              </a:rPr>
              <a:t>高い</a:t>
            </a:r>
            <a:r>
              <a:rPr lang="ja-JP" altLang="en-US" sz="1200" kern="1200" dirty="0">
                <a:solidFill>
                  <a:prstClr val="black"/>
                </a:solidFill>
                <a:latin typeface="+mn-ea"/>
                <a:ea typeface="+mn-ea"/>
                <a:cs typeface="Meiryo UI" panose="020B0604030504040204" pitchFamily="50" charset="-128"/>
              </a:rPr>
              <a:t>箇所</a:t>
            </a:r>
            <a:r>
              <a:rPr lang="ja-JP" altLang="en-US" sz="1200" kern="1200" dirty="0" smtClean="0">
                <a:solidFill>
                  <a:prstClr val="black"/>
                </a:solidFill>
                <a:latin typeface="+mn-ea"/>
                <a:ea typeface="+mn-ea"/>
                <a:cs typeface="Meiryo UI" panose="020B0604030504040204" pitchFamily="50" charset="-128"/>
              </a:rPr>
              <a:t>を</a:t>
            </a:r>
            <a:r>
              <a:rPr lang="ja-JP" altLang="en-US" sz="1200" kern="1200" dirty="0">
                <a:solidFill>
                  <a:prstClr val="black"/>
                </a:solidFill>
                <a:latin typeface="+mn-ea"/>
                <a:ea typeface="+mn-ea"/>
                <a:cs typeface="Meiryo UI" panose="020B0604030504040204" pitchFamily="50" charset="-128"/>
              </a:rPr>
              <a:t>明らか</a:t>
            </a:r>
            <a:r>
              <a:rPr lang="ja-JP" altLang="en-US" sz="1200" kern="1200" dirty="0" smtClean="0">
                <a:solidFill>
                  <a:prstClr val="black"/>
                </a:solidFill>
                <a:latin typeface="+mn-ea"/>
                <a:ea typeface="+mn-ea"/>
                <a:cs typeface="Meiryo UI" panose="020B0604030504040204" pitchFamily="50" charset="-128"/>
              </a:rPr>
              <a:t>にした。また、急ブレーキ</a:t>
            </a:r>
            <a:r>
              <a:rPr lang="ja-JP" altLang="en-US" sz="1200" kern="1200" dirty="0">
                <a:solidFill>
                  <a:prstClr val="black"/>
                </a:solidFill>
                <a:latin typeface="+mn-ea"/>
                <a:ea typeface="+mn-ea"/>
                <a:cs typeface="Meiryo UI" panose="020B0604030504040204" pitchFamily="50" charset="-128"/>
              </a:rPr>
              <a:t>の発生頻度が高い</a:t>
            </a:r>
            <a:r>
              <a:rPr lang="ja-JP" altLang="en-US" sz="1200" kern="1200" dirty="0" smtClean="0">
                <a:solidFill>
                  <a:prstClr val="black"/>
                </a:solidFill>
                <a:latin typeface="+mn-ea"/>
                <a:ea typeface="+mn-ea"/>
                <a:cs typeface="Meiryo UI" panose="020B0604030504040204" pitchFamily="50" charset="-128"/>
              </a:rPr>
              <a:t>箇所（</a:t>
            </a:r>
            <a:r>
              <a:rPr lang="en-US" altLang="ja-JP" sz="1200" kern="1200" dirty="0" smtClean="0">
                <a:solidFill>
                  <a:prstClr val="black"/>
                </a:solidFill>
                <a:latin typeface="+mn-ea"/>
                <a:ea typeface="+mn-ea"/>
                <a:cs typeface="Meiryo UI" panose="020B0604030504040204" pitchFamily="50" charset="-128"/>
              </a:rPr>
              <a:t>50m</a:t>
            </a:r>
            <a:r>
              <a:rPr lang="ja-JP" altLang="en-US" sz="1200" kern="1200" dirty="0" smtClean="0">
                <a:solidFill>
                  <a:prstClr val="black"/>
                </a:solidFill>
                <a:latin typeface="+mn-ea"/>
                <a:ea typeface="+mn-ea"/>
                <a:cs typeface="Meiryo UI" panose="020B0604030504040204" pitchFamily="50" charset="-128"/>
              </a:rPr>
              <a:t>メッシュ内に同一方向の急ブレーキが</a:t>
            </a:r>
            <a:r>
              <a:rPr lang="en-US" altLang="ja-JP" sz="1200" kern="1200" dirty="0" smtClean="0">
                <a:solidFill>
                  <a:prstClr val="black"/>
                </a:solidFill>
                <a:latin typeface="+mn-ea"/>
                <a:ea typeface="+mn-ea"/>
                <a:cs typeface="Meiryo UI" panose="020B0604030504040204" pitchFamily="50" charset="-128"/>
              </a:rPr>
              <a:t>5</a:t>
            </a:r>
            <a:r>
              <a:rPr lang="ja-JP" altLang="en-US" sz="1200" kern="1200" dirty="0" smtClean="0">
                <a:solidFill>
                  <a:prstClr val="black"/>
                </a:solidFill>
                <a:latin typeface="+mn-ea"/>
                <a:ea typeface="+mn-ea"/>
                <a:cs typeface="Meiryo UI" panose="020B0604030504040204" pitchFamily="50" charset="-128"/>
              </a:rPr>
              <a:t>回以上発生した箇所）に</a:t>
            </a:r>
            <a:r>
              <a:rPr lang="ja-JP" altLang="en-US" sz="1200" kern="1200" dirty="0">
                <a:solidFill>
                  <a:prstClr val="black"/>
                </a:solidFill>
                <a:latin typeface="+mn-ea"/>
                <a:ea typeface="+mn-ea"/>
                <a:cs typeface="Meiryo UI" panose="020B0604030504040204" pitchFamily="50" charset="-128"/>
              </a:rPr>
              <a:t>対して、街路樹の剪定、路面標示の</a:t>
            </a:r>
            <a:r>
              <a:rPr lang="ja-JP" altLang="en-US" sz="1200" kern="1200" dirty="0" smtClean="0">
                <a:solidFill>
                  <a:prstClr val="black"/>
                </a:solidFill>
                <a:latin typeface="+mn-ea"/>
                <a:ea typeface="+mn-ea"/>
                <a:cs typeface="Meiryo UI" panose="020B0604030504040204" pitchFamily="50" charset="-128"/>
              </a:rPr>
              <a:t>実施、</a:t>
            </a:r>
            <a:r>
              <a:rPr lang="ja-JP" altLang="en-US" sz="1200" kern="1200" dirty="0">
                <a:solidFill>
                  <a:prstClr val="black"/>
                </a:solidFill>
                <a:latin typeface="+mn-ea"/>
                <a:ea typeface="+mn-ea"/>
                <a:cs typeface="Meiryo UI" panose="020B0604030504040204" pitchFamily="50" charset="-128"/>
              </a:rPr>
              <a:t>ポストコーンの設置など、平成</a:t>
            </a:r>
            <a:r>
              <a:rPr lang="en-US" altLang="ja-JP" sz="1200" kern="1200" dirty="0">
                <a:solidFill>
                  <a:prstClr val="black"/>
                </a:solidFill>
                <a:latin typeface="+mn-ea"/>
                <a:ea typeface="+mn-ea"/>
                <a:cs typeface="Meiryo UI" panose="020B0604030504040204" pitchFamily="50" charset="-128"/>
              </a:rPr>
              <a:t>23</a:t>
            </a:r>
            <a:r>
              <a:rPr lang="ja-JP" altLang="en-US" sz="1200" kern="1200" dirty="0">
                <a:solidFill>
                  <a:prstClr val="black"/>
                </a:solidFill>
                <a:latin typeface="+mn-ea"/>
                <a:ea typeface="+mn-ea"/>
                <a:cs typeface="Meiryo UI" panose="020B0604030504040204" pitchFamily="50" charset="-128"/>
              </a:rPr>
              <a:t>年度までに</a:t>
            </a:r>
            <a:r>
              <a:rPr lang="en-US" altLang="ja-JP" sz="1200" kern="1200" dirty="0">
                <a:solidFill>
                  <a:prstClr val="black"/>
                </a:solidFill>
                <a:latin typeface="+mn-ea"/>
                <a:ea typeface="+mn-ea"/>
                <a:cs typeface="Meiryo UI" panose="020B0604030504040204" pitchFamily="50" charset="-128"/>
              </a:rPr>
              <a:t>160</a:t>
            </a:r>
            <a:r>
              <a:rPr lang="ja-JP" altLang="en-US" sz="1200" kern="1200" dirty="0">
                <a:solidFill>
                  <a:prstClr val="black"/>
                </a:solidFill>
                <a:latin typeface="+mn-ea"/>
                <a:ea typeface="+mn-ea"/>
                <a:cs typeface="Meiryo UI" panose="020B0604030504040204" pitchFamily="50" charset="-128"/>
              </a:rPr>
              <a:t>か所で安全</a:t>
            </a:r>
            <a:r>
              <a:rPr lang="ja-JP" altLang="en-US" sz="1200" kern="1200" dirty="0" smtClean="0">
                <a:solidFill>
                  <a:prstClr val="black"/>
                </a:solidFill>
                <a:latin typeface="+mn-ea"/>
                <a:ea typeface="+mn-ea"/>
                <a:cs typeface="Meiryo UI" panose="020B0604030504040204" pitchFamily="50" charset="-128"/>
              </a:rPr>
              <a:t>対策を実施した。</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効果</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急ブレーキ</a:t>
            </a:r>
            <a:r>
              <a:rPr lang="ja-JP" altLang="en-US" sz="1200" kern="1200" dirty="0">
                <a:solidFill>
                  <a:prstClr val="black"/>
                </a:solidFill>
                <a:latin typeface="+mn-ea"/>
                <a:ea typeface="+mn-ea"/>
                <a:cs typeface="Meiryo UI" panose="020B0604030504040204" pitchFamily="50" charset="-128"/>
              </a:rPr>
              <a:t>多発箇所の特定と原因究明を行い安全</a:t>
            </a:r>
            <a:r>
              <a:rPr lang="ja-JP" altLang="en-US" sz="1200" kern="1200" dirty="0" smtClean="0">
                <a:solidFill>
                  <a:prstClr val="black"/>
                </a:solidFill>
                <a:latin typeface="+mn-ea"/>
                <a:ea typeface="+mn-ea"/>
                <a:cs typeface="Meiryo UI" panose="020B0604030504040204" pitchFamily="50" charset="-128"/>
              </a:rPr>
              <a:t>対策に</a:t>
            </a:r>
            <a:r>
              <a:rPr lang="ja-JP" altLang="en-US" sz="1200" kern="1200" dirty="0">
                <a:solidFill>
                  <a:prstClr val="black"/>
                </a:solidFill>
                <a:latin typeface="+mn-ea"/>
                <a:ea typeface="+mn-ea"/>
                <a:cs typeface="Meiryo UI" panose="020B0604030504040204" pitchFamily="50" charset="-128"/>
              </a:rPr>
              <a:t>先行的に着手したことで</a:t>
            </a:r>
            <a:r>
              <a:rPr lang="ja-JP" altLang="en-US" sz="1200" kern="1200" dirty="0" smtClean="0">
                <a:solidFill>
                  <a:prstClr val="black"/>
                </a:solidFill>
                <a:latin typeface="+mn-ea"/>
                <a:ea typeface="+mn-ea"/>
                <a:cs typeface="Meiryo UI" panose="020B0604030504040204" pitchFamily="50" charset="-128"/>
              </a:rPr>
              <a:t>、</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smtClean="0">
                <a:solidFill>
                  <a:prstClr val="black"/>
                </a:solidFill>
                <a:latin typeface="+mn-ea"/>
                <a:cs typeface="Meiryo UI" panose="020B0604030504040204" pitchFamily="50" charset="-128"/>
              </a:rPr>
              <a:t>急ブレーキ</a:t>
            </a:r>
            <a:r>
              <a:rPr lang="ja-JP" altLang="en-US" sz="1200" kern="1200" dirty="0">
                <a:solidFill>
                  <a:prstClr val="black"/>
                </a:solidFill>
                <a:latin typeface="+mn-ea"/>
                <a:cs typeface="Meiryo UI" panose="020B0604030504040204" pitchFamily="50" charset="-128"/>
              </a:rPr>
              <a:t>が約</a:t>
            </a:r>
            <a:r>
              <a:rPr lang="en-US" altLang="ja-JP" sz="1200" kern="1200" dirty="0">
                <a:solidFill>
                  <a:prstClr val="black"/>
                </a:solidFill>
                <a:latin typeface="+mn-ea"/>
                <a:cs typeface="Meiryo UI" panose="020B0604030504040204" pitchFamily="50" charset="-128"/>
              </a:rPr>
              <a:t>7</a:t>
            </a:r>
            <a:r>
              <a:rPr lang="ja-JP" altLang="en-US" sz="1200" kern="1200" dirty="0">
                <a:solidFill>
                  <a:prstClr val="black"/>
                </a:solidFill>
                <a:latin typeface="+mn-ea"/>
                <a:cs typeface="Meiryo UI" panose="020B0604030504040204" pitchFamily="50" charset="-128"/>
              </a:rPr>
              <a:t>割、人身事故が約</a:t>
            </a:r>
            <a:r>
              <a:rPr lang="en-US" altLang="ja-JP" sz="1200" kern="1200" dirty="0">
                <a:solidFill>
                  <a:prstClr val="black"/>
                </a:solidFill>
                <a:latin typeface="+mn-ea"/>
                <a:cs typeface="Meiryo UI" panose="020B0604030504040204" pitchFamily="50" charset="-128"/>
              </a:rPr>
              <a:t>2</a:t>
            </a:r>
            <a:r>
              <a:rPr lang="ja-JP" altLang="en-US" sz="1200" kern="1200" dirty="0">
                <a:solidFill>
                  <a:prstClr val="black"/>
                </a:solidFill>
                <a:latin typeface="+mn-ea"/>
                <a:cs typeface="Meiryo UI" panose="020B0604030504040204" pitchFamily="50" charset="-128"/>
              </a:rPr>
              <a:t>割減る効果を</a:t>
            </a:r>
            <a:r>
              <a:rPr lang="ja-JP" altLang="en-US" sz="1200" kern="1200" dirty="0" smtClean="0">
                <a:solidFill>
                  <a:prstClr val="black"/>
                </a:solidFill>
                <a:latin typeface="+mn-ea"/>
                <a:cs typeface="Meiryo UI" panose="020B0604030504040204" pitchFamily="50" charset="-128"/>
              </a:rPr>
              <a:t>もたらした</a:t>
            </a:r>
            <a:r>
              <a:rPr lang="ja-JP" altLang="en-US" sz="1200" kern="1200" dirty="0">
                <a:solidFill>
                  <a:prstClr val="black"/>
                </a:solidFill>
                <a:latin typeface="+mn-ea"/>
                <a:cs typeface="Meiryo UI" panose="020B0604030504040204" pitchFamily="50" charset="-128"/>
              </a:rPr>
              <a:t>。</a:t>
            </a:r>
            <a:endParaRPr lang="en-US" altLang="ja-JP" sz="1200" kern="1200" dirty="0">
              <a:solidFill>
                <a:prstClr val="black"/>
              </a:solidFill>
              <a:latin typeface="+mn-ea"/>
              <a:cs typeface="Meiryo UI" panose="020B0604030504040204" pitchFamily="50" charset="-128"/>
            </a:endParaRPr>
          </a:p>
          <a:p>
            <a:pPr marL="0" indent="0" fontAlgn="auto">
              <a:spcBef>
                <a:spcPts val="0"/>
              </a:spcBef>
              <a:spcAft>
                <a:spcPts val="0"/>
              </a:spcAft>
              <a:buNone/>
            </a:pP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活用データ</a:t>
            </a:r>
            <a:r>
              <a:rPr lang="en-US" altLang="ja-JP" sz="1200" b="1" kern="1200" dirty="0" smtClean="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データ項目：減速開始</a:t>
            </a:r>
            <a:r>
              <a:rPr lang="ja-JP" altLang="en-US" sz="1200" kern="1200" dirty="0">
                <a:solidFill>
                  <a:prstClr val="black"/>
                </a:solidFill>
                <a:latin typeface="+mn-ea"/>
                <a:ea typeface="+mn-ea"/>
                <a:cs typeface="Meiryo UI" panose="020B0604030504040204" pitchFamily="50" charset="-128"/>
              </a:rPr>
              <a:t>地点の座標、車両の進行方向の方位</a:t>
            </a:r>
            <a:r>
              <a:rPr lang="ja-JP" altLang="en-US" sz="1200" kern="1200" dirty="0" smtClean="0">
                <a:solidFill>
                  <a:prstClr val="black"/>
                </a:solidFill>
                <a:latin typeface="+mn-ea"/>
                <a:ea typeface="+mn-ea"/>
                <a:cs typeface="Meiryo UI" panose="020B0604030504040204" pitchFamily="50" charset="-128"/>
              </a:rPr>
              <a:t>、減速度</a:t>
            </a:r>
            <a:r>
              <a:rPr lang="ja-JP" altLang="en-US" sz="1200" kern="1200" dirty="0">
                <a:solidFill>
                  <a:prstClr val="black"/>
                </a:solidFill>
                <a:latin typeface="+mn-ea"/>
                <a:ea typeface="+mn-ea"/>
                <a:cs typeface="Meiryo UI" panose="020B0604030504040204" pitchFamily="50" charset="-128"/>
              </a:rPr>
              <a:t>、発生</a:t>
            </a:r>
            <a:r>
              <a:rPr lang="ja-JP" altLang="en-US" sz="1200" kern="1200" dirty="0" smtClean="0">
                <a:solidFill>
                  <a:prstClr val="black"/>
                </a:solidFill>
                <a:latin typeface="+mn-ea"/>
                <a:ea typeface="+mn-ea"/>
                <a:cs typeface="Meiryo UI" panose="020B0604030504040204" pitchFamily="50" charset="-128"/>
              </a:rPr>
              <a:t>日時</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活用方法：減速に関するデータを地図上にマッピングし、急ブレーキ多発箇所を特定。</a:t>
            </a: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a:solidFill>
                  <a:prstClr val="black"/>
                </a:solidFill>
                <a:latin typeface="+mn-ea"/>
                <a:ea typeface="+mn-ea"/>
                <a:cs typeface="Meiryo UI" panose="020B0604030504040204" pitchFamily="50" charset="-128"/>
              </a:rPr>
              <a:t>出典</a:t>
            </a:r>
            <a:r>
              <a:rPr lang="ja-JP" altLang="en-US" sz="1050" kern="1200" dirty="0" smtClean="0">
                <a:solidFill>
                  <a:prstClr val="black"/>
                </a:solidFill>
                <a:latin typeface="+mn-ea"/>
                <a:ea typeface="+mn-ea"/>
                <a:cs typeface="Meiryo UI" panose="020B0604030504040204" pitchFamily="50" charset="-128"/>
              </a:rPr>
              <a:t>：</a:t>
            </a:r>
            <a:endParaRPr lang="en-US" altLang="ja-JP" sz="105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a:solidFill>
                  <a:prstClr val="black"/>
                </a:solidFill>
                <a:latin typeface="+mn-ea"/>
                <a:ea typeface="+mn-ea"/>
                <a:cs typeface="Meiryo UI" panose="020B0604030504040204" pitchFamily="50" charset="-128"/>
              </a:rPr>
              <a:t>埼玉県　知事の部屋「ビッグデータの活用 カーナビデータによる道路危険箇所の解消</a:t>
            </a:r>
            <a:r>
              <a:rPr lang="ja-JP" altLang="en-US" sz="1050" kern="1200" dirty="0" smtClean="0">
                <a:solidFill>
                  <a:prstClr val="black"/>
                </a:solidFill>
                <a:latin typeface="+mn-ea"/>
                <a:ea typeface="+mn-ea"/>
                <a:cs typeface="Meiryo UI" panose="020B0604030504040204" pitchFamily="50" charset="-128"/>
              </a:rPr>
              <a:t>」</a:t>
            </a: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050" kern="1200" dirty="0" smtClean="0">
                <a:solidFill>
                  <a:prstClr val="black"/>
                </a:solidFill>
                <a:latin typeface="+mn-ea"/>
                <a:ea typeface="+mn-ea"/>
                <a:cs typeface="Meiryo UI" panose="020B0604030504040204" pitchFamily="50" charset="-128"/>
              </a:rPr>
              <a:t>https</a:t>
            </a:r>
            <a:r>
              <a:rPr lang="en-US" altLang="ja-JP" sz="1050" kern="1200" dirty="0">
                <a:solidFill>
                  <a:prstClr val="black"/>
                </a:solidFill>
                <a:latin typeface="+mn-ea"/>
                <a:ea typeface="+mn-ea"/>
                <a:cs typeface="Meiryo UI" panose="020B0604030504040204" pitchFamily="50" charset="-128"/>
              </a:rPr>
              <a:t>://www.pref.saitama.lg.jp/a0002/room-seisaku/seisaku-025.html</a:t>
            </a:r>
          </a:p>
          <a:p>
            <a:pPr marL="0" indent="0" fontAlgn="auto">
              <a:spcBef>
                <a:spcPts val="0"/>
              </a:spcBef>
              <a:spcAft>
                <a:spcPts val="0"/>
              </a:spcAft>
              <a:buNone/>
            </a:pPr>
            <a:r>
              <a:rPr lang="ja-JP" altLang="en-US" sz="1050" kern="1200" dirty="0">
                <a:solidFill>
                  <a:prstClr val="black"/>
                </a:solidFill>
                <a:latin typeface="+mn-ea"/>
                <a:ea typeface="+mn-ea"/>
                <a:cs typeface="Meiryo UI" panose="020B0604030504040204" pitchFamily="50" charset="-128"/>
              </a:rPr>
              <a:t>「先進政策バンク優秀政策事例</a:t>
            </a:r>
            <a:r>
              <a:rPr lang="ja-JP" altLang="en-US" sz="1050" kern="1200" dirty="0" smtClean="0">
                <a:solidFill>
                  <a:prstClr val="black"/>
                </a:solidFill>
                <a:latin typeface="+mn-ea"/>
                <a:ea typeface="+mn-ea"/>
                <a:cs typeface="Meiryo UI" panose="020B0604030504040204" pitchFamily="50" charset="-128"/>
              </a:rPr>
              <a:t>」</a:t>
            </a: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050" kern="1200" dirty="0" smtClean="0">
                <a:solidFill>
                  <a:prstClr val="black"/>
                </a:solidFill>
                <a:latin typeface="+mn-ea"/>
                <a:ea typeface="+mn-ea"/>
                <a:cs typeface="Meiryo UI" panose="020B0604030504040204" pitchFamily="50" charset="-128"/>
              </a:rPr>
              <a:t>http</a:t>
            </a:r>
            <a:r>
              <a:rPr lang="en-US" altLang="ja-JP" sz="1050" kern="1200" dirty="0">
                <a:solidFill>
                  <a:prstClr val="black"/>
                </a:solidFill>
                <a:latin typeface="+mn-ea"/>
                <a:ea typeface="+mn-ea"/>
                <a:cs typeface="Meiryo UI" panose="020B0604030504040204" pitchFamily="50" charset="-128"/>
              </a:rPr>
              <a:t>://</a:t>
            </a:r>
            <a:r>
              <a:rPr lang="en-US" altLang="ja-JP" sz="1050" kern="1200" dirty="0" smtClean="0">
                <a:solidFill>
                  <a:prstClr val="black"/>
                </a:solidFill>
                <a:latin typeface="+mn-ea"/>
                <a:ea typeface="+mn-ea"/>
                <a:cs typeface="Meiryo UI" panose="020B0604030504040204" pitchFamily="50" charset="-128"/>
              </a:rPr>
              <a:t>www.nga.gr.jp/ikkrwebBrowse/material/files/group/3/senshinseisakutaisyo201011.pdf</a:t>
            </a:r>
          </a:p>
          <a:p>
            <a:pPr marL="0" indent="0" fontAlgn="auto">
              <a:spcBef>
                <a:spcPts val="0"/>
              </a:spcBef>
              <a:spcAft>
                <a:spcPts val="0"/>
              </a:spcAft>
              <a:buNone/>
            </a:pPr>
            <a:r>
              <a:rPr lang="ja-JP" altLang="en-US" sz="1050" kern="1200" dirty="0">
                <a:solidFill>
                  <a:prstClr val="black"/>
                </a:solidFill>
                <a:latin typeface="+mn-ea"/>
                <a:ea typeface="+mn-ea"/>
                <a:cs typeface="Meiryo UI" panose="020B0604030504040204" pitchFamily="50" charset="-128"/>
              </a:rPr>
              <a:t>一般財団法人　道路新産業開発機構　　道路行政セミナー　</a:t>
            </a: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smtClean="0">
                <a:solidFill>
                  <a:prstClr val="black"/>
                </a:solidFill>
                <a:latin typeface="+mn-ea"/>
                <a:ea typeface="+mn-ea"/>
                <a:cs typeface="Meiryo UI" panose="020B0604030504040204" pitchFamily="50" charset="-128"/>
              </a:rPr>
              <a:t>「</a:t>
            </a:r>
            <a:r>
              <a:rPr lang="ja-JP" altLang="en-US" sz="1050" kern="1200" dirty="0">
                <a:solidFill>
                  <a:prstClr val="black"/>
                </a:solidFill>
                <a:latin typeface="+mn-ea"/>
                <a:ea typeface="+mn-ea"/>
                <a:cs typeface="Meiryo UI" panose="020B0604030504040204" pitchFamily="50" charset="-128"/>
              </a:rPr>
              <a:t>カーナビデータを活用して走行危険箇所をピンポイントで解消！」　埼玉県　県土整備部　道路政策課</a:t>
            </a:r>
          </a:p>
          <a:p>
            <a:pPr marL="0" indent="0" fontAlgn="auto">
              <a:spcBef>
                <a:spcPts val="0"/>
              </a:spcBef>
              <a:spcAft>
                <a:spcPts val="0"/>
              </a:spcAft>
              <a:buNone/>
            </a:pPr>
            <a:r>
              <a:rPr lang="en-US" altLang="ja-JP" sz="1050" kern="1200" dirty="0">
                <a:solidFill>
                  <a:prstClr val="black"/>
                </a:solidFill>
                <a:latin typeface="+mn-ea"/>
                <a:ea typeface="+mn-ea"/>
                <a:cs typeface="Meiryo UI" panose="020B0604030504040204" pitchFamily="50" charset="-128"/>
              </a:rPr>
              <a:t>http://www.hido.or.jp/14gyousei_backnumber/2011data/1105/1105chiiki-saitama_pref.pdf</a:t>
            </a:r>
          </a:p>
          <a:p>
            <a:pPr marL="0" indent="0" fontAlgn="auto">
              <a:spcBef>
                <a:spcPts val="0"/>
              </a:spcBef>
              <a:spcAft>
                <a:spcPts val="0"/>
              </a:spcAft>
              <a:buNone/>
            </a:pPr>
            <a:endParaRPr lang="ja-JP" altLang="en-US" sz="1050" kern="1200" dirty="0">
              <a:solidFill>
                <a:prstClr val="black"/>
              </a:solidFill>
              <a:latin typeface="+mn-ea"/>
              <a:ea typeface="+mn-ea"/>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710052" y="3212976"/>
            <a:ext cx="2811359" cy="1816120"/>
          </a:xfrm>
          <a:prstGeom prst="rect">
            <a:avLst/>
          </a:prstGeom>
          <a:noFill/>
          <a:ln>
            <a:noFill/>
          </a:ln>
          <a:extLst/>
        </p:spPr>
      </p:pic>
      <p:sp>
        <p:nvSpPr>
          <p:cNvPr id="8" name="テキスト ボックス 7"/>
          <p:cNvSpPr txBox="1"/>
          <p:nvPr/>
        </p:nvSpPr>
        <p:spPr>
          <a:xfrm>
            <a:off x="5681748" y="5029096"/>
            <a:ext cx="4239804" cy="461665"/>
          </a:xfrm>
          <a:prstGeom prst="rect">
            <a:avLst/>
          </a:prstGeom>
          <a:noFill/>
        </p:spPr>
        <p:txBody>
          <a:bodyPr wrap="square" rtlCol="0">
            <a:spAutoFit/>
          </a:bodyPr>
          <a:lstStyle/>
          <a:p>
            <a:r>
              <a:rPr kumimoji="1" lang="ja-JP" altLang="en-US" sz="1200" dirty="0" smtClean="0">
                <a:solidFill>
                  <a:schemeClr val="bg2"/>
                </a:solidFill>
                <a:latin typeface="+mn-ea"/>
                <a:ea typeface="+mn-ea"/>
                <a:cs typeface="Meiryo UI" panose="020B0604030504040204" pitchFamily="50" charset="-128"/>
              </a:rPr>
              <a:t>図</a:t>
            </a:r>
            <a:r>
              <a:rPr kumimoji="1" lang="en-US" altLang="ja-JP" sz="1200" dirty="0" smtClean="0">
                <a:solidFill>
                  <a:schemeClr val="bg2"/>
                </a:solidFill>
                <a:latin typeface="+mn-ea"/>
                <a:ea typeface="+mn-ea"/>
                <a:cs typeface="Meiryo UI" panose="020B0604030504040204" pitchFamily="50" charset="-128"/>
              </a:rPr>
              <a:t>.</a:t>
            </a:r>
            <a:r>
              <a:rPr kumimoji="1" lang="ja-JP" altLang="en-US" sz="1200" dirty="0">
                <a:solidFill>
                  <a:schemeClr val="bg2"/>
                </a:solidFill>
                <a:latin typeface="+mn-ea"/>
                <a:ea typeface="+mn-ea"/>
                <a:cs typeface="Meiryo UI" panose="020B0604030504040204" pitchFamily="50" charset="-128"/>
              </a:rPr>
              <a:t>急ブレーキ発生個所データからの発生地点の分析</a:t>
            </a:r>
            <a:r>
              <a:rPr kumimoji="1" lang="ja-JP" altLang="en-US" sz="1200" dirty="0" smtClean="0">
                <a:solidFill>
                  <a:schemeClr val="bg2"/>
                </a:solidFill>
                <a:latin typeface="+mn-ea"/>
                <a:ea typeface="+mn-ea"/>
                <a:cs typeface="Meiryo UI" panose="020B0604030504040204" pitchFamily="50" charset="-128"/>
              </a:rPr>
              <a:t>結果</a:t>
            </a:r>
            <a:endParaRPr kumimoji="1" lang="en-US" altLang="ja-JP" sz="1200" dirty="0" smtClean="0">
              <a:solidFill>
                <a:schemeClr val="bg2"/>
              </a:solidFill>
              <a:latin typeface="+mn-ea"/>
              <a:ea typeface="+mn-ea"/>
              <a:cs typeface="Meiryo UI" panose="020B0604030504040204" pitchFamily="50" charset="-128"/>
            </a:endParaRPr>
          </a:p>
          <a:p>
            <a:r>
              <a:rPr lang="ja-JP"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（矢印の方向が車両進行方向、矢印の先端が発生地点</a:t>
            </a:r>
            <a:r>
              <a:rPr lang="ja-JP"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auto">
          <a:xfrm>
            <a:off x="8121352" y="-10204"/>
            <a:ext cx="1784648" cy="270851"/>
          </a:xfrm>
          <a:prstGeom prst="rect">
            <a:avLst/>
          </a:prstGeom>
          <a:noFill/>
          <a:ln w="25400" cap="sq"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現状把握・政策検討支援</a:t>
            </a:r>
            <a:endParaRPr kumimoji="0" lang="ja-JP" altLang="en-US" sz="1200" b="1" i="0" u="none" strike="noStrike" cap="none" normalizeH="0" baseline="0" dirty="0" smtClean="0">
              <a:ln>
                <a:noFill/>
              </a:ln>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061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254997"/>
            <a:ext cx="9134339" cy="581715"/>
          </a:xfrm>
        </p:spPr>
        <p:txBody>
          <a:bodyPr>
            <a:normAutofit fontScale="90000"/>
          </a:bodyPr>
          <a:lstStyle/>
          <a:p>
            <a:r>
              <a:rPr lang="ja-JP" altLang="en-US" sz="2400" dirty="0" smtClean="0"/>
              <a:t>住民</a:t>
            </a:r>
            <a:r>
              <a:rPr lang="ja-JP" altLang="en-US" sz="2400" dirty="0"/>
              <a:t>基本台帳データ</a:t>
            </a:r>
            <a:r>
              <a:rPr lang="ja-JP" altLang="en-US" sz="2400" dirty="0" smtClean="0"/>
              <a:t>に座標情報を付与し政策課題検討（富山県富山市）</a:t>
            </a:r>
            <a:endParaRPr kumimoji="1" lang="ja-JP" altLang="en-US" sz="2400" dirty="0"/>
          </a:p>
        </p:txBody>
      </p:sp>
      <p:sp>
        <p:nvSpPr>
          <p:cNvPr id="3" name="コンテンツ プレースホルダー 2"/>
          <p:cNvSpPr>
            <a:spLocks noGrp="1"/>
          </p:cNvSpPr>
          <p:nvPr>
            <p:ph idx="1"/>
          </p:nvPr>
        </p:nvSpPr>
        <p:spPr>
          <a:xfrm>
            <a:off x="351414" y="1052736"/>
            <a:ext cx="9146415" cy="5268127"/>
          </a:xfrm>
        </p:spPr>
        <p:txBody>
          <a:bodyPr>
            <a:normAutofit/>
          </a:bodyPr>
          <a:lstStyle/>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背景・課題</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a:solidFill>
                  <a:prstClr val="black"/>
                </a:solidFill>
                <a:latin typeface="+mn-ea"/>
                <a:ea typeface="+mn-ea"/>
                <a:cs typeface="Meiryo UI" panose="020B0604030504040204" pitchFamily="50" charset="-128"/>
              </a:rPr>
              <a:t>　富山市では、人口減少・高齢化や都市を取りまく諸課題に対応するためコンパクトなまちづくりを進めている。富山駅を中心に公共交通機関が放射状のネットワークを形成しており、その公共交通を活性化、まちの魅力を高めることで、市民をゆるやかに中心部や公共交通沿線へ誘導することに取り組んでいる。また、誘導と合わせて、中心市街地の魅力を高める方策を実施している。</a:t>
            </a:r>
          </a:p>
          <a:p>
            <a:pPr marL="0" indent="0" fontAlgn="auto">
              <a:spcBef>
                <a:spcPts val="0"/>
              </a:spcBef>
              <a:spcAft>
                <a:spcPts val="0"/>
              </a:spcAft>
              <a:buNone/>
            </a:pP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取り組み</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住民</a:t>
            </a:r>
            <a:r>
              <a:rPr lang="ja-JP" altLang="en-US" sz="1200" kern="1200" dirty="0">
                <a:solidFill>
                  <a:prstClr val="black"/>
                </a:solidFill>
                <a:latin typeface="+mn-ea"/>
                <a:ea typeface="+mn-ea"/>
                <a:cs typeface="Meiryo UI" panose="020B0604030504040204" pitchFamily="50" charset="-128"/>
              </a:rPr>
              <a:t>基本台帳情報から氏名を取り除いた「住所」、「性別」、「生年月日」の情報を、位置を示す座標と連携させ、これ</a:t>
            </a:r>
            <a:r>
              <a:rPr lang="ja-JP" altLang="en-US" sz="1200" kern="1200" dirty="0" smtClean="0">
                <a:solidFill>
                  <a:prstClr val="black"/>
                </a:solidFill>
                <a:latin typeface="+mn-ea"/>
                <a:ea typeface="+mn-ea"/>
                <a:cs typeface="Meiryo UI" panose="020B0604030504040204" pitchFamily="50" charset="-128"/>
              </a:rPr>
              <a:t>を</a:t>
            </a:r>
            <a:r>
              <a:rPr lang="en-US" altLang="ja-JP" sz="1200" kern="1200" dirty="0" smtClean="0">
                <a:solidFill>
                  <a:prstClr val="black"/>
                </a:solidFill>
                <a:latin typeface="+mn-ea"/>
                <a:ea typeface="+mn-ea"/>
                <a:cs typeface="Meiryo UI" panose="020B0604030504040204" pitchFamily="50" charset="-128"/>
              </a:rPr>
              <a:t>GIS</a:t>
            </a:r>
            <a:r>
              <a:rPr lang="ja-JP" altLang="en-US" sz="1200" kern="1200" dirty="0" smtClean="0">
                <a:solidFill>
                  <a:prstClr val="black"/>
                </a:solidFill>
                <a:latin typeface="+mn-ea"/>
                <a:ea typeface="+mn-ea"/>
                <a:cs typeface="Meiryo UI" panose="020B0604030504040204" pitchFamily="50" charset="-128"/>
              </a:rPr>
              <a:t>システム</a:t>
            </a:r>
            <a:r>
              <a:rPr lang="ja-JP" altLang="en-US" sz="1200" kern="1200" dirty="0">
                <a:solidFill>
                  <a:prstClr val="black"/>
                </a:solidFill>
                <a:latin typeface="+mn-ea"/>
                <a:ea typeface="+mn-ea"/>
                <a:cs typeface="Meiryo UI" panose="020B0604030504040204" pitchFamily="50" charset="-128"/>
              </a:rPr>
              <a:t>と連携させて地図上に表示</a:t>
            </a:r>
            <a:r>
              <a:rPr lang="ja-JP" altLang="en-US" sz="1200" kern="1200" dirty="0" smtClean="0">
                <a:solidFill>
                  <a:prstClr val="black"/>
                </a:solidFill>
                <a:latin typeface="+mn-ea"/>
                <a:ea typeface="+mn-ea"/>
                <a:cs typeface="Meiryo UI" panose="020B0604030504040204" pitchFamily="50" charset="-128"/>
              </a:rPr>
              <a:t>する。例えば、高齢者が中心市街地に多く住んでいることが明らかになる。このような情報を、政策課題への方策検討、政策の効果検証などに用いている</a:t>
            </a:r>
            <a:r>
              <a:rPr lang="ja-JP" altLang="en-US" sz="1200" kern="1200" dirty="0">
                <a:solidFill>
                  <a:prstClr val="black"/>
                </a:solidFill>
                <a:latin typeface="+mn-ea"/>
                <a:ea typeface="+mn-ea"/>
                <a:cs typeface="Meiryo UI" panose="020B0604030504040204" pitchFamily="50" charset="-128"/>
              </a:rPr>
              <a:t>。今後は、住民基本台帳情報以外の各種データも活用しながら、コンパクトなまちづくりの推進につなげていくことを検討している。</a:t>
            </a: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smtClean="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効果</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ターゲット層が</a:t>
            </a:r>
            <a:r>
              <a:rPr lang="ja-JP" altLang="en-US" sz="1200" kern="1200" dirty="0">
                <a:solidFill>
                  <a:prstClr val="black"/>
                </a:solidFill>
                <a:latin typeface="+mn-ea"/>
                <a:ea typeface="+mn-ea"/>
                <a:cs typeface="Meiryo UI" panose="020B0604030504040204" pitchFamily="50" charset="-128"/>
              </a:rPr>
              <a:t>どこに分布しているかを視覚的に把握することができ</a:t>
            </a:r>
            <a:r>
              <a:rPr lang="ja-JP" altLang="en-US" sz="1200" kern="1200" dirty="0" smtClean="0">
                <a:solidFill>
                  <a:prstClr val="black"/>
                </a:solidFill>
                <a:latin typeface="+mn-ea"/>
                <a:ea typeface="+mn-ea"/>
                <a:cs typeface="Meiryo UI" panose="020B0604030504040204" pitchFamily="50" charset="-128"/>
              </a:rPr>
              <a:t>、庁内での検討に活用できるほか</a:t>
            </a:r>
            <a:r>
              <a:rPr lang="ja-JP" altLang="en-US" sz="1200" kern="1200" dirty="0">
                <a:solidFill>
                  <a:prstClr val="black"/>
                </a:solidFill>
                <a:latin typeface="+mn-ea"/>
                <a:ea typeface="+mn-ea"/>
                <a:cs typeface="Meiryo UI" panose="020B0604030504040204" pitchFamily="50" charset="-128"/>
              </a:rPr>
              <a:t>、住民への説明に用いることができる。政策の妥当性を分かり易く示す資料として活用されている。</a:t>
            </a: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smtClean="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活用データ</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データ項目：住民</a:t>
            </a:r>
            <a:r>
              <a:rPr lang="ja-JP" altLang="en-US" sz="1200" kern="1200" dirty="0">
                <a:solidFill>
                  <a:prstClr val="black"/>
                </a:solidFill>
                <a:latin typeface="+mn-ea"/>
                <a:ea typeface="+mn-ea"/>
                <a:cs typeface="Meiryo UI" panose="020B0604030504040204" pitchFamily="50" charset="-128"/>
              </a:rPr>
              <a:t>基本台帳の</a:t>
            </a:r>
            <a:r>
              <a:rPr lang="zh-TW" altLang="en-US" sz="1200" kern="1200" dirty="0">
                <a:solidFill>
                  <a:prstClr val="black"/>
                </a:solidFill>
                <a:latin typeface="+mn-ea"/>
                <a:ea typeface="+mn-ea"/>
                <a:cs typeface="Meiryo UI" panose="020B0604030504040204" pitchFamily="50" charset="-128"/>
              </a:rPr>
              <a:t>「住所」、「性別」、「生年月日</a:t>
            </a:r>
            <a:r>
              <a:rPr lang="zh-TW" altLang="en-US" sz="1200" kern="1200" dirty="0" smtClean="0">
                <a:solidFill>
                  <a:prstClr val="black"/>
                </a:solidFill>
                <a:latin typeface="+mn-ea"/>
                <a:ea typeface="+mn-ea"/>
                <a:cs typeface="Meiryo UI" panose="020B0604030504040204" pitchFamily="50" charset="-128"/>
              </a:rPr>
              <a:t>」</a:t>
            </a:r>
            <a:endParaRPr lang="en-US" altLang="zh-TW"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活用方法：上記データを地図に落とし込み、現状の把握などに活用。</a:t>
            </a:r>
            <a:endParaRPr lang="en-US" altLang="zh-TW"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smtClean="0">
                <a:solidFill>
                  <a:schemeClr val="bg2"/>
                </a:solidFill>
                <a:latin typeface="+mn-ea"/>
                <a:ea typeface="+mn-ea"/>
                <a:cs typeface="Meiryo UI" panose="020B0604030504040204" pitchFamily="50" charset="-128"/>
              </a:rPr>
              <a:t>出典：</a:t>
            </a:r>
            <a:endParaRPr lang="en-US" altLang="ja-JP" sz="1050" kern="1200" dirty="0" smtClean="0">
              <a:solidFill>
                <a:schemeClr val="bg2"/>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smtClean="0">
                <a:solidFill>
                  <a:schemeClr val="bg2"/>
                </a:solidFill>
                <a:latin typeface="+mn-ea"/>
                <a:ea typeface="+mn-ea"/>
                <a:cs typeface="Meiryo UI" panose="020B0604030504040204" pitchFamily="50" charset="-128"/>
              </a:rPr>
              <a:t>富山市都市</a:t>
            </a:r>
            <a:r>
              <a:rPr lang="ja-JP" altLang="en-US" sz="1050" kern="1200" dirty="0" smtClean="0">
                <a:solidFill>
                  <a:schemeClr val="bg2"/>
                </a:solidFill>
                <a:latin typeface="+mn-ea"/>
                <a:ea typeface="+mn-ea"/>
                <a:cs typeface="Meiryo UI" panose="020B0604030504040204" pitchFamily="50" charset="-128"/>
              </a:rPr>
              <a:t>整備部　ヒアリング結果より</a:t>
            </a:r>
            <a:endParaRPr lang="ja-JP" altLang="en-US" sz="1050" kern="1200" dirty="0">
              <a:solidFill>
                <a:schemeClr val="bg2"/>
              </a:solidFill>
              <a:latin typeface="+mn-ea"/>
              <a:ea typeface="+mn-ea"/>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sp>
        <p:nvSpPr>
          <p:cNvPr id="6" name="正方形/長方形 5"/>
          <p:cNvSpPr/>
          <p:nvPr/>
        </p:nvSpPr>
        <p:spPr bwMode="auto">
          <a:xfrm>
            <a:off x="8121352" y="-10204"/>
            <a:ext cx="1784648" cy="270851"/>
          </a:xfrm>
          <a:prstGeom prst="rect">
            <a:avLst/>
          </a:prstGeom>
          <a:noFill/>
          <a:ln w="25400" cap="sq"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現状把握・政策検討支援</a:t>
            </a:r>
            <a:endParaRPr kumimoji="0" lang="ja-JP" altLang="en-US" sz="1200" b="1" i="0" u="none" strike="noStrike" cap="none" normalizeH="0" baseline="0" dirty="0" smtClean="0">
              <a:ln>
                <a:noFill/>
              </a:ln>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867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254997"/>
            <a:ext cx="9134339" cy="581715"/>
          </a:xfrm>
        </p:spPr>
        <p:txBody>
          <a:bodyPr>
            <a:noAutofit/>
          </a:bodyPr>
          <a:lstStyle/>
          <a:p>
            <a:r>
              <a:rPr lang="ja-JP" altLang="en-US" sz="2200" dirty="0" smtClean="0"/>
              <a:t>ソーシャルメディアとアンケートから市民ニーズ分析</a:t>
            </a:r>
            <a:r>
              <a:rPr lang="ja-JP" altLang="en-US" sz="2200" dirty="0" smtClean="0"/>
              <a:t>（浜松市</a:t>
            </a:r>
            <a:r>
              <a:rPr lang="ja-JP" altLang="en-US" sz="2200" dirty="0" smtClean="0"/>
              <a:t>）</a:t>
            </a:r>
            <a:endParaRPr kumimoji="1" lang="ja-JP" altLang="en-US" sz="2200" dirty="0"/>
          </a:p>
        </p:txBody>
      </p:sp>
      <p:sp>
        <p:nvSpPr>
          <p:cNvPr id="3" name="コンテンツ プレースホルダー 2"/>
          <p:cNvSpPr>
            <a:spLocks noGrp="1"/>
          </p:cNvSpPr>
          <p:nvPr>
            <p:ph idx="1"/>
          </p:nvPr>
        </p:nvSpPr>
        <p:spPr>
          <a:xfrm>
            <a:off x="352621" y="1052736"/>
            <a:ext cx="9146415" cy="5616624"/>
          </a:xfrm>
        </p:spPr>
        <p:txBody>
          <a:bodyPr>
            <a:normAutofit lnSpcReduction="10000"/>
          </a:bodyPr>
          <a:lstStyle/>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背景・課題</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a:solidFill>
                  <a:prstClr val="black"/>
                </a:solidFill>
                <a:latin typeface="+mn-ea"/>
                <a:ea typeface="+mn-ea"/>
                <a:cs typeface="Meiryo UI" panose="020B0604030504040204" pitchFamily="50" charset="-128"/>
              </a:rPr>
              <a:t>　</a:t>
            </a:r>
            <a:r>
              <a:rPr lang="ja-JP" altLang="en-US" sz="1200" kern="1200" dirty="0" smtClean="0">
                <a:solidFill>
                  <a:prstClr val="black"/>
                </a:solidFill>
                <a:latin typeface="+mn-ea"/>
                <a:ea typeface="+mn-ea"/>
                <a:cs typeface="Meiryo UI" panose="020B0604030504040204" pitchFamily="50" charset="-128"/>
              </a:rPr>
              <a:t>浜松市の</a:t>
            </a:r>
            <a:r>
              <a:rPr lang="en-US" altLang="ja-JP" sz="1200" kern="1200" dirty="0" smtClean="0">
                <a:solidFill>
                  <a:prstClr val="black"/>
                </a:solidFill>
                <a:latin typeface="+mn-ea"/>
                <a:ea typeface="+mn-ea"/>
                <a:cs typeface="Meiryo UI" panose="020B0604030504040204" pitchFamily="50" charset="-128"/>
              </a:rPr>
              <a:t>30</a:t>
            </a:r>
            <a:r>
              <a:rPr lang="ja-JP" altLang="en-US" sz="1200" kern="1200" dirty="0" smtClean="0">
                <a:solidFill>
                  <a:prstClr val="black"/>
                </a:solidFill>
                <a:latin typeface="+mn-ea"/>
                <a:ea typeface="+mn-ea"/>
                <a:cs typeface="Meiryo UI" panose="020B0604030504040204" pitchFamily="50" charset="-128"/>
              </a:rPr>
              <a:t>年後の理想像を検討するに当たり、市民のニーズや意見を基礎データとして議論する必要があった。市民のニーズや意見を収集するに当たり、従来のアンケートで回答数の少ない若年層の意見を取り入れる必要があり、若い層の利用が多いソーシャルメディアが取り上げられることとなった。</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smtClean="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取り組み</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「ソーシャルメディア</a:t>
            </a:r>
            <a:r>
              <a:rPr lang="ja-JP" altLang="en-US" sz="1200" kern="1200" dirty="0">
                <a:solidFill>
                  <a:prstClr val="black"/>
                </a:solidFill>
                <a:latin typeface="+mn-ea"/>
                <a:ea typeface="+mn-ea"/>
                <a:cs typeface="Meiryo UI" panose="020B0604030504040204" pitchFamily="50" charset="-128"/>
              </a:rPr>
              <a:t>分析ツール」を利用し</a:t>
            </a:r>
            <a:r>
              <a:rPr lang="ja-JP" altLang="en-US" sz="1200" kern="1200" dirty="0" smtClean="0">
                <a:solidFill>
                  <a:prstClr val="black"/>
                </a:solidFill>
                <a:latin typeface="+mn-ea"/>
                <a:ea typeface="+mn-ea"/>
                <a:cs typeface="Meiryo UI" panose="020B0604030504040204" pitchFamily="50" charset="-128"/>
              </a:rPr>
              <a:t>、過去</a:t>
            </a:r>
            <a:r>
              <a:rPr lang="ja-JP" altLang="en-US" sz="1200" kern="1200" dirty="0">
                <a:solidFill>
                  <a:prstClr val="black"/>
                </a:solidFill>
                <a:latin typeface="+mn-ea"/>
                <a:ea typeface="+mn-ea"/>
                <a:cs typeface="Meiryo UI" panose="020B0604030504040204" pitchFamily="50" charset="-128"/>
              </a:rPr>
              <a:t>の市民</a:t>
            </a:r>
            <a:r>
              <a:rPr lang="ja-JP" altLang="en-US" sz="1200" kern="1200" dirty="0" smtClean="0">
                <a:solidFill>
                  <a:prstClr val="black"/>
                </a:solidFill>
                <a:latin typeface="+mn-ea"/>
                <a:ea typeface="+mn-ea"/>
                <a:cs typeface="Meiryo UI" panose="020B0604030504040204" pitchFamily="50" charset="-128"/>
              </a:rPr>
              <a:t>アンケート</a:t>
            </a:r>
            <a:r>
              <a:rPr lang="ja-JP" altLang="en-US" sz="1200" kern="1200" dirty="0">
                <a:solidFill>
                  <a:prstClr val="black"/>
                </a:solidFill>
                <a:latin typeface="+mn-ea"/>
                <a:ea typeface="+mn-ea"/>
                <a:cs typeface="Meiryo UI" panose="020B0604030504040204" pitchFamily="50" charset="-128"/>
              </a:rPr>
              <a:t>や市民インタビュー</a:t>
            </a:r>
            <a:r>
              <a:rPr lang="ja-JP" altLang="en-US" sz="1200" kern="1200" dirty="0" smtClean="0">
                <a:solidFill>
                  <a:prstClr val="black"/>
                </a:solidFill>
                <a:latin typeface="+mn-ea"/>
                <a:ea typeface="+mn-ea"/>
                <a:cs typeface="Meiryo UI" panose="020B0604030504040204" pitchFamily="50" charset="-128"/>
              </a:rPr>
              <a:t>などを</a:t>
            </a:r>
            <a:r>
              <a:rPr lang="ja-JP" altLang="en-US" sz="1200" kern="1200" dirty="0">
                <a:solidFill>
                  <a:prstClr val="black"/>
                </a:solidFill>
                <a:latin typeface="+mn-ea"/>
                <a:ea typeface="+mn-ea"/>
                <a:cs typeface="Meiryo UI" panose="020B0604030504040204" pitchFamily="50" charset="-128"/>
              </a:rPr>
              <a:t>通じて</a:t>
            </a:r>
            <a:r>
              <a:rPr lang="ja-JP" altLang="en-US" sz="1200" kern="1200" dirty="0" smtClean="0">
                <a:solidFill>
                  <a:prstClr val="black"/>
                </a:solidFill>
                <a:latin typeface="+mn-ea"/>
                <a:ea typeface="+mn-ea"/>
                <a:cs typeface="Meiryo UI" panose="020B0604030504040204" pitchFamily="50" charset="-128"/>
              </a:rPr>
              <a:t>浜松市が</a:t>
            </a:r>
            <a:r>
              <a:rPr lang="ja-JP" altLang="en-US" sz="1200" kern="1200" dirty="0">
                <a:solidFill>
                  <a:prstClr val="black"/>
                </a:solidFill>
                <a:latin typeface="+mn-ea"/>
                <a:ea typeface="+mn-ea"/>
                <a:cs typeface="Meiryo UI" panose="020B0604030504040204" pitchFamily="50" charset="-128"/>
              </a:rPr>
              <a:t>保有するデータと、</a:t>
            </a:r>
            <a:r>
              <a:rPr lang="en-US" altLang="ja-JP" sz="1200" kern="1200" dirty="0" smtClean="0">
                <a:solidFill>
                  <a:prstClr val="black"/>
                </a:solidFill>
                <a:latin typeface="+mn-ea"/>
                <a:ea typeface="+mn-ea"/>
                <a:cs typeface="Meiryo UI" panose="020B0604030504040204" pitchFamily="50" charset="-128"/>
              </a:rPr>
              <a:t>Facebook</a:t>
            </a:r>
            <a:r>
              <a:rPr lang="ja-JP" altLang="en-US" sz="1200" kern="1200" dirty="0" err="1" smtClean="0">
                <a:solidFill>
                  <a:prstClr val="black"/>
                </a:solidFill>
                <a:latin typeface="+mn-ea"/>
                <a:ea typeface="+mn-ea"/>
                <a:cs typeface="Meiryo UI" panose="020B0604030504040204" pitchFamily="50" charset="-128"/>
              </a:rPr>
              <a:t>、</a:t>
            </a:r>
            <a:r>
              <a:rPr lang="en-US" altLang="ja-JP" sz="1200" kern="1200" dirty="0">
                <a:solidFill>
                  <a:prstClr val="black"/>
                </a:solidFill>
                <a:latin typeface="+mn-ea"/>
                <a:ea typeface="+mn-ea"/>
                <a:cs typeface="Meiryo UI" panose="020B0604030504040204" pitchFamily="50" charset="-128"/>
              </a:rPr>
              <a:t>Twitter</a:t>
            </a:r>
            <a:r>
              <a:rPr lang="ja-JP" altLang="en-US" sz="1200" kern="1200" dirty="0" err="1">
                <a:solidFill>
                  <a:prstClr val="black"/>
                </a:solidFill>
                <a:latin typeface="+mn-ea"/>
                <a:ea typeface="+mn-ea"/>
                <a:cs typeface="Meiryo UI" panose="020B0604030504040204" pitchFamily="50" charset="-128"/>
              </a:rPr>
              <a:t>、</a:t>
            </a:r>
            <a:r>
              <a:rPr lang="ja-JP" altLang="en-US" sz="1200" kern="1200" dirty="0">
                <a:solidFill>
                  <a:prstClr val="black"/>
                </a:solidFill>
                <a:latin typeface="+mn-ea"/>
                <a:ea typeface="+mn-ea"/>
                <a:cs typeface="Meiryo UI" panose="020B0604030504040204" pitchFamily="50" charset="-128"/>
              </a:rPr>
              <a:t>ブログなどのソーシャルメディア上</a:t>
            </a:r>
            <a:r>
              <a:rPr lang="ja-JP" altLang="en-US" sz="1200" kern="1200" dirty="0" smtClean="0">
                <a:solidFill>
                  <a:prstClr val="black"/>
                </a:solidFill>
                <a:latin typeface="+mn-ea"/>
                <a:ea typeface="+mn-ea"/>
                <a:cs typeface="Meiryo UI" panose="020B0604030504040204" pitchFamily="50" charset="-128"/>
              </a:rPr>
              <a:t>のビッグデータ</a:t>
            </a:r>
            <a:r>
              <a:rPr lang="ja-JP" altLang="en-US" sz="1200" kern="1200" dirty="0">
                <a:solidFill>
                  <a:prstClr val="black"/>
                </a:solidFill>
                <a:latin typeface="+mn-ea"/>
                <a:ea typeface="+mn-ea"/>
                <a:cs typeface="Meiryo UI" panose="020B0604030504040204" pitchFamily="50" charset="-128"/>
              </a:rPr>
              <a:t>を合わせて分析し、市民の潜在的</a:t>
            </a:r>
            <a:r>
              <a:rPr lang="ja-JP" altLang="en-US" sz="1200" kern="1200" dirty="0" smtClean="0">
                <a:solidFill>
                  <a:prstClr val="black"/>
                </a:solidFill>
                <a:latin typeface="+mn-ea"/>
                <a:ea typeface="+mn-ea"/>
                <a:cs typeface="Meiryo UI" panose="020B0604030504040204" pitchFamily="50" charset="-128"/>
              </a:rPr>
              <a:t>な期待</a:t>
            </a:r>
            <a:r>
              <a:rPr lang="ja-JP" altLang="en-US" sz="1200" kern="1200" dirty="0">
                <a:solidFill>
                  <a:prstClr val="black"/>
                </a:solidFill>
                <a:latin typeface="+mn-ea"/>
                <a:ea typeface="+mn-ea"/>
                <a:cs typeface="Meiryo UI" panose="020B0604030504040204" pitchFamily="50" charset="-128"/>
              </a:rPr>
              <a:t>や問題意識、市内外から見た</a:t>
            </a:r>
            <a:r>
              <a:rPr lang="ja-JP" altLang="en-US" sz="1200" kern="1200" dirty="0" smtClean="0">
                <a:solidFill>
                  <a:prstClr val="black"/>
                </a:solidFill>
                <a:latin typeface="+mn-ea"/>
                <a:ea typeface="+mn-ea"/>
                <a:cs typeface="Meiryo UI" panose="020B0604030504040204" pitchFamily="50" charset="-128"/>
              </a:rPr>
              <a:t>浜松市の</a:t>
            </a:r>
            <a:r>
              <a:rPr lang="ja-JP" altLang="en-US" sz="1200" kern="1200" dirty="0" smtClean="0">
                <a:solidFill>
                  <a:prstClr val="black"/>
                </a:solidFill>
                <a:latin typeface="+mn-ea"/>
                <a:ea typeface="+mn-ea"/>
                <a:cs typeface="Meiryo UI" panose="020B0604030504040204" pitchFamily="50" charset="-128"/>
              </a:rPr>
              <a:t>印象など</a:t>
            </a:r>
            <a:r>
              <a:rPr lang="ja-JP" altLang="en-US" sz="1200" kern="1200" dirty="0">
                <a:solidFill>
                  <a:prstClr val="black"/>
                </a:solidFill>
                <a:latin typeface="+mn-ea"/>
                <a:ea typeface="+mn-ea"/>
                <a:cs typeface="Meiryo UI" panose="020B0604030504040204" pitchFamily="50" charset="-128"/>
              </a:rPr>
              <a:t>を</a:t>
            </a:r>
            <a:r>
              <a:rPr lang="ja-JP" altLang="en-US" sz="1200" kern="1200" dirty="0" smtClean="0">
                <a:solidFill>
                  <a:prstClr val="black"/>
                </a:solidFill>
                <a:latin typeface="+mn-ea"/>
                <a:ea typeface="+mn-ea"/>
                <a:cs typeface="Meiryo UI" panose="020B0604030504040204" pitchFamily="50" charset="-128"/>
              </a:rPr>
              <a:t>抽出した。ソーシャルメディアを活用することで、市民からの自発的意見を引き出すことができた。</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効果</a:t>
            </a:r>
            <a:r>
              <a:rPr lang="en-US" altLang="ja-JP" sz="1200" b="1" kern="1200" dirty="0" smtClean="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平成</a:t>
            </a:r>
            <a:r>
              <a:rPr lang="en-US" altLang="ja-JP" sz="1200" kern="1200" dirty="0" smtClean="0">
                <a:solidFill>
                  <a:prstClr val="black"/>
                </a:solidFill>
                <a:latin typeface="+mn-ea"/>
                <a:ea typeface="+mn-ea"/>
                <a:cs typeface="Meiryo UI" panose="020B0604030504040204" pitchFamily="50" charset="-128"/>
              </a:rPr>
              <a:t>27</a:t>
            </a:r>
            <a:r>
              <a:rPr lang="ja-JP" altLang="en-US" sz="1200" kern="1200" dirty="0" smtClean="0">
                <a:solidFill>
                  <a:prstClr val="black"/>
                </a:solidFill>
                <a:latin typeface="+mn-ea"/>
                <a:ea typeface="+mn-ea"/>
                <a:cs typeface="Meiryo UI" panose="020B0604030504040204" pitchFamily="50" charset="-128"/>
              </a:rPr>
              <a:t>年度からの市政運営の根幹となる新・総合計画策定の基礎資料作成</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において、</a:t>
            </a:r>
            <a:r>
              <a:rPr lang="en-US" altLang="ja-JP" sz="1200" kern="1200" dirty="0" smtClean="0">
                <a:solidFill>
                  <a:prstClr val="black"/>
                </a:solidFill>
                <a:latin typeface="+mn-ea"/>
                <a:ea typeface="+mn-ea"/>
                <a:cs typeface="Meiryo UI" panose="020B0604030504040204" pitchFamily="50" charset="-128"/>
              </a:rPr>
              <a:t>30</a:t>
            </a:r>
            <a:r>
              <a:rPr lang="ja-JP" altLang="en-US" sz="1200" kern="1200" dirty="0" smtClean="0">
                <a:solidFill>
                  <a:prstClr val="black"/>
                </a:solidFill>
                <a:latin typeface="+mn-ea"/>
                <a:ea typeface="+mn-ea"/>
                <a:cs typeface="Meiryo UI" panose="020B0604030504040204" pitchFamily="50" charset="-128"/>
              </a:rPr>
              <a:t>年後の理想像を議論・検討する際の、基礎データとして活用。</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1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smtClean="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活用データ</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データ項目：</a:t>
            </a:r>
            <a:r>
              <a:rPr lang="ja-JP" altLang="en-US" sz="1200" kern="1200" dirty="0">
                <a:solidFill>
                  <a:prstClr val="black"/>
                </a:solidFill>
                <a:latin typeface="+mn-ea"/>
                <a:ea typeface="+mn-ea"/>
                <a:cs typeface="Meiryo UI" panose="020B0604030504040204" pitchFamily="50" charset="-128"/>
              </a:rPr>
              <a:t>市民アンケート・インタビュー・市民の声（意見箱</a:t>
            </a:r>
            <a:r>
              <a:rPr lang="ja-JP" altLang="en-US" sz="1200" kern="1200" dirty="0" smtClean="0">
                <a:solidFill>
                  <a:prstClr val="black"/>
                </a:solidFill>
                <a:latin typeface="+mn-ea"/>
                <a:ea typeface="+mn-ea"/>
                <a:cs typeface="Meiryo UI" panose="020B0604030504040204" pitchFamily="50" charset="-128"/>
              </a:rPr>
              <a:t>）・ソーシャルメディア上の市民の意見</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活用方法</a:t>
            </a:r>
            <a:r>
              <a:rPr lang="ja-JP" altLang="en-US" sz="1200" kern="1200" dirty="0" smtClean="0">
                <a:solidFill>
                  <a:prstClr val="black"/>
                </a:solidFill>
                <a:latin typeface="+mn-ea"/>
                <a:ea typeface="+mn-ea"/>
                <a:cs typeface="Meiryo UI" panose="020B0604030504040204" pitchFamily="50" charset="-128"/>
              </a:rPr>
              <a:t>：</a:t>
            </a:r>
            <a:r>
              <a:rPr lang="ja-JP" altLang="en-US" sz="1200" kern="1200" dirty="0">
                <a:solidFill>
                  <a:prstClr val="black"/>
                </a:solidFill>
                <a:latin typeface="+mn-ea"/>
                <a:ea typeface="+mn-ea"/>
                <a:cs typeface="Meiryo UI" panose="020B0604030504040204" pitchFamily="50" charset="-128"/>
              </a:rPr>
              <a:t>図</a:t>
            </a:r>
            <a:r>
              <a:rPr lang="ja-JP" altLang="en-US" sz="1200" kern="1200" dirty="0" smtClean="0">
                <a:solidFill>
                  <a:prstClr val="black"/>
                </a:solidFill>
                <a:latin typeface="+mn-ea"/>
                <a:ea typeface="+mn-ea"/>
                <a:cs typeface="Meiryo UI" panose="020B0604030504040204" pitchFamily="50" charset="-128"/>
              </a:rPr>
              <a:t>の</a:t>
            </a:r>
            <a:r>
              <a:rPr lang="en-US" altLang="ja-JP" sz="1200" kern="1200" dirty="0" smtClean="0">
                <a:solidFill>
                  <a:prstClr val="black"/>
                </a:solidFill>
                <a:latin typeface="+mn-ea"/>
                <a:ea typeface="+mn-ea"/>
                <a:cs typeface="Meiryo UI" panose="020B0604030504040204" pitchFamily="50" charset="-128"/>
              </a:rPr>
              <a:t>Step</a:t>
            </a:r>
            <a:r>
              <a:rPr lang="ja-JP" altLang="en-US" sz="1200" kern="1200" dirty="0" smtClean="0">
                <a:solidFill>
                  <a:prstClr val="black"/>
                </a:solidFill>
                <a:latin typeface="+mn-ea"/>
                <a:ea typeface="+mn-ea"/>
                <a:cs typeface="Meiryo UI" panose="020B0604030504040204" pitchFamily="50" charset="-128"/>
              </a:rPr>
              <a:t>から、議論の参考資料を作成。</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smtClean="0">
                <a:solidFill>
                  <a:prstClr val="black"/>
                </a:solidFill>
                <a:latin typeface="+mn-ea"/>
                <a:ea typeface="+mn-ea"/>
                <a:cs typeface="Meiryo UI" panose="020B0604030504040204" pitchFamily="50" charset="-128"/>
              </a:rPr>
              <a:t>＜</a:t>
            </a:r>
            <a:r>
              <a:rPr lang="en-US" altLang="ja-JP" sz="1050" kern="1200" dirty="0" smtClean="0">
                <a:solidFill>
                  <a:prstClr val="black"/>
                </a:solidFill>
                <a:latin typeface="+mn-ea"/>
                <a:ea typeface="+mn-ea"/>
                <a:cs typeface="Meiryo UI" panose="020B0604030504040204" pitchFamily="50" charset="-128"/>
              </a:rPr>
              <a:t>Step1</a:t>
            </a:r>
            <a:r>
              <a:rPr lang="ja-JP" altLang="en-US" sz="1050" kern="1200" dirty="0">
                <a:solidFill>
                  <a:prstClr val="black"/>
                </a:solidFill>
                <a:latin typeface="+mn-ea"/>
                <a:ea typeface="+mn-ea"/>
                <a:cs typeface="Meiryo UI" panose="020B0604030504040204" pitchFamily="50" charset="-128"/>
              </a:rPr>
              <a:t>＞</a:t>
            </a:r>
            <a:r>
              <a:rPr lang="ja-JP" altLang="en-US" sz="1050" kern="1200" dirty="0" smtClean="0">
                <a:solidFill>
                  <a:prstClr val="black"/>
                </a:solidFill>
                <a:latin typeface="+mn-ea"/>
                <a:ea typeface="+mn-ea"/>
                <a:cs typeface="Meiryo UI" panose="020B0604030504040204" pitchFamily="50" charset="-128"/>
              </a:rPr>
              <a:t>過去の「</a:t>
            </a:r>
            <a:r>
              <a:rPr lang="ja-JP" altLang="en-US" sz="1050" kern="1200" dirty="0">
                <a:solidFill>
                  <a:prstClr val="black"/>
                </a:solidFill>
                <a:latin typeface="+mn-ea"/>
                <a:ea typeface="+mn-ea"/>
                <a:cs typeface="Meiryo UI" panose="020B0604030504040204" pitchFamily="50" charset="-128"/>
              </a:rPr>
              <a:t>市民の声（ご意見箱）</a:t>
            </a:r>
            <a:r>
              <a:rPr lang="ja-JP" altLang="en-US" sz="1050" kern="1200" dirty="0" smtClean="0">
                <a:solidFill>
                  <a:prstClr val="black"/>
                </a:solidFill>
                <a:latin typeface="+mn-ea"/>
                <a:ea typeface="+mn-ea"/>
                <a:cs typeface="Meiryo UI" panose="020B0604030504040204" pitchFamily="50" charset="-128"/>
              </a:rPr>
              <a:t>」テキストデータ</a:t>
            </a:r>
            <a:r>
              <a:rPr lang="ja-JP" altLang="en-US" sz="1050" kern="1200" dirty="0">
                <a:solidFill>
                  <a:prstClr val="black"/>
                </a:solidFill>
                <a:latin typeface="+mn-ea"/>
                <a:ea typeface="+mn-ea"/>
                <a:cs typeface="Meiryo UI" panose="020B0604030504040204" pitchFamily="50" charset="-128"/>
              </a:rPr>
              <a:t>をテキストマイニングで概略</a:t>
            </a:r>
            <a:r>
              <a:rPr lang="ja-JP" altLang="en-US" sz="1050" kern="1200" dirty="0" smtClean="0">
                <a:solidFill>
                  <a:prstClr val="black"/>
                </a:solidFill>
                <a:latin typeface="+mn-ea"/>
                <a:ea typeface="+mn-ea"/>
                <a:cs typeface="Meiryo UI" panose="020B0604030504040204" pitchFamily="50" charset="-128"/>
              </a:rPr>
              <a:t>マップ</a:t>
            </a:r>
            <a:r>
              <a:rPr lang="ja-JP" altLang="en-US" sz="1050" kern="1200" dirty="0">
                <a:solidFill>
                  <a:prstClr val="black"/>
                </a:solidFill>
                <a:latin typeface="+mn-ea"/>
                <a:ea typeface="+mn-ea"/>
                <a:cs typeface="Meiryo UI" panose="020B0604030504040204" pitchFamily="50" charset="-128"/>
              </a:rPr>
              <a:t>を</a:t>
            </a:r>
            <a:r>
              <a:rPr lang="ja-JP" altLang="en-US" sz="1050" kern="1200" dirty="0" smtClean="0">
                <a:solidFill>
                  <a:prstClr val="black"/>
                </a:solidFill>
                <a:latin typeface="+mn-ea"/>
                <a:ea typeface="+mn-ea"/>
                <a:cs typeface="Meiryo UI" panose="020B0604030504040204" pitchFamily="50" charset="-128"/>
              </a:rPr>
              <a:t>作成、話題</a:t>
            </a:r>
            <a:r>
              <a:rPr lang="ja-JP" altLang="en-US" sz="1050" kern="1200" dirty="0">
                <a:solidFill>
                  <a:prstClr val="black"/>
                </a:solidFill>
                <a:latin typeface="+mn-ea"/>
                <a:ea typeface="+mn-ea"/>
                <a:cs typeface="Meiryo UI" panose="020B0604030504040204" pitchFamily="50" charset="-128"/>
              </a:rPr>
              <a:t>の経年変化について</a:t>
            </a:r>
            <a:r>
              <a:rPr lang="ja-JP" altLang="en-US" sz="1050" kern="1200" dirty="0" smtClean="0">
                <a:solidFill>
                  <a:prstClr val="black"/>
                </a:solidFill>
                <a:latin typeface="+mn-ea"/>
                <a:ea typeface="+mn-ea"/>
                <a:cs typeface="Meiryo UI" panose="020B0604030504040204" pitchFamily="50" charset="-128"/>
              </a:rPr>
              <a:t>可視化。</a:t>
            </a: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smtClean="0">
                <a:solidFill>
                  <a:prstClr val="black"/>
                </a:solidFill>
                <a:latin typeface="+mn-ea"/>
                <a:ea typeface="+mn-ea"/>
                <a:cs typeface="Meiryo UI" panose="020B0604030504040204" pitchFamily="50" charset="-128"/>
              </a:rPr>
              <a:t>＜</a:t>
            </a:r>
            <a:r>
              <a:rPr lang="en-US" altLang="ja-JP" sz="1050" kern="1200" dirty="0" smtClean="0">
                <a:solidFill>
                  <a:prstClr val="black"/>
                </a:solidFill>
                <a:latin typeface="+mn-ea"/>
                <a:ea typeface="+mn-ea"/>
                <a:cs typeface="Meiryo UI" panose="020B0604030504040204" pitchFamily="50" charset="-128"/>
              </a:rPr>
              <a:t>Step2</a:t>
            </a:r>
            <a:r>
              <a:rPr lang="ja-JP" altLang="en-US" sz="1050" kern="1200" dirty="0">
                <a:solidFill>
                  <a:prstClr val="black"/>
                </a:solidFill>
                <a:latin typeface="+mn-ea"/>
                <a:ea typeface="+mn-ea"/>
                <a:cs typeface="Meiryo UI" panose="020B0604030504040204" pitchFamily="50" charset="-128"/>
              </a:rPr>
              <a:t>＞</a:t>
            </a:r>
            <a:r>
              <a:rPr lang="en-US" altLang="ja-JP" sz="1050" kern="1200" dirty="0" smtClean="0">
                <a:solidFill>
                  <a:prstClr val="black"/>
                </a:solidFill>
                <a:latin typeface="+mn-ea"/>
                <a:ea typeface="+mn-ea"/>
                <a:cs typeface="Meiryo UI" panose="020B0604030504040204" pitchFamily="50" charset="-128"/>
              </a:rPr>
              <a:t>30 </a:t>
            </a:r>
            <a:r>
              <a:rPr lang="ja-JP" altLang="en-US" sz="1050" kern="1200" dirty="0">
                <a:solidFill>
                  <a:prstClr val="black"/>
                </a:solidFill>
                <a:latin typeface="+mn-ea"/>
                <a:ea typeface="+mn-ea"/>
                <a:cs typeface="Meiryo UI" panose="020B0604030504040204" pitchFamily="50" charset="-128"/>
              </a:rPr>
              <a:t>年後の浜松への夢や期待を題材に実施した「市民インタビュー」の</a:t>
            </a:r>
            <a:r>
              <a:rPr lang="ja-JP" altLang="en-US" sz="1050" kern="1200" dirty="0" smtClean="0">
                <a:solidFill>
                  <a:prstClr val="black"/>
                </a:solidFill>
                <a:latin typeface="+mn-ea"/>
                <a:ea typeface="+mn-ea"/>
                <a:cs typeface="Meiryo UI" panose="020B0604030504040204" pitchFamily="50" charset="-128"/>
              </a:rPr>
              <a:t>テキストデータ</a:t>
            </a:r>
            <a:r>
              <a:rPr lang="ja-JP" altLang="en-US" sz="1050" kern="1200" dirty="0">
                <a:solidFill>
                  <a:prstClr val="black"/>
                </a:solidFill>
                <a:latin typeface="+mn-ea"/>
                <a:ea typeface="+mn-ea"/>
                <a:cs typeface="Meiryo UI" panose="020B0604030504040204" pitchFamily="50" charset="-128"/>
              </a:rPr>
              <a:t>について、テキストマイニングで概略マップを</a:t>
            </a:r>
            <a:r>
              <a:rPr lang="ja-JP" altLang="en-US" sz="1050" kern="1200" dirty="0" smtClean="0">
                <a:solidFill>
                  <a:prstClr val="black"/>
                </a:solidFill>
                <a:latin typeface="+mn-ea"/>
                <a:ea typeface="+mn-ea"/>
                <a:cs typeface="Meiryo UI" panose="020B0604030504040204" pitchFamily="50" charset="-128"/>
              </a:rPr>
              <a:t>作成。将来</a:t>
            </a:r>
            <a:r>
              <a:rPr lang="ja-JP" altLang="en-US" sz="1050" kern="1200" dirty="0">
                <a:solidFill>
                  <a:prstClr val="black"/>
                </a:solidFill>
                <a:latin typeface="+mn-ea"/>
                <a:ea typeface="+mn-ea"/>
                <a:cs typeface="Meiryo UI" panose="020B0604030504040204" pitchFamily="50" charset="-128"/>
              </a:rPr>
              <a:t>の浜松への</a:t>
            </a:r>
            <a:r>
              <a:rPr lang="ja-JP" altLang="en-US" sz="1050" kern="1200" dirty="0" smtClean="0">
                <a:solidFill>
                  <a:prstClr val="black"/>
                </a:solidFill>
                <a:latin typeface="+mn-ea"/>
                <a:ea typeface="+mn-ea"/>
                <a:cs typeface="Meiryo UI" panose="020B0604030504040204" pitchFamily="50" charset="-128"/>
              </a:rPr>
              <a:t>希望</a:t>
            </a:r>
            <a:r>
              <a:rPr lang="ja-JP" altLang="en-US" sz="1050" kern="1200" dirty="0">
                <a:solidFill>
                  <a:prstClr val="black"/>
                </a:solidFill>
                <a:latin typeface="+mn-ea"/>
                <a:ea typeface="+mn-ea"/>
                <a:cs typeface="Meiryo UI" panose="020B0604030504040204" pitchFamily="50" charset="-128"/>
              </a:rPr>
              <a:t>・期待などの意見を</a:t>
            </a:r>
            <a:r>
              <a:rPr lang="ja-JP" altLang="en-US" sz="1050" kern="1200" dirty="0" smtClean="0">
                <a:solidFill>
                  <a:prstClr val="black"/>
                </a:solidFill>
                <a:latin typeface="+mn-ea"/>
                <a:ea typeface="+mn-ea"/>
                <a:cs typeface="Meiryo UI" panose="020B0604030504040204" pitchFamily="50" charset="-128"/>
              </a:rPr>
              <a:t>可視化。</a:t>
            </a: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smtClean="0">
                <a:solidFill>
                  <a:prstClr val="black"/>
                </a:solidFill>
                <a:latin typeface="+mn-ea"/>
                <a:ea typeface="+mn-ea"/>
                <a:cs typeface="Meiryo UI" panose="020B0604030504040204" pitchFamily="50" charset="-128"/>
              </a:rPr>
              <a:t>＜</a:t>
            </a:r>
            <a:r>
              <a:rPr lang="en-US" altLang="ja-JP" sz="1050" kern="1200" dirty="0" smtClean="0">
                <a:solidFill>
                  <a:prstClr val="black"/>
                </a:solidFill>
                <a:latin typeface="+mn-ea"/>
                <a:ea typeface="+mn-ea"/>
                <a:cs typeface="Meiryo UI" panose="020B0604030504040204" pitchFamily="50" charset="-128"/>
              </a:rPr>
              <a:t>Step3</a:t>
            </a:r>
            <a:r>
              <a:rPr lang="ja-JP" altLang="en-US" sz="1050" kern="1200" dirty="0">
                <a:solidFill>
                  <a:prstClr val="black"/>
                </a:solidFill>
                <a:latin typeface="+mn-ea"/>
                <a:ea typeface="+mn-ea"/>
                <a:cs typeface="Meiryo UI" panose="020B0604030504040204" pitchFamily="50" charset="-128"/>
              </a:rPr>
              <a:t>＞</a:t>
            </a:r>
            <a:r>
              <a:rPr lang="ja-JP" altLang="en-US" sz="1050" kern="1200" dirty="0" smtClean="0">
                <a:solidFill>
                  <a:prstClr val="black"/>
                </a:solidFill>
                <a:latin typeface="+mn-ea"/>
                <a:ea typeface="+mn-ea"/>
                <a:cs typeface="Meiryo UI" panose="020B0604030504040204" pitchFamily="50" charset="-128"/>
              </a:rPr>
              <a:t>「</a:t>
            </a:r>
            <a:r>
              <a:rPr lang="ja-JP" altLang="en-US" sz="1050" kern="1200" dirty="0">
                <a:solidFill>
                  <a:prstClr val="black"/>
                </a:solidFill>
                <a:latin typeface="+mn-ea"/>
                <a:ea typeface="+mn-ea"/>
                <a:cs typeface="Meiryo UI" panose="020B0604030504040204" pitchFamily="50" charset="-128"/>
              </a:rPr>
              <a:t>浜松市未来ビジョン」に定める未来の理想の姿を考える上で重要な「柱（</a:t>
            </a:r>
            <a:r>
              <a:rPr lang="ja-JP" altLang="en-US" sz="1050" kern="1200" dirty="0" smtClean="0">
                <a:solidFill>
                  <a:prstClr val="black"/>
                </a:solidFill>
                <a:latin typeface="+mn-ea"/>
                <a:ea typeface="+mn-ea"/>
                <a:cs typeface="Meiryo UI" panose="020B0604030504040204" pitchFamily="50" charset="-128"/>
              </a:rPr>
              <a:t>＝</a:t>
            </a:r>
            <a:r>
              <a:rPr lang="en-US" altLang="ja-JP" sz="1050" kern="1200" dirty="0" smtClean="0">
                <a:solidFill>
                  <a:prstClr val="black"/>
                </a:solidFill>
                <a:latin typeface="+mn-ea"/>
                <a:ea typeface="+mn-ea"/>
                <a:cs typeface="Meiryo UI" panose="020B0604030504040204" pitchFamily="50" charset="-128"/>
              </a:rPr>
              <a:t>25</a:t>
            </a:r>
            <a:r>
              <a:rPr lang="ja-JP" altLang="en-US" sz="1050" kern="1200" dirty="0">
                <a:solidFill>
                  <a:prstClr val="black"/>
                </a:solidFill>
                <a:latin typeface="+mn-ea"/>
                <a:ea typeface="+mn-ea"/>
                <a:cs typeface="Meiryo UI" panose="020B0604030504040204" pitchFamily="50" charset="-128"/>
              </a:rPr>
              <a:t>）」と柱の補完ワードを定め、「市民インタビュー」及び「ソーシャルメディア（</a:t>
            </a:r>
            <a:r>
              <a:rPr lang="ja-JP" altLang="en-US" sz="1050" kern="1200" dirty="0" smtClean="0">
                <a:solidFill>
                  <a:prstClr val="black"/>
                </a:solidFill>
                <a:latin typeface="+mn-ea"/>
                <a:ea typeface="+mn-ea"/>
                <a:cs typeface="Meiryo UI" panose="020B0604030504040204" pitchFamily="50" charset="-128"/>
              </a:rPr>
              <a:t>ブログ</a:t>
            </a:r>
            <a:r>
              <a:rPr lang="ja-JP" altLang="en-US" sz="1050" kern="1200" dirty="0">
                <a:solidFill>
                  <a:prstClr val="black"/>
                </a:solidFill>
                <a:latin typeface="+mn-ea"/>
                <a:ea typeface="+mn-ea"/>
                <a:cs typeface="Meiryo UI" panose="020B0604030504040204" pitchFamily="50" charset="-128"/>
              </a:rPr>
              <a:t>／</a:t>
            </a:r>
            <a:r>
              <a:rPr lang="en-US" altLang="ja-JP" sz="1050" kern="1200" dirty="0">
                <a:solidFill>
                  <a:prstClr val="black"/>
                </a:solidFill>
                <a:latin typeface="+mn-ea"/>
                <a:ea typeface="+mn-ea"/>
                <a:cs typeface="Meiryo UI" panose="020B0604030504040204" pitchFamily="50" charset="-128"/>
              </a:rPr>
              <a:t>Facebook</a:t>
            </a:r>
            <a:r>
              <a:rPr lang="ja-JP" altLang="en-US" sz="1050" kern="1200" dirty="0">
                <a:solidFill>
                  <a:prstClr val="black"/>
                </a:solidFill>
                <a:latin typeface="+mn-ea"/>
                <a:ea typeface="+mn-ea"/>
                <a:cs typeface="Meiryo UI" panose="020B0604030504040204" pitchFamily="50" charset="-128"/>
              </a:rPr>
              <a:t>／</a:t>
            </a:r>
            <a:r>
              <a:rPr lang="en-US" altLang="ja-JP" sz="1050" kern="1200" dirty="0">
                <a:solidFill>
                  <a:prstClr val="black"/>
                </a:solidFill>
                <a:latin typeface="+mn-ea"/>
                <a:ea typeface="+mn-ea"/>
                <a:cs typeface="Meiryo UI" panose="020B0604030504040204" pitchFamily="50" charset="-128"/>
              </a:rPr>
              <a:t>Twitter</a:t>
            </a:r>
            <a:r>
              <a:rPr lang="ja-JP" altLang="en-US" sz="1050" kern="1200" dirty="0">
                <a:solidFill>
                  <a:prstClr val="black"/>
                </a:solidFill>
                <a:latin typeface="+mn-ea"/>
                <a:ea typeface="+mn-ea"/>
                <a:cs typeface="Meiryo UI" panose="020B0604030504040204" pitchFamily="50" charset="-128"/>
              </a:rPr>
              <a:t>）」のデータを活用し、柱ごとにテキストマイニングを行い</a:t>
            </a:r>
            <a:r>
              <a:rPr lang="ja-JP" altLang="en-US" sz="1050" kern="1200" dirty="0" smtClean="0">
                <a:solidFill>
                  <a:prstClr val="black"/>
                </a:solidFill>
                <a:latin typeface="+mn-ea"/>
                <a:ea typeface="+mn-ea"/>
                <a:cs typeface="Meiryo UI" panose="020B0604030504040204" pitchFamily="50" charset="-128"/>
              </a:rPr>
              <a:t>、概略</a:t>
            </a:r>
            <a:r>
              <a:rPr lang="ja-JP" altLang="en-US" sz="1050" kern="1200" dirty="0">
                <a:solidFill>
                  <a:prstClr val="black"/>
                </a:solidFill>
                <a:latin typeface="+mn-ea"/>
                <a:ea typeface="+mn-ea"/>
                <a:cs typeface="Meiryo UI" panose="020B0604030504040204" pitchFamily="50" charset="-128"/>
              </a:rPr>
              <a:t>マップを</a:t>
            </a:r>
            <a:r>
              <a:rPr lang="ja-JP" altLang="en-US" sz="1050" kern="1200" dirty="0" smtClean="0">
                <a:solidFill>
                  <a:prstClr val="black"/>
                </a:solidFill>
                <a:latin typeface="+mn-ea"/>
                <a:ea typeface="+mn-ea"/>
                <a:cs typeface="Meiryo UI" panose="020B0604030504040204" pitchFamily="50" charset="-128"/>
              </a:rPr>
              <a:t>作成。</a:t>
            </a:r>
            <a:endParaRPr lang="en-US" altLang="ja-JP" sz="105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a:solidFill>
                  <a:prstClr val="black"/>
                </a:solidFill>
                <a:latin typeface="+mn-ea"/>
                <a:ea typeface="+mn-ea"/>
                <a:cs typeface="Meiryo UI" panose="020B0604030504040204" pitchFamily="50" charset="-128"/>
              </a:rPr>
              <a:t>出典</a:t>
            </a:r>
            <a:r>
              <a:rPr lang="ja-JP" altLang="en-US" sz="1050" kern="1200" dirty="0" smtClean="0">
                <a:solidFill>
                  <a:prstClr val="black"/>
                </a:solidFill>
                <a:latin typeface="+mn-ea"/>
                <a:ea typeface="+mn-ea"/>
                <a:cs typeface="Meiryo UI" panose="020B0604030504040204" pitchFamily="50" charset="-128"/>
              </a:rPr>
              <a:t>：</a:t>
            </a: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smtClean="0">
                <a:solidFill>
                  <a:prstClr val="black"/>
                </a:solidFill>
                <a:latin typeface="+mn-ea"/>
                <a:ea typeface="+mn-ea"/>
                <a:cs typeface="Meiryo UI" panose="020B0604030504040204" pitchFamily="50" charset="-128"/>
              </a:rPr>
              <a:t>「</a:t>
            </a:r>
            <a:r>
              <a:rPr lang="ja-JP" altLang="en-US" sz="1050" kern="1200" dirty="0">
                <a:solidFill>
                  <a:prstClr val="black"/>
                </a:solidFill>
                <a:latin typeface="+mn-ea"/>
                <a:ea typeface="+mn-ea"/>
                <a:cs typeface="Meiryo UI" panose="020B0604030504040204" pitchFamily="50" charset="-128"/>
              </a:rPr>
              <a:t>浜松市　ビッグデータを活用した市民の期待分析調査業務報告書」</a:t>
            </a:r>
            <a:endParaRPr lang="en-US" altLang="ja-JP" sz="105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050" kern="1200" dirty="0">
                <a:solidFill>
                  <a:prstClr val="black"/>
                </a:solidFill>
                <a:latin typeface="+mn-ea"/>
                <a:ea typeface="+mn-ea"/>
                <a:cs typeface="Meiryo UI" panose="020B0604030504040204" pitchFamily="50" charset="-128"/>
              </a:rPr>
              <a:t>https://www.city.hamamatsu.shizuoka.jp/kikaku/totalplan2015/data/documents/05_1.pdf</a:t>
            </a:r>
          </a:p>
          <a:p>
            <a:pPr marL="0" indent="0" fontAlgn="auto">
              <a:spcBef>
                <a:spcPts val="0"/>
              </a:spcBef>
              <a:spcAft>
                <a:spcPts val="0"/>
              </a:spcAft>
              <a:buNone/>
            </a:pPr>
            <a:r>
              <a:rPr lang="en-US" altLang="ja-JP" sz="1050" kern="1200" dirty="0" smtClean="0">
                <a:solidFill>
                  <a:prstClr val="black"/>
                </a:solidFill>
                <a:latin typeface="+mn-ea"/>
                <a:ea typeface="+mn-ea"/>
                <a:cs typeface="Meiryo UI" panose="020B0604030504040204" pitchFamily="50" charset="-128"/>
              </a:rPr>
              <a:t>Fujitsu</a:t>
            </a:r>
            <a:r>
              <a:rPr lang="ja-JP" altLang="en-US" sz="1050" kern="1200" dirty="0">
                <a:solidFill>
                  <a:prstClr val="black"/>
                </a:solidFill>
                <a:latin typeface="+mn-ea"/>
                <a:ea typeface="+mn-ea"/>
                <a:cs typeface="Meiryo UI" panose="020B0604030504040204" pitchFamily="50" charset="-128"/>
              </a:rPr>
              <a:t> プレスリリース　「浜松市様、ビッグデータ分析を</a:t>
            </a:r>
            <a:r>
              <a:rPr lang="en-US" altLang="ja-JP" sz="1050" kern="1200" dirty="0">
                <a:solidFill>
                  <a:prstClr val="black"/>
                </a:solidFill>
                <a:latin typeface="+mn-ea"/>
                <a:ea typeface="+mn-ea"/>
                <a:cs typeface="Meiryo UI" panose="020B0604030504040204" pitchFamily="50" charset="-128"/>
              </a:rPr>
              <a:t>30</a:t>
            </a:r>
            <a:r>
              <a:rPr lang="ja-JP" altLang="en-US" sz="1050" kern="1200" dirty="0">
                <a:solidFill>
                  <a:prstClr val="black"/>
                </a:solidFill>
                <a:latin typeface="+mn-ea"/>
                <a:ea typeface="+mn-ea"/>
                <a:cs typeface="Meiryo UI" panose="020B0604030504040204" pitchFamily="50" charset="-128"/>
              </a:rPr>
              <a:t>年後の姿を定める新しい総合計画に活用」</a:t>
            </a: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050" kern="1200" dirty="0" smtClean="0">
                <a:solidFill>
                  <a:prstClr val="black"/>
                </a:solidFill>
                <a:latin typeface="+mn-ea"/>
                <a:ea typeface="+mn-ea"/>
                <a:cs typeface="Meiryo UI" panose="020B0604030504040204" pitchFamily="50" charset="-128"/>
              </a:rPr>
              <a:t>http://</a:t>
            </a:r>
            <a:r>
              <a:rPr lang="en-US" altLang="ja-JP" sz="1050" kern="1200" dirty="0">
                <a:solidFill>
                  <a:prstClr val="black"/>
                </a:solidFill>
                <a:latin typeface="+mn-ea"/>
                <a:ea typeface="+mn-ea"/>
                <a:cs typeface="Meiryo UI" panose="020B0604030504040204" pitchFamily="50" charset="-128"/>
              </a:rPr>
              <a:t>pr.fujitsu.com/jp/news/2013/11/13.html</a:t>
            </a:r>
            <a:endParaRPr lang="ja-JP" altLang="en-US" sz="1050" kern="1200" dirty="0">
              <a:solidFill>
                <a:prstClr val="black"/>
              </a:solidFill>
              <a:latin typeface="+mn-ea"/>
              <a:ea typeface="+mn-ea"/>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pic>
        <p:nvPicPr>
          <p:cNvPr id="5" name="図 4"/>
          <p:cNvPicPr>
            <a:picLocks noChangeAspect="1"/>
          </p:cNvPicPr>
          <p:nvPr/>
        </p:nvPicPr>
        <p:blipFill>
          <a:blip r:embed="rId2"/>
          <a:stretch>
            <a:fillRect/>
          </a:stretch>
        </p:blipFill>
        <p:spPr>
          <a:xfrm>
            <a:off x="6029592" y="2564904"/>
            <a:ext cx="3819952" cy="1883520"/>
          </a:xfrm>
          <a:prstGeom prst="rect">
            <a:avLst/>
          </a:prstGeom>
        </p:spPr>
      </p:pic>
      <p:sp>
        <p:nvSpPr>
          <p:cNvPr id="7" name="テキスト ボックス 6"/>
          <p:cNvSpPr txBox="1"/>
          <p:nvPr/>
        </p:nvSpPr>
        <p:spPr>
          <a:xfrm>
            <a:off x="4808984" y="3717032"/>
            <a:ext cx="1296144" cy="461665"/>
          </a:xfrm>
          <a:prstGeom prst="rect">
            <a:avLst/>
          </a:prstGeom>
          <a:noFill/>
        </p:spPr>
        <p:txBody>
          <a:bodyPr wrap="square" rtlCol="0">
            <a:spAutoFit/>
          </a:bodyPr>
          <a:lstStyle/>
          <a:p>
            <a:r>
              <a:rPr kumimoji="1" lang="ja-JP" altLang="en-US" sz="1200" dirty="0" smtClean="0">
                <a:solidFill>
                  <a:schemeClr val="bg2"/>
                </a:solidFill>
                <a:latin typeface="+mn-ea"/>
                <a:ea typeface="+mn-ea"/>
                <a:cs typeface="Meiryo UI" panose="020B0604030504040204" pitchFamily="50" charset="-128"/>
              </a:rPr>
              <a:t>図</a:t>
            </a:r>
            <a:r>
              <a:rPr kumimoji="1" lang="en-US" altLang="ja-JP" sz="1200" dirty="0" smtClean="0">
                <a:solidFill>
                  <a:schemeClr val="bg2"/>
                </a:solidFill>
                <a:latin typeface="+mn-ea"/>
                <a:ea typeface="+mn-ea"/>
                <a:cs typeface="Meiryo UI" panose="020B0604030504040204" pitchFamily="50" charset="-128"/>
              </a:rPr>
              <a:t>.</a:t>
            </a:r>
            <a:r>
              <a:rPr kumimoji="1" lang="ja-JP" altLang="en-US" sz="1200" dirty="0" smtClean="0">
                <a:solidFill>
                  <a:schemeClr val="bg2"/>
                </a:solidFill>
                <a:latin typeface="+mn-ea"/>
                <a:ea typeface="+mn-ea"/>
                <a:cs typeface="Meiryo UI" panose="020B0604030504040204" pitchFamily="50" charset="-128"/>
              </a:rPr>
              <a:t>データ活用の手順</a:t>
            </a:r>
            <a:endParaRPr kumimoji="1" lang="en-US" altLang="ja-JP" sz="1200" dirty="0" smtClean="0">
              <a:solidFill>
                <a:schemeClr val="bg2"/>
              </a:solidFill>
              <a:latin typeface="+mn-ea"/>
              <a:ea typeface="+mn-ea"/>
              <a:cs typeface="Meiryo UI" panose="020B0604030504040204" pitchFamily="50" charset="-128"/>
            </a:endParaRPr>
          </a:p>
        </p:txBody>
      </p:sp>
      <p:sp>
        <p:nvSpPr>
          <p:cNvPr id="8" name="正方形/長方形 7"/>
          <p:cNvSpPr/>
          <p:nvPr/>
        </p:nvSpPr>
        <p:spPr bwMode="auto">
          <a:xfrm>
            <a:off x="8121352" y="-10204"/>
            <a:ext cx="1784648" cy="270851"/>
          </a:xfrm>
          <a:prstGeom prst="rect">
            <a:avLst/>
          </a:prstGeom>
          <a:noFill/>
          <a:ln w="25400" cap="sq"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現状把握・政策検討支援</a:t>
            </a:r>
            <a:endParaRPr kumimoji="0" lang="ja-JP" altLang="en-US" sz="1200" b="1" i="0" u="none" strike="noStrike" cap="none" normalizeH="0" baseline="0" dirty="0" smtClean="0">
              <a:ln>
                <a:noFill/>
              </a:ln>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252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54997"/>
            <a:ext cx="9134339" cy="581715"/>
          </a:xfrm>
        </p:spPr>
        <p:txBody>
          <a:bodyPr>
            <a:normAutofit/>
          </a:bodyPr>
          <a:lstStyle/>
          <a:p>
            <a:r>
              <a:rPr lang="ja-JP" altLang="en-US" sz="2200" dirty="0" smtClean="0">
                <a:latin typeface="+mj-ea"/>
                <a:ea typeface="+mj-ea"/>
              </a:rPr>
              <a:t>「ちばレポ」による市内の課題把握と共有</a:t>
            </a:r>
            <a:r>
              <a:rPr lang="ja-JP" altLang="en-US" sz="2200" dirty="0" smtClean="0">
                <a:latin typeface="+mj-ea"/>
                <a:ea typeface="+mj-ea"/>
              </a:rPr>
              <a:t>（千葉市</a:t>
            </a:r>
            <a:r>
              <a:rPr lang="ja-JP" altLang="en-US" sz="2200" dirty="0" smtClean="0">
                <a:latin typeface="+mj-ea"/>
                <a:ea typeface="+mj-ea"/>
              </a:rPr>
              <a:t>）</a:t>
            </a:r>
            <a:endParaRPr lang="ja-JP" altLang="en-US" sz="2200" dirty="0">
              <a:latin typeface="+mj-ea"/>
              <a:ea typeface="+mj-ea"/>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dirty="0"/>
          </a:p>
        </p:txBody>
      </p:sp>
      <p:sp>
        <p:nvSpPr>
          <p:cNvPr id="7" name="正方形/長方形 6"/>
          <p:cNvSpPr/>
          <p:nvPr/>
        </p:nvSpPr>
        <p:spPr>
          <a:xfrm>
            <a:off x="238066" y="1052736"/>
            <a:ext cx="9261533" cy="4733369"/>
          </a:xfrm>
          <a:prstGeom prst="rect">
            <a:avLst/>
          </a:prstGeom>
        </p:spPr>
        <p:txBody>
          <a:bodyPr wrap="square">
            <a:noAutofit/>
          </a:bodyPr>
          <a:lstStyle/>
          <a:p>
            <a:pPr marL="85725" indent="-85725" algn="l" fontAlgn="auto" latinLnBrk="0">
              <a:spcBef>
                <a:spcPts val="0"/>
              </a:spcBef>
              <a:spcAft>
                <a:spcPts val="0"/>
              </a:spcAft>
            </a:pPr>
            <a:r>
              <a:rPr kumimoji="1" lang="en-US" altLang="ja-JP" sz="1200" b="1" dirty="0" smtClean="0">
                <a:solidFill>
                  <a:prstClr val="black"/>
                </a:solidFill>
                <a:latin typeface="+mn-ea"/>
                <a:ea typeface="+mn-ea"/>
                <a:cs typeface="Meiryo UI" panose="020B0604030504040204" pitchFamily="50" charset="-128"/>
              </a:rPr>
              <a:t>【</a:t>
            </a:r>
            <a:r>
              <a:rPr kumimoji="1" lang="ja-JP" altLang="en-US" sz="1200" b="1" dirty="0" smtClean="0">
                <a:solidFill>
                  <a:prstClr val="black"/>
                </a:solidFill>
                <a:latin typeface="+mn-ea"/>
                <a:ea typeface="+mn-ea"/>
                <a:cs typeface="Meiryo UI" panose="020B0604030504040204" pitchFamily="50" charset="-128"/>
              </a:rPr>
              <a:t>背景・課題</a:t>
            </a:r>
            <a:r>
              <a:rPr kumimoji="1" lang="en-US" altLang="ja-JP" sz="1200" b="1" dirty="0" smtClean="0">
                <a:solidFill>
                  <a:prstClr val="black"/>
                </a:solidFill>
                <a:latin typeface="+mn-ea"/>
                <a:ea typeface="+mn-ea"/>
                <a:cs typeface="Meiryo UI" panose="020B0604030504040204" pitchFamily="50" charset="-128"/>
              </a:rPr>
              <a:t>】</a:t>
            </a:r>
          </a:p>
          <a:p>
            <a:pPr algn="l" fontAlgn="auto" latinLnBrk="0">
              <a:spcBef>
                <a:spcPts val="0"/>
              </a:spcBef>
              <a:spcAft>
                <a:spcPts val="0"/>
              </a:spcAft>
            </a:pPr>
            <a:r>
              <a:rPr kumimoji="1" lang="ja-JP" altLang="en-US" sz="1200" dirty="0">
                <a:solidFill>
                  <a:prstClr val="black"/>
                </a:solidFill>
                <a:latin typeface="+mn-ea"/>
                <a:ea typeface="+mn-ea"/>
                <a:cs typeface="Meiryo UI" panose="020B0604030504040204" pitchFamily="50" charset="-128"/>
              </a:rPr>
              <a:t>　</a:t>
            </a:r>
            <a:r>
              <a:rPr kumimoji="1" lang="ja-JP" altLang="en-US" sz="1200" dirty="0" smtClean="0">
                <a:solidFill>
                  <a:prstClr val="black"/>
                </a:solidFill>
                <a:latin typeface="+mn-ea"/>
                <a:ea typeface="+mn-ea"/>
                <a:cs typeface="Meiryo UI" panose="020B0604030504040204" pitchFamily="50" charset="-128"/>
              </a:rPr>
              <a:t>千葉市として、市民が主体となって、住みやすい街づくりに取り組む風土の醸成を目指している。また、地域課題の解決に際して、市のみが引き受けるのではなく、市民と市、又は市民同士が協力して改善する仕組み作りが必要となっている。</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en-US" altLang="ja-JP" sz="1200" b="1" dirty="0" smtClean="0">
                <a:solidFill>
                  <a:prstClr val="black"/>
                </a:solidFill>
                <a:latin typeface="+mn-ea"/>
                <a:ea typeface="+mn-ea"/>
                <a:cs typeface="Meiryo UI" panose="020B0604030504040204" pitchFamily="50" charset="-128"/>
              </a:rPr>
              <a:t>【</a:t>
            </a:r>
            <a:r>
              <a:rPr kumimoji="1" lang="ja-JP" altLang="en-US" sz="1200" b="1" dirty="0" smtClean="0">
                <a:solidFill>
                  <a:prstClr val="black"/>
                </a:solidFill>
                <a:latin typeface="+mn-ea"/>
                <a:ea typeface="+mn-ea"/>
                <a:cs typeface="Meiryo UI" panose="020B0604030504040204" pitchFamily="50" charset="-128"/>
              </a:rPr>
              <a:t>取り組み</a:t>
            </a:r>
            <a:r>
              <a:rPr kumimoji="1" lang="en-US" altLang="ja-JP" sz="1200" b="1" dirty="0" smtClean="0">
                <a:solidFill>
                  <a:prstClr val="black"/>
                </a:solidFill>
                <a:latin typeface="+mn-ea"/>
                <a:ea typeface="+mn-ea"/>
                <a:cs typeface="Meiryo UI" panose="020B0604030504040204" pitchFamily="50" charset="-128"/>
              </a:rPr>
              <a:t>】</a:t>
            </a:r>
          </a:p>
          <a:p>
            <a:pPr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　千葉</a:t>
            </a:r>
            <a:r>
              <a:rPr kumimoji="1" lang="ja-JP" altLang="en-US" sz="1200" dirty="0">
                <a:solidFill>
                  <a:prstClr val="black"/>
                </a:solidFill>
                <a:latin typeface="+mn-ea"/>
                <a:ea typeface="+mn-ea"/>
                <a:cs typeface="Meiryo UI" panose="020B0604030504040204" pitchFamily="50" charset="-128"/>
              </a:rPr>
              <a:t>市内で起きて</a:t>
            </a:r>
            <a:r>
              <a:rPr kumimoji="1" lang="ja-JP" altLang="en-US" sz="1200" dirty="0" smtClean="0">
                <a:solidFill>
                  <a:prstClr val="black"/>
                </a:solidFill>
                <a:latin typeface="+mn-ea"/>
                <a:ea typeface="+mn-ea"/>
                <a:cs typeface="Meiryo UI" panose="020B0604030504040204" pitchFamily="50" charset="-128"/>
              </a:rPr>
              <a:t>いる身近な課題（例えば、道路が傷んで</a:t>
            </a:r>
            <a:r>
              <a:rPr kumimoji="1" lang="ja-JP" altLang="en-US" sz="1200" dirty="0">
                <a:solidFill>
                  <a:prstClr val="black"/>
                </a:solidFill>
                <a:latin typeface="+mn-ea"/>
                <a:ea typeface="+mn-ea"/>
                <a:cs typeface="Meiryo UI" panose="020B0604030504040204" pitchFamily="50" charset="-128"/>
              </a:rPr>
              <a:t>いる、公園の遊具が壊れて</a:t>
            </a:r>
            <a:r>
              <a:rPr kumimoji="1" lang="ja-JP" altLang="en-US" sz="1200" dirty="0" smtClean="0">
                <a:solidFill>
                  <a:prstClr val="black"/>
                </a:solidFill>
                <a:latin typeface="+mn-ea"/>
                <a:ea typeface="+mn-ea"/>
                <a:cs typeface="Meiryo UI" panose="020B0604030504040204" pitchFamily="50" charset="-128"/>
              </a:rPr>
              <a:t>いるなど）</a:t>
            </a:r>
            <a:r>
              <a:rPr kumimoji="1" lang="ja-JP" altLang="en-US" sz="1200" dirty="0">
                <a:solidFill>
                  <a:prstClr val="black"/>
                </a:solidFill>
                <a:latin typeface="+mn-ea"/>
                <a:ea typeface="+mn-ea"/>
                <a:cs typeface="Meiryo UI" panose="020B0604030504040204" pitchFamily="50" charset="-128"/>
              </a:rPr>
              <a:t>を、 </a:t>
            </a:r>
            <a:r>
              <a:rPr kumimoji="1" lang="en-US" altLang="ja-JP" sz="1200" dirty="0">
                <a:solidFill>
                  <a:prstClr val="black"/>
                </a:solidFill>
                <a:latin typeface="+mn-ea"/>
                <a:ea typeface="+mn-ea"/>
                <a:cs typeface="Meiryo UI" panose="020B0604030504040204" pitchFamily="50" charset="-128"/>
              </a:rPr>
              <a:t>Android/iOS</a:t>
            </a:r>
            <a:r>
              <a:rPr kumimoji="1" lang="ja-JP" altLang="en-US" sz="1200" dirty="0">
                <a:solidFill>
                  <a:prstClr val="black"/>
                </a:solidFill>
                <a:latin typeface="+mn-ea"/>
                <a:ea typeface="+mn-ea"/>
                <a:cs typeface="Meiryo UI" panose="020B0604030504040204" pitchFamily="50" charset="-128"/>
              </a:rPr>
              <a:t>のスマホアプリ</a:t>
            </a:r>
            <a:r>
              <a:rPr kumimoji="1" lang="ja-JP" altLang="en-US" sz="1200" dirty="0" smtClean="0">
                <a:solidFill>
                  <a:prstClr val="black"/>
                </a:solidFill>
                <a:latin typeface="+mn-ea"/>
                <a:ea typeface="+mn-ea"/>
                <a:cs typeface="Meiryo UI" panose="020B0604030504040204" pitchFamily="50" charset="-128"/>
              </a:rPr>
              <a:t>を介して、</a:t>
            </a:r>
            <a:r>
              <a:rPr kumimoji="1" lang="ja-JP" altLang="en-US" sz="1200" dirty="0">
                <a:solidFill>
                  <a:prstClr val="black"/>
                </a:solidFill>
                <a:latin typeface="+mn-ea"/>
                <a:ea typeface="+mn-ea"/>
                <a:cs typeface="Meiryo UI" panose="020B0604030504040204" pitchFamily="50" charset="-128"/>
              </a:rPr>
              <a:t>市民がレポート</a:t>
            </a:r>
            <a:r>
              <a:rPr kumimoji="1" lang="ja-JP" altLang="en-US" sz="1200" dirty="0" smtClean="0">
                <a:solidFill>
                  <a:prstClr val="black"/>
                </a:solidFill>
                <a:latin typeface="+mn-ea"/>
                <a:ea typeface="+mn-ea"/>
                <a:cs typeface="Meiryo UI" panose="020B0604030504040204" pitchFamily="50" charset="-128"/>
              </a:rPr>
              <a:t>する仕組みを提供。その仕組みに課題がアップロードされると、利用者である市民</a:t>
            </a:r>
            <a:r>
              <a:rPr kumimoji="1" lang="ja-JP" altLang="en-US" sz="1200" dirty="0">
                <a:solidFill>
                  <a:prstClr val="black"/>
                </a:solidFill>
                <a:latin typeface="+mn-ea"/>
                <a:ea typeface="+mn-ea"/>
                <a:cs typeface="Meiryo UI" panose="020B0604030504040204" pitchFamily="50" charset="-128"/>
              </a:rPr>
              <a:t>と</a:t>
            </a:r>
            <a:r>
              <a:rPr kumimoji="1" lang="ja-JP" altLang="en-US" sz="1200" dirty="0" smtClean="0">
                <a:solidFill>
                  <a:prstClr val="black"/>
                </a:solidFill>
                <a:latin typeface="+mn-ea"/>
                <a:ea typeface="+mn-ea"/>
                <a:cs typeface="Meiryo UI" panose="020B0604030504040204" pitchFamily="50" charset="-128"/>
              </a:rPr>
              <a:t>市役所、また市民同士で</a:t>
            </a:r>
            <a:r>
              <a:rPr kumimoji="1" lang="ja-JP" altLang="en-US" sz="1200" dirty="0">
                <a:solidFill>
                  <a:prstClr val="black"/>
                </a:solidFill>
                <a:latin typeface="+mn-ea"/>
                <a:ea typeface="+mn-ea"/>
                <a:cs typeface="Meiryo UI" panose="020B0604030504040204" pitchFamily="50" charset="-128"/>
              </a:rPr>
              <a:t>、それらの課題を</a:t>
            </a:r>
            <a:r>
              <a:rPr kumimoji="1" lang="ja-JP" altLang="en-US" sz="1200" dirty="0" smtClean="0">
                <a:solidFill>
                  <a:prstClr val="black"/>
                </a:solidFill>
                <a:latin typeface="+mn-ea"/>
                <a:ea typeface="+mn-ea"/>
                <a:cs typeface="Meiryo UI" panose="020B0604030504040204" pitchFamily="50" charset="-128"/>
              </a:rPr>
              <a:t>共有でき、市民の力で解決できるものは市民が解決し、市役所で解決するものは行政側で対処して解決する。</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en-US" altLang="ja-JP" sz="1200" b="1" dirty="0" smtClean="0">
                <a:solidFill>
                  <a:prstClr val="black"/>
                </a:solidFill>
                <a:latin typeface="+mn-ea"/>
                <a:ea typeface="+mn-ea"/>
                <a:cs typeface="Meiryo UI" panose="020B0604030504040204" pitchFamily="50" charset="-128"/>
              </a:rPr>
              <a:t>【</a:t>
            </a:r>
            <a:r>
              <a:rPr kumimoji="1" lang="ja-JP" altLang="en-US" sz="1200" b="1" dirty="0" smtClean="0">
                <a:solidFill>
                  <a:prstClr val="black"/>
                </a:solidFill>
                <a:latin typeface="+mn-ea"/>
                <a:ea typeface="+mn-ea"/>
                <a:cs typeface="Meiryo UI" panose="020B0604030504040204" pitchFamily="50" charset="-128"/>
              </a:rPr>
              <a:t>効果</a:t>
            </a:r>
            <a:r>
              <a:rPr kumimoji="1" lang="en-US" altLang="ja-JP" sz="1200" b="1" dirty="0" smtClean="0">
                <a:solidFill>
                  <a:prstClr val="black"/>
                </a:solidFill>
                <a:latin typeface="+mn-ea"/>
                <a:ea typeface="+mn-ea"/>
                <a:cs typeface="Meiryo UI" panose="020B0604030504040204" pitchFamily="50" charset="-128"/>
              </a:rPr>
              <a:t>】</a:t>
            </a:r>
          </a:p>
          <a:p>
            <a:pPr marL="85725" indent="-85725"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・合計レポート総数</a:t>
            </a:r>
            <a:r>
              <a:rPr kumimoji="1" lang="en-US" altLang="ja-JP" sz="1200" dirty="0" smtClean="0">
                <a:solidFill>
                  <a:prstClr val="black"/>
                </a:solidFill>
                <a:latin typeface="+mn-ea"/>
                <a:ea typeface="+mn-ea"/>
                <a:cs typeface="Meiryo UI" panose="020B0604030504040204" pitchFamily="50" charset="-128"/>
              </a:rPr>
              <a:t>1,898</a:t>
            </a:r>
            <a:r>
              <a:rPr kumimoji="1" lang="ja-JP" altLang="en-US" sz="1200" dirty="0" smtClean="0">
                <a:solidFill>
                  <a:prstClr val="black"/>
                </a:solidFill>
                <a:latin typeface="+mn-ea"/>
                <a:ea typeface="+mn-ea"/>
                <a:cs typeface="Meiryo UI" panose="020B0604030504040204" pitchFamily="50" charset="-128"/>
              </a:rPr>
              <a:t>件、対応済み件数</a:t>
            </a:r>
            <a:r>
              <a:rPr kumimoji="1" lang="en-US" altLang="ja-JP" sz="1200" dirty="0" smtClean="0">
                <a:solidFill>
                  <a:prstClr val="black"/>
                </a:solidFill>
                <a:latin typeface="+mn-ea"/>
                <a:ea typeface="+mn-ea"/>
                <a:cs typeface="Meiryo UI" panose="020B0604030504040204" pitchFamily="50" charset="-128"/>
              </a:rPr>
              <a:t>1,617</a:t>
            </a:r>
            <a:r>
              <a:rPr kumimoji="1" lang="ja-JP" altLang="en-US" sz="1200" dirty="0" smtClean="0">
                <a:solidFill>
                  <a:prstClr val="black"/>
                </a:solidFill>
                <a:latin typeface="+mn-ea"/>
                <a:ea typeface="+mn-ea"/>
                <a:cs typeface="Meiryo UI" panose="020B0604030504040204" pitchFamily="50" charset="-128"/>
              </a:rPr>
              <a:t>件。登録レポーター数</a:t>
            </a:r>
            <a:r>
              <a:rPr kumimoji="1" lang="en-US" altLang="ja-JP" sz="1200" dirty="0" smtClean="0">
                <a:solidFill>
                  <a:prstClr val="black"/>
                </a:solidFill>
                <a:latin typeface="+mn-ea"/>
                <a:ea typeface="+mn-ea"/>
                <a:cs typeface="Meiryo UI" panose="020B0604030504040204" pitchFamily="50" charset="-128"/>
              </a:rPr>
              <a:t>3,474</a:t>
            </a:r>
            <a:r>
              <a:rPr kumimoji="1" lang="ja-JP" altLang="en-US" sz="1200" dirty="0" smtClean="0">
                <a:solidFill>
                  <a:prstClr val="black"/>
                </a:solidFill>
                <a:latin typeface="+mn-ea"/>
                <a:ea typeface="+mn-ea"/>
                <a:cs typeface="Meiryo UI" panose="020B0604030504040204" pitchFamily="50" charset="-128"/>
              </a:rPr>
              <a:t>名。（</a:t>
            </a:r>
            <a:r>
              <a:rPr kumimoji="1" lang="en-US" altLang="ja-JP" sz="1200" dirty="0" smtClean="0">
                <a:solidFill>
                  <a:prstClr val="black"/>
                </a:solidFill>
                <a:latin typeface="+mn-ea"/>
                <a:ea typeface="+mn-ea"/>
                <a:cs typeface="Meiryo UI" panose="020B0604030504040204" pitchFamily="50" charset="-128"/>
              </a:rPr>
              <a:t>2016</a:t>
            </a:r>
            <a:r>
              <a:rPr kumimoji="1" lang="ja-JP" altLang="en-US" sz="1200" dirty="0" smtClean="0">
                <a:solidFill>
                  <a:prstClr val="black"/>
                </a:solidFill>
                <a:latin typeface="+mn-ea"/>
                <a:ea typeface="+mn-ea"/>
                <a:cs typeface="Meiryo UI" panose="020B0604030504040204" pitchFamily="50" charset="-128"/>
              </a:rPr>
              <a:t>年</a:t>
            </a:r>
            <a:r>
              <a:rPr kumimoji="1" lang="en-US" altLang="ja-JP" sz="1200" dirty="0" smtClean="0">
                <a:solidFill>
                  <a:prstClr val="black"/>
                </a:solidFill>
                <a:latin typeface="+mn-ea"/>
                <a:ea typeface="+mn-ea"/>
                <a:cs typeface="Meiryo UI" panose="020B0604030504040204" pitchFamily="50" charset="-128"/>
              </a:rPr>
              <a:t>2</a:t>
            </a:r>
            <a:r>
              <a:rPr kumimoji="1" lang="ja-JP" altLang="en-US" sz="1200" dirty="0" smtClean="0">
                <a:solidFill>
                  <a:prstClr val="black"/>
                </a:solidFill>
                <a:latin typeface="+mn-ea"/>
                <a:ea typeface="+mn-ea"/>
                <a:cs typeface="Meiryo UI" panose="020B0604030504040204" pitchFamily="50" charset="-128"/>
              </a:rPr>
              <a:t>月</a:t>
            </a:r>
            <a:r>
              <a:rPr kumimoji="1" lang="en-US" altLang="ja-JP" sz="1200" dirty="0" smtClean="0">
                <a:solidFill>
                  <a:prstClr val="black"/>
                </a:solidFill>
                <a:latin typeface="+mn-ea"/>
                <a:ea typeface="+mn-ea"/>
                <a:cs typeface="Meiryo UI" panose="020B0604030504040204" pitchFamily="50" charset="-128"/>
              </a:rPr>
              <a:t>3</a:t>
            </a:r>
            <a:r>
              <a:rPr kumimoji="1" lang="ja-JP" altLang="en-US" sz="1200" dirty="0" smtClean="0">
                <a:solidFill>
                  <a:prstClr val="black"/>
                </a:solidFill>
                <a:latin typeface="+mn-ea"/>
                <a:ea typeface="+mn-ea"/>
                <a:cs typeface="Meiryo UI" panose="020B0604030504040204" pitchFamily="50" charset="-128"/>
              </a:rPr>
              <a:t>日現在）</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・具体的に解決した課題では、道路陥没の修繕、公園樹木の剪定、不法投棄のゴミの回収など。</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・「ちばレポに参加することで、まちを見る意識に変化があった」と回答した人は、約</a:t>
            </a:r>
            <a:r>
              <a:rPr kumimoji="1" lang="en-US" altLang="ja-JP" sz="1200" dirty="0" smtClean="0">
                <a:solidFill>
                  <a:prstClr val="black"/>
                </a:solidFill>
                <a:latin typeface="+mn-ea"/>
                <a:ea typeface="+mn-ea"/>
                <a:cs typeface="Meiryo UI" panose="020B0604030504040204" pitchFamily="50" charset="-128"/>
              </a:rPr>
              <a:t>7</a:t>
            </a:r>
            <a:r>
              <a:rPr kumimoji="1" lang="ja-JP" altLang="en-US" sz="1200" dirty="0">
                <a:solidFill>
                  <a:prstClr val="black"/>
                </a:solidFill>
                <a:latin typeface="+mn-ea"/>
                <a:ea typeface="+mn-ea"/>
                <a:cs typeface="Meiryo UI" panose="020B0604030504040204" pitchFamily="50" charset="-128"/>
              </a:rPr>
              <a:t>割</a:t>
            </a:r>
            <a:r>
              <a:rPr kumimoji="1" lang="ja-JP" altLang="en-US" sz="1200" dirty="0" smtClean="0">
                <a:solidFill>
                  <a:prstClr val="black"/>
                </a:solidFill>
                <a:latin typeface="+mn-ea"/>
                <a:ea typeface="+mn-ea"/>
                <a:cs typeface="Meiryo UI" panose="020B0604030504040204" pitchFamily="50" charset="-128"/>
              </a:rPr>
              <a:t>。</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en-US" altLang="ja-JP" sz="1200" dirty="0" smtClean="0">
                <a:solidFill>
                  <a:prstClr val="black"/>
                </a:solidFill>
                <a:latin typeface="+mn-ea"/>
                <a:ea typeface="+mn-ea"/>
                <a:cs typeface="Meiryo UI" panose="020B0604030504040204" pitchFamily="50" charset="-128"/>
              </a:rPr>
              <a:t>『</a:t>
            </a:r>
            <a:r>
              <a:rPr kumimoji="1" lang="ja-JP" altLang="en-US" sz="1200" dirty="0" smtClean="0">
                <a:solidFill>
                  <a:prstClr val="black"/>
                </a:solidFill>
                <a:latin typeface="+mn-ea"/>
                <a:ea typeface="+mn-ea"/>
                <a:cs typeface="Meiryo UI" panose="020B0604030504040204" pitchFamily="50" charset="-128"/>
              </a:rPr>
              <a:t>一層</a:t>
            </a:r>
            <a:r>
              <a:rPr kumimoji="1" lang="ja-JP" altLang="en-US" sz="1200" dirty="0">
                <a:solidFill>
                  <a:prstClr val="black"/>
                </a:solidFill>
                <a:latin typeface="+mn-ea"/>
                <a:ea typeface="+mn-ea"/>
                <a:cs typeface="Meiryo UI" panose="020B0604030504040204" pitchFamily="50" charset="-128"/>
              </a:rPr>
              <a:t>安全で住み良い街にしたいとの思いが強く</a:t>
            </a:r>
            <a:r>
              <a:rPr kumimoji="1" lang="ja-JP" altLang="en-US" sz="1200" dirty="0" smtClean="0">
                <a:solidFill>
                  <a:prstClr val="black"/>
                </a:solidFill>
                <a:latin typeface="+mn-ea"/>
                <a:ea typeface="+mn-ea"/>
                <a:cs typeface="Meiryo UI" panose="020B0604030504040204" pitchFamily="50" charset="-128"/>
              </a:rPr>
              <a:t>なった</a:t>
            </a:r>
            <a:r>
              <a:rPr kumimoji="1" lang="en-US" altLang="ja-JP" sz="1200" dirty="0" smtClean="0">
                <a:solidFill>
                  <a:prstClr val="black"/>
                </a:solidFill>
                <a:latin typeface="+mn-ea"/>
                <a:ea typeface="+mn-ea"/>
                <a:cs typeface="Meiryo UI" panose="020B0604030504040204" pitchFamily="50" charset="-128"/>
              </a:rPr>
              <a:t>』</a:t>
            </a:r>
            <a:r>
              <a:rPr kumimoji="1" lang="ja-JP" altLang="en-US" sz="1200" dirty="0" smtClean="0">
                <a:solidFill>
                  <a:prstClr val="black"/>
                </a:solidFill>
                <a:latin typeface="+mn-ea"/>
                <a:ea typeface="+mn-ea"/>
                <a:cs typeface="Meiryo UI" panose="020B0604030504040204" pitchFamily="50" charset="-128"/>
              </a:rPr>
              <a:t>などのコメントが寄せられた</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a:t>
            </a:r>
            <a:r>
              <a:rPr kumimoji="1" lang="ja-JP" altLang="en-US" sz="1200" dirty="0">
                <a:solidFill>
                  <a:prstClr val="black"/>
                </a:solidFill>
                <a:latin typeface="+mn-ea"/>
                <a:ea typeface="+mn-ea"/>
                <a:cs typeface="Meiryo UI" panose="020B0604030504040204" pitchFamily="50" charset="-128"/>
              </a:rPr>
              <a:t>ちばレポ</a:t>
            </a:r>
            <a:r>
              <a:rPr kumimoji="1" lang="ja-JP" altLang="en-US" sz="1200" dirty="0" smtClean="0">
                <a:solidFill>
                  <a:prstClr val="black"/>
                </a:solidFill>
                <a:latin typeface="+mn-ea"/>
                <a:ea typeface="+mn-ea"/>
                <a:cs typeface="Meiryo UI" panose="020B0604030504040204" pitchFamily="50" charset="-128"/>
              </a:rPr>
              <a:t>第</a:t>
            </a:r>
            <a:r>
              <a:rPr kumimoji="1" lang="en-US" altLang="ja-JP" sz="1200" dirty="0" smtClean="0">
                <a:solidFill>
                  <a:prstClr val="black"/>
                </a:solidFill>
                <a:latin typeface="+mn-ea"/>
                <a:ea typeface="+mn-ea"/>
                <a:cs typeface="Meiryo UI" panose="020B0604030504040204" pitchFamily="50" charset="-128"/>
              </a:rPr>
              <a:t>1</a:t>
            </a:r>
            <a:r>
              <a:rPr kumimoji="1" lang="ja-JP" altLang="en-US" sz="1200" dirty="0" smtClean="0">
                <a:solidFill>
                  <a:prstClr val="black"/>
                </a:solidFill>
                <a:latin typeface="+mn-ea"/>
                <a:ea typeface="+mn-ea"/>
                <a:cs typeface="Meiryo UI" panose="020B0604030504040204" pitchFamily="50" charset="-128"/>
              </a:rPr>
              <a:t>回アンケート結果報告より）。</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en-US" altLang="ja-JP" sz="1200" b="1" dirty="0" smtClean="0">
                <a:solidFill>
                  <a:prstClr val="black"/>
                </a:solidFill>
                <a:latin typeface="+mn-ea"/>
                <a:ea typeface="+mn-ea"/>
                <a:cs typeface="Meiryo UI" panose="020B0604030504040204" pitchFamily="50" charset="-128"/>
              </a:rPr>
              <a:t>【</a:t>
            </a:r>
            <a:r>
              <a:rPr kumimoji="1" lang="ja-JP" altLang="en-US" sz="1200" b="1" dirty="0" smtClean="0">
                <a:solidFill>
                  <a:prstClr val="black"/>
                </a:solidFill>
                <a:latin typeface="+mn-ea"/>
                <a:ea typeface="+mn-ea"/>
                <a:cs typeface="Meiryo UI" panose="020B0604030504040204" pitchFamily="50" charset="-128"/>
              </a:rPr>
              <a:t>活用データ</a:t>
            </a:r>
            <a:r>
              <a:rPr kumimoji="1" lang="en-US" altLang="ja-JP" sz="1200" b="1" dirty="0" smtClean="0">
                <a:solidFill>
                  <a:prstClr val="black"/>
                </a:solidFill>
                <a:latin typeface="+mn-ea"/>
                <a:ea typeface="+mn-ea"/>
                <a:cs typeface="Meiryo UI" panose="020B0604030504040204" pitchFamily="50" charset="-128"/>
              </a:rPr>
              <a:t>】</a:t>
            </a:r>
            <a:endParaRPr kumimoji="1" lang="en-US" altLang="ja-JP" sz="1200" b="1" dirty="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データ項目</a:t>
            </a:r>
            <a:r>
              <a:rPr kumimoji="1" lang="ja-JP" altLang="en-US" sz="1200" dirty="0" smtClean="0">
                <a:solidFill>
                  <a:prstClr val="black"/>
                </a:solidFill>
                <a:latin typeface="+mn-ea"/>
                <a:ea typeface="+mn-ea"/>
                <a:cs typeface="Meiryo UI" panose="020B0604030504040204" pitchFamily="50" charset="-128"/>
                <a:sym typeface="Wingdings" panose="05000000000000000000" pitchFamily="2" charset="2"/>
              </a:rPr>
              <a:t>：地域課題の</a:t>
            </a:r>
            <a:r>
              <a:rPr kumimoji="1" lang="ja-JP" altLang="en-US" sz="1200" dirty="0" smtClean="0">
                <a:solidFill>
                  <a:prstClr val="black"/>
                </a:solidFill>
                <a:latin typeface="+mn-ea"/>
                <a:ea typeface="+mn-ea"/>
                <a:cs typeface="Meiryo UI" panose="020B0604030504040204" pitchFamily="50" charset="-128"/>
              </a:rPr>
              <a:t>写真・動画データ、</a:t>
            </a:r>
            <a:r>
              <a:rPr kumimoji="1" lang="en-US" altLang="ja-JP" sz="1200" dirty="0" smtClean="0">
                <a:solidFill>
                  <a:prstClr val="black"/>
                </a:solidFill>
                <a:latin typeface="+mn-ea"/>
                <a:ea typeface="+mn-ea"/>
                <a:cs typeface="Meiryo UI" panose="020B0604030504040204" pitchFamily="50" charset="-128"/>
              </a:rPr>
              <a:t>GPS</a:t>
            </a:r>
            <a:r>
              <a:rPr kumimoji="1" lang="ja-JP" altLang="en-US" sz="1200" dirty="0" smtClean="0">
                <a:solidFill>
                  <a:prstClr val="black"/>
                </a:solidFill>
                <a:latin typeface="+mn-ea"/>
                <a:ea typeface="+mn-ea"/>
                <a:cs typeface="Meiryo UI" panose="020B0604030504040204" pitchFamily="50" charset="-128"/>
              </a:rPr>
              <a:t>データ、テキスト報告データなど</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活用方法：各自が取得した地域課題に関するデータをスマホアプリにより</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アップロードし、市役所及び市民で共有。</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endParaRPr kumimoji="1" lang="en-US" altLang="ja-JP" sz="1200" dirty="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050" dirty="0">
                <a:solidFill>
                  <a:prstClr val="black"/>
                </a:solidFill>
                <a:latin typeface="+mn-ea"/>
                <a:ea typeface="+mn-ea"/>
                <a:cs typeface="Meiryo UI" panose="020B0604030504040204" pitchFamily="50" charset="-128"/>
              </a:rPr>
              <a:t>出典</a:t>
            </a:r>
            <a:r>
              <a:rPr kumimoji="1" lang="ja-JP" altLang="en-US" sz="1050" dirty="0" smtClean="0">
                <a:solidFill>
                  <a:prstClr val="black"/>
                </a:solidFill>
                <a:latin typeface="+mn-ea"/>
                <a:ea typeface="+mn-ea"/>
                <a:cs typeface="Meiryo UI" panose="020B0604030504040204" pitchFamily="50" charset="-128"/>
              </a:rPr>
              <a:t>：</a:t>
            </a:r>
            <a:endParaRPr kumimoji="1" lang="en-US" altLang="ja-JP" sz="105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050" dirty="0" smtClean="0">
                <a:solidFill>
                  <a:prstClr val="black"/>
                </a:solidFill>
                <a:latin typeface="+mn-ea"/>
                <a:ea typeface="+mn-ea"/>
                <a:cs typeface="Meiryo UI" panose="020B0604030504040204" pitchFamily="50" charset="-128"/>
              </a:rPr>
              <a:t>ちばレポ</a:t>
            </a:r>
            <a:endParaRPr kumimoji="1" lang="en-US" altLang="ja-JP" sz="105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en-US" altLang="ja-JP" sz="1050" dirty="0">
                <a:solidFill>
                  <a:prstClr val="black"/>
                </a:solidFill>
                <a:latin typeface="+mn-ea"/>
                <a:ea typeface="+mn-ea"/>
                <a:cs typeface="Meiryo UI" panose="020B0604030504040204" pitchFamily="50" charset="-128"/>
              </a:rPr>
              <a:t>http://chibarepo.force.com</a:t>
            </a:r>
            <a:r>
              <a:rPr kumimoji="1" lang="en-US" altLang="ja-JP" sz="1050" dirty="0" smtClean="0">
                <a:solidFill>
                  <a:prstClr val="black"/>
                </a:solidFill>
                <a:latin typeface="+mn-ea"/>
                <a:ea typeface="+mn-ea"/>
                <a:cs typeface="Meiryo UI" panose="020B0604030504040204" pitchFamily="50" charset="-128"/>
              </a:rPr>
              <a:t>/</a:t>
            </a:r>
          </a:p>
          <a:p>
            <a:pPr marL="85725" indent="-85725" algn="l" fontAlgn="auto" latinLnBrk="0">
              <a:spcBef>
                <a:spcPts val="0"/>
              </a:spcBef>
              <a:spcAft>
                <a:spcPts val="0"/>
              </a:spcAft>
            </a:pPr>
            <a:r>
              <a:rPr kumimoji="1" lang="ja-JP" altLang="en-US" sz="1050" dirty="0" smtClean="0">
                <a:solidFill>
                  <a:prstClr val="black"/>
                </a:solidFill>
                <a:latin typeface="+mn-ea"/>
                <a:ea typeface="+mn-ea"/>
                <a:cs typeface="Meiryo UI" panose="020B0604030504040204" pitchFamily="50" charset="-128"/>
              </a:rPr>
              <a:t>千葉市</a:t>
            </a:r>
            <a:r>
              <a:rPr kumimoji="1" lang="en-US" altLang="ja-JP" sz="1050" dirty="0" smtClean="0">
                <a:solidFill>
                  <a:prstClr val="black"/>
                </a:solidFill>
                <a:latin typeface="+mn-ea"/>
                <a:ea typeface="+mn-ea"/>
                <a:cs typeface="Meiryo UI" panose="020B0604030504040204" pitchFamily="50" charset="-128"/>
              </a:rPr>
              <a:t>Web</a:t>
            </a:r>
            <a:r>
              <a:rPr kumimoji="1" lang="ja-JP" altLang="en-US" sz="1050" dirty="0" smtClean="0">
                <a:solidFill>
                  <a:prstClr val="black"/>
                </a:solidFill>
                <a:latin typeface="+mn-ea"/>
                <a:ea typeface="+mn-ea"/>
                <a:cs typeface="Meiryo UI" panose="020B0604030504040204" pitchFamily="50" charset="-128"/>
              </a:rPr>
              <a:t>サイト　ちばレポ</a:t>
            </a:r>
            <a:endParaRPr kumimoji="1" lang="en-US" altLang="ja-JP" sz="105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en-US" altLang="ja-JP" sz="1050" dirty="0">
                <a:solidFill>
                  <a:prstClr val="black"/>
                </a:solidFill>
                <a:latin typeface="+mn-ea"/>
                <a:ea typeface="+mn-ea"/>
                <a:cs typeface="Meiryo UI" panose="020B0604030504040204" pitchFamily="50" charset="-128"/>
              </a:rPr>
              <a:t>https://www.city.chiba.jp/shimin/shimin/kohokocho/chibarepo.html</a:t>
            </a:r>
          </a:p>
          <a:p>
            <a:pPr marL="85725" indent="-85725" algn="l" fontAlgn="auto" latinLnBrk="0">
              <a:spcBef>
                <a:spcPts val="0"/>
              </a:spcBef>
              <a:spcAft>
                <a:spcPts val="0"/>
              </a:spcAft>
            </a:pPr>
            <a:endParaRPr kumimoji="1" lang="en-US" altLang="ja-JP" sz="1200" dirty="0" smtClean="0">
              <a:solidFill>
                <a:prstClr val="black"/>
              </a:solidFill>
              <a:latin typeface="+mn-ea"/>
              <a:ea typeface="+mn-ea"/>
              <a:cs typeface="Meiryo UI" panose="020B0604030504040204" pitchFamily="50" charset="-128"/>
            </a:endParaRPr>
          </a:p>
        </p:txBody>
      </p:sp>
      <p:pic>
        <p:nvPicPr>
          <p:cNvPr id="1027" name="Picture 3" descr="\\spb-fs\プロジェクト\9210359 津國剛PL\P029050 (ODPC_H25)平成25年度情報流通連携基盤構築事業にむけたガバナンス検討」と普及に向けた調査・啓発業務\コンソーシアム作業\委員会\利活用・普及委員会\2013年度\第4回\写真\RIMG0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6200" y="-8915400"/>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216" y="3268415"/>
            <a:ext cx="2808312" cy="256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601072" y="5832847"/>
            <a:ext cx="4392488" cy="276999"/>
          </a:xfrm>
          <a:prstGeom prst="rect">
            <a:avLst/>
          </a:prstGeom>
          <a:noFill/>
        </p:spPr>
        <p:txBody>
          <a:bodyPr wrap="square" rtlCol="0">
            <a:spAutoFit/>
          </a:bodyPr>
          <a:lstStyle/>
          <a:p>
            <a:r>
              <a:rPr kumimoji="1" lang="ja-JP" altLang="en-US" sz="1200" dirty="0" smtClean="0">
                <a:solidFill>
                  <a:schemeClr val="bg2"/>
                </a:solidFill>
                <a:latin typeface="+mn-ea"/>
                <a:ea typeface="+mn-ea"/>
                <a:cs typeface="Meiryo UI" panose="020B0604030504040204" pitchFamily="50" charset="-128"/>
              </a:rPr>
              <a:t>図</a:t>
            </a:r>
            <a:r>
              <a:rPr kumimoji="1" lang="en-US" altLang="ja-JP" sz="1200" dirty="0" smtClean="0">
                <a:solidFill>
                  <a:schemeClr val="bg2"/>
                </a:solidFill>
                <a:latin typeface="+mn-ea"/>
                <a:ea typeface="+mn-ea"/>
                <a:cs typeface="Meiryo UI" panose="020B0604030504040204" pitchFamily="50" charset="-128"/>
              </a:rPr>
              <a:t>.</a:t>
            </a:r>
            <a:r>
              <a:rPr kumimoji="1" lang="ja-JP" altLang="en-US" sz="1200" dirty="0" smtClean="0">
                <a:solidFill>
                  <a:schemeClr val="bg2"/>
                </a:solidFill>
                <a:latin typeface="+mn-ea"/>
                <a:ea typeface="+mn-ea"/>
                <a:cs typeface="Meiryo UI" panose="020B0604030504040204" pitchFamily="50" charset="-128"/>
              </a:rPr>
              <a:t>ちばレポアプリのトップ画面（左）とレポート例（右）</a:t>
            </a:r>
            <a:endParaRPr kumimoji="1" lang="en-US" altLang="ja-JP" sz="1200" dirty="0" smtClean="0">
              <a:solidFill>
                <a:schemeClr val="bg2"/>
              </a:solidFill>
              <a:latin typeface="+mn-ea"/>
              <a:ea typeface="+mn-ea"/>
              <a:cs typeface="Meiryo UI" panose="020B0604030504040204" pitchFamily="50" charset="-128"/>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414" y="3789039"/>
            <a:ext cx="1182668" cy="204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4880992" y="6165304"/>
            <a:ext cx="3240360" cy="369332"/>
          </a:xfrm>
          <a:prstGeom prst="rect">
            <a:avLst/>
          </a:prstGeom>
          <a:noFill/>
        </p:spPr>
        <p:txBody>
          <a:bodyPr wrap="square" rtlCol="0">
            <a:spAutoFit/>
          </a:bodyPr>
          <a:lstStyle/>
          <a:p>
            <a:r>
              <a:rPr lang="ja-JP" altLang="ja-JP" sz="900" dirty="0" smtClean="0">
                <a:solidFill>
                  <a:schemeClr val="bg2"/>
                </a:solidFill>
                <a:latin typeface="+mn-ea"/>
                <a:ea typeface="+mn-ea"/>
                <a:cs typeface="Meiryo UI" panose="020B0604030504040204" pitchFamily="50" charset="-128"/>
              </a:rPr>
              <a:t>出典</a:t>
            </a:r>
            <a:r>
              <a:rPr lang="ja-JP" altLang="en-US" sz="900" dirty="0" smtClean="0">
                <a:solidFill>
                  <a:schemeClr val="bg2"/>
                </a:solidFill>
                <a:latin typeface="+mn-ea"/>
                <a:ea typeface="+mn-ea"/>
                <a:cs typeface="Meiryo UI" panose="020B0604030504040204" pitchFamily="50" charset="-128"/>
                <a:sym typeface="Wingdings" panose="05000000000000000000" pitchFamily="2" charset="2"/>
              </a:rPr>
              <a:t>：</a:t>
            </a:r>
            <a:r>
              <a:rPr lang="ja-JP" altLang="en-US" sz="900" dirty="0" smtClean="0">
                <a:solidFill>
                  <a:schemeClr val="bg2"/>
                </a:solidFill>
                <a:latin typeface="+mn-ea"/>
                <a:ea typeface="+mn-ea"/>
                <a:cs typeface="Meiryo UI" panose="020B0604030504040204" pitchFamily="50" charset="-128"/>
              </a:rPr>
              <a:t>ちばレポ </a:t>
            </a:r>
            <a:r>
              <a:rPr lang="en-US" altLang="ja-JP" sz="900" dirty="0" err="1" smtClean="0">
                <a:solidFill>
                  <a:schemeClr val="bg2"/>
                </a:solidFill>
                <a:latin typeface="+mn-ea"/>
                <a:ea typeface="+mn-ea"/>
                <a:cs typeface="Meiryo UI" panose="020B0604030504040204" pitchFamily="50" charset="-128"/>
              </a:rPr>
              <a:t>AppleStore</a:t>
            </a:r>
            <a:r>
              <a:rPr lang="en-US" altLang="ja-JP" sz="900" dirty="0">
                <a:solidFill>
                  <a:schemeClr val="bg2"/>
                </a:solidFill>
                <a:latin typeface="+mn-ea"/>
                <a:ea typeface="+mn-ea"/>
                <a:cs typeface="Meiryo UI" panose="020B0604030504040204" pitchFamily="50" charset="-128"/>
                <a:sym typeface="Wingdings" panose="05000000000000000000" pitchFamily="2" charset="2"/>
              </a:rPr>
              <a:t> (</a:t>
            </a:r>
            <a:r>
              <a:rPr lang="ja-JP" altLang="en-US" sz="900" dirty="0">
                <a:solidFill>
                  <a:schemeClr val="bg2"/>
                </a:solidFill>
                <a:latin typeface="+mn-ea"/>
                <a:ea typeface="+mn-ea"/>
                <a:cs typeface="Meiryo UI" panose="020B0604030504040204" pitchFamily="50" charset="-128"/>
              </a:rPr>
              <a:t>左</a:t>
            </a:r>
            <a:r>
              <a:rPr lang="en-US" altLang="ja-JP" sz="900" dirty="0">
                <a:solidFill>
                  <a:schemeClr val="bg2"/>
                </a:solidFill>
                <a:latin typeface="+mn-ea"/>
                <a:ea typeface="+mn-ea"/>
                <a:cs typeface="Meiryo UI" panose="020B0604030504040204" pitchFamily="50" charset="-128"/>
              </a:rPr>
              <a:t>)</a:t>
            </a:r>
            <a:r>
              <a:rPr lang="en-US" altLang="ja-JP" sz="900" dirty="0" smtClean="0">
                <a:solidFill>
                  <a:schemeClr val="bg2"/>
                </a:solidFill>
                <a:latin typeface="+mn-ea"/>
                <a:ea typeface="+mn-ea"/>
                <a:cs typeface="Meiryo UI" panose="020B0604030504040204" pitchFamily="50" charset="-128"/>
              </a:rPr>
              <a:t> </a:t>
            </a:r>
            <a:endParaRPr lang="ja-JP" altLang="ja-JP" sz="900" dirty="0">
              <a:solidFill>
                <a:schemeClr val="bg2"/>
              </a:solidFill>
              <a:latin typeface="+mn-ea"/>
              <a:ea typeface="+mn-ea"/>
              <a:cs typeface="Meiryo UI" panose="020B0604030504040204" pitchFamily="50" charset="-128"/>
            </a:endParaRPr>
          </a:p>
          <a:p>
            <a:r>
              <a:rPr lang="en-US" altLang="ja-JP" sz="900" dirty="0">
                <a:solidFill>
                  <a:schemeClr val="bg2"/>
                </a:solidFill>
                <a:latin typeface="+mn-ea"/>
                <a:ea typeface="+mn-ea"/>
                <a:cs typeface="Meiryo UI" panose="020B0604030504040204" pitchFamily="50" charset="-128"/>
              </a:rPr>
              <a:t>https://itunes.apple.com/jp/app/id908942359?mt=8</a:t>
            </a:r>
            <a:endParaRPr lang="ja-JP" altLang="ja-JP" sz="900" dirty="0">
              <a:solidFill>
                <a:schemeClr val="bg2"/>
              </a:solidFill>
              <a:latin typeface="+mn-ea"/>
              <a:ea typeface="+mn-ea"/>
              <a:cs typeface="Meiryo UI" panose="020B0604030504040204" pitchFamily="50" charset="-128"/>
            </a:endParaRPr>
          </a:p>
        </p:txBody>
      </p:sp>
      <p:sp>
        <p:nvSpPr>
          <p:cNvPr id="12" name="テキスト ボックス 11"/>
          <p:cNvSpPr txBox="1"/>
          <p:nvPr/>
        </p:nvSpPr>
        <p:spPr>
          <a:xfrm>
            <a:off x="8049344" y="6165304"/>
            <a:ext cx="1856656" cy="369332"/>
          </a:xfrm>
          <a:prstGeom prst="rect">
            <a:avLst/>
          </a:prstGeom>
          <a:noFill/>
        </p:spPr>
        <p:txBody>
          <a:bodyPr wrap="square" rtlCol="0">
            <a:spAutoFit/>
          </a:bodyPr>
          <a:lstStyle/>
          <a:p>
            <a:r>
              <a:rPr lang="ja-JP" altLang="en-US" sz="900" dirty="0" smtClean="0">
                <a:solidFill>
                  <a:schemeClr val="bg2"/>
                </a:solidFill>
                <a:latin typeface="+mn-ea"/>
                <a:ea typeface="+mn-ea"/>
                <a:cs typeface="Meiryo UI" panose="020B0604030504040204" pitchFamily="50" charset="-128"/>
              </a:rPr>
              <a:t>ちばレポ</a:t>
            </a:r>
            <a:r>
              <a:rPr lang="en-US" altLang="ja-JP" sz="900" dirty="0">
                <a:solidFill>
                  <a:schemeClr val="bg2"/>
                </a:solidFill>
                <a:latin typeface="+mn-ea"/>
                <a:ea typeface="+mn-ea"/>
                <a:cs typeface="Meiryo UI" panose="020B0604030504040204" pitchFamily="50" charset="-128"/>
                <a:sym typeface="Wingdings" panose="05000000000000000000" pitchFamily="2" charset="2"/>
              </a:rPr>
              <a:t>(</a:t>
            </a:r>
            <a:r>
              <a:rPr lang="ja-JP" altLang="en-US" sz="900" dirty="0">
                <a:solidFill>
                  <a:schemeClr val="bg2"/>
                </a:solidFill>
                <a:latin typeface="+mn-ea"/>
                <a:ea typeface="+mn-ea"/>
                <a:cs typeface="Meiryo UI" panose="020B0604030504040204" pitchFamily="50" charset="-128"/>
                <a:sym typeface="Wingdings" panose="05000000000000000000" pitchFamily="2" charset="2"/>
              </a:rPr>
              <a:t>右</a:t>
            </a:r>
            <a:r>
              <a:rPr lang="en-US" altLang="ja-JP" sz="900" dirty="0">
                <a:solidFill>
                  <a:schemeClr val="bg2"/>
                </a:solidFill>
                <a:latin typeface="+mn-ea"/>
                <a:ea typeface="+mn-ea"/>
                <a:cs typeface="Meiryo UI" panose="020B0604030504040204" pitchFamily="50" charset="-128"/>
              </a:rPr>
              <a:t>)</a:t>
            </a:r>
            <a:r>
              <a:rPr lang="en-US" altLang="ja-JP" sz="900" dirty="0" smtClean="0">
                <a:solidFill>
                  <a:schemeClr val="bg2"/>
                </a:solidFill>
                <a:latin typeface="+mn-ea"/>
                <a:ea typeface="+mn-ea"/>
                <a:cs typeface="Meiryo UI" panose="020B0604030504040204" pitchFamily="50" charset="-128"/>
              </a:rPr>
              <a:t> </a:t>
            </a:r>
            <a:endParaRPr lang="ja-JP" altLang="ja-JP" sz="900" dirty="0">
              <a:solidFill>
                <a:schemeClr val="bg2"/>
              </a:solidFill>
              <a:latin typeface="+mn-ea"/>
              <a:ea typeface="+mn-ea"/>
              <a:cs typeface="Meiryo UI" panose="020B0604030504040204" pitchFamily="50" charset="-128"/>
            </a:endParaRPr>
          </a:p>
          <a:p>
            <a:r>
              <a:rPr lang="en-US" altLang="ja-JP" sz="900" dirty="0">
                <a:solidFill>
                  <a:schemeClr val="bg2"/>
                </a:solidFill>
                <a:latin typeface="+mn-ea"/>
                <a:ea typeface="+mn-ea"/>
                <a:cs typeface="Meiryo UI" panose="020B0604030504040204" pitchFamily="50" charset="-128"/>
              </a:rPr>
              <a:t>http://chibarepo.force.com/</a:t>
            </a:r>
            <a:endParaRPr lang="ja-JP" altLang="ja-JP" sz="900" dirty="0">
              <a:solidFill>
                <a:schemeClr val="bg2"/>
              </a:solidFill>
              <a:latin typeface="+mn-ea"/>
              <a:ea typeface="+mn-ea"/>
              <a:cs typeface="Meiryo UI" panose="020B0604030504040204" pitchFamily="50" charset="-128"/>
            </a:endParaRPr>
          </a:p>
        </p:txBody>
      </p:sp>
      <p:sp>
        <p:nvSpPr>
          <p:cNvPr id="13" name="正方形/長方形 12"/>
          <p:cNvSpPr/>
          <p:nvPr/>
        </p:nvSpPr>
        <p:spPr bwMode="auto">
          <a:xfrm>
            <a:off x="8121352" y="-10204"/>
            <a:ext cx="1784648" cy="270851"/>
          </a:xfrm>
          <a:prstGeom prst="rect">
            <a:avLst/>
          </a:prstGeom>
          <a:noFill/>
          <a:ln w="25400" cap="sq"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業務効率化、官民協働</a:t>
            </a:r>
            <a:endParaRPr kumimoji="0" lang="ja-JP" altLang="en-US" sz="1200" b="1" i="0" u="none" strike="noStrike" cap="none" normalizeH="0" baseline="0" dirty="0" smtClean="0">
              <a:ln>
                <a:noFill/>
              </a:ln>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3694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254997"/>
            <a:ext cx="9134339" cy="581715"/>
          </a:xfrm>
        </p:spPr>
        <p:txBody>
          <a:bodyPr>
            <a:normAutofit/>
          </a:bodyPr>
          <a:lstStyle/>
          <a:p>
            <a:r>
              <a:rPr lang="ja-JP" altLang="en-US" sz="2200" dirty="0" smtClean="0"/>
              <a:t>森林</a:t>
            </a:r>
            <a:r>
              <a:rPr lang="ja-JP" altLang="en-US" sz="2200" dirty="0"/>
              <a:t>林業</a:t>
            </a:r>
            <a:r>
              <a:rPr lang="ja-JP" altLang="en-US" sz="2200" dirty="0" smtClean="0"/>
              <a:t>クラウドの構築と活用（岡山県真庭市）</a:t>
            </a:r>
            <a:endParaRPr kumimoji="1" lang="ja-JP" altLang="en-US" sz="2200" dirty="0"/>
          </a:p>
        </p:txBody>
      </p:sp>
      <p:sp>
        <p:nvSpPr>
          <p:cNvPr id="3" name="コンテンツ プレースホルダー 2"/>
          <p:cNvSpPr>
            <a:spLocks noGrp="1"/>
          </p:cNvSpPr>
          <p:nvPr>
            <p:ph idx="1"/>
          </p:nvPr>
        </p:nvSpPr>
        <p:spPr>
          <a:xfrm>
            <a:off x="395678" y="1063378"/>
            <a:ext cx="9146415" cy="5461966"/>
          </a:xfrm>
        </p:spPr>
        <p:txBody>
          <a:bodyPr>
            <a:noAutofit/>
          </a:bodyPr>
          <a:lstStyle/>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背景・課題</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a:solidFill>
                  <a:prstClr val="black"/>
                </a:solidFill>
                <a:latin typeface="+mn-ea"/>
                <a:cs typeface="Meiryo UI" panose="020B0604030504040204" pitchFamily="50" charset="-128"/>
              </a:rPr>
              <a:t>　真庭市は古くからの林業地であったが、</a:t>
            </a:r>
            <a:r>
              <a:rPr lang="ja-JP" altLang="en-US" sz="1200" kern="1200" dirty="0">
                <a:solidFill>
                  <a:schemeClr val="bg2"/>
                </a:solidFill>
                <a:latin typeface="+mn-ea"/>
                <a:cs typeface="Meiryo UI" panose="020B0604030504040204" pitchFamily="50" charset="-128"/>
              </a:rPr>
              <a:t>これまでの地域の旺盛な木材需要に加え、</a:t>
            </a:r>
            <a:r>
              <a:rPr lang="ja-JP" altLang="en-US" sz="1200" kern="1200" dirty="0" smtClean="0">
                <a:solidFill>
                  <a:prstClr val="black"/>
                </a:solidFill>
                <a:latin typeface="+mn-ea"/>
                <a:cs typeface="Meiryo UI" panose="020B0604030504040204" pitchFamily="50" charset="-128"/>
              </a:rPr>
              <a:t>平成</a:t>
            </a:r>
            <a:r>
              <a:rPr lang="en-US" altLang="ja-JP" sz="1200" kern="1200" dirty="0" smtClean="0">
                <a:solidFill>
                  <a:prstClr val="black"/>
                </a:solidFill>
                <a:latin typeface="+mn-ea"/>
                <a:cs typeface="Meiryo UI" panose="020B0604030504040204" pitchFamily="50" charset="-128"/>
              </a:rPr>
              <a:t>27</a:t>
            </a:r>
            <a:r>
              <a:rPr lang="ja-JP" altLang="en-US" sz="1200" kern="1200" dirty="0" smtClean="0">
                <a:solidFill>
                  <a:prstClr val="black"/>
                </a:solidFill>
                <a:latin typeface="+mn-ea"/>
                <a:cs typeface="Meiryo UI" panose="020B0604030504040204" pitchFamily="50" charset="-128"/>
              </a:rPr>
              <a:t>年</a:t>
            </a:r>
            <a:r>
              <a:rPr lang="en-US" altLang="ja-JP" sz="1200" kern="1200" dirty="0" smtClean="0">
                <a:solidFill>
                  <a:prstClr val="black"/>
                </a:solidFill>
                <a:latin typeface="+mn-ea"/>
                <a:cs typeface="Meiryo UI" panose="020B0604030504040204" pitchFamily="50" charset="-128"/>
              </a:rPr>
              <a:t>4</a:t>
            </a:r>
            <a:r>
              <a:rPr lang="ja-JP" altLang="en-US" sz="1200" kern="1200" dirty="0" smtClean="0">
                <a:solidFill>
                  <a:prstClr val="black"/>
                </a:solidFill>
                <a:latin typeface="+mn-ea"/>
                <a:cs typeface="Meiryo UI" panose="020B0604030504040204" pitchFamily="50" charset="-128"/>
              </a:rPr>
              <a:t>月</a:t>
            </a:r>
            <a:r>
              <a:rPr lang="ja-JP" altLang="en-US" sz="1200" kern="1200" dirty="0">
                <a:solidFill>
                  <a:prstClr val="black"/>
                </a:solidFill>
                <a:latin typeface="+mn-ea"/>
                <a:cs typeface="Meiryo UI" panose="020B0604030504040204" pitchFamily="50" charset="-128"/>
              </a:rPr>
              <a:t>より木質バイオマス発電が稼働したことを契機に木材需要が高まっている。そのためには安定供給体制を構築する必要があるが、真庭市は</a:t>
            </a:r>
            <a:r>
              <a:rPr lang="ja-JP" altLang="en-US" sz="1200" kern="1200" dirty="0" smtClean="0">
                <a:solidFill>
                  <a:prstClr val="black"/>
                </a:solidFill>
                <a:latin typeface="+mn-ea"/>
                <a:cs typeface="Meiryo UI" panose="020B0604030504040204" pitchFamily="50" charset="-128"/>
              </a:rPr>
              <a:t>平成</a:t>
            </a:r>
            <a:r>
              <a:rPr lang="en-US" altLang="ja-JP" sz="1200" kern="1200" dirty="0" smtClean="0">
                <a:solidFill>
                  <a:prstClr val="black"/>
                </a:solidFill>
                <a:latin typeface="+mn-ea"/>
                <a:cs typeface="Meiryo UI" panose="020B0604030504040204" pitchFamily="50" charset="-128"/>
              </a:rPr>
              <a:t>16</a:t>
            </a:r>
            <a:r>
              <a:rPr lang="ja-JP" altLang="en-US" sz="1200" kern="1200" dirty="0" smtClean="0">
                <a:solidFill>
                  <a:prstClr val="black"/>
                </a:solidFill>
                <a:latin typeface="+mn-ea"/>
                <a:cs typeface="Meiryo UI" panose="020B0604030504040204" pitchFamily="50" charset="-128"/>
              </a:rPr>
              <a:t>年</a:t>
            </a:r>
            <a:r>
              <a:rPr lang="ja-JP" altLang="en-US" sz="1200" kern="1200" dirty="0">
                <a:solidFill>
                  <a:prstClr val="black"/>
                </a:solidFill>
                <a:latin typeface="+mn-ea"/>
                <a:cs typeface="Meiryo UI" panose="020B0604030504040204" pitchFamily="50" charset="-128"/>
              </a:rPr>
              <a:t>に台風による大規模な風倒木被害が発生した地域でもあり、環境に配慮した持続可能な森林利用が併せて求められている。そうした背景を受け、森林の保全と活用の両立及び林業の生産性向上を目的として、</a:t>
            </a:r>
            <a:r>
              <a:rPr lang="ja-JP" altLang="en-US" sz="1200" kern="1200" dirty="0">
                <a:solidFill>
                  <a:schemeClr val="bg2"/>
                </a:solidFill>
                <a:latin typeface="+mn-ea"/>
                <a:cs typeface="Meiryo UI" panose="020B0604030504040204" pitchFamily="50" charset="-128"/>
              </a:rPr>
              <a:t>森林情報の基盤となる</a:t>
            </a:r>
            <a:r>
              <a:rPr lang="ja-JP" altLang="en-US" sz="1200" kern="1200" dirty="0">
                <a:solidFill>
                  <a:prstClr val="black"/>
                </a:solidFill>
                <a:latin typeface="+mn-ea"/>
                <a:cs typeface="Meiryo UI" panose="020B0604030504040204" pitchFamily="50" charset="-128"/>
              </a:rPr>
              <a:t>森林林業クラウドの構築を実施。</a:t>
            </a:r>
            <a:endParaRPr lang="en-US" altLang="ja-JP" sz="1200" kern="1200" dirty="0">
              <a:solidFill>
                <a:prstClr val="black"/>
              </a:solidFill>
              <a:latin typeface="+mn-ea"/>
              <a:cs typeface="Meiryo UI" panose="020B0604030504040204" pitchFamily="50" charset="-128"/>
            </a:endParaRPr>
          </a:p>
          <a:p>
            <a:pPr marL="0" indent="0" fontAlgn="auto">
              <a:spcBef>
                <a:spcPts val="0"/>
              </a:spcBef>
              <a:spcAft>
                <a:spcPts val="0"/>
              </a:spcAft>
              <a:buNone/>
            </a:pPr>
            <a:endParaRPr lang="ja-JP" altLang="en-US"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取り組み</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a:solidFill>
                  <a:prstClr val="black"/>
                </a:solidFill>
                <a:latin typeface="+mn-ea"/>
                <a:cs typeface="Meiryo UI" panose="020B0604030504040204" pitchFamily="50" charset="-128"/>
              </a:rPr>
              <a:t>　真庭市役所と真庭森林組合において、相互の森林資源情報の共有を図るため、クラウドを構築。森林管理に必要な機能、将来の木質バイオマスエネルギーの安定供給に資する資源量推計機能を搭載している。クラウドと合わせて、地番を共通</a:t>
            </a:r>
            <a:r>
              <a:rPr lang="en-US" altLang="ja-JP" sz="1200" kern="1200" dirty="0">
                <a:solidFill>
                  <a:prstClr val="black"/>
                </a:solidFill>
                <a:latin typeface="+mn-ea"/>
                <a:cs typeface="Meiryo UI" panose="020B0604030504040204" pitchFamily="50" charset="-128"/>
              </a:rPr>
              <a:t>ID</a:t>
            </a:r>
            <a:r>
              <a:rPr lang="ja-JP" altLang="en-US" sz="1200" kern="1200" dirty="0">
                <a:solidFill>
                  <a:prstClr val="black"/>
                </a:solidFill>
                <a:latin typeface="+mn-ea"/>
                <a:cs typeface="Meiryo UI" panose="020B0604030504040204" pitchFamily="50" charset="-128"/>
              </a:rPr>
              <a:t>としたデータベースも構築した。</a:t>
            </a:r>
            <a:r>
              <a:rPr lang="ja-JP" altLang="en-US" sz="1200" kern="1200" dirty="0">
                <a:solidFill>
                  <a:schemeClr val="bg2"/>
                </a:solidFill>
                <a:latin typeface="+mn-ea"/>
                <a:cs typeface="Meiryo UI" panose="020B0604030504040204" pitchFamily="50" charset="-128"/>
              </a:rPr>
              <a:t>平成</a:t>
            </a:r>
            <a:r>
              <a:rPr lang="en-US" altLang="ja-JP" sz="1200" kern="1200" dirty="0">
                <a:solidFill>
                  <a:schemeClr val="bg2"/>
                </a:solidFill>
                <a:latin typeface="+mn-ea"/>
                <a:cs typeface="Meiryo UI" panose="020B0604030504040204" pitchFamily="50" charset="-128"/>
              </a:rPr>
              <a:t>27</a:t>
            </a:r>
            <a:r>
              <a:rPr lang="ja-JP" altLang="en-US" sz="1200" kern="1200" dirty="0">
                <a:solidFill>
                  <a:schemeClr val="bg2"/>
                </a:solidFill>
                <a:latin typeface="+mn-ea"/>
                <a:cs typeface="Meiryo UI" panose="020B0604030504040204" pitchFamily="50" charset="-128"/>
              </a:rPr>
              <a:t>年度には、モデル地区を設定し、</a:t>
            </a:r>
            <a:r>
              <a:rPr lang="ja-JP" altLang="en-US" sz="1200" kern="1200" dirty="0">
                <a:solidFill>
                  <a:prstClr val="black"/>
                </a:solidFill>
                <a:latin typeface="+mn-ea"/>
                <a:cs typeface="Meiryo UI" panose="020B0604030504040204" pitchFamily="50" charset="-128"/>
              </a:rPr>
              <a:t>航空レーザ計測を実施し、森林の現況把握や資源量算定の基となる、地表面と樹冠面の標高メッシュデータを作成・格納している。</a:t>
            </a:r>
            <a:endParaRPr lang="en-US" altLang="ja-JP" sz="1200" kern="1200" dirty="0">
              <a:solidFill>
                <a:prstClr val="black"/>
              </a:solidFill>
              <a:latin typeface="+mn-ea"/>
              <a:cs typeface="Meiryo UI" panose="020B0604030504040204" pitchFamily="50" charset="-128"/>
            </a:endParaRPr>
          </a:p>
          <a:p>
            <a:pPr marL="0" indent="0" fontAlgn="auto">
              <a:spcBef>
                <a:spcPts val="0"/>
              </a:spcBef>
              <a:spcAft>
                <a:spcPts val="0"/>
              </a:spcAft>
              <a:buNone/>
            </a:pP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効果</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a:solidFill>
                  <a:prstClr val="black"/>
                </a:solidFill>
                <a:latin typeface="+mn-ea"/>
                <a:cs typeface="Meiryo UI" panose="020B0604030504040204" pitchFamily="50" charset="-128"/>
              </a:rPr>
              <a:t>　平常時・災害時の森林モニタリング、森林現地での作業効率化が実現。また</a:t>
            </a:r>
            <a:r>
              <a:rPr lang="ja-JP" altLang="en-US" sz="1200" kern="1200" dirty="0" smtClean="0">
                <a:solidFill>
                  <a:prstClr val="black"/>
                </a:solidFill>
                <a:latin typeface="+mn-ea"/>
                <a:cs typeface="Meiryo UI" panose="020B0604030504040204" pitchFamily="50" charset="-128"/>
              </a:rPr>
              <a:t>、</a:t>
            </a:r>
            <a:r>
              <a:rPr lang="ja-JP" altLang="en-US" sz="1200" kern="1200" dirty="0" smtClean="0">
                <a:solidFill>
                  <a:schemeClr val="bg2"/>
                </a:solidFill>
                <a:latin typeface="+mn-ea"/>
                <a:cs typeface="Meiryo UI" panose="020B0604030504040204" pitchFamily="50" charset="-128"/>
              </a:rPr>
              <a:t>森林</a:t>
            </a:r>
            <a:r>
              <a:rPr lang="ja-JP" altLang="en-US" sz="1200" kern="1200" dirty="0">
                <a:solidFill>
                  <a:schemeClr val="bg2"/>
                </a:solidFill>
                <a:latin typeface="+mn-ea"/>
                <a:cs typeface="Meiryo UI" panose="020B0604030504040204" pitchFamily="50" charset="-128"/>
              </a:rPr>
              <a:t>の資源情報等の一元管理と、拡充を行ったことで、将来予測される地域の木材需要に応えるため</a:t>
            </a:r>
            <a:r>
              <a:rPr lang="ja-JP" altLang="en-US" sz="1200" kern="1200" dirty="0" smtClean="0">
                <a:solidFill>
                  <a:schemeClr val="bg2"/>
                </a:solidFill>
                <a:latin typeface="+mn-ea"/>
                <a:cs typeface="Meiryo UI" panose="020B0604030504040204" pitchFamily="50" charset="-128"/>
              </a:rPr>
              <a:t>の安定</a:t>
            </a:r>
            <a:r>
              <a:rPr lang="ja-JP" altLang="en-US" sz="1200" kern="1200" dirty="0">
                <a:solidFill>
                  <a:schemeClr val="bg2"/>
                </a:solidFill>
                <a:latin typeface="+mn-ea"/>
                <a:cs typeface="Meiryo UI" panose="020B0604030504040204" pitchFamily="50" charset="-128"/>
              </a:rPr>
              <a:t>供給体制の構築及び産業活性化に向けた戦略策定にも活用されている。</a:t>
            </a:r>
            <a:endParaRPr lang="en-US" altLang="ja-JP" sz="1200" kern="1200" dirty="0">
              <a:solidFill>
                <a:schemeClr val="bg2"/>
              </a:solidFill>
              <a:latin typeface="+mn-ea"/>
              <a:cs typeface="Meiryo UI" panose="020B0604030504040204" pitchFamily="50" charset="-128"/>
            </a:endParaRPr>
          </a:p>
          <a:p>
            <a:pPr marL="0" indent="0" fontAlgn="auto">
              <a:spcBef>
                <a:spcPts val="0"/>
              </a:spcBef>
              <a:spcAft>
                <a:spcPts val="0"/>
              </a:spcAft>
              <a:buNone/>
            </a:pPr>
            <a:endParaRPr lang="en-US" altLang="ja-JP" sz="1200" b="1" kern="1200" dirty="0">
              <a:solidFill>
                <a:schemeClr val="bg2"/>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活用データ</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a:solidFill>
                  <a:prstClr val="black"/>
                </a:solidFill>
                <a:latin typeface="+mn-ea"/>
                <a:cs typeface="Meiryo UI" panose="020B0604030504040204" pitchFamily="50" charset="-128"/>
              </a:rPr>
              <a:t>データ項目：</a:t>
            </a:r>
            <a:r>
              <a:rPr lang="ja-JP" altLang="en-US" sz="1200" kern="1200" dirty="0">
                <a:solidFill>
                  <a:schemeClr val="bg2"/>
                </a:solidFill>
                <a:latin typeface="+mn-ea"/>
                <a:cs typeface="Meiryo UI" panose="020B0604030504040204" pitchFamily="50" charset="-128"/>
              </a:rPr>
              <a:t>森林計画制度に関する情報、施業歴、</a:t>
            </a:r>
            <a:r>
              <a:rPr lang="ja-JP" altLang="en-US" sz="1200" kern="1200" dirty="0">
                <a:solidFill>
                  <a:prstClr val="black"/>
                </a:solidFill>
                <a:latin typeface="+mn-ea"/>
                <a:cs typeface="Meiryo UI" panose="020B0604030504040204" pitchFamily="50" charset="-128"/>
              </a:rPr>
              <a:t>林分毎の平均樹高・本数密度・材積・成長量・平均傾斜等の森林現況データ</a:t>
            </a:r>
            <a:endParaRPr lang="en-US" altLang="ja-JP" sz="1200" kern="1200" dirty="0">
              <a:solidFill>
                <a:prstClr val="black"/>
              </a:solidFill>
              <a:latin typeface="+mn-ea"/>
              <a:cs typeface="Meiryo UI" panose="020B0604030504040204" pitchFamily="50" charset="-128"/>
            </a:endParaRPr>
          </a:p>
          <a:p>
            <a:pPr marL="0" indent="0" fontAlgn="auto">
              <a:spcBef>
                <a:spcPts val="0"/>
              </a:spcBef>
              <a:spcAft>
                <a:spcPts val="0"/>
              </a:spcAft>
              <a:buNone/>
            </a:pPr>
            <a:r>
              <a:rPr lang="ja-JP" altLang="en-US" sz="1200" kern="1200" dirty="0">
                <a:solidFill>
                  <a:prstClr val="black"/>
                </a:solidFill>
                <a:latin typeface="+mn-ea"/>
                <a:cs typeface="Meiryo UI" panose="020B0604030504040204" pitchFamily="50" charset="-128"/>
              </a:rPr>
              <a:t>活用方法：上記データをデータベースに格納し、それらのデータを収集・分析するクラウドを構築。真庭市役所と真庭森林組合両者における森林資源情報の共有に活用。</a:t>
            </a:r>
            <a:endParaRPr lang="en-US" altLang="ja-JP" sz="1200" kern="1200" dirty="0">
              <a:solidFill>
                <a:prstClr val="black"/>
              </a:solidFill>
              <a:latin typeface="+mn-ea"/>
              <a:cs typeface="Meiryo UI" panose="020B0604030504040204" pitchFamily="50" charset="-128"/>
            </a:endParaRPr>
          </a:p>
          <a:p>
            <a:pPr marL="0" indent="0" fontAlgn="auto">
              <a:spcBef>
                <a:spcPts val="0"/>
              </a:spcBef>
              <a:spcAft>
                <a:spcPts val="0"/>
              </a:spcAft>
              <a:buNone/>
            </a:pP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smtClean="0">
                <a:solidFill>
                  <a:prstClr val="black"/>
                </a:solidFill>
                <a:latin typeface="+mn-ea"/>
                <a:ea typeface="+mn-ea"/>
                <a:cs typeface="Meiryo UI" panose="020B0604030504040204" pitchFamily="50" charset="-128"/>
              </a:rPr>
              <a:t>出典：</a:t>
            </a: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smtClean="0">
                <a:solidFill>
                  <a:prstClr val="black"/>
                </a:solidFill>
                <a:latin typeface="+mn-ea"/>
                <a:ea typeface="+mn-ea"/>
                <a:cs typeface="Meiryo UI" panose="020B0604030504040204" pitchFamily="50" charset="-128"/>
              </a:rPr>
              <a:t>「</a:t>
            </a:r>
            <a:r>
              <a:rPr lang="ja-JP" altLang="en-US" sz="1050" kern="1200" dirty="0">
                <a:solidFill>
                  <a:prstClr val="black"/>
                </a:solidFill>
                <a:latin typeface="+mn-ea"/>
                <a:ea typeface="+mn-ea"/>
                <a:cs typeface="Meiryo UI" panose="020B0604030504040204" pitchFamily="50" charset="-128"/>
              </a:rPr>
              <a:t>里山真庭の森林づくり推進事業に係る委託業務仕様書」</a:t>
            </a:r>
            <a:endParaRPr lang="en-US" altLang="ja-JP" sz="105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050" kern="1200" dirty="0" smtClean="0">
                <a:solidFill>
                  <a:prstClr val="black"/>
                </a:solidFill>
                <a:latin typeface="+mn-ea"/>
                <a:ea typeface="+mn-ea"/>
                <a:cs typeface="Meiryo UI" panose="020B0604030504040204" pitchFamily="50" charset="-128"/>
              </a:rPr>
              <a:t>http://www.city.maniwa.lg.jp/webapps/open_imgs/info//0000001400_0000027153.pdf</a:t>
            </a:r>
          </a:p>
          <a:p>
            <a:pPr marL="0" indent="0" fontAlgn="auto">
              <a:spcBef>
                <a:spcPts val="0"/>
              </a:spcBef>
              <a:spcAft>
                <a:spcPts val="0"/>
              </a:spcAft>
              <a:buNone/>
            </a:pPr>
            <a:r>
              <a:rPr lang="ja-JP" altLang="en-US" sz="1050" kern="1200" dirty="0" smtClean="0">
                <a:solidFill>
                  <a:prstClr val="black"/>
                </a:solidFill>
                <a:latin typeface="+mn-ea"/>
                <a:ea typeface="+mn-ea"/>
                <a:cs typeface="Meiryo UI" panose="020B0604030504040204" pitchFamily="50" charset="-128"/>
              </a:rPr>
              <a:t>「</a:t>
            </a:r>
            <a:r>
              <a:rPr lang="ja-JP" altLang="en-US" sz="1050" kern="1200" dirty="0">
                <a:solidFill>
                  <a:prstClr val="black"/>
                </a:solidFill>
                <a:latin typeface="+mn-ea"/>
                <a:ea typeface="+mn-ea"/>
                <a:cs typeface="Meiryo UI" panose="020B0604030504040204" pitchFamily="50" charset="-128"/>
              </a:rPr>
              <a:t>真庭の森林を生かす</a:t>
            </a:r>
            <a:r>
              <a:rPr lang="en-US" altLang="ja-JP" sz="1050" kern="1200" dirty="0">
                <a:solidFill>
                  <a:prstClr val="black"/>
                </a:solidFill>
                <a:latin typeface="+mn-ea"/>
                <a:ea typeface="+mn-ea"/>
                <a:cs typeface="Meiryo UI" panose="020B0604030504040204" pitchFamily="50" charset="-128"/>
              </a:rPr>
              <a:t>ICT</a:t>
            </a:r>
            <a:r>
              <a:rPr lang="ja-JP" altLang="en-US" sz="1050" kern="1200" dirty="0">
                <a:solidFill>
                  <a:prstClr val="black"/>
                </a:solidFill>
                <a:latin typeface="+mn-ea"/>
                <a:ea typeface="+mn-ea"/>
                <a:cs typeface="Meiryo UI" panose="020B0604030504040204" pitchFamily="50" charset="-128"/>
              </a:rPr>
              <a:t>地域づくりプロジェクト</a:t>
            </a:r>
            <a:r>
              <a:rPr lang="ja-JP" altLang="en-US" sz="1050" kern="1200" dirty="0" smtClean="0">
                <a:solidFill>
                  <a:prstClr val="black"/>
                </a:solidFill>
                <a:latin typeface="+mn-ea"/>
                <a:ea typeface="+mn-ea"/>
                <a:cs typeface="Meiryo UI" panose="020B0604030504040204" pitchFamily="50" charset="-128"/>
              </a:rPr>
              <a:t>」</a:t>
            </a: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050" kern="1200" dirty="0" smtClean="0">
                <a:solidFill>
                  <a:prstClr val="black"/>
                </a:solidFill>
                <a:latin typeface="+mn-ea"/>
                <a:ea typeface="+mn-ea"/>
                <a:cs typeface="Meiryo UI" panose="020B0604030504040204" pitchFamily="50" charset="-128"/>
              </a:rPr>
              <a:t>http</a:t>
            </a:r>
            <a:r>
              <a:rPr lang="en-US" altLang="ja-JP" sz="1050" kern="1200" dirty="0">
                <a:solidFill>
                  <a:prstClr val="black"/>
                </a:solidFill>
                <a:latin typeface="+mn-ea"/>
                <a:ea typeface="+mn-ea"/>
                <a:cs typeface="Meiryo UI" panose="020B0604030504040204" pitchFamily="50" charset="-128"/>
              </a:rPr>
              <a:t>://www.soumu.go.jp/main_content/000290</a:t>
            </a:r>
            <a:r>
              <a:rPr lang="en-US" altLang="ja-JP" sz="1200" kern="1200" dirty="0">
                <a:solidFill>
                  <a:prstClr val="black"/>
                </a:solidFill>
                <a:latin typeface="+mn-ea"/>
                <a:ea typeface="+mn-ea"/>
                <a:cs typeface="Meiryo UI" panose="020B0604030504040204" pitchFamily="50" charset="-128"/>
              </a:rPr>
              <a:t>374.pdf</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sp>
        <p:nvSpPr>
          <p:cNvPr id="8" name="正方形/長方形 7"/>
          <p:cNvSpPr/>
          <p:nvPr/>
        </p:nvSpPr>
        <p:spPr bwMode="auto">
          <a:xfrm>
            <a:off x="8121352" y="-10204"/>
            <a:ext cx="1784648" cy="270851"/>
          </a:xfrm>
          <a:prstGeom prst="rect">
            <a:avLst/>
          </a:prstGeom>
          <a:noFill/>
          <a:ln w="25400" cap="sq"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業務効率化、官民協働</a:t>
            </a:r>
            <a:endParaRPr kumimoji="0" lang="ja-JP" altLang="en-US" sz="1200" b="1" i="0" u="none" strike="noStrike" cap="none" normalizeH="0" baseline="0" dirty="0" smtClean="0">
              <a:ln>
                <a:noFill/>
              </a:ln>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1879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254997"/>
            <a:ext cx="9134339" cy="581715"/>
          </a:xfrm>
        </p:spPr>
        <p:txBody>
          <a:bodyPr>
            <a:normAutofit/>
          </a:bodyPr>
          <a:lstStyle/>
          <a:p>
            <a:r>
              <a:rPr lang="ja-JP" altLang="en-US" sz="2200" dirty="0" smtClean="0">
                <a:latin typeface="+mj-ea"/>
                <a:ea typeface="+mj-ea"/>
              </a:rPr>
              <a:t>全職員対象の</a:t>
            </a:r>
            <a:r>
              <a:rPr lang="en-US" altLang="ja-JP" sz="2200" dirty="0" smtClean="0">
                <a:latin typeface="+mj-ea"/>
                <a:ea typeface="+mj-ea"/>
              </a:rPr>
              <a:t>e-</a:t>
            </a:r>
            <a:r>
              <a:rPr lang="ja-JP" altLang="en-US" sz="2200" dirty="0" smtClean="0">
                <a:latin typeface="+mj-ea"/>
                <a:ea typeface="+mj-ea"/>
              </a:rPr>
              <a:t>ラーニングの実施</a:t>
            </a:r>
            <a:r>
              <a:rPr lang="ja-JP" altLang="en-US" sz="2200" dirty="0" smtClean="0">
                <a:latin typeface="+mj-ea"/>
                <a:ea typeface="+mj-ea"/>
              </a:rPr>
              <a:t>（静岡市</a:t>
            </a:r>
            <a:r>
              <a:rPr lang="ja-JP" altLang="en-US" sz="2200" dirty="0" smtClean="0">
                <a:latin typeface="+mj-ea"/>
                <a:ea typeface="+mj-ea"/>
              </a:rPr>
              <a:t>） </a:t>
            </a:r>
            <a:endParaRPr lang="ja-JP" altLang="en-US" sz="2200" dirty="0">
              <a:latin typeface="+mj-ea"/>
              <a:ea typeface="+mj-ea"/>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dirty="0"/>
          </a:p>
        </p:txBody>
      </p:sp>
      <p:sp>
        <p:nvSpPr>
          <p:cNvPr id="7" name="正方形/長方形 6"/>
          <p:cNvSpPr/>
          <p:nvPr/>
        </p:nvSpPr>
        <p:spPr>
          <a:xfrm>
            <a:off x="238066" y="1052736"/>
            <a:ext cx="9261533" cy="5381441"/>
          </a:xfrm>
          <a:prstGeom prst="rect">
            <a:avLst/>
          </a:prstGeom>
        </p:spPr>
        <p:txBody>
          <a:bodyPr wrap="square">
            <a:noAutofit/>
          </a:bodyPr>
          <a:lstStyle/>
          <a:p>
            <a:pPr marL="85725" indent="-85725" algn="l" fontAlgn="auto" latinLnBrk="0">
              <a:spcBef>
                <a:spcPts val="0"/>
              </a:spcBef>
              <a:spcAft>
                <a:spcPts val="0"/>
              </a:spcAft>
            </a:pPr>
            <a:r>
              <a:rPr kumimoji="1" lang="en-US" altLang="ja-JP" sz="1200" b="1" dirty="0" smtClean="0">
                <a:solidFill>
                  <a:prstClr val="black"/>
                </a:solidFill>
                <a:latin typeface="+mn-ea"/>
                <a:ea typeface="+mn-ea"/>
                <a:cs typeface="Meiryo UI" panose="020B0604030504040204" pitchFamily="50" charset="-128"/>
              </a:rPr>
              <a:t>【</a:t>
            </a:r>
            <a:r>
              <a:rPr kumimoji="1" lang="ja-JP" altLang="en-US" sz="1200" b="1" dirty="0" smtClean="0">
                <a:solidFill>
                  <a:prstClr val="black"/>
                </a:solidFill>
                <a:latin typeface="+mn-ea"/>
                <a:ea typeface="+mn-ea"/>
                <a:cs typeface="Meiryo UI" panose="020B0604030504040204" pitchFamily="50" charset="-128"/>
              </a:rPr>
              <a:t>背景・課題</a:t>
            </a:r>
            <a:r>
              <a:rPr kumimoji="1" lang="en-US" altLang="ja-JP" sz="1200" b="1" dirty="0" smtClean="0">
                <a:solidFill>
                  <a:prstClr val="black"/>
                </a:solidFill>
                <a:latin typeface="+mn-ea"/>
                <a:ea typeface="+mn-ea"/>
                <a:cs typeface="Meiryo UI" panose="020B0604030504040204" pitchFamily="50" charset="-128"/>
              </a:rPr>
              <a:t>】</a:t>
            </a:r>
          </a:p>
          <a:p>
            <a:pPr indent="87313"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シズオカ型オープンデータ（図参照）の推進として、</a:t>
            </a:r>
            <a:r>
              <a:rPr kumimoji="1" lang="ja-JP" altLang="en-US" sz="1200" dirty="0">
                <a:solidFill>
                  <a:prstClr val="black"/>
                </a:solidFill>
                <a:latin typeface="+mn-ea"/>
                <a:ea typeface="+mn-ea"/>
                <a:cs typeface="Meiryo UI" panose="020B0604030504040204" pitchFamily="50" charset="-128"/>
              </a:rPr>
              <a:t>継続的</a:t>
            </a:r>
            <a:r>
              <a:rPr kumimoji="1" lang="ja-JP" altLang="en-US" sz="1200" dirty="0" smtClean="0">
                <a:solidFill>
                  <a:prstClr val="black"/>
                </a:solidFill>
                <a:latin typeface="+mn-ea"/>
                <a:ea typeface="+mn-ea"/>
                <a:cs typeface="Meiryo UI" panose="020B0604030504040204" pitchFamily="50" charset="-128"/>
              </a:rPr>
              <a:t>な体制作り・職員の意識改革・全庁的取組としての実施、利活用に重点を置いたデータの提供を目指している。平成</a:t>
            </a:r>
            <a:r>
              <a:rPr kumimoji="1" lang="en-US" altLang="ja-JP" sz="1200" dirty="0" smtClean="0">
                <a:solidFill>
                  <a:prstClr val="black"/>
                </a:solidFill>
                <a:latin typeface="+mn-ea"/>
                <a:ea typeface="+mn-ea"/>
                <a:cs typeface="Meiryo UI" panose="020B0604030504040204" pitchFamily="50" charset="-128"/>
              </a:rPr>
              <a:t>26</a:t>
            </a:r>
            <a:r>
              <a:rPr kumimoji="1" lang="ja-JP" altLang="en-US" sz="1200" dirty="0" smtClean="0">
                <a:solidFill>
                  <a:prstClr val="black"/>
                </a:solidFill>
                <a:latin typeface="+mn-ea"/>
                <a:ea typeface="+mn-ea"/>
                <a:cs typeface="Meiryo UI" panose="020B0604030504040204" pitchFamily="50" charset="-128"/>
              </a:rPr>
              <a:t>年度は本格的にオープンデータの取組を</a:t>
            </a:r>
            <a:r>
              <a:rPr kumimoji="1" lang="ja-JP" altLang="en-US" sz="1200" dirty="0">
                <a:solidFill>
                  <a:prstClr val="black"/>
                </a:solidFill>
                <a:latin typeface="+mn-ea"/>
                <a:ea typeface="+mn-ea"/>
                <a:cs typeface="Meiryo UI" panose="020B0604030504040204" pitchFamily="50" charset="-128"/>
              </a:rPr>
              <a:t>始めた</a:t>
            </a:r>
            <a:r>
              <a:rPr kumimoji="1" lang="ja-JP" altLang="en-US" sz="1200" dirty="0" smtClean="0">
                <a:solidFill>
                  <a:prstClr val="black"/>
                </a:solidFill>
                <a:latin typeface="+mn-ea"/>
                <a:ea typeface="+mn-ea"/>
                <a:cs typeface="Meiryo UI" panose="020B0604030504040204" pitchFamily="50" charset="-128"/>
              </a:rPr>
              <a:t>初年度であり、研修により全職員に啓発する必要があった。</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en-US" altLang="ja-JP" sz="1200" b="1" dirty="0" smtClean="0">
                <a:solidFill>
                  <a:prstClr val="black"/>
                </a:solidFill>
                <a:latin typeface="+mn-ea"/>
                <a:ea typeface="+mn-ea"/>
                <a:cs typeface="Meiryo UI" panose="020B0604030504040204" pitchFamily="50" charset="-128"/>
              </a:rPr>
              <a:t>【</a:t>
            </a:r>
            <a:r>
              <a:rPr kumimoji="1" lang="ja-JP" altLang="en-US" sz="1200" b="1" dirty="0" smtClean="0">
                <a:solidFill>
                  <a:prstClr val="black"/>
                </a:solidFill>
                <a:latin typeface="+mn-ea"/>
                <a:ea typeface="+mn-ea"/>
                <a:cs typeface="Meiryo UI" panose="020B0604030504040204" pitchFamily="50" charset="-128"/>
              </a:rPr>
              <a:t>取り組み</a:t>
            </a:r>
            <a:r>
              <a:rPr kumimoji="1" lang="en-US" altLang="ja-JP" sz="1200" b="1" dirty="0" smtClean="0">
                <a:solidFill>
                  <a:prstClr val="black"/>
                </a:solidFill>
                <a:latin typeface="+mn-ea"/>
                <a:ea typeface="+mn-ea"/>
                <a:cs typeface="Meiryo UI" panose="020B0604030504040204" pitchFamily="50" charset="-128"/>
              </a:rPr>
              <a:t>】</a:t>
            </a:r>
          </a:p>
          <a:p>
            <a:pPr marL="85725" indent="87313" algn="l" fontAlgn="auto" latinLnBrk="0">
              <a:spcBef>
                <a:spcPts val="0"/>
              </a:spcBef>
              <a:spcAft>
                <a:spcPts val="0"/>
              </a:spcAft>
            </a:pPr>
            <a:r>
              <a:rPr kumimoji="1" lang="ja-JP" altLang="en-US" sz="1200" dirty="0">
                <a:solidFill>
                  <a:prstClr val="black"/>
                </a:solidFill>
                <a:latin typeface="+mn-ea"/>
                <a:ea typeface="+mn-ea"/>
                <a:cs typeface="Meiryo UI" panose="020B0604030504040204" pitchFamily="50" charset="-128"/>
              </a:rPr>
              <a:t>静岡市全職員を対象とした</a:t>
            </a:r>
            <a:r>
              <a:rPr kumimoji="1" lang="ja-JP" altLang="en-US" sz="1200" dirty="0" smtClean="0">
                <a:solidFill>
                  <a:prstClr val="black"/>
                </a:solidFill>
                <a:latin typeface="+mn-ea"/>
                <a:ea typeface="+mn-ea"/>
                <a:cs typeface="Meiryo UI" panose="020B0604030504040204" pitchFamily="50" charset="-128"/>
              </a:rPr>
              <a:t>オープンデータ研修</a:t>
            </a:r>
            <a:r>
              <a:rPr kumimoji="1" lang="ja-JP" altLang="en-US" sz="1200" dirty="0">
                <a:solidFill>
                  <a:prstClr val="black"/>
                </a:solidFill>
                <a:latin typeface="+mn-ea"/>
                <a:ea typeface="+mn-ea"/>
                <a:cs typeface="Meiryo UI" panose="020B0604030504040204" pitchFamily="50" charset="-128"/>
              </a:rPr>
              <a:t>を</a:t>
            </a:r>
            <a:r>
              <a:rPr kumimoji="1" lang="ja-JP" altLang="en-US" sz="1200" dirty="0" smtClean="0">
                <a:solidFill>
                  <a:prstClr val="black"/>
                </a:solidFill>
                <a:latin typeface="+mn-ea"/>
                <a:ea typeface="+mn-ea"/>
                <a:cs typeface="Meiryo UI" panose="020B0604030504040204" pitchFamily="50" charset="-128"/>
              </a:rPr>
              <a:t>、</a:t>
            </a:r>
            <a:endParaRPr kumimoji="1" lang="en-US" altLang="ja-JP" sz="1200" dirty="0" smtClean="0">
              <a:solidFill>
                <a:prstClr val="black"/>
              </a:solidFill>
              <a:latin typeface="+mn-ea"/>
              <a:ea typeface="+mn-ea"/>
              <a:cs typeface="Meiryo UI" panose="020B0604030504040204" pitchFamily="50" charset="-128"/>
            </a:endParaRPr>
          </a:p>
          <a:p>
            <a:pPr marL="85725" indent="1588" algn="l" fontAlgn="auto" latinLnBrk="0">
              <a:spcBef>
                <a:spcPts val="0"/>
              </a:spcBef>
              <a:spcAft>
                <a:spcPts val="0"/>
              </a:spcAft>
            </a:pPr>
            <a:r>
              <a:rPr kumimoji="1" lang="en-US" altLang="ja-JP" sz="1200" dirty="0" smtClean="0">
                <a:solidFill>
                  <a:prstClr val="black"/>
                </a:solidFill>
                <a:latin typeface="+mn-ea"/>
                <a:ea typeface="+mn-ea"/>
                <a:cs typeface="Meiryo UI" panose="020B0604030504040204" pitchFamily="50" charset="-128"/>
              </a:rPr>
              <a:t>e-</a:t>
            </a:r>
            <a:r>
              <a:rPr kumimoji="1" lang="ja-JP" altLang="en-US" sz="1200" dirty="0">
                <a:solidFill>
                  <a:prstClr val="black"/>
                </a:solidFill>
                <a:latin typeface="+mn-ea"/>
                <a:ea typeface="+mn-ea"/>
                <a:cs typeface="Meiryo UI" panose="020B0604030504040204" pitchFamily="50" charset="-128"/>
              </a:rPr>
              <a:t>ラーニングで実施。</a:t>
            </a:r>
            <a:endParaRPr kumimoji="1" lang="en-US" altLang="ja-JP" sz="1200" dirty="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en-US" altLang="ja-JP" sz="1200" b="1" dirty="0" smtClean="0">
                <a:solidFill>
                  <a:prstClr val="black"/>
                </a:solidFill>
                <a:latin typeface="+mn-ea"/>
                <a:ea typeface="+mn-ea"/>
                <a:cs typeface="Meiryo UI" panose="020B0604030504040204" pitchFamily="50" charset="-128"/>
              </a:rPr>
              <a:t>【</a:t>
            </a:r>
            <a:r>
              <a:rPr kumimoji="1" lang="ja-JP" altLang="en-US" sz="1200" b="1" dirty="0" smtClean="0">
                <a:solidFill>
                  <a:prstClr val="black"/>
                </a:solidFill>
                <a:latin typeface="+mn-ea"/>
                <a:ea typeface="+mn-ea"/>
                <a:cs typeface="Meiryo UI" panose="020B0604030504040204" pitchFamily="50" charset="-128"/>
              </a:rPr>
              <a:t>効果</a:t>
            </a:r>
            <a:r>
              <a:rPr kumimoji="1" lang="en-US" altLang="ja-JP" sz="1200" b="1" dirty="0" smtClean="0">
                <a:solidFill>
                  <a:prstClr val="black"/>
                </a:solidFill>
                <a:latin typeface="+mn-ea"/>
                <a:ea typeface="+mn-ea"/>
                <a:cs typeface="Meiryo UI" panose="020B0604030504040204" pitchFamily="50" charset="-128"/>
              </a:rPr>
              <a:t>】</a:t>
            </a:r>
          </a:p>
          <a:p>
            <a:pPr marL="85725" indent="-85725"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・全職員（約</a:t>
            </a:r>
            <a:r>
              <a:rPr kumimoji="1" lang="en-US" altLang="ja-JP" sz="1200" dirty="0" smtClean="0">
                <a:solidFill>
                  <a:prstClr val="black"/>
                </a:solidFill>
                <a:latin typeface="+mn-ea"/>
                <a:ea typeface="+mn-ea"/>
                <a:cs typeface="Meiryo UI" panose="020B0604030504040204" pitchFamily="50" charset="-128"/>
              </a:rPr>
              <a:t>6200</a:t>
            </a:r>
            <a:r>
              <a:rPr kumimoji="1" lang="ja-JP" altLang="en-US" sz="1200" dirty="0" smtClean="0">
                <a:solidFill>
                  <a:prstClr val="black"/>
                </a:solidFill>
                <a:latin typeface="+mn-ea"/>
                <a:ea typeface="+mn-ea"/>
                <a:cs typeface="Meiryo UI" panose="020B0604030504040204" pitchFamily="50" charset="-128"/>
              </a:rPr>
              <a:t>名）のうち、約</a:t>
            </a:r>
            <a:r>
              <a:rPr kumimoji="1" lang="en-US" altLang="ja-JP" sz="1200" dirty="0" smtClean="0">
                <a:solidFill>
                  <a:prstClr val="black"/>
                </a:solidFill>
                <a:latin typeface="+mn-ea"/>
                <a:ea typeface="+mn-ea"/>
                <a:cs typeface="Meiryo UI" panose="020B0604030504040204" pitchFamily="50" charset="-128"/>
              </a:rPr>
              <a:t>6</a:t>
            </a:r>
            <a:r>
              <a:rPr kumimoji="1" lang="ja-JP" altLang="en-US" sz="1200" dirty="0" smtClean="0">
                <a:solidFill>
                  <a:prstClr val="black"/>
                </a:solidFill>
                <a:latin typeface="+mn-ea"/>
                <a:ea typeface="+mn-ea"/>
                <a:cs typeface="Meiryo UI" panose="020B0604030504040204" pitchFamily="50" charset="-128"/>
              </a:rPr>
              <a:t>割の職員が</a:t>
            </a:r>
            <a:r>
              <a:rPr kumimoji="1" lang="ja-JP" altLang="en-US" sz="1200" dirty="0">
                <a:solidFill>
                  <a:prstClr val="black"/>
                </a:solidFill>
                <a:latin typeface="+mn-ea"/>
                <a:ea typeface="+mn-ea"/>
                <a:cs typeface="Meiryo UI" panose="020B0604030504040204" pitchFamily="50" charset="-128"/>
              </a:rPr>
              <a:t>受講</a:t>
            </a:r>
            <a:r>
              <a:rPr kumimoji="1" lang="ja-JP" altLang="en-US" sz="1200" dirty="0" smtClean="0">
                <a:solidFill>
                  <a:prstClr val="black"/>
                </a:solidFill>
                <a:latin typeface="+mn-ea"/>
                <a:ea typeface="+mn-ea"/>
                <a:cs typeface="Meiryo UI" panose="020B0604030504040204" pitchFamily="50" charset="-128"/>
              </a:rPr>
              <a:t>。</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・シズオカ型</a:t>
            </a:r>
            <a:r>
              <a:rPr kumimoji="1" lang="ja-JP" altLang="en-US" sz="1200" dirty="0">
                <a:solidFill>
                  <a:prstClr val="black"/>
                </a:solidFill>
                <a:latin typeface="+mn-ea"/>
                <a:ea typeface="+mn-ea"/>
                <a:cs typeface="Meiryo UI" panose="020B0604030504040204" pitchFamily="50" charset="-128"/>
              </a:rPr>
              <a:t>オープンデータの推進に向けて</a:t>
            </a:r>
            <a:r>
              <a:rPr kumimoji="1" lang="ja-JP" altLang="en-US" sz="1200" dirty="0" smtClean="0">
                <a:solidFill>
                  <a:prstClr val="black"/>
                </a:solidFill>
                <a:latin typeface="+mn-ea"/>
                <a:ea typeface="+mn-ea"/>
                <a:cs typeface="Meiryo UI" panose="020B0604030504040204" pitchFamily="50" charset="-128"/>
              </a:rPr>
              <a:t>、全庁的に</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200" dirty="0" smtClean="0">
                <a:solidFill>
                  <a:prstClr val="black"/>
                </a:solidFill>
                <a:latin typeface="+mn-ea"/>
                <a:ea typeface="+mn-ea"/>
                <a:cs typeface="Meiryo UI" panose="020B0604030504040204" pitchFamily="50" charset="-128"/>
              </a:rPr>
              <a:t>　オープンデータの理解が進み、庁内環境の整備に貢献。</a:t>
            </a: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endParaRPr kumimoji="1" lang="en-US" altLang="ja-JP" sz="120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endParaRPr kumimoji="1" lang="en-US" altLang="ja-JP" sz="1200" dirty="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050" dirty="0">
                <a:solidFill>
                  <a:prstClr val="black"/>
                </a:solidFill>
                <a:latin typeface="+mn-ea"/>
                <a:ea typeface="+mn-ea"/>
                <a:cs typeface="Meiryo UI" panose="020B0604030504040204" pitchFamily="50" charset="-128"/>
              </a:rPr>
              <a:t>出典</a:t>
            </a:r>
            <a:r>
              <a:rPr kumimoji="1" lang="ja-JP" altLang="en-US" sz="1050" dirty="0" smtClean="0">
                <a:solidFill>
                  <a:prstClr val="black"/>
                </a:solidFill>
                <a:latin typeface="+mn-ea"/>
                <a:ea typeface="+mn-ea"/>
                <a:cs typeface="Meiryo UI" panose="020B0604030504040204" pitchFamily="50" charset="-128"/>
              </a:rPr>
              <a:t>：</a:t>
            </a:r>
            <a:endParaRPr kumimoji="1" lang="en-US" altLang="ja-JP" sz="105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050" dirty="0" smtClean="0">
                <a:solidFill>
                  <a:prstClr val="black"/>
                </a:solidFill>
                <a:latin typeface="+mn-ea"/>
                <a:ea typeface="+mn-ea"/>
                <a:cs typeface="Meiryo UI" panose="020B0604030504040204" pitchFamily="50" charset="-128"/>
              </a:rPr>
              <a:t>静岡市におけるオープンデータの取組</a:t>
            </a:r>
            <a:endParaRPr kumimoji="1" lang="en-US" altLang="ja-JP" sz="105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ja-JP" altLang="en-US" sz="1050" dirty="0" smtClean="0">
                <a:solidFill>
                  <a:prstClr val="black"/>
                </a:solidFill>
                <a:latin typeface="+mn-ea"/>
                <a:ea typeface="+mn-ea"/>
                <a:cs typeface="Meiryo UI" panose="020B0604030504040204" pitchFamily="50" charset="-128"/>
              </a:rPr>
              <a:t>～シズオカ型オープンデータ～</a:t>
            </a:r>
            <a:endParaRPr kumimoji="1" lang="en-US" altLang="ja-JP" sz="1050" dirty="0" smtClean="0">
              <a:solidFill>
                <a:prstClr val="black"/>
              </a:solidFill>
              <a:latin typeface="+mn-ea"/>
              <a:ea typeface="+mn-ea"/>
              <a:cs typeface="Meiryo UI" panose="020B0604030504040204" pitchFamily="50" charset="-128"/>
            </a:endParaRPr>
          </a:p>
          <a:p>
            <a:pPr marL="85725" indent="-85725" algn="l" fontAlgn="auto" latinLnBrk="0">
              <a:spcBef>
                <a:spcPts val="0"/>
              </a:spcBef>
              <a:spcAft>
                <a:spcPts val="0"/>
              </a:spcAft>
            </a:pPr>
            <a:r>
              <a:rPr kumimoji="1" lang="en-US" altLang="ja-JP" sz="1050" dirty="0">
                <a:solidFill>
                  <a:prstClr val="black"/>
                </a:solidFill>
                <a:latin typeface="+mn-ea"/>
                <a:ea typeface="+mn-ea"/>
                <a:cs typeface="Meiryo UI" panose="020B0604030504040204" pitchFamily="50" charset="-128"/>
              </a:rPr>
              <a:t>http://www.vled.or.jp/committee/151208_rikatu_5-1.pdf</a:t>
            </a:r>
          </a:p>
          <a:p>
            <a:pPr marL="85725" indent="-85725" algn="l" fontAlgn="auto" latinLnBrk="0">
              <a:spcBef>
                <a:spcPts val="0"/>
              </a:spcBef>
              <a:spcAft>
                <a:spcPts val="0"/>
              </a:spcAft>
            </a:pPr>
            <a:endParaRPr kumimoji="1" lang="en-US" altLang="ja-JP" sz="1200" dirty="0" smtClean="0">
              <a:solidFill>
                <a:prstClr val="black"/>
              </a:solidFill>
              <a:latin typeface="+mn-ea"/>
              <a:ea typeface="+mn-ea"/>
              <a:cs typeface="Meiryo UI" panose="020B0604030504040204" pitchFamily="50" charset="-128"/>
            </a:endParaRPr>
          </a:p>
        </p:txBody>
      </p:sp>
      <p:pic>
        <p:nvPicPr>
          <p:cNvPr id="1027" name="Picture 3" descr="\\spb-fs\プロジェクト\9210359 津國剛PL\P029050 (ODPC_H25)平成25年度情報流通連携基盤構築事業にむけたガバナンス検討」と普及に向けた調査・啓発業務\コンソーシアム作業\委員会\利活用・普及委員会\2013年度\第4回\写真\RIMG0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6200" y="-8915400"/>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301" y="2141539"/>
            <a:ext cx="5578811" cy="387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944888" y="6104329"/>
            <a:ext cx="6336704" cy="276999"/>
          </a:xfrm>
          <a:prstGeom prst="rect">
            <a:avLst/>
          </a:prstGeom>
          <a:noFill/>
        </p:spPr>
        <p:txBody>
          <a:bodyPr wrap="square" rtlCol="0">
            <a:spAutoFit/>
          </a:bodyPr>
          <a:lstStyle/>
          <a:p>
            <a:r>
              <a:rPr kumimoji="1" lang="ja-JP" altLang="en-US" sz="1200" dirty="0" smtClean="0">
                <a:solidFill>
                  <a:schemeClr val="bg2"/>
                </a:solidFill>
                <a:latin typeface="+mn-ea"/>
                <a:ea typeface="+mn-ea"/>
                <a:cs typeface="Meiryo UI" panose="020B0604030504040204" pitchFamily="50" charset="-128"/>
              </a:rPr>
              <a:t>図</a:t>
            </a:r>
            <a:r>
              <a:rPr kumimoji="1" lang="en-US" altLang="ja-JP" sz="1200" dirty="0" smtClean="0">
                <a:solidFill>
                  <a:schemeClr val="bg2"/>
                </a:solidFill>
                <a:latin typeface="+mn-ea"/>
                <a:ea typeface="+mn-ea"/>
                <a:cs typeface="Meiryo UI" panose="020B0604030504040204" pitchFamily="50" charset="-128"/>
              </a:rPr>
              <a:t>.</a:t>
            </a:r>
            <a:r>
              <a:rPr kumimoji="1" lang="ja-JP" altLang="en-US" sz="1200" dirty="0" smtClean="0">
                <a:solidFill>
                  <a:schemeClr val="bg2"/>
                </a:solidFill>
                <a:latin typeface="+mn-ea"/>
                <a:ea typeface="+mn-ea"/>
                <a:cs typeface="Meiryo UI" panose="020B0604030504040204" pitchFamily="50" charset="-128"/>
              </a:rPr>
              <a:t>静岡市におけるオープンデータの取組について</a:t>
            </a:r>
            <a:endParaRPr kumimoji="1" lang="en-US" altLang="ja-JP" sz="1200" dirty="0" smtClean="0">
              <a:solidFill>
                <a:schemeClr val="bg2"/>
              </a:solidFill>
              <a:latin typeface="+mn-ea"/>
              <a:ea typeface="+mn-ea"/>
              <a:cs typeface="Meiryo UI" panose="020B0604030504040204" pitchFamily="50" charset="-128"/>
            </a:endParaRPr>
          </a:p>
        </p:txBody>
      </p:sp>
      <p:sp>
        <p:nvSpPr>
          <p:cNvPr id="9" name="正方形/長方形 8"/>
          <p:cNvSpPr/>
          <p:nvPr/>
        </p:nvSpPr>
        <p:spPr bwMode="auto">
          <a:xfrm>
            <a:off x="8825880" y="-10204"/>
            <a:ext cx="1080120" cy="270851"/>
          </a:xfrm>
          <a:prstGeom prst="rect">
            <a:avLst/>
          </a:prstGeom>
          <a:noFill/>
          <a:ln w="25400" cap="sq"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研修</a:t>
            </a:r>
            <a:endParaRPr kumimoji="0" lang="ja-JP" altLang="en-US" b="1" i="0" u="none" strike="noStrike" cap="none" normalizeH="0" baseline="0" dirty="0" smtClean="0">
              <a:ln>
                <a:noFill/>
              </a:ln>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5829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254997"/>
            <a:ext cx="9134339" cy="581715"/>
          </a:xfrm>
        </p:spPr>
        <p:txBody>
          <a:bodyPr>
            <a:normAutofit/>
          </a:bodyPr>
          <a:lstStyle/>
          <a:p>
            <a:r>
              <a:rPr lang="en-US" altLang="ja-JP" sz="2200" dirty="0" smtClean="0"/>
              <a:t>SIM</a:t>
            </a:r>
            <a:r>
              <a:rPr lang="ja-JP" altLang="en-US" sz="2200" dirty="0" smtClean="0"/>
              <a:t>熊本</a:t>
            </a:r>
            <a:r>
              <a:rPr lang="en-US" altLang="ja-JP" sz="2200" dirty="0" smtClean="0"/>
              <a:t>2030</a:t>
            </a:r>
            <a:r>
              <a:rPr lang="ja-JP" altLang="en-US" sz="2200" dirty="0" smtClean="0"/>
              <a:t>の</a:t>
            </a:r>
            <a:r>
              <a:rPr lang="ja-JP" altLang="en-US" sz="2200" dirty="0"/>
              <a:t>開発</a:t>
            </a:r>
            <a:r>
              <a:rPr lang="ja-JP" altLang="en-US" sz="2200" dirty="0" smtClean="0"/>
              <a:t>と実施（熊本県</a:t>
            </a:r>
            <a:r>
              <a:rPr lang="ja-JP" altLang="en-US" sz="2200" dirty="0" smtClean="0"/>
              <a:t>（福岡市</a:t>
            </a:r>
            <a:r>
              <a:rPr lang="ja-JP" altLang="en-US" sz="2200" dirty="0" smtClean="0"/>
              <a:t>））</a:t>
            </a:r>
            <a:endParaRPr kumimoji="1" lang="ja-JP" altLang="en-US" sz="2200" dirty="0"/>
          </a:p>
        </p:txBody>
      </p:sp>
      <p:sp>
        <p:nvSpPr>
          <p:cNvPr id="3" name="コンテンツ プレースホルダー 2"/>
          <p:cNvSpPr>
            <a:spLocks noGrp="1"/>
          </p:cNvSpPr>
          <p:nvPr>
            <p:ph idx="1"/>
          </p:nvPr>
        </p:nvSpPr>
        <p:spPr>
          <a:xfrm>
            <a:off x="416496" y="1052736"/>
            <a:ext cx="9146415" cy="5268127"/>
          </a:xfrm>
        </p:spPr>
        <p:txBody>
          <a:bodyPr>
            <a:normAutofit/>
          </a:bodyPr>
          <a:lstStyle/>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背景・課題</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高齢化</a:t>
            </a:r>
            <a:r>
              <a:rPr lang="ja-JP" altLang="en-US" sz="1200" kern="1200" dirty="0">
                <a:solidFill>
                  <a:prstClr val="black"/>
                </a:solidFill>
                <a:latin typeface="+mn-ea"/>
                <a:ea typeface="+mn-ea"/>
                <a:cs typeface="Meiryo UI" panose="020B0604030504040204" pitchFamily="50" charset="-128"/>
              </a:rPr>
              <a:t>や財政難、世代間・地域間</a:t>
            </a:r>
            <a:r>
              <a:rPr lang="ja-JP" altLang="en-US" sz="1200" kern="1200" dirty="0" smtClean="0">
                <a:solidFill>
                  <a:prstClr val="black"/>
                </a:solidFill>
                <a:latin typeface="+mn-ea"/>
                <a:ea typeface="+mn-ea"/>
                <a:cs typeface="Meiryo UI" panose="020B0604030504040204" pitchFamily="50" charset="-128"/>
              </a:rPr>
              <a:t>格差などの課題が深刻化し、事業の選択と集中に迫られる時代が来つつある。そのような環境に置かれ、市の将来を左右するような状況に直面した場合、職員それぞれが明確な根拠を持って判断することは難しい。</a:t>
            </a:r>
            <a:r>
              <a:rPr lang="ja-JP" altLang="en-US" sz="1200" kern="1200" dirty="0" smtClean="0">
                <a:solidFill>
                  <a:prstClr val="black"/>
                </a:solidFill>
                <a:latin typeface="+mn-ea"/>
                <a:cs typeface="Meiryo UI" panose="020B0604030504040204" pitchFamily="50" charset="-128"/>
              </a:rPr>
              <a:t>短期と長期の視点、</a:t>
            </a:r>
            <a:r>
              <a:rPr lang="ja-JP" altLang="en-US" sz="1200" kern="1200" dirty="0">
                <a:solidFill>
                  <a:prstClr val="black"/>
                </a:solidFill>
                <a:latin typeface="+mn-ea"/>
                <a:cs typeface="Meiryo UI" panose="020B0604030504040204" pitchFamily="50" charset="-128"/>
              </a:rPr>
              <a:t>各関係者間の利害調整など多くの要素</a:t>
            </a:r>
            <a:r>
              <a:rPr lang="ja-JP" altLang="en-US" sz="1200" kern="1200" dirty="0" smtClean="0">
                <a:solidFill>
                  <a:prstClr val="black"/>
                </a:solidFill>
                <a:latin typeface="+mn-ea"/>
                <a:cs typeface="Meiryo UI" panose="020B0604030504040204" pitchFamily="50" charset="-128"/>
              </a:rPr>
              <a:t>を踏まえながら、対立を乗り越えて決断</a:t>
            </a:r>
            <a:r>
              <a:rPr lang="ja-JP" altLang="en-US" sz="1200" kern="1200" dirty="0">
                <a:solidFill>
                  <a:prstClr val="black"/>
                </a:solidFill>
                <a:latin typeface="+mn-ea"/>
                <a:cs typeface="Meiryo UI" panose="020B0604030504040204" pitchFamily="50" charset="-128"/>
              </a:rPr>
              <a:t>をしなければならない</a:t>
            </a:r>
            <a:r>
              <a:rPr lang="ja-JP" altLang="en-US" sz="1200" kern="1200" dirty="0" smtClean="0">
                <a:solidFill>
                  <a:prstClr val="black"/>
                </a:solidFill>
                <a:latin typeface="+mn-ea"/>
                <a:cs typeface="Meiryo UI" panose="020B0604030504040204" pitchFamily="50" charset="-128"/>
              </a:rPr>
              <a:t>。</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取り組み</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cs typeface="Meiryo UI" panose="020B0604030504040204" pitchFamily="50" charset="-128"/>
              </a:rPr>
              <a:t>　</a:t>
            </a:r>
            <a:r>
              <a:rPr lang="en-US" altLang="ja-JP" sz="1200" kern="1200" dirty="0" smtClean="0">
                <a:solidFill>
                  <a:prstClr val="black"/>
                </a:solidFill>
                <a:latin typeface="+mn-ea"/>
                <a:cs typeface="Meiryo UI" panose="020B0604030504040204" pitchFamily="50" charset="-128"/>
              </a:rPr>
              <a:t>SIM</a:t>
            </a:r>
            <a:r>
              <a:rPr lang="ja-JP" altLang="en-US" sz="1200" kern="1200" dirty="0">
                <a:solidFill>
                  <a:prstClr val="black"/>
                </a:solidFill>
                <a:latin typeface="+mn-ea"/>
                <a:cs typeface="Meiryo UI" panose="020B0604030504040204" pitchFamily="50" charset="-128"/>
              </a:rPr>
              <a:t>熊本</a:t>
            </a:r>
            <a:r>
              <a:rPr lang="en-US" altLang="ja-JP" sz="1200" kern="1200" dirty="0">
                <a:solidFill>
                  <a:prstClr val="black"/>
                </a:solidFill>
                <a:latin typeface="+mn-ea"/>
                <a:cs typeface="Meiryo UI" panose="020B0604030504040204" pitchFamily="50" charset="-128"/>
              </a:rPr>
              <a:t>2030</a:t>
            </a:r>
            <a:r>
              <a:rPr lang="ja-JP" altLang="en-US" sz="1200" kern="1200" dirty="0">
                <a:solidFill>
                  <a:prstClr val="black"/>
                </a:solidFill>
                <a:latin typeface="+mn-ea"/>
                <a:cs typeface="Meiryo UI" panose="020B0604030504040204" pitchFamily="50" charset="-128"/>
              </a:rPr>
              <a:t>とは、熊本県庁職員の自主活動グループ 「くまもと</a:t>
            </a:r>
            <a:r>
              <a:rPr lang="en-US" altLang="ja-JP" sz="1200" kern="1200" dirty="0">
                <a:solidFill>
                  <a:prstClr val="black"/>
                </a:solidFill>
                <a:latin typeface="+mn-ea"/>
                <a:cs typeface="Meiryo UI" panose="020B0604030504040204" pitchFamily="50" charset="-128"/>
              </a:rPr>
              <a:t>SMILE</a:t>
            </a:r>
            <a:r>
              <a:rPr lang="ja-JP" altLang="en-US" sz="1200" kern="1200" dirty="0">
                <a:solidFill>
                  <a:prstClr val="black"/>
                </a:solidFill>
                <a:latin typeface="+mn-ea"/>
                <a:cs typeface="Meiryo UI" panose="020B0604030504040204" pitchFamily="50" charset="-128"/>
              </a:rPr>
              <a:t>ネット」が自主開発した、</a:t>
            </a:r>
            <a:r>
              <a:rPr lang="en-US" altLang="ja-JP" sz="1200" kern="1200" dirty="0">
                <a:solidFill>
                  <a:prstClr val="black"/>
                </a:solidFill>
                <a:latin typeface="+mn-ea"/>
                <a:cs typeface="Meiryo UI" panose="020B0604030504040204" pitchFamily="50" charset="-128"/>
              </a:rPr>
              <a:t>2030</a:t>
            </a:r>
            <a:r>
              <a:rPr lang="ja-JP" altLang="en-US" sz="1200" kern="1200" dirty="0">
                <a:solidFill>
                  <a:prstClr val="black"/>
                </a:solidFill>
                <a:latin typeface="+mn-ea"/>
                <a:cs typeface="Meiryo UI" panose="020B0604030504040204" pitchFamily="50" charset="-128"/>
              </a:rPr>
              <a:t>年問題を体感する「対話型自治体経営シミュレーションゲーム」。今後起こりうる地域の課題をシミュレーションし、何が起きるかを体感しながら、選択の過程で生じる対立を対話により乗り越える体験を「ゲーミフィケーション（＝ゲーム化）」することで、これらの現状（隘路）を解決し、様々な世代、様々な地域、多様な立場が一体となったまちづくりを行う“場”を創り上げるもの。 </a:t>
            </a:r>
            <a:r>
              <a:rPr lang="ja-JP" altLang="en-US" sz="1200" kern="1200" dirty="0">
                <a:solidFill>
                  <a:prstClr val="black"/>
                </a:solidFill>
                <a:latin typeface="+mn-ea"/>
                <a:ea typeface="+mn-ea"/>
                <a:cs typeface="Meiryo UI" panose="020B0604030504040204" pitchFamily="50" charset="-128"/>
              </a:rPr>
              <a:t>　</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この</a:t>
            </a:r>
            <a:r>
              <a:rPr lang="en-US" altLang="ja-JP" sz="1200" kern="1200" dirty="0" smtClean="0">
                <a:solidFill>
                  <a:prstClr val="black"/>
                </a:solidFill>
                <a:latin typeface="+mn-ea"/>
                <a:ea typeface="+mn-ea"/>
                <a:cs typeface="Meiryo UI" panose="020B0604030504040204" pitchFamily="50" charset="-128"/>
              </a:rPr>
              <a:t>SIM</a:t>
            </a:r>
            <a:r>
              <a:rPr lang="ja-JP" altLang="en-US" sz="1200" kern="1200" dirty="0" smtClean="0">
                <a:solidFill>
                  <a:prstClr val="black"/>
                </a:solidFill>
                <a:latin typeface="+mn-ea"/>
                <a:ea typeface="+mn-ea"/>
                <a:cs typeface="Meiryo UI" panose="020B0604030504040204" pitchFamily="50" charset="-128"/>
              </a:rPr>
              <a:t>熊本</a:t>
            </a:r>
            <a:r>
              <a:rPr lang="en-US" altLang="ja-JP" sz="1200" kern="1200" dirty="0" smtClean="0">
                <a:solidFill>
                  <a:prstClr val="black"/>
                </a:solidFill>
                <a:latin typeface="+mn-ea"/>
                <a:ea typeface="+mn-ea"/>
                <a:cs typeface="Meiryo UI" panose="020B0604030504040204" pitchFamily="50" charset="-128"/>
              </a:rPr>
              <a:t>2030</a:t>
            </a:r>
            <a:r>
              <a:rPr lang="ja-JP" altLang="en-US" sz="1200" kern="1200" dirty="0" smtClean="0">
                <a:solidFill>
                  <a:prstClr val="black"/>
                </a:solidFill>
                <a:latin typeface="+mn-ea"/>
                <a:ea typeface="+mn-ea"/>
                <a:cs typeface="Meiryo UI" panose="020B0604030504040204" pitchFamily="50" charset="-128"/>
              </a:rPr>
              <a:t>というゲームを経験することで、</a:t>
            </a:r>
            <a:r>
              <a:rPr lang="ja-JP" altLang="en-US" sz="1200" kern="1200" dirty="0">
                <a:solidFill>
                  <a:prstClr val="black"/>
                </a:solidFill>
                <a:latin typeface="+mn-ea"/>
                <a:cs typeface="Meiryo UI" panose="020B0604030504040204" pitchFamily="50" charset="-128"/>
              </a:rPr>
              <a:t>自治体が抱える課題を自分ごととして考え、多様な視点から考察すること</a:t>
            </a:r>
            <a:r>
              <a:rPr lang="ja-JP" altLang="en-US" sz="1200" kern="1200" dirty="0" smtClean="0">
                <a:solidFill>
                  <a:prstClr val="black"/>
                </a:solidFill>
                <a:latin typeface="+mn-ea"/>
                <a:cs typeface="Meiryo UI" panose="020B0604030504040204" pitchFamily="50" charset="-128"/>
              </a:rPr>
              <a:t>、関係者</a:t>
            </a:r>
            <a:r>
              <a:rPr lang="ja-JP" altLang="en-US" sz="1200" kern="1200" dirty="0">
                <a:solidFill>
                  <a:prstClr val="black"/>
                </a:solidFill>
                <a:latin typeface="+mn-ea"/>
                <a:cs typeface="Meiryo UI" panose="020B0604030504040204" pitchFamily="50" charset="-128"/>
              </a:rPr>
              <a:t>を</a:t>
            </a:r>
            <a:r>
              <a:rPr lang="ja-JP" altLang="en-US" sz="1200" kern="1200" dirty="0" smtClean="0">
                <a:solidFill>
                  <a:prstClr val="black"/>
                </a:solidFill>
                <a:latin typeface="+mn-ea"/>
                <a:cs typeface="Meiryo UI" panose="020B0604030504040204" pitchFamily="50" charset="-128"/>
              </a:rPr>
              <a:t>納得させるべく説明すること等を</a:t>
            </a:r>
            <a:r>
              <a:rPr lang="ja-JP" altLang="en-US" sz="1200" kern="1200" dirty="0">
                <a:solidFill>
                  <a:prstClr val="black"/>
                </a:solidFill>
                <a:latin typeface="+mn-ea"/>
                <a:cs typeface="Meiryo UI" panose="020B0604030504040204" pitchFamily="50" charset="-128"/>
              </a:rPr>
              <a:t>疑似体験することができる</a:t>
            </a:r>
            <a:r>
              <a:rPr lang="ja-JP" altLang="en-US" sz="1200" kern="1200" dirty="0" smtClean="0">
                <a:solidFill>
                  <a:prstClr val="black"/>
                </a:solidFill>
                <a:latin typeface="+mn-ea"/>
                <a:cs typeface="Meiryo UI" panose="020B0604030504040204" pitchFamily="50" charset="-128"/>
              </a:rPr>
              <a:t>。</a:t>
            </a:r>
            <a:r>
              <a:rPr lang="en-US" altLang="ja-JP" sz="1200" kern="1200" dirty="0" smtClean="0">
                <a:solidFill>
                  <a:prstClr val="black"/>
                </a:solidFill>
                <a:latin typeface="+mn-ea"/>
                <a:cs typeface="Meiryo UI" panose="020B0604030504040204" pitchFamily="50" charset="-128"/>
              </a:rPr>
              <a:t>SIM</a:t>
            </a:r>
            <a:r>
              <a:rPr lang="ja-JP" altLang="en-US" sz="1200" kern="1200" dirty="0">
                <a:solidFill>
                  <a:prstClr val="black"/>
                </a:solidFill>
                <a:latin typeface="+mn-ea"/>
                <a:cs typeface="Meiryo UI" panose="020B0604030504040204" pitchFamily="50" charset="-128"/>
              </a:rPr>
              <a:t>熊本</a:t>
            </a:r>
            <a:r>
              <a:rPr lang="en-US" altLang="ja-JP" sz="1200" kern="1200" dirty="0">
                <a:solidFill>
                  <a:prstClr val="black"/>
                </a:solidFill>
                <a:latin typeface="+mn-ea"/>
                <a:cs typeface="Meiryo UI" panose="020B0604030504040204" pitchFamily="50" charset="-128"/>
              </a:rPr>
              <a:t>2030</a:t>
            </a:r>
            <a:r>
              <a:rPr lang="ja-JP" altLang="en-US" sz="1200" kern="1200" dirty="0">
                <a:solidFill>
                  <a:prstClr val="black"/>
                </a:solidFill>
                <a:latin typeface="+mn-ea"/>
                <a:cs typeface="Meiryo UI" panose="020B0604030504040204" pitchFamily="50" charset="-128"/>
              </a:rPr>
              <a:t>に参加することで、明確な意思決定には、それを支えるデータが必要な</a:t>
            </a:r>
            <a:r>
              <a:rPr lang="ja-JP" altLang="en-US" sz="1200" kern="1200" dirty="0" smtClean="0">
                <a:solidFill>
                  <a:prstClr val="black"/>
                </a:solidFill>
                <a:latin typeface="+mn-ea"/>
                <a:cs typeface="Meiryo UI" panose="020B0604030504040204" pitchFamily="50" charset="-128"/>
              </a:rPr>
              <a:t>ことも学ぶことができる。</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a:solidFill>
                  <a:prstClr val="black"/>
                </a:solidFill>
                <a:latin typeface="+mn-ea"/>
                <a:ea typeface="+mn-ea"/>
                <a:cs typeface="Meiryo UI" panose="020B0604030504040204" pitchFamily="50" charset="-128"/>
              </a:rPr>
              <a:t>　</a:t>
            </a:r>
            <a:r>
              <a:rPr lang="ja-JP" altLang="en-US" sz="1200" kern="1200" dirty="0" smtClean="0">
                <a:solidFill>
                  <a:prstClr val="black"/>
                </a:solidFill>
                <a:latin typeface="+mn-ea"/>
                <a:ea typeface="+mn-ea"/>
                <a:cs typeface="Meiryo UI" panose="020B0604030504040204" pitchFamily="50" charset="-128"/>
              </a:rPr>
              <a:t>「くまもと</a:t>
            </a:r>
            <a:r>
              <a:rPr lang="en-US" altLang="ja-JP" sz="1200" kern="1200" dirty="0" smtClean="0">
                <a:solidFill>
                  <a:prstClr val="black"/>
                </a:solidFill>
                <a:latin typeface="+mn-ea"/>
                <a:ea typeface="+mn-ea"/>
                <a:cs typeface="Meiryo UI" panose="020B0604030504040204" pitchFamily="50" charset="-128"/>
              </a:rPr>
              <a:t>SMILE</a:t>
            </a:r>
            <a:r>
              <a:rPr lang="ja-JP" altLang="en-US" sz="1200" kern="1200" dirty="0" smtClean="0">
                <a:solidFill>
                  <a:prstClr val="black"/>
                </a:solidFill>
                <a:latin typeface="+mn-ea"/>
                <a:ea typeface="+mn-ea"/>
                <a:cs typeface="Meiryo UI" panose="020B0604030504040204" pitchFamily="50" charset="-128"/>
              </a:rPr>
              <a:t>ネット」が平成</a:t>
            </a:r>
            <a:r>
              <a:rPr lang="en-US" altLang="ja-JP" sz="1200" kern="1200" dirty="0" smtClean="0">
                <a:solidFill>
                  <a:prstClr val="black"/>
                </a:solidFill>
                <a:latin typeface="+mn-ea"/>
                <a:ea typeface="+mn-ea"/>
                <a:cs typeface="Meiryo UI" panose="020B0604030504040204" pitchFamily="50" charset="-128"/>
              </a:rPr>
              <a:t>25</a:t>
            </a:r>
            <a:r>
              <a:rPr lang="ja-JP" altLang="en-US" sz="1200" kern="1200" dirty="0" smtClean="0">
                <a:solidFill>
                  <a:prstClr val="black"/>
                </a:solidFill>
                <a:latin typeface="+mn-ea"/>
                <a:ea typeface="+mn-ea"/>
                <a:cs typeface="Meiryo UI" panose="020B0604030504040204" pitchFamily="50" charset="-128"/>
              </a:rPr>
              <a:t>年</a:t>
            </a:r>
            <a:r>
              <a:rPr lang="en-US" altLang="ja-JP" sz="1200" kern="1200" dirty="0" smtClean="0">
                <a:solidFill>
                  <a:prstClr val="black"/>
                </a:solidFill>
                <a:latin typeface="+mn-ea"/>
                <a:ea typeface="+mn-ea"/>
                <a:cs typeface="Meiryo UI" panose="020B0604030504040204" pitchFamily="50" charset="-128"/>
              </a:rPr>
              <a:t>8</a:t>
            </a:r>
            <a:r>
              <a:rPr lang="ja-JP" altLang="en-US" sz="1200" kern="1200" dirty="0" smtClean="0">
                <a:solidFill>
                  <a:prstClr val="black"/>
                </a:solidFill>
                <a:latin typeface="+mn-ea"/>
                <a:ea typeface="+mn-ea"/>
                <a:cs typeface="Meiryo UI" panose="020B0604030504040204" pitchFamily="50" charset="-128"/>
              </a:rPr>
              <a:t>月から</a:t>
            </a:r>
            <a:r>
              <a:rPr lang="en-US" altLang="ja-JP" sz="1200" kern="1200" dirty="0" smtClean="0">
                <a:solidFill>
                  <a:prstClr val="black"/>
                </a:solidFill>
                <a:latin typeface="+mn-ea"/>
                <a:ea typeface="+mn-ea"/>
                <a:cs typeface="Meiryo UI" panose="020B0604030504040204" pitchFamily="50" charset="-128"/>
              </a:rPr>
              <a:t>5</a:t>
            </a:r>
            <a:r>
              <a:rPr lang="ja-JP" altLang="en-US" sz="1200" kern="1200" dirty="0" smtClean="0">
                <a:solidFill>
                  <a:prstClr val="black"/>
                </a:solidFill>
                <a:latin typeface="+mn-ea"/>
                <a:ea typeface="+mn-ea"/>
                <a:cs typeface="Meiryo UI" panose="020B0604030504040204" pitchFamily="50" charset="-128"/>
              </a:rPr>
              <a:t>か月程かけて開発し、熊本</a:t>
            </a:r>
            <a:r>
              <a:rPr lang="ja-JP" altLang="en-US" sz="1200" kern="1200" dirty="0">
                <a:solidFill>
                  <a:prstClr val="black"/>
                </a:solidFill>
                <a:latin typeface="+mn-ea"/>
                <a:ea typeface="+mn-ea"/>
                <a:cs typeface="Meiryo UI" panose="020B0604030504040204" pitchFamily="50" charset="-128"/>
              </a:rPr>
              <a:t>県庁職員向け</a:t>
            </a:r>
            <a:r>
              <a:rPr lang="ja-JP" altLang="en-US" sz="1200" kern="1200" dirty="0" smtClean="0">
                <a:solidFill>
                  <a:prstClr val="black"/>
                </a:solidFill>
                <a:latin typeface="+mn-ea"/>
                <a:ea typeface="+mn-ea"/>
                <a:cs typeface="Meiryo UI" panose="020B0604030504040204" pitchFamily="50" charset="-128"/>
              </a:rPr>
              <a:t>にイベントを開催。そのイベントの反響などから認知が広がり、福岡市では福岡市短縮版を作成し、新人研修や財政運営力向上研修に採用した。また、</a:t>
            </a:r>
            <a:r>
              <a:rPr lang="en-US" altLang="ja-JP" sz="1200" kern="1200" dirty="0" smtClean="0">
                <a:solidFill>
                  <a:prstClr val="black"/>
                </a:solidFill>
                <a:latin typeface="+mn-ea"/>
                <a:ea typeface="+mn-ea"/>
                <a:cs typeface="Meiryo UI" panose="020B0604030504040204" pitchFamily="50" charset="-128"/>
              </a:rPr>
              <a:t>VLED</a:t>
            </a:r>
            <a:r>
              <a:rPr lang="ja-JP" altLang="en-US" sz="1200" kern="1200" dirty="0" smtClean="0">
                <a:solidFill>
                  <a:prstClr val="black"/>
                </a:solidFill>
                <a:latin typeface="+mn-ea"/>
                <a:ea typeface="+mn-ea"/>
                <a:cs typeface="Meiryo UI" panose="020B0604030504040204" pitchFamily="50" charset="-128"/>
              </a:rPr>
              <a:t>が</a:t>
            </a:r>
            <a:r>
              <a:rPr lang="en-US" altLang="ja-JP" sz="1200" kern="1200" dirty="0" smtClean="0">
                <a:solidFill>
                  <a:prstClr val="black"/>
                </a:solidFill>
                <a:latin typeface="+mn-ea"/>
                <a:ea typeface="+mn-ea"/>
                <a:cs typeface="Meiryo UI" panose="020B0604030504040204" pitchFamily="50" charset="-128"/>
              </a:rPr>
              <a:t>2015</a:t>
            </a:r>
            <a:r>
              <a:rPr lang="ja-JP" altLang="en-US" sz="1200" kern="1200" dirty="0" smtClean="0">
                <a:solidFill>
                  <a:prstClr val="black"/>
                </a:solidFill>
                <a:latin typeface="+mn-ea"/>
                <a:ea typeface="+mn-ea"/>
                <a:cs typeface="Meiryo UI" panose="020B0604030504040204" pitchFamily="50" charset="-128"/>
              </a:rPr>
              <a:t>年</a:t>
            </a:r>
            <a:r>
              <a:rPr lang="en-US" altLang="ja-JP" sz="1200" kern="1200" dirty="0" smtClean="0">
                <a:solidFill>
                  <a:prstClr val="black"/>
                </a:solidFill>
                <a:latin typeface="+mn-ea"/>
                <a:ea typeface="+mn-ea"/>
                <a:cs typeface="Meiryo UI" panose="020B0604030504040204" pitchFamily="50" charset="-128"/>
              </a:rPr>
              <a:t>11</a:t>
            </a:r>
            <a:r>
              <a:rPr lang="ja-JP" altLang="en-US" sz="1200" kern="1200" dirty="0" smtClean="0">
                <a:solidFill>
                  <a:prstClr val="black"/>
                </a:solidFill>
                <a:latin typeface="+mn-ea"/>
                <a:ea typeface="+mn-ea"/>
                <a:cs typeface="Meiryo UI" panose="020B0604030504040204" pitchFamily="50" charset="-128"/>
              </a:rPr>
              <a:t>月に開催した自治体職員向け研修プログラムでも採用され、多くの自治体会員が参加した。今後も他県</a:t>
            </a:r>
            <a:r>
              <a:rPr lang="ja-JP" altLang="en-US" sz="1200" kern="1200" dirty="0">
                <a:solidFill>
                  <a:prstClr val="black"/>
                </a:solidFill>
                <a:latin typeface="+mn-ea"/>
                <a:ea typeface="+mn-ea"/>
                <a:cs typeface="Meiryo UI" panose="020B0604030504040204" pitchFamily="50" charset="-128"/>
              </a:rPr>
              <a:t>・市との共同</a:t>
            </a:r>
            <a:r>
              <a:rPr lang="ja-JP" altLang="en-US" sz="1200" kern="1200" dirty="0" smtClean="0">
                <a:solidFill>
                  <a:prstClr val="black"/>
                </a:solidFill>
                <a:latin typeface="+mn-ea"/>
                <a:ea typeface="+mn-ea"/>
                <a:cs typeface="Meiryo UI" panose="020B0604030504040204" pitchFamily="50" charset="-128"/>
              </a:rPr>
              <a:t>開催を実施したり、一般向け</a:t>
            </a:r>
            <a:r>
              <a:rPr lang="ja-JP" altLang="en-US" sz="1200" kern="1200" dirty="0">
                <a:solidFill>
                  <a:prstClr val="black"/>
                </a:solidFill>
                <a:latin typeface="+mn-ea"/>
                <a:ea typeface="+mn-ea"/>
                <a:cs typeface="Meiryo UI" panose="020B0604030504040204" pitchFamily="50" charset="-128"/>
              </a:rPr>
              <a:t>バージョン</a:t>
            </a:r>
            <a:r>
              <a:rPr lang="ja-JP" altLang="en-US" sz="1200" kern="1200" dirty="0" smtClean="0">
                <a:solidFill>
                  <a:prstClr val="black"/>
                </a:solidFill>
                <a:latin typeface="+mn-ea"/>
                <a:ea typeface="+mn-ea"/>
                <a:cs typeface="Meiryo UI" panose="020B0604030504040204" pitchFamily="50" charset="-128"/>
              </a:rPr>
              <a:t>の開発などを予定</a:t>
            </a:r>
            <a:r>
              <a:rPr lang="ja-JP" altLang="en-US" sz="1200" kern="1200" dirty="0">
                <a:solidFill>
                  <a:prstClr val="black"/>
                </a:solidFill>
                <a:latin typeface="+mn-ea"/>
                <a:ea typeface="+mn-ea"/>
                <a:cs typeface="Meiryo UI" panose="020B0604030504040204" pitchFamily="50" charset="-128"/>
              </a:rPr>
              <a:t>している</a:t>
            </a:r>
            <a:r>
              <a:rPr lang="ja-JP" altLang="en-US" sz="1200" kern="1200" dirty="0" smtClean="0">
                <a:solidFill>
                  <a:prstClr val="black"/>
                </a:solidFill>
                <a:latin typeface="+mn-ea"/>
                <a:ea typeface="+mn-ea"/>
                <a:cs typeface="Meiryo UI" panose="020B0604030504040204" pitchFamily="50" charset="-128"/>
              </a:rPr>
              <a:t>。</a:t>
            </a: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200" b="1" kern="1200" dirty="0" smtClean="0">
                <a:solidFill>
                  <a:prstClr val="black"/>
                </a:solidFill>
                <a:latin typeface="+mn-ea"/>
                <a:ea typeface="+mn-ea"/>
                <a:cs typeface="Meiryo UI" panose="020B0604030504040204" pitchFamily="50" charset="-128"/>
              </a:rPr>
              <a:t>【</a:t>
            </a:r>
            <a:r>
              <a:rPr lang="ja-JP" altLang="en-US" sz="1200" b="1" kern="1200" dirty="0">
                <a:solidFill>
                  <a:prstClr val="black"/>
                </a:solidFill>
                <a:latin typeface="+mn-ea"/>
                <a:ea typeface="+mn-ea"/>
                <a:cs typeface="Meiryo UI" panose="020B0604030504040204" pitchFamily="50" charset="-128"/>
              </a:rPr>
              <a:t>効果</a:t>
            </a:r>
            <a:r>
              <a:rPr lang="en-US" altLang="ja-JP" sz="1200" b="1" kern="1200" dirty="0">
                <a:solidFill>
                  <a:prstClr val="black"/>
                </a:solidFill>
                <a:latin typeface="+mn-ea"/>
                <a:ea typeface="+mn-ea"/>
                <a:cs typeface="Meiryo UI" panose="020B0604030504040204" pitchFamily="50" charset="-128"/>
              </a:rPr>
              <a:t>】</a:t>
            </a: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　ゲーム</a:t>
            </a:r>
            <a:r>
              <a:rPr lang="ja-JP" altLang="en-US" sz="1200" kern="1200" dirty="0">
                <a:solidFill>
                  <a:prstClr val="black"/>
                </a:solidFill>
                <a:latin typeface="+mn-ea"/>
                <a:ea typeface="+mn-ea"/>
                <a:cs typeface="Meiryo UI" panose="020B0604030504040204" pitchFamily="50" charset="-128"/>
              </a:rPr>
              <a:t>感覚で参加できる</a:t>
            </a:r>
            <a:r>
              <a:rPr lang="ja-JP" altLang="en-US" sz="1200" kern="1200" dirty="0" smtClean="0">
                <a:solidFill>
                  <a:prstClr val="black"/>
                </a:solidFill>
                <a:latin typeface="+mn-ea"/>
                <a:ea typeface="+mn-ea"/>
                <a:cs typeface="Meiryo UI" panose="020B0604030504040204" pitchFamily="50" charset="-128"/>
              </a:rPr>
              <a:t>ため参加</a:t>
            </a:r>
            <a:r>
              <a:rPr lang="ja-JP" altLang="en-US" sz="1200" kern="1200" dirty="0">
                <a:solidFill>
                  <a:prstClr val="black"/>
                </a:solidFill>
                <a:latin typeface="+mn-ea"/>
                <a:ea typeface="+mn-ea"/>
                <a:cs typeface="Meiryo UI" panose="020B0604030504040204" pitchFamily="50" charset="-128"/>
              </a:rPr>
              <a:t>の</a:t>
            </a:r>
            <a:r>
              <a:rPr lang="ja-JP" altLang="en-US" sz="1200" kern="1200" dirty="0" smtClean="0">
                <a:solidFill>
                  <a:prstClr val="black"/>
                </a:solidFill>
                <a:latin typeface="+mn-ea"/>
                <a:ea typeface="+mn-ea"/>
                <a:cs typeface="Meiryo UI" panose="020B0604030504040204" pitchFamily="50" charset="-128"/>
              </a:rPr>
              <a:t>ハードル</a:t>
            </a:r>
            <a:r>
              <a:rPr lang="ja-JP" altLang="en-US" sz="1200" kern="1200" dirty="0">
                <a:solidFill>
                  <a:prstClr val="black"/>
                </a:solidFill>
                <a:latin typeface="+mn-ea"/>
                <a:ea typeface="+mn-ea"/>
                <a:cs typeface="Meiryo UI" panose="020B0604030504040204" pitchFamily="50" charset="-128"/>
              </a:rPr>
              <a:t>が低く</a:t>
            </a:r>
            <a:r>
              <a:rPr lang="ja-JP" altLang="en-US" sz="1200" kern="1200" dirty="0" smtClean="0">
                <a:solidFill>
                  <a:prstClr val="black"/>
                </a:solidFill>
                <a:latin typeface="+mn-ea"/>
                <a:ea typeface="+mn-ea"/>
                <a:cs typeface="Meiryo UI" panose="020B0604030504040204" pitchFamily="50" charset="-128"/>
              </a:rPr>
              <a:t>、自治体が</a:t>
            </a:r>
            <a:r>
              <a:rPr lang="ja-JP" altLang="en-US" sz="1200" kern="1200" dirty="0">
                <a:solidFill>
                  <a:prstClr val="black"/>
                </a:solidFill>
                <a:latin typeface="+mn-ea"/>
                <a:ea typeface="+mn-ea"/>
                <a:cs typeface="Meiryo UI" panose="020B0604030504040204" pitchFamily="50" charset="-128"/>
              </a:rPr>
              <a:t>抱える課題を「リアルに体感」し「体験を共有」し、一人一人が対話を通じて課題解決・対話の解消を具体的に考えることができる</a:t>
            </a:r>
            <a:r>
              <a:rPr lang="ja-JP" altLang="en-US" sz="1200" kern="1200" dirty="0" smtClean="0">
                <a:solidFill>
                  <a:prstClr val="black"/>
                </a:solidFill>
                <a:latin typeface="+mn-ea"/>
                <a:ea typeface="+mn-ea"/>
                <a:cs typeface="Meiryo UI" panose="020B0604030504040204" pitchFamily="50" charset="-128"/>
              </a:rPr>
              <a:t>。</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200" kern="1200" dirty="0" smtClean="0">
                <a:solidFill>
                  <a:prstClr val="black"/>
                </a:solidFill>
                <a:latin typeface="+mn-ea"/>
                <a:ea typeface="+mn-ea"/>
                <a:cs typeface="Meiryo UI" panose="020B0604030504040204" pitchFamily="50" charset="-128"/>
              </a:rPr>
              <a:t>参加者自身が経験を通じて考えるため、自分ごととして学びを得ることができる。</a:t>
            </a:r>
            <a:endParaRPr lang="en-US" altLang="ja-JP" sz="120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endParaRPr lang="en-US" altLang="ja-JP" sz="120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a:solidFill>
                  <a:prstClr val="black"/>
                </a:solidFill>
                <a:latin typeface="+mn-ea"/>
                <a:ea typeface="+mn-ea"/>
                <a:cs typeface="Meiryo UI" panose="020B0604030504040204" pitchFamily="50" charset="-128"/>
              </a:rPr>
              <a:t>出典</a:t>
            </a:r>
            <a:r>
              <a:rPr lang="ja-JP" altLang="en-US" sz="1050" kern="1200" dirty="0" smtClean="0">
                <a:solidFill>
                  <a:prstClr val="black"/>
                </a:solidFill>
                <a:latin typeface="+mn-ea"/>
                <a:ea typeface="+mn-ea"/>
                <a:cs typeface="Meiryo UI" panose="020B0604030504040204" pitchFamily="50" charset="-128"/>
              </a:rPr>
              <a:t>：</a:t>
            </a:r>
            <a:endParaRPr lang="en-US" altLang="ja-JP" sz="105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ja-JP" altLang="en-US" sz="1050" kern="1200" dirty="0" smtClean="0">
                <a:solidFill>
                  <a:prstClr val="black"/>
                </a:solidFill>
                <a:latin typeface="+mn-ea"/>
                <a:ea typeface="+mn-ea"/>
                <a:cs typeface="Meiryo UI" panose="020B0604030504040204" pitchFamily="50" charset="-128"/>
              </a:rPr>
              <a:t>対話型</a:t>
            </a:r>
            <a:r>
              <a:rPr lang="ja-JP" altLang="en-US" sz="1050" kern="1200" dirty="0">
                <a:solidFill>
                  <a:prstClr val="black"/>
                </a:solidFill>
                <a:latin typeface="+mn-ea"/>
                <a:ea typeface="+mn-ea"/>
                <a:cs typeface="Meiryo UI" panose="020B0604030504040204" pitchFamily="50" charset="-128"/>
              </a:rPr>
              <a:t>シミュレーションゲーム「</a:t>
            </a:r>
            <a:r>
              <a:rPr lang="en-US" altLang="ja-JP" sz="1050" kern="1200" dirty="0">
                <a:solidFill>
                  <a:prstClr val="black"/>
                </a:solidFill>
                <a:latin typeface="+mn-ea"/>
                <a:ea typeface="+mn-ea"/>
                <a:cs typeface="Meiryo UI" panose="020B0604030504040204" pitchFamily="50" charset="-128"/>
              </a:rPr>
              <a:t>SIM</a:t>
            </a:r>
            <a:r>
              <a:rPr lang="ja-JP" altLang="en-US" sz="1050" kern="1200" dirty="0">
                <a:solidFill>
                  <a:prstClr val="black"/>
                </a:solidFill>
                <a:latin typeface="+mn-ea"/>
                <a:ea typeface="+mn-ea"/>
                <a:cs typeface="Meiryo UI" panose="020B0604030504040204" pitchFamily="50" charset="-128"/>
              </a:rPr>
              <a:t>熊本</a:t>
            </a:r>
            <a:r>
              <a:rPr lang="en-US" altLang="ja-JP" sz="1050" kern="1200" dirty="0">
                <a:solidFill>
                  <a:prstClr val="black"/>
                </a:solidFill>
                <a:latin typeface="+mn-ea"/>
                <a:ea typeface="+mn-ea"/>
                <a:cs typeface="Meiryo UI" panose="020B0604030504040204" pitchFamily="50" charset="-128"/>
              </a:rPr>
              <a:t>2030</a:t>
            </a:r>
            <a:r>
              <a:rPr lang="ja-JP" altLang="en-US" sz="1050" kern="1200" dirty="0">
                <a:solidFill>
                  <a:prstClr val="black"/>
                </a:solidFill>
                <a:latin typeface="+mn-ea"/>
                <a:ea typeface="+mn-ea"/>
                <a:cs typeface="Meiryo UI" panose="020B0604030504040204" pitchFamily="50" charset="-128"/>
              </a:rPr>
              <a:t>」を活用したまちづくりのカタチヅクリ</a:t>
            </a:r>
            <a:endParaRPr lang="en-US" altLang="ja-JP" sz="1050" kern="1200" dirty="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050" kern="1200" dirty="0">
                <a:solidFill>
                  <a:prstClr val="black"/>
                </a:solidFill>
                <a:latin typeface="+mn-ea"/>
                <a:ea typeface="+mn-ea"/>
                <a:cs typeface="Meiryo UI" panose="020B0604030504040204" pitchFamily="50" charset="-128"/>
              </a:rPr>
              <a:t>http://www.cps.kumamoto-u.ac.jp/seisakusozo/compe/2014/poster/poster2014_1.pdf</a:t>
            </a:r>
          </a:p>
          <a:p>
            <a:pPr marL="0" indent="0" fontAlgn="auto">
              <a:spcBef>
                <a:spcPts val="0"/>
              </a:spcBef>
              <a:spcAft>
                <a:spcPts val="0"/>
              </a:spcAft>
              <a:buNone/>
            </a:pPr>
            <a:r>
              <a:rPr lang="en-US" altLang="ja-JP" sz="1050" kern="1200" dirty="0" smtClean="0">
                <a:solidFill>
                  <a:prstClr val="black"/>
                </a:solidFill>
                <a:latin typeface="+mn-ea"/>
                <a:ea typeface="+mn-ea"/>
                <a:cs typeface="Meiryo UI" panose="020B0604030504040204" pitchFamily="50" charset="-128"/>
              </a:rPr>
              <a:t>VLED</a:t>
            </a:r>
            <a:r>
              <a:rPr lang="ja-JP" altLang="en-US" sz="1050" kern="1200" dirty="0">
                <a:solidFill>
                  <a:prstClr val="black"/>
                </a:solidFill>
                <a:latin typeface="+mn-ea"/>
                <a:ea typeface="+mn-ea"/>
                <a:cs typeface="Meiryo UI" panose="020B0604030504040204" pitchFamily="50" charset="-128"/>
              </a:rPr>
              <a:t>コラム「</a:t>
            </a:r>
            <a:r>
              <a:rPr lang="en-US" altLang="ja-JP" sz="1050" kern="1200" dirty="0">
                <a:solidFill>
                  <a:prstClr val="black"/>
                </a:solidFill>
                <a:latin typeface="+mn-ea"/>
                <a:ea typeface="+mn-ea"/>
                <a:cs typeface="Meiryo UI" panose="020B0604030504040204" pitchFamily="50" charset="-128"/>
              </a:rPr>
              <a:t>SIM</a:t>
            </a:r>
            <a:r>
              <a:rPr lang="ja-JP" altLang="en-US" sz="1050" kern="1200" dirty="0">
                <a:solidFill>
                  <a:prstClr val="black"/>
                </a:solidFill>
                <a:latin typeface="+mn-ea"/>
                <a:ea typeface="+mn-ea"/>
                <a:cs typeface="Meiryo UI" panose="020B0604030504040204" pitchFamily="50" charset="-128"/>
              </a:rPr>
              <a:t>熊本</a:t>
            </a:r>
            <a:r>
              <a:rPr lang="en-US" altLang="ja-JP" sz="1050" kern="1200" dirty="0">
                <a:solidFill>
                  <a:prstClr val="black"/>
                </a:solidFill>
                <a:latin typeface="+mn-ea"/>
                <a:ea typeface="+mn-ea"/>
                <a:cs typeface="Meiryo UI" panose="020B0604030504040204" pitchFamily="50" charset="-128"/>
              </a:rPr>
              <a:t>2030</a:t>
            </a:r>
            <a:r>
              <a:rPr lang="ja-JP" altLang="en-US" sz="1050" kern="1200" dirty="0">
                <a:solidFill>
                  <a:prstClr val="black"/>
                </a:solidFill>
                <a:latin typeface="+mn-ea"/>
                <a:ea typeface="+mn-ea"/>
                <a:cs typeface="Meiryo UI" panose="020B0604030504040204" pitchFamily="50" charset="-128"/>
              </a:rPr>
              <a:t>体験記</a:t>
            </a:r>
            <a:r>
              <a:rPr lang="ja-JP" altLang="en-US" sz="1050" kern="1200" dirty="0" smtClean="0">
                <a:solidFill>
                  <a:prstClr val="black"/>
                </a:solidFill>
                <a:latin typeface="+mn-ea"/>
                <a:ea typeface="+mn-ea"/>
                <a:cs typeface="Meiryo UI" panose="020B0604030504040204" pitchFamily="50" charset="-128"/>
              </a:rPr>
              <a:t>」</a:t>
            </a:r>
            <a:endParaRPr lang="en-US" altLang="ja-JP" sz="1050" kern="1200" dirty="0" smtClean="0">
              <a:solidFill>
                <a:prstClr val="black"/>
              </a:solidFill>
              <a:latin typeface="+mn-ea"/>
              <a:ea typeface="+mn-ea"/>
              <a:cs typeface="Meiryo UI" panose="020B0604030504040204" pitchFamily="50" charset="-128"/>
            </a:endParaRPr>
          </a:p>
          <a:p>
            <a:pPr marL="0" indent="0" fontAlgn="auto">
              <a:spcBef>
                <a:spcPts val="0"/>
              </a:spcBef>
              <a:spcAft>
                <a:spcPts val="0"/>
              </a:spcAft>
              <a:buNone/>
            </a:pPr>
            <a:r>
              <a:rPr lang="en-US" altLang="ja-JP" sz="1050" kern="1200" dirty="0" smtClean="0">
                <a:solidFill>
                  <a:prstClr val="black"/>
                </a:solidFill>
                <a:latin typeface="+mn-ea"/>
                <a:ea typeface="+mn-ea"/>
                <a:cs typeface="Meiryo UI" panose="020B0604030504040204" pitchFamily="50" charset="-128"/>
              </a:rPr>
              <a:t>http</a:t>
            </a:r>
            <a:r>
              <a:rPr lang="en-US" altLang="ja-JP" sz="1050" kern="1200" dirty="0">
                <a:solidFill>
                  <a:prstClr val="black"/>
                </a:solidFill>
                <a:latin typeface="+mn-ea"/>
                <a:ea typeface="+mn-ea"/>
                <a:cs typeface="Meiryo UI" panose="020B0604030504040204" pitchFamily="50" charset="-128"/>
              </a:rPr>
              <a:t>://www.vled.or.jp/column/2015/001340/</a:t>
            </a:r>
          </a:p>
          <a:p>
            <a:pPr marL="0" indent="0">
              <a:buNone/>
            </a:pPr>
            <a:endParaRPr lang="ja-JP" altLang="en-US" sz="1600" b="1" dirty="0" smtClean="0"/>
          </a:p>
          <a:p>
            <a:pPr marL="0" indent="0">
              <a:buNone/>
            </a:pPr>
            <a:endParaRPr kumimoji="1" lang="ja-JP" altLang="en-US" sz="1600" b="1"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sp>
        <p:nvSpPr>
          <p:cNvPr id="7" name="テキスト ボックス 6"/>
          <p:cNvSpPr txBox="1"/>
          <p:nvPr/>
        </p:nvSpPr>
        <p:spPr>
          <a:xfrm>
            <a:off x="5025008" y="6320353"/>
            <a:ext cx="6336704" cy="276999"/>
          </a:xfrm>
          <a:prstGeom prst="rect">
            <a:avLst/>
          </a:prstGeom>
          <a:noFill/>
        </p:spPr>
        <p:txBody>
          <a:bodyPr wrap="square" rtlCol="0">
            <a:spAutoFit/>
          </a:bodyPr>
          <a:lstStyle/>
          <a:p>
            <a:r>
              <a:rPr kumimoji="1" lang="ja-JP" altLang="en-US" sz="1200" dirty="0" smtClean="0">
                <a:solidFill>
                  <a:schemeClr val="bg2"/>
                </a:solidFill>
                <a:latin typeface="+mn-ea"/>
                <a:ea typeface="+mn-ea"/>
                <a:cs typeface="Meiryo UI" panose="020B0604030504040204" pitchFamily="50" charset="-128"/>
              </a:rPr>
              <a:t>図</a:t>
            </a:r>
            <a:r>
              <a:rPr kumimoji="1" lang="en-US" altLang="ja-JP" sz="1200" dirty="0" smtClean="0">
                <a:solidFill>
                  <a:schemeClr val="bg2"/>
                </a:solidFill>
                <a:latin typeface="+mn-ea"/>
                <a:ea typeface="+mn-ea"/>
                <a:cs typeface="Meiryo UI" panose="020B0604030504040204" pitchFamily="50" charset="-128"/>
              </a:rPr>
              <a:t>.SIM</a:t>
            </a:r>
            <a:r>
              <a:rPr kumimoji="1" lang="ja-JP" altLang="en-US" sz="1200" dirty="0" smtClean="0">
                <a:solidFill>
                  <a:schemeClr val="bg2"/>
                </a:solidFill>
                <a:latin typeface="+mn-ea"/>
                <a:ea typeface="+mn-ea"/>
                <a:cs typeface="Meiryo UI" panose="020B0604030504040204" pitchFamily="50" charset="-128"/>
              </a:rPr>
              <a:t>熊本</a:t>
            </a:r>
            <a:r>
              <a:rPr kumimoji="1" lang="en-US" altLang="ja-JP" sz="1200" dirty="0" smtClean="0">
                <a:solidFill>
                  <a:schemeClr val="bg2"/>
                </a:solidFill>
                <a:latin typeface="+mn-ea"/>
                <a:ea typeface="+mn-ea"/>
                <a:cs typeface="Meiryo UI" panose="020B0604030504040204" pitchFamily="50" charset="-128"/>
              </a:rPr>
              <a:t>2030</a:t>
            </a:r>
            <a:r>
              <a:rPr kumimoji="1" lang="ja-JP" altLang="en-US" sz="1200" dirty="0" smtClean="0">
                <a:solidFill>
                  <a:schemeClr val="bg2"/>
                </a:solidFill>
                <a:latin typeface="+mn-ea"/>
                <a:ea typeface="+mn-ea"/>
                <a:cs typeface="Meiryo UI" panose="020B0604030504040204" pitchFamily="50" charset="-128"/>
              </a:rPr>
              <a:t>イメージ</a:t>
            </a:r>
            <a:endParaRPr kumimoji="1" lang="en-US" altLang="ja-JP" sz="1200" dirty="0" smtClean="0">
              <a:solidFill>
                <a:schemeClr val="bg2"/>
              </a:solidFill>
              <a:latin typeface="+mn-ea"/>
              <a:ea typeface="+mn-ea"/>
              <a:cs typeface="Meiryo UI" panose="020B0604030504040204" pitchFamily="50" charset="-12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755" y="4963308"/>
            <a:ext cx="3418516" cy="127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bwMode="auto">
          <a:xfrm>
            <a:off x="8825880" y="-10204"/>
            <a:ext cx="1080120" cy="270851"/>
          </a:xfrm>
          <a:prstGeom prst="rect">
            <a:avLst/>
          </a:prstGeom>
          <a:noFill/>
          <a:ln w="25400" cap="sq"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1" i="0" u="none" strike="noStrike" cap="none" normalizeH="0" baseline="0" dirty="0" smtClean="0">
                <a:ln>
                  <a:noFill/>
                </a:ln>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研修</a:t>
            </a:r>
          </a:p>
        </p:txBody>
      </p:sp>
    </p:spTree>
    <p:extLst>
      <p:ext uri="{BB962C8B-B14F-4D97-AF65-F5344CB8AC3E}">
        <p14:creationId xmlns:p14="http://schemas.microsoft.com/office/powerpoint/2010/main" val="3150065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プレゼンテーション1" id="{DE00921D-40F7-43B6-BD6D-305108E5D07E}" vid="{133BE196-5EE9-4F4C-B01D-66311A1AA8D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VLEDパワポ基本テンプレート</Template>
  <TotalTime>0</TotalTime>
  <Words>630</Words>
  <Application>Microsoft Office PowerPoint</Application>
  <PresentationFormat>A4 210 x 297 mm</PresentationFormat>
  <Paragraphs>226</Paragraphs>
  <Slides>9</Slides>
  <Notes>0</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VLEDパワポ基本テンプレート</vt:lpstr>
      <vt:lpstr>地方公共団体におけるデータ活用事例集（2016年3月30日版）</vt:lpstr>
      <vt:lpstr>統合型GISを通じた政策検討とデータの公開（千葉県浦安市）</vt:lpstr>
      <vt:lpstr>カーナビ情報から急ブレーキ多発箇所の特定（埼玉県）</vt:lpstr>
      <vt:lpstr>住民基本台帳データに座標情報を付与し政策課題検討（富山県富山市）</vt:lpstr>
      <vt:lpstr>ソーシャルメディアとアンケートから市民ニーズ分析（浜松市）</vt:lpstr>
      <vt:lpstr>「ちばレポ」による市内の課題把握と共有（千葉市）</vt:lpstr>
      <vt:lpstr>森林林業クラウドの構築と活用（岡山県真庭市）</vt:lpstr>
      <vt:lpstr>全職員対象のe-ラーニングの実施（静岡市） </vt:lpstr>
      <vt:lpstr>SIM熊本2030の開発と実施（熊本県（福岡市））</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2014-12-17T06:37:59Z</dcterms:created>
  <dcterms:modified xsi:type="dcterms:W3CDTF">2016-04-01T04:21:45Z</dcterms:modified>
</cp:coreProperties>
</file>